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8"/>
  </p:notesMasterIdLst>
  <p:handoutMasterIdLst>
    <p:handoutMasterId r:id="rId69"/>
  </p:handoutMasterIdLst>
  <p:sldIdLst>
    <p:sldId id="522" r:id="rId2"/>
    <p:sldId id="561" r:id="rId3"/>
    <p:sldId id="524" r:id="rId4"/>
    <p:sldId id="629" r:id="rId5"/>
    <p:sldId id="660" r:id="rId6"/>
    <p:sldId id="627" r:id="rId7"/>
    <p:sldId id="589" r:id="rId8"/>
    <p:sldId id="525" r:id="rId9"/>
    <p:sldId id="590" r:id="rId10"/>
    <p:sldId id="526" r:id="rId11"/>
    <p:sldId id="591" r:id="rId12"/>
    <p:sldId id="650" r:id="rId13"/>
    <p:sldId id="651" r:id="rId14"/>
    <p:sldId id="646" r:id="rId15"/>
    <p:sldId id="645" r:id="rId16"/>
    <p:sldId id="653" r:id="rId17"/>
    <p:sldId id="654" r:id="rId18"/>
    <p:sldId id="655" r:id="rId19"/>
    <p:sldId id="603" r:id="rId20"/>
    <p:sldId id="553" r:id="rId21"/>
    <p:sldId id="615" r:id="rId22"/>
    <p:sldId id="628" r:id="rId23"/>
    <p:sldId id="606" r:id="rId24"/>
    <p:sldId id="610" r:id="rId25"/>
    <p:sldId id="614" r:id="rId26"/>
    <p:sldId id="592" r:id="rId27"/>
    <p:sldId id="593" r:id="rId28"/>
    <p:sldId id="594" r:id="rId29"/>
    <p:sldId id="613" r:id="rId30"/>
    <p:sldId id="624" r:id="rId31"/>
    <p:sldId id="612" r:id="rId32"/>
    <p:sldId id="597" r:id="rId33"/>
    <p:sldId id="638" r:id="rId34"/>
    <p:sldId id="542" r:id="rId35"/>
    <p:sldId id="540" r:id="rId36"/>
    <p:sldId id="632" r:id="rId37"/>
    <p:sldId id="633" r:id="rId38"/>
    <p:sldId id="634" r:id="rId39"/>
    <p:sldId id="541" r:id="rId40"/>
    <p:sldId id="639" r:id="rId41"/>
    <p:sldId id="611" r:id="rId42"/>
    <p:sldId id="598" r:id="rId43"/>
    <p:sldId id="663" r:id="rId44"/>
    <p:sldId id="664" r:id="rId45"/>
    <p:sldId id="665" r:id="rId46"/>
    <p:sldId id="599" r:id="rId47"/>
    <p:sldId id="600" r:id="rId48"/>
    <p:sldId id="601" r:id="rId49"/>
    <p:sldId id="602" r:id="rId50"/>
    <p:sldId id="550" r:id="rId51"/>
    <p:sldId id="527" r:id="rId52"/>
    <p:sldId id="528" r:id="rId53"/>
    <p:sldId id="623" r:id="rId54"/>
    <p:sldId id="532" r:id="rId55"/>
    <p:sldId id="637" r:id="rId56"/>
    <p:sldId id="529" r:id="rId57"/>
    <p:sldId id="530" r:id="rId58"/>
    <p:sldId id="531" r:id="rId59"/>
    <p:sldId id="533" r:id="rId60"/>
    <p:sldId id="534" r:id="rId61"/>
    <p:sldId id="631" r:id="rId62"/>
    <p:sldId id="635" r:id="rId63"/>
    <p:sldId id="636" r:id="rId64"/>
    <p:sldId id="585" r:id="rId65"/>
    <p:sldId id="586" r:id="rId66"/>
    <p:sldId id="587" r:id="rId6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0"/>
    <p:restoredTop sz="94672"/>
  </p:normalViewPr>
  <p:slideViewPr>
    <p:cSldViewPr>
      <p:cViewPr varScale="1">
        <p:scale>
          <a:sx n="77" d="100"/>
          <a:sy n="77" d="100"/>
        </p:scale>
        <p:origin x="192" y="9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7.xml"/><Relationship Id="rId1" Type="http://schemas.openxmlformats.org/officeDocument/2006/relationships/slide" Target="slides/slide28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E4ECF-41AD-41BA-B53F-D57A3BF2420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16CFC9-DE2E-4943-B20F-3E866CBAD689}">
      <dgm:prSet custT="1"/>
      <dgm:spPr/>
      <dgm:t>
        <a:bodyPr/>
        <a:lstStyle/>
        <a:p>
          <a:r>
            <a:rPr lang="pt-BR" sz="3200" dirty="0">
              <a:latin typeface="Calibri" panose="020F0502020204030204" pitchFamily="34" charset="0"/>
              <a:cs typeface="Calibri" panose="020F0502020204030204" pitchFamily="34" charset="0"/>
            </a:rPr>
            <a:t>Giambiagi &amp; Além; Capítulo 1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7297EA-8AD5-4890-8BBF-B527DC1AC469}" type="parTrans" cxnId="{02822638-9F61-424C-B49D-30EBA21BBB5C}">
      <dgm:prSet/>
      <dgm:spPr/>
      <dgm:t>
        <a:bodyPr/>
        <a:lstStyle/>
        <a:p>
          <a:endParaRPr lang="en-US"/>
        </a:p>
      </dgm:t>
    </dgm:pt>
    <dgm:pt modelId="{F6E89FEF-4C58-4FE5-B697-F7151453E1E8}" type="sibTrans" cxnId="{02822638-9F61-424C-B49D-30EBA21BBB5C}">
      <dgm:prSet/>
      <dgm:spPr/>
      <dgm:t>
        <a:bodyPr/>
        <a:lstStyle/>
        <a:p>
          <a:endParaRPr lang="en-US"/>
        </a:p>
      </dgm:t>
    </dgm:pt>
    <dgm:pt modelId="{C22E7A7D-25B5-41D2-ADE2-A8D59622FE91}">
      <dgm:prSet custT="1"/>
      <dgm:spPr/>
      <dgm:t>
        <a:bodyPr/>
        <a:lstStyle/>
        <a:p>
          <a:r>
            <a:rPr lang="pt-BR" sz="3200" dirty="0">
              <a:latin typeface="Calibri" panose="020F0502020204030204" pitchFamily="34" charset="0"/>
              <a:cs typeface="Calibri" panose="020F0502020204030204" pitchFamily="34" charset="0"/>
            </a:rPr>
            <a:t>ENAP – Módulo 4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71D90A-982D-4387-B28B-26ADD77A242A}" type="parTrans" cxnId="{67637A5A-6E08-47D6-B21D-5C0DC2999DC2}">
      <dgm:prSet/>
      <dgm:spPr/>
      <dgm:t>
        <a:bodyPr/>
        <a:lstStyle/>
        <a:p>
          <a:endParaRPr lang="en-US"/>
        </a:p>
      </dgm:t>
    </dgm:pt>
    <dgm:pt modelId="{6A7D5C90-F39F-41E8-947C-A7B363B70978}" type="sibTrans" cxnId="{67637A5A-6E08-47D6-B21D-5C0DC2999DC2}">
      <dgm:prSet/>
      <dgm:spPr/>
      <dgm:t>
        <a:bodyPr/>
        <a:lstStyle/>
        <a:p>
          <a:endParaRPr lang="en-US"/>
        </a:p>
      </dgm:t>
    </dgm:pt>
    <dgm:pt modelId="{4E06456B-64DD-8A43-BB1E-9906B843462E}" type="pres">
      <dgm:prSet presAssocID="{067E4ECF-41AD-41BA-B53F-D57A3BF2420A}" presName="linear" presStyleCnt="0">
        <dgm:presLayoutVars>
          <dgm:animLvl val="lvl"/>
          <dgm:resizeHandles val="exact"/>
        </dgm:presLayoutVars>
      </dgm:prSet>
      <dgm:spPr/>
    </dgm:pt>
    <dgm:pt modelId="{5B85CDB3-CEBB-9D41-B64A-7BECA1B213B9}" type="pres">
      <dgm:prSet presAssocID="{1E16CFC9-DE2E-4943-B20F-3E866CBAD6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DF9449-0C3D-A047-80BA-497C67672091}" type="pres">
      <dgm:prSet presAssocID="{F6E89FEF-4C58-4FE5-B697-F7151453E1E8}" presName="spacer" presStyleCnt="0"/>
      <dgm:spPr/>
    </dgm:pt>
    <dgm:pt modelId="{E4175CE0-809A-0D48-94FF-4627F002064F}" type="pres">
      <dgm:prSet presAssocID="{C22E7A7D-25B5-41D2-ADE2-A8D59622FE9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BD98832-DD39-6540-86F2-B89E6E51C26F}" type="presOf" srcId="{067E4ECF-41AD-41BA-B53F-D57A3BF2420A}" destId="{4E06456B-64DD-8A43-BB1E-9906B843462E}" srcOrd="0" destOrd="0" presId="urn:microsoft.com/office/officeart/2005/8/layout/vList2"/>
    <dgm:cxn modelId="{02822638-9F61-424C-B49D-30EBA21BBB5C}" srcId="{067E4ECF-41AD-41BA-B53F-D57A3BF2420A}" destId="{1E16CFC9-DE2E-4943-B20F-3E866CBAD689}" srcOrd="0" destOrd="0" parTransId="{9D7297EA-8AD5-4890-8BBF-B527DC1AC469}" sibTransId="{F6E89FEF-4C58-4FE5-B697-F7151453E1E8}"/>
    <dgm:cxn modelId="{3CF07954-537C-7442-9D09-798AEF1249EB}" type="presOf" srcId="{1E16CFC9-DE2E-4943-B20F-3E866CBAD689}" destId="{5B85CDB3-CEBB-9D41-B64A-7BECA1B213B9}" srcOrd="0" destOrd="0" presId="urn:microsoft.com/office/officeart/2005/8/layout/vList2"/>
    <dgm:cxn modelId="{67637A5A-6E08-47D6-B21D-5C0DC2999DC2}" srcId="{067E4ECF-41AD-41BA-B53F-D57A3BF2420A}" destId="{C22E7A7D-25B5-41D2-ADE2-A8D59622FE91}" srcOrd="1" destOrd="0" parTransId="{0171D90A-982D-4387-B28B-26ADD77A242A}" sibTransId="{6A7D5C90-F39F-41E8-947C-A7B363B70978}"/>
    <dgm:cxn modelId="{5EC430C1-D1B9-7D4E-B6F7-0D65641DD9D3}" type="presOf" srcId="{C22E7A7D-25B5-41D2-ADE2-A8D59622FE91}" destId="{E4175CE0-809A-0D48-94FF-4627F002064F}" srcOrd="0" destOrd="0" presId="urn:microsoft.com/office/officeart/2005/8/layout/vList2"/>
    <dgm:cxn modelId="{B99AE42B-48A5-6E4D-95D2-9E8DC7990E69}" type="presParOf" srcId="{4E06456B-64DD-8A43-BB1E-9906B843462E}" destId="{5B85CDB3-CEBB-9D41-B64A-7BECA1B213B9}" srcOrd="0" destOrd="0" presId="urn:microsoft.com/office/officeart/2005/8/layout/vList2"/>
    <dgm:cxn modelId="{99AE8C49-9497-514D-88C5-53CA294F836A}" type="presParOf" srcId="{4E06456B-64DD-8A43-BB1E-9906B843462E}" destId="{7CDF9449-0C3D-A047-80BA-497C67672091}" srcOrd="1" destOrd="0" presId="urn:microsoft.com/office/officeart/2005/8/layout/vList2"/>
    <dgm:cxn modelId="{E964BF94-DE52-4045-9437-3B0E86297DC0}" type="presParOf" srcId="{4E06456B-64DD-8A43-BB1E-9906B843462E}" destId="{E4175CE0-809A-0D48-94FF-4627F00206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07709-436C-43B6-862C-F2BDE0A0D4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0B85BE-7F99-45D9-9C27-07D9B3B57C3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BR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UMA DAS PRINCIPAIS FUNÇÕES DO STN CONSISTE NA OBTENÇÃO DE RECEITA PARA FINANCIAR AS AÇÕES GOVERNAMENTAIS E O PROVISIONAMENTO DE BENS E SERVIÇOS PÚBLICOS.</a:t>
          </a:r>
        </a:p>
        <a:p>
          <a:pPr>
            <a:lnSpc>
              <a:spcPct val="90000"/>
            </a:lnSpc>
          </a:pPr>
          <a:endParaRPr lang="en-US" sz="2400" dirty="0"/>
        </a:p>
      </dgm:t>
    </dgm:pt>
    <dgm:pt modelId="{39F9128D-D32A-45A6-BAF1-7C9624F210E6}" type="parTrans" cxnId="{6B569DA6-1C74-4517-8758-7E58B656DD0A}">
      <dgm:prSet/>
      <dgm:spPr/>
      <dgm:t>
        <a:bodyPr/>
        <a:lstStyle/>
        <a:p>
          <a:endParaRPr lang="en-US"/>
        </a:p>
      </dgm:t>
    </dgm:pt>
    <dgm:pt modelId="{32B009E2-597A-4D10-928A-518434A2C27E}" type="sibTrans" cxnId="{6B569DA6-1C74-4517-8758-7E58B656DD0A}">
      <dgm:prSet/>
      <dgm:spPr/>
      <dgm:t>
        <a:bodyPr/>
        <a:lstStyle/>
        <a:p>
          <a:endParaRPr lang="en-US"/>
        </a:p>
      </dgm:t>
    </dgm:pt>
    <dgm:pt modelId="{BF717EAC-C557-5D40-AD5D-CA661B355739}" type="pres">
      <dgm:prSet presAssocID="{4E907709-436C-43B6-862C-F2BDE0A0D412}" presName="diagram" presStyleCnt="0">
        <dgm:presLayoutVars>
          <dgm:dir/>
          <dgm:resizeHandles val="exact"/>
        </dgm:presLayoutVars>
      </dgm:prSet>
      <dgm:spPr/>
    </dgm:pt>
    <dgm:pt modelId="{6AFEFF1C-B57A-BA40-B095-03C6B1DDA8A5}" type="pres">
      <dgm:prSet presAssocID="{030B85BE-7F99-45D9-9C27-07D9B3B57C35}" presName="node" presStyleLbl="node1" presStyleIdx="0" presStyleCnt="1" custScaleX="132705" custScaleY="170965" custLinFactNeighborX="-2528" custLinFactNeighborY="-13444">
        <dgm:presLayoutVars>
          <dgm:bulletEnabled val="1"/>
        </dgm:presLayoutVars>
      </dgm:prSet>
      <dgm:spPr/>
    </dgm:pt>
  </dgm:ptLst>
  <dgm:cxnLst>
    <dgm:cxn modelId="{6B569DA6-1C74-4517-8758-7E58B656DD0A}" srcId="{4E907709-436C-43B6-862C-F2BDE0A0D412}" destId="{030B85BE-7F99-45D9-9C27-07D9B3B57C35}" srcOrd="0" destOrd="0" parTransId="{39F9128D-D32A-45A6-BAF1-7C9624F210E6}" sibTransId="{32B009E2-597A-4D10-928A-518434A2C27E}"/>
    <dgm:cxn modelId="{182E13BE-F2AD-8E46-9DE7-BD805E363BF1}" type="presOf" srcId="{4E907709-436C-43B6-862C-F2BDE0A0D412}" destId="{BF717EAC-C557-5D40-AD5D-CA661B355739}" srcOrd="0" destOrd="0" presId="urn:microsoft.com/office/officeart/2005/8/layout/default"/>
    <dgm:cxn modelId="{B42A8FE5-2EC8-5949-94FC-9C7CFA90D945}" type="presOf" srcId="{030B85BE-7F99-45D9-9C27-07D9B3B57C35}" destId="{6AFEFF1C-B57A-BA40-B095-03C6B1DDA8A5}" srcOrd="0" destOrd="0" presId="urn:microsoft.com/office/officeart/2005/8/layout/default"/>
    <dgm:cxn modelId="{43194436-5AB2-5241-9DE7-9E7B17DBE8F7}" type="presParOf" srcId="{BF717EAC-C557-5D40-AD5D-CA661B355739}" destId="{6AFEFF1C-B57A-BA40-B095-03C6B1DDA8A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07709-436C-43B6-862C-F2BDE0A0D4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23D854-6726-4A14-8D51-0A2582896B98}">
      <dgm:prSet custT="1"/>
      <dgm:spPr/>
      <dgm:t>
        <a:bodyPr/>
        <a:lstStyle/>
        <a:p>
          <a:endParaRPr lang="pt-BR" sz="2400" dirty="0"/>
        </a:p>
        <a:p>
          <a:r>
            <a:rPr lang="pt-BR" sz="2400" dirty="0"/>
            <a:t>REGULAÇÃO E ESTABILIZAÇÃO</a:t>
          </a:r>
        </a:p>
        <a:p>
          <a:r>
            <a:rPr lang="pt-BR" sz="2400" dirty="0"/>
            <a:t>DA ECONOMIA</a:t>
          </a:r>
        </a:p>
        <a:p>
          <a:endParaRPr lang="en-US" sz="2400" dirty="0"/>
        </a:p>
      </dgm:t>
    </dgm:pt>
    <dgm:pt modelId="{3C4F211F-4B4C-4F10-BC8C-28792D216AA9}" type="parTrans" cxnId="{B3900F28-1B31-4360-A79E-7E6952F4BED7}">
      <dgm:prSet/>
      <dgm:spPr/>
      <dgm:t>
        <a:bodyPr/>
        <a:lstStyle/>
        <a:p>
          <a:endParaRPr lang="en-US"/>
        </a:p>
      </dgm:t>
    </dgm:pt>
    <dgm:pt modelId="{1DC2EE15-2671-4ACC-8129-9EEDB769E8C2}" type="sibTrans" cxnId="{B3900F28-1B31-4360-A79E-7E6952F4BED7}">
      <dgm:prSet/>
      <dgm:spPr/>
      <dgm:t>
        <a:bodyPr/>
        <a:lstStyle/>
        <a:p>
          <a:endParaRPr lang="en-US"/>
        </a:p>
      </dgm:t>
    </dgm:pt>
    <dgm:pt modelId="{030B85BE-7F99-45D9-9C27-07D9B3B57C35}">
      <dgm:prSet custT="1"/>
      <dgm:spPr/>
      <dgm:t>
        <a:bodyPr/>
        <a:lstStyle/>
        <a:p>
          <a:endParaRPr lang="pt-BR" sz="2400" b="0" dirty="0"/>
        </a:p>
        <a:p>
          <a:r>
            <a:rPr lang="pt-BR" sz="2400" b="0" dirty="0"/>
            <a:t>TRIBUTOS PODEM SER TAMBÉM FATORES DE INDUÇÃO DE COMPORTAMENTO DESEJADO</a:t>
          </a:r>
        </a:p>
        <a:p>
          <a:r>
            <a:rPr lang="pt-BR" sz="2000" dirty="0"/>
            <a:t>EX: REDUÇÃO DE EXTERNALIDADES NEGATIVAS </a:t>
          </a:r>
          <a:endParaRPr lang="pt-BR" sz="2000" b="0" dirty="0"/>
        </a:p>
        <a:p>
          <a:endParaRPr lang="en-US" sz="2400" dirty="0"/>
        </a:p>
      </dgm:t>
    </dgm:pt>
    <dgm:pt modelId="{39F9128D-D32A-45A6-BAF1-7C9624F210E6}" type="parTrans" cxnId="{6B569DA6-1C74-4517-8758-7E58B656DD0A}">
      <dgm:prSet/>
      <dgm:spPr/>
      <dgm:t>
        <a:bodyPr/>
        <a:lstStyle/>
        <a:p>
          <a:endParaRPr lang="en-US"/>
        </a:p>
      </dgm:t>
    </dgm:pt>
    <dgm:pt modelId="{32B009E2-597A-4D10-928A-518434A2C27E}" type="sibTrans" cxnId="{6B569DA6-1C74-4517-8758-7E58B656DD0A}">
      <dgm:prSet/>
      <dgm:spPr/>
      <dgm:t>
        <a:bodyPr/>
        <a:lstStyle/>
        <a:p>
          <a:endParaRPr lang="en-US"/>
        </a:p>
      </dgm:t>
    </dgm:pt>
    <dgm:pt modelId="{BF717EAC-C557-5D40-AD5D-CA661B355739}" type="pres">
      <dgm:prSet presAssocID="{4E907709-436C-43B6-862C-F2BDE0A0D412}" presName="diagram" presStyleCnt="0">
        <dgm:presLayoutVars>
          <dgm:dir/>
          <dgm:resizeHandles val="exact"/>
        </dgm:presLayoutVars>
      </dgm:prSet>
      <dgm:spPr/>
    </dgm:pt>
    <dgm:pt modelId="{56B2120C-9895-C440-A43A-268F13B2458E}" type="pres">
      <dgm:prSet presAssocID="{6323D854-6726-4A14-8D51-0A2582896B98}" presName="node" presStyleLbl="node1" presStyleIdx="0" presStyleCnt="2" custScaleX="123710" custScaleY="48299" custLinFactNeighborX="1812" custLinFactNeighborY="-6400">
        <dgm:presLayoutVars>
          <dgm:bulletEnabled val="1"/>
        </dgm:presLayoutVars>
      </dgm:prSet>
      <dgm:spPr/>
    </dgm:pt>
    <dgm:pt modelId="{FB6298C3-809A-FB49-8BD4-6D786981C763}" type="pres">
      <dgm:prSet presAssocID="{1DC2EE15-2671-4ACC-8129-9EEDB769E8C2}" presName="sibTrans" presStyleCnt="0"/>
      <dgm:spPr/>
    </dgm:pt>
    <dgm:pt modelId="{6AFEFF1C-B57A-BA40-B095-03C6B1DDA8A5}" type="pres">
      <dgm:prSet presAssocID="{030B85BE-7F99-45D9-9C27-07D9B3B57C35}" presName="node" presStyleLbl="node1" presStyleIdx="1" presStyleCnt="2" custScaleX="146424" custScaleY="83846" custLinFactNeighborX="36" custLinFactNeighborY="-1344">
        <dgm:presLayoutVars>
          <dgm:bulletEnabled val="1"/>
        </dgm:presLayoutVars>
      </dgm:prSet>
      <dgm:spPr/>
    </dgm:pt>
  </dgm:ptLst>
  <dgm:cxnLst>
    <dgm:cxn modelId="{B3900F28-1B31-4360-A79E-7E6952F4BED7}" srcId="{4E907709-436C-43B6-862C-F2BDE0A0D412}" destId="{6323D854-6726-4A14-8D51-0A2582896B98}" srcOrd="0" destOrd="0" parTransId="{3C4F211F-4B4C-4F10-BC8C-28792D216AA9}" sibTransId="{1DC2EE15-2671-4ACC-8129-9EEDB769E8C2}"/>
    <dgm:cxn modelId="{28031C85-833B-2F41-B0F6-8DB7E4B37A31}" type="presOf" srcId="{6323D854-6726-4A14-8D51-0A2582896B98}" destId="{56B2120C-9895-C440-A43A-268F13B2458E}" srcOrd="0" destOrd="0" presId="urn:microsoft.com/office/officeart/2005/8/layout/default"/>
    <dgm:cxn modelId="{6B569DA6-1C74-4517-8758-7E58B656DD0A}" srcId="{4E907709-436C-43B6-862C-F2BDE0A0D412}" destId="{030B85BE-7F99-45D9-9C27-07D9B3B57C35}" srcOrd="1" destOrd="0" parTransId="{39F9128D-D32A-45A6-BAF1-7C9624F210E6}" sibTransId="{32B009E2-597A-4D10-928A-518434A2C27E}"/>
    <dgm:cxn modelId="{182E13BE-F2AD-8E46-9DE7-BD805E363BF1}" type="presOf" srcId="{4E907709-436C-43B6-862C-F2BDE0A0D412}" destId="{BF717EAC-C557-5D40-AD5D-CA661B355739}" srcOrd="0" destOrd="0" presId="urn:microsoft.com/office/officeart/2005/8/layout/default"/>
    <dgm:cxn modelId="{B42A8FE5-2EC8-5949-94FC-9C7CFA90D945}" type="presOf" srcId="{030B85BE-7F99-45D9-9C27-07D9B3B57C35}" destId="{6AFEFF1C-B57A-BA40-B095-03C6B1DDA8A5}" srcOrd="0" destOrd="0" presId="urn:microsoft.com/office/officeart/2005/8/layout/default"/>
    <dgm:cxn modelId="{FD9F2585-F767-DB4A-AE0B-B0DB4CD6A29B}" type="presParOf" srcId="{BF717EAC-C557-5D40-AD5D-CA661B355739}" destId="{56B2120C-9895-C440-A43A-268F13B2458E}" srcOrd="0" destOrd="0" presId="urn:microsoft.com/office/officeart/2005/8/layout/default"/>
    <dgm:cxn modelId="{E5C38FDF-B957-6A4B-9219-A8E90D490771}" type="presParOf" srcId="{BF717EAC-C557-5D40-AD5D-CA661B355739}" destId="{FB6298C3-809A-FB49-8BD4-6D786981C763}" srcOrd="1" destOrd="0" presId="urn:microsoft.com/office/officeart/2005/8/layout/default"/>
    <dgm:cxn modelId="{43194436-5AB2-5241-9DE7-9E7B17DBE8F7}" type="presParOf" srcId="{BF717EAC-C557-5D40-AD5D-CA661B355739}" destId="{6AFEFF1C-B57A-BA40-B095-03C6B1DDA8A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A4C6B0-F9E9-4E73-AA92-406272B4B3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E38A27F-DD71-41D3-932F-0ABA5F2ACC9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IV.1. SEGUNDO A DISTRIBUIÇÃO DA CARGA TRIBUTÁRIA</a:t>
          </a:r>
          <a:endParaRPr lang="en-US" dirty="0"/>
        </a:p>
      </dgm:t>
    </dgm:pt>
    <dgm:pt modelId="{758BC4FA-30AC-40B6-AC7D-EFA49E4A1E23}" type="parTrans" cxnId="{8AF08511-4DD6-4842-BC1D-0B1CF12C84CD}">
      <dgm:prSet/>
      <dgm:spPr/>
      <dgm:t>
        <a:bodyPr/>
        <a:lstStyle/>
        <a:p>
          <a:endParaRPr lang="en-US"/>
        </a:p>
      </dgm:t>
    </dgm:pt>
    <dgm:pt modelId="{06104D58-4997-439A-A591-CE83B70008A6}" type="sibTrans" cxnId="{8AF08511-4DD6-4842-BC1D-0B1CF12C84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0D06BC-02FB-49EB-B453-58A5827B521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IV.2. SEGUNDO A FORMA DE INCIDÊNCIA</a:t>
          </a:r>
          <a:endParaRPr lang="en-US" dirty="0"/>
        </a:p>
      </dgm:t>
    </dgm:pt>
    <dgm:pt modelId="{9789EE18-6213-431E-BF58-70A88B31A354}" type="parTrans" cxnId="{BBAF5149-4C84-4731-BDDD-4DF224793E3F}">
      <dgm:prSet/>
      <dgm:spPr/>
      <dgm:t>
        <a:bodyPr/>
        <a:lstStyle/>
        <a:p>
          <a:endParaRPr lang="en-US"/>
        </a:p>
      </dgm:t>
    </dgm:pt>
    <dgm:pt modelId="{582F3345-F1D7-440D-943C-A8D3280BD514}" type="sibTrans" cxnId="{BBAF5149-4C84-4731-BDDD-4DF224793E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501347-9EE0-40C3-A636-C32F8C4C26D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IV.3. SEGUNDO A BASE DE CÁLCULO</a:t>
          </a:r>
          <a:endParaRPr lang="en-US" dirty="0"/>
        </a:p>
      </dgm:t>
    </dgm:pt>
    <dgm:pt modelId="{F4449BFE-A541-4525-88A2-E845834171FD}" type="parTrans" cxnId="{96E82584-264D-44BD-81CD-DCA9B138C0E4}">
      <dgm:prSet/>
      <dgm:spPr/>
      <dgm:t>
        <a:bodyPr/>
        <a:lstStyle/>
        <a:p>
          <a:endParaRPr lang="en-US"/>
        </a:p>
      </dgm:t>
    </dgm:pt>
    <dgm:pt modelId="{7741EB02-1B47-4958-886E-A7671837B1A8}" type="sibTrans" cxnId="{96E82584-264D-44BD-81CD-DCA9B138C0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1E551F-679C-482A-BE04-063CF86F117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IV.4. SEGUNDO A FORMA DE APURAÇÃO OU PROCEDIMENTO DE CÁLCULO   </a:t>
          </a:r>
          <a:endParaRPr lang="en-US" dirty="0"/>
        </a:p>
      </dgm:t>
    </dgm:pt>
    <dgm:pt modelId="{82B4C6E2-E073-4109-8E6D-DDB18CEAA632}" type="parTrans" cxnId="{46BC3AC3-E900-4E34-95A8-FEBD3D88C955}">
      <dgm:prSet/>
      <dgm:spPr/>
      <dgm:t>
        <a:bodyPr/>
        <a:lstStyle/>
        <a:p>
          <a:endParaRPr lang="en-US"/>
        </a:p>
      </dgm:t>
    </dgm:pt>
    <dgm:pt modelId="{DEC5191F-9EA2-4D89-97A3-D614A98F093B}" type="sibTrans" cxnId="{46BC3AC3-E900-4E34-95A8-FEBD3D88C955}">
      <dgm:prSet/>
      <dgm:spPr/>
      <dgm:t>
        <a:bodyPr/>
        <a:lstStyle/>
        <a:p>
          <a:endParaRPr lang="en-US"/>
        </a:p>
      </dgm:t>
    </dgm:pt>
    <dgm:pt modelId="{47AB0906-2E6A-4ADD-8986-2261EF4412D4}" type="pres">
      <dgm:prSet presAssocID="{9CA4C6B0-F9E9-4E73-AA92-406272B4B36B}" presName="root" presStyleCnt="0">
        <dgm:presLayoutVars>
          <dgm:dir/>
          <dgm:resizeHandles val="exact"/>
        </dgm:presLayoutVars>
      </dgm:prSet>
      <dgm:spPr/>
    </dgm:pt>
    <dgm:pt modelId="{3691A391-D3FC-48E2-937C-563A1477DB10}" type="pres">
      <dgm:prSet presAssocID="{4E38A27F-DD71-41D3-932F-0ABA5F2ACC9A}" presName="compNode" presStyleCnt="0"/>
      <dgm:spPr/>
    </dgm:pt>
    <dgm:pt modelId="{44193277-E75E-4C0C-9E3F-A7F055789E34}" type="pres">
      <dgm:prSet presAssocID="{4E38A27F-DD71-41D3-932F-0ABA5F2ACC9A}" presName="bgRect" presStyleLbl="bgShp" presStyleIdx="0" presStyleCnt="4"/>
      <dgm:spPr/>
    </dgm:pt>
    <dgm:pt modelId="{9BE0CDDE-B1BE-46FA-99C1-3B1CD7E95FDF}" type="pres">
      <dgm:prSet presAssocID="{4E38A27F-DD71-41D3-932F-0ABA5F2ACC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7A8D9C49-CB08-4013-B535-0FD394A36016}" type="pres">
      <dgm:prSet presAssocID="{4E38A27F-DD71-41D3-932F-0ABA5F2ACC9A}" presName="spaceRect" presStyleCnt="0"/>
      <dgm:spPr/>
    </dgm:pt>
    <dgm:pt modelId="{5BD47ABE-D756-4D39-BEA6-6F48E5EE0CAE}" type="pres">
      <dgm:prSet presAssocID="{4E38A27F-DD71-41D3-932F-0ABA5F2ACC9A}" presName="parTx" presStyleLbl="revTx" presStyleIdx="0" presStyleCnt="4">
        <dgm:presLayoutVars>
          <dgm:chMax val="0"/>
          <dgm:chPref val="0"/>
        </dgm:presLayoutVars>
      </dgm:prSet>
      <dgm:spPr/>
    </dgm:pt>
    <dgm:pt modelId="{CDCB33F7-CE7B-4CCD-AD95-D43EDACF7F2C}" type="pres">
      <dgm:prSet presAssocID="{06104D58-4997-439A-A591-CE83B70008A6}" presName="sibTrans" presStyleCnt="0"/>
      <dgm:spPr/>
    </dgm:pt>
    <dgm:pt modelId="{A3D5373A-520B-4F1B-956B-D63736383CE0}" type="pres">
      <dgm:prSet presAssocID="{D00D06BC-02FB-49EB-B453-58A5827B5211}" presName="compNode" presStyleCnt="0"/>
      <dgm:spPr/>
    </dgm:pt>
    <dgm:pt modelId="{36C15C85-D4CB-4DA4-964A-F9887D503A8F}" type="pres">
      <dgm:prSet presAssocID="{D00D06BC-02FB-49EB-B453-58A5827B5211}" presName="bgRect" presStyleLbl="bgShp" presStyleIdx="1" presStyleCnt="4"/>
      <dgm:spPr/>
    </dgm:pt>
    <dgm:pt modelId="{274F0DB4-405C-4A50-A7B5-FE4D4AA41E2C}" type="pres">
      <dgm:prSet presAssocID="{D00D06BC-02FB-49EB-B453-58A5827B52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B34ADB26-1CF8-4AD0-ABA9-B07106D4A316}" type="pres">
      <dgm:prSet presAssocID="{D00D06BC-02FB-49EB-B453-58A5827B5211}" presName="spaceRect" presStyleCnt="0"/>
      <dgm:spPr/>
    </dgm:pt>
    <dgm:pt modelId="{F90DF20A-141D-49BE-8D27-575FE3135896}" type="pres">
      <dgm:prSet presAssocID="{D00D06BC-02FB-49EB-B453-58A5827B5211}" presName="parTx" presStyleLbl="revTx" presStyleIdx="1" presStyleCnt="4">
        <dgm:presLayoutVars>
          <dgm:chMax val="0"/>
          <dgm:chPref val="0"/>
        </dgm:presLayoutVars>
      </dgm:prSet>
      <dgm:spPr/>
    </dgm:pt>
    <dgm:pt modelId="{A9766967-4B81-4787-9876-75F87BDEDC05}" type="pres">
      <dgm:prSet presAssocID="{582F3345-F1D7-440D-943C-A8D3280BD514}" presName="sibTrans" presStyleCnt="0"/>
      <dgm:spPr/>
    </dgm:pt>
    <dgm:pt modelId="{FFE3F29C-6225-4F29-B1AF-E0FE254045F2}" type="pres">
      <dgm:prSet presAssocID="{89501347-9EE0-40C3-A636-C32F8C4C26DD}" presName="compNode" presStyleCnt="0"/>
      <dgm:spPr/>
    </dgm:pt>
    <dgm:pt modelId="{21AD8956-6E27-44A0-B7D7-91C400F0FA04}" type="pres">
      <dgm:prSet presAssocID="{89501347-9EE0-40C3-A636-C32F8C4C26DD}" presName="bgRect" presStyleLbl="bgShp" presStyleIdx="2" presStyleCnt="4"/>
      <dgm:spPr/>
    </dgm:pt>
    <dgm:pt modelId="{4065CF50-544D-4662-83AD-4AEFDC203009}" type="pres">
      <dgm:prSet presAssocID="{89501347-9EE0-40C3-A636-C32F8C4C26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606FE03C-B703-47B0-AF9D-90DB23AF129D}" type="pres">
      <dgm:prSet presAssocID="{89501347-9EE0-40C3-A636-C32F8C4C26DD}" presName="spaceRect" presStyleCnt="0"/>
      <dgm:spPr/>
    </dgm:pt>
    <dgm:pt modelId="{E1270813-AC97-4AC7-ADA8-CEE160E5AA13}" type="pres">
      <dgm:prSet presAssocID="{89501347-9EE0-40C3-A636-C32F8C4C26DD}" presName="parTx" presStyleLbl="revTx" presStyleIdx="2" presStyleCnt="4">
        <dgm:presLayoutVars>
          <dgm:chMax val="0"/>
          <dgm:chPref val="0"/>
        </dgm:presLayoutVars>
      </dgm:prSet>
      <dgm:spPr/>
    </dgm:pt>
    <dgm:pt modelId="{FDA3B208-4BB7-49C3-9C02-41193E77BA01}" type="pres">
      <dgm:prSet presAssocID="{7741EB02-1B47-4958-886E-A7671837B1A8}" presName="sibTrans" presStyleCnt="0"/>
      <dgm:spPr/>
    </dgm:pt>
    <dgm:pt modelId="{0610A86F-DE02-4CF2-BEE0-6BA8FD1434E8}" type="pres">
      <dgm:prSet presAssocID="{0F1E551F-679C-482A-BE04-063CF86F117E}" presName="compNode" presStyleCnt="0"/>
      <dgm:spPr/>
    </dgm:pt>
    <dgm:pt modelId="{0598759C-EB37-4115-8F06-155169F0069E}" type="pres">
      <dgm:prSet presAssocID="{0F1E551F-679C-482A-BE04-063CF86F117E}" presName="bgRect" presStyleLbl="bgShp" presStyleIdx="3" presStyleCnt="4"/>
      <dgm:spPr/>
    </dgm:pt>
    <dgm:pt modelId="{FA5260A8-52B8-4D43-AFD0-16083E355097}" type="pres">
      <dgm:prSet presAssocID="{0F1E551F-679C-482A-BE04-063CF86F11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29330122-0D45-4AF5-986A-2BF00B96DB85}" type="pres">
      <dgm:prSet presAssocID="{0F1E551F-679C-482A-BE04-063CF86F117E}" presName="spaceRect" presStyleCnt="0"/>
      <dgm:spPr/>
    </dgm:pt>
    <dgm:pt modelId="{E6C44453-F56C-4125-AEF6-8CF566E6009E}" type="pres">
      <dgm:prSet presAssocID="{0F1E551F-679C-482A-BE04-063CF86F117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AF08511-4DD6-4842-BC1D-0B1CF12C84CD}" srcId="{9CA4C6B0-F9E9-4E73-AA92-406272B4B36B}" destId="{4E38A27F-DD71-41D3-932F-0ABA5F2ACC9A}" srcOrd="0" destOrd="0" parTransId="{758BC4FA-30AC-40B6-AC7D-EFA49E4A1E23}" sibTransId="{06104D58-4997-439A-A591-CE83B70008A6}"/>
    <dgm:cxn modelId="{A10D4612-B60E-B647-950C-55BCEE2FAA36}" type="presOf" srcId="{4E38A27F-DD71-41D3-932F-0ABA5F2ACC9A}" destId="{5BD47ABE-D756-4D39-BEA6-6F48E5EE0CAE}" srcOrd="0" destOrd="0" presId="urn:microsoft.com/office/officeart/2018/2/layout/IconVerticalSolidList"/>
    <dgm:cxn modelId="{B8159C17-5CB5-144B-9732-CAAD742CB06C}" type="presOf" srcId="{D00D06BC-02FB-49EB-B453-58A5827B5211}" destId="{F90DF20A-141D-49BE-8D27-575FE3135896}" srcOrd="0" destOrd="0" presId="urn:microsoft.com/office/officeart/2018/2/layout/IconVerticalSolidList"/>
    <dgm:cxn modelId="{FC9BBE2A-FA2B-7941-83D4-BEE215055070}" type="presOf" srcId="{0F1E551F-679C-482A-BE04-063CF86F117E}" destId="{E6C44453-F56C-4125-AEF6-8CF566E6009E}" srcOrd="0" destOrd="0" presId="urn:microsoft.com/office/officeart/2018/2/layout/IconVerticalSolidList"/>
    <dgm:cxn modelId="{BBAF5149-4C84-4731-BDDD-4DF224793E3F}" srcId="{9CA4C6B0-F9E9-4E73-AA92-406272B4B36B}" destId="{D00D06BC-02FB-49EB-B453-58A5827B5211}" srcOrd="1" destOrd="0" parTransId="{9789EE18-6213-431E-BF58-70A88B31A354}" sibTransId="{582F3345-F1D7-440D-943C-A8D3280BD514}"/>
    <dgm:cxn modelId="{96E82584-264D-44BD-81CD-DCA9B138C0E4}" srcId="{9CA4C6B0-F9E9-4E73-AA92-406272B4B36B}" destId="{89501347-9EE0-40C3-A636-C32F8C4C26DD}" srcOrd="2" destOrd="0" parTransId="{F4449BFE-A541-4525-88A2-E845834171FD}" sibTransId="{7741EB02-1B47-4958-886E-A7671837B1A8}"/>
    <dgm:cxn modelId="{2C481FBC-91DD-6E48-A25F-39DB88644CF4}" type="presOf" srcId="{89501347-9EE0-40C3-A636-C32F8C4C26DD}" destId="{E1270813-AC97-4AC7-ADA8-CEE160E5AA13}" srcOrd="0" destOrd="0" presId="urn:microsoft.com/office/officeart/2018/2/layout/IconVerticalSolidList"/>
    <dgm:cxn modelId="{46BC3AC3-E900-4E34-95A8-FEBD3D88C955}" srcId="{9CA4C6B0-F9E9-4E73-AA92-406272B4B36B}" destId="{0F1E551F-679C-482A-BE04-063CF86F117E}" srcOrd="3" destOrd="0" parTransId="{82B4C6E2-E073-4109-8E6D-DDB18CEAA632}" sibTransId="{DEC5191F-9EA2-4D89-97A3-D614A98F093B}"/>
    <dgm:cxn modelId="{A6DBBCCE-AA61-5D43-A2DC-55613E2C050C}" type="presOf" srcId="{9CA4C6B0-F9E9-4E73-AA92-406272B4B36B}" destId="{47AB0906-2E6A-4ADD-8986-2261EF4412D4}" srcOrd="0" destOrd="0" presId="urn:microsoft.com/office/officeart/2018/2/layout/IconVerticalSolidList"/>
    <dgm:cxn modelId="{6B75806C-BE0B-8F43-9C57-9C9507D54C42}" type="presParOf" srcId="{47AB0906-2E6A-4ADD-8986-2261EF4412D4}" destId="{3691A391-D3FC-48E2-937C-563A1477DB10}" srcOrd="0" destOrd="0" presId="urn:microsoft.com/office/officeart/2018/2/layout/IconVerticalSolidList"/>
    <dgm:cxn modelId="{E18E1743-BC5C-4B47-99FB-6FCDCCD3247D}" type="presParOf" srcId="{3691A391-D3FC-48E2-937C-563A1477DB10}" destId="{44193277-E75E-4C0C-9E3F-A7F055789E34}" srcOrd="0" destOrd="0" presId="urn:microsoft.com/office/officeart/2018/2/layout/IconVerticalSolidList"/>
    <dgm:cxn modelId="{1C53EF12-ED55-6D4E-9975-03DFDFC5DE99}" type="presParOf" srcId="{3691A391-D3FC-48E2-937C-563A1477DB10}" destId="{9BE0CDDE-B1BE-46FA-99C1-3B1CD7E95FDF}" srcOrd="1" destOrd="0" presId="urn:microsoft.com/office/officeart/2018/2/layout/IconVerticalSolidList"/>
    <dgm:cxn modelId="{68E21E81-733E-964A-BBDB-120EE1BD217E}" type="presParOf" srcId="{3691A391-D3FC-48E2-937C-563A1477DB10}" destId="{7A8D9C49-CB08-4013-B535-0FD394A36016}" srcOrd="2" destOrd="0" presId="urn:microsoft.com/office/officeart/2018/2/layout/IconVerticalSolidList"/>
    <dgm:cxn modelId="{8985630B-E7A3-A740-A3EB-2C16DE8C431D}" type="presParOf" srcId="{3691A391-D3FC-48E2-937C-563A1477DB10}" destId="{5BD47ABE-D756-4D39-BEA6-6F48E5EE0CAE}" srcOrd="3" destOrd="0" presId="urn:microsoft.com/office/officeart/2018/2/layout/IconVerticalSolidList"/>
    <dgm:cxn modelId="{AD46A1CB-9456-6A4A-8824-779696512E81}" type="presParOf" srcId="{47AB0906-2E6A-4ADD-8986-2261EF4412D4}" destId="{CDCB33F7-CE7B-4CCD-AD95-D43EDACF7F2C}" srcOrd="1" destOrd="0" presId="urn:microsoft.com/office/officeart/2018/2/layout/IconVerticalSolidList"/>
    <dgm:cxn modelId="{4128EFF6-5B78-8F41-B648-22AF8EF995C8}" type="presParOf" srcId="{47AB0906-2E6A-4ADD-8986-2261EF4412D4}" destId="{A3D5373A-520B-4F1B-956B-D63736383CE0}" srcOrd="2" destOrd="0" presId="urn:microsoft.com/office/officeart/2018/2/layout/IconVerticalSolidList"/>
    <dgm:cxn modelId="{DE0E72FB-DBDC-7C43-909E-FD192454EB8E}" type="presParOf" srcId="{A3D5373A-520B-4F1B-956B-D63736383CE0}" destId="{36C15C85-D4CB-4DA4-964A-F9887D503A8F}" srcOrd="0" destOrd="0" presId="urn:microsoft.com/office/officeart/2018/2/layout/IconVerticalSolidList"/>
    <dgm:cxn modelId="{C8A5B24A-D651-C445-A22E-3F2A5BFE1A24}" type="presParOf" srcId="{A3D5373A-520B-4F1B-956B-D63736383CE0}" destId="{274F0DB4-405C-4A50-A7B5-FE4D4AA41E2C}" srcOrd="1" destOrd="0" presId="urn:microsoft.com/office/officeart/2018/2/layout/IconVerticalSolidList"/>
    <dgm:cxn modelId="{D7C083A1-2C94-8C4D-B382-480CAA26303B}" type="presParOf" srcId="{A3D5373A-520B-4F1B-956B-D63736383CE0}" destId="{B34ADB26-1CF8-4AD0-ABA9-B07106D4A316}" srcOrd="2" destOrd="0" presId="urn:microsoft.com/office/officeart/2018/2/layout/IconVerticalSolidList"/>
    <dgm:cxn modelId="{EDE81B0B-9EE7-6C4C-A9CC-F570934E99C4}" type="presParOf" srcId="{A3D5373A-520B-4F1B-956B-D63736383CE0}" destId="{F90DF20A-141D-49BE-8D27-575FE3135896}" srcOrd="3" destOrd="0" presId="urn:microsoft.com/office/officeart/2018/2/layout/IconVerticalSolidList"/>
    <dgm:cxn modelId="{F1C4F28E-ABCF-414C-A9AC-BD9A653E7ABE}" type="presParOf" srcId="{47AB0906-2E6A-4ADD-8986-2261EF4412D4}" destId="{A9766967-4B81-4787-9876-75F87BDEDC05}" srcOrd="3" destOrd="0" presId="urn:microsoft.com/office/officeart/2018/2/layout/IconVerticalSolidList"/>
    <dgm:cxn modelId="{EB57043E-7DB4-F845-AE82-F684C26C8402}" type="presParOf" srcId="{47AB0906-2E6A-4ADD-8986-2261EF4412D4}" destId="{FFE3F29C-6225-4F29-B1AF-E0FE254045F2}" srcOrd="4" destOrd="0" presId="urn:microsoft.com/office/officeart/2018/2/layout/IconVerticalSolidList"/>
    <dgm:cxn modelId="{1D34A962-BE77-0143-ABD9-9638A7ACA278}" type="presParOf" srcId="{FFE3F29C-6225-4F29-B1AF-E0FE254045F2}" destId="{21AD8956-6E27-44A0-B7D7-91C400F0FA04}" srcOrd="0" destOrd="0" presId="urn:microsoft.com/office/officeart/2018/2/layout/IconVerticalSolidList"/>
    <dgm:cxn modelId="{0CE1BA3A-8082-2741-9DA7-EA80E8B42B45}" type="presParOf" srcId="{FFE3F29C-6225-4F29-B1AF-E0FE254045F2}" destId="{4065CF50-544D-4662-83AD-4AEFDC203009}" srcOrd="1" destOrd="0" presId="urn:microsoft.com/office/officeart/2018/2/layout/IconVerticalSolidList"/>
    <dgm:cxn modelId="{57F6882B-F33D-8A42-8169-DE2DDAD62167}" type="presParOf" srcId="{FFE3F29C-6225-4F29-B1AF-E0FE254045F2}" destId="{606FE03C-B703-47B0-AF9D-90DB23AF129D}" srcOrd="2" destOrd="0" presId="urn:microsoft.com/office/officeart/2018/2/layout/IconVerticalSolidList"/>
    <dgm:cxn modelId="{D9A4F282-4165-A545-81DA-6A4537C16C14}" type="presParOf" srcId="{FFE3F29C-6225-4F29-B1AF-E0FE254045F2}" destId="{E1270813-AC97-4AC7-ADA8-CEE160E5AA13}" srcOrd="3" destOrd="0" presId="urn:microsoft.com/office/officeart/2018/2/layout/IconVerticalSolidList"/>
    <dgm:cxn modelId="{BC4C0B79-7028-AD40-87CA-BFBB9AE24057}" type="presParOf" srcId="{47AB0906-2E6A-4ADD-8986-2261EF4412D4}" destId="{FDA3B208-4BB7-49C3-9C02-41193E77BA01}" srcOrd="5" destOrd="0" presId="urn:microsoft.com/office/officeart/2018/2/layout/IconVerticalSolidList"/>
    <dgm:cxn modelId="{8F6E600F-3D8A-EF48-AD1C-74F97C24E2CA}" type="presParOf" srcId="{47AB0906-2E6A-4ADD-8986-2261EF4412D4}" destId="{0610A86F-DE02-4CF2-BEE0-6BA8FD1434E8}" srcOrd="6" destOrd="0" presId="urn:microsoft.com/office/officeart/2018/2/layout/IconVerticalSolidList"/>
    <dgm:cxn modelId="{3B34167D-1614-3F45-AF57-50F3F9E0FF93}" type="presParOf" srcId="{0610A86F-DE02-4CF2-BEE0-6BA8FD1434E8}" destId="{0598759C-EB37-4115-8F06-155169F0069E}" srcOrd="0" destOrd="0" presId="urn:microsoft.com/office/officeart/2018/2/layout/IconVerticalSolidList"/>
    <dgm:cxn modelId="{8A8DF4D8-CF30-094A-A89F-0AF5E2195CED}" type="presParOf" srcId="{0610A86F-DE02-4CF2-BEE0-6BA8FD1434E8}" destId="{FA5260A8-52B8-4D43-AFD0-16083E355097}" srcOrd="1" destOrd="0" presId="urn:microsoft.com/office/officeart/2018/2/layout/IconVerticalSolidList"/>
    <dgm:cxn modelId="{52155F09-6F46-A44A-B755-85985A8EFD84}" type="presParOf" srcId="{0610A86F-DE02-4CF2-BEE0-6BA8FD1434E8}" destId="{29330122-0D45-4AF5-986A-2BF00B96DB85}" srcOrd="2" destOrd="0" presId="urn:microsoft.com/office/officeart/2018/2/layout/IconVerticalSolidList"/>
    <dgm:cxn modelId="{2AD0B2B3-93BE-224C-AAD1-4E62212BFB3C}" type="presParOf" srcId="{0610A86F-DE02-4CF2-BEE0-6BA8FD1434E8}" destId="{E6C44453-F56C-4125-AEF6-8CF566E600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40200D-630D-48E8-BDC9-2E773F94838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766E87-37E1-4BD2-8F9E-7E0A1BAE7611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a) RENDA: imposto que incide sobre a renda gerada na economia.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0208E6-2E47-4AAA-A06A-3D8706A6AF59}" type="parTrans" cxnId="{16B99C04-DA06-4D8F-A527-6A3699F2104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CCD0E3-C1D0-4871-9EB9-B196D57DAD33}" type="sibTrans" cxnId="{16B99C04-DA06-4D8F-A527-6A3699F2104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7D6C3F-45A2-4F4B-AC29-174C1647D9ED}">
      <dgm:prSet/>
      <dgm:spPr/>
      <dgm:t>
        <a:bodyPr/>
        <a:lstStyle/>
        <a:p>
          <a:r>
            <a:rPr lang="pt-BR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PATRIMÔNIO: imposto que incide sobre o patrimônio dos indivíduos (imóvel, por exemplo).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8517BC-CB8C-4CD3-82DD-285E242A916A}" type="parTrans" cxnId="{1918E396-2BBE-47A6-87D9-FCEF664FF00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98F513-B96B-4181-B3B7-E33818FEFFA9}" type="sibTrans" cxnId="{1918E396-2BBE-47A6-87D9-FCEF664FF0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14EF0A-4E1E-4031-AAB8-31DA39BC51F8}">
      <dgm:prSet/>
      <dgm:spPr/>
      <dgm:t>
        <a:bodyPr/>
        <a:lstStyle/>
        <a:p>
          <a:r>
            <a:rPr lang="pt-BR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VENDAS: imposto que incide sobre vendas de mercadorias e serviços</a:t>
          </a:r>
          <a:r>
            <a:rPr lang="pt-BR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4FDEF2-B34C-4145-A0FD-D188FF2E132D}" type="parTrans" cxnId="{FFB4FBEF-07C4-47DA-AC35-2E0A47DEC035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32A2C8-6AB5-43B6-9F32-75D58468565A}" type="sibTrans" cxnId="{FFB4FBEF-07C4-47DA-AC35-2E0A47DEC0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9B1ABB-F716-9247-BBB4-061A089B9584}" type="pres">
      <dgm:prSet presAssocID="{5C40200D-630D-48E8-BDC9-2E773F948385}" presName="linear" presStyleCnt="0">
        <dgm:presLayoutVars>
          <dgm:animLvl val="lvl"/>
          <dgm:resizeHandles val="exact"/>
        </dgm:presLayoutVars>
      </dgm:prSet>
      <dgm:spPr/>
    </dgm:pt>
    <dgm:pt modelId="{603E2801-98FB-6049-AFCA-C93183A203C4}" type="pres">
      <dgm:prSet presAssocID="{21766E87-37E1-4BD2-8F9E-7E0A1BAE76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5874D2-BED7-2147-B9C2-CC331285CBBC}" type="pres">
      <dgm:prSet presAssocID="{0FCCD0E3-C1D0-4871-9EB9-B196D57DAD33}" presName="spacer" presStyleCnt="0"/>
      <dgm:spPr/>
    </dgm:pt>
    <dgm:pt modelId="{1169A9CE-0582-5949-BF40-E0D7944254E9}" type="pres">
      <dgm:prSet presAssocID="{807D6C3F-45A2-4F4B-AC29-174C1647D9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E82466-3191-534A-8362-110AAFF7D85D}" type="pres">
      <dgm:prSet presAssocID="{ED98F513-B96B-4181-B3B7-E33818FEFFA9}" presName="spacer" presStyleCnt="0"/>
      <dgm:spPr/>
    </dgm:pt>
    <dgm:pt modelId="{78C82035-CA10-4241-B38F-5870485786A9}" type="pres">
      <dgm:prSet presAssocID="{A914EF0A-4E1E-4031-AAB8-31DA39BC51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B99C04-DA06-4D8F-A527-6A3699F21048}" srcId="{5C40200D-630D-48E8-BDC9-2E773F948385}" destId="{21766E87-37E1-4BD2-8F9E-7E0A1BAE7611}" srcOrd="0" destOrd="0" parTransId="{1D0208E6-2E47-4AAA-A06A-3D8706A6AF59}" sibTransId="{0FCCD0E3-C1D0-4871-9EB9-B196D57DAD33}"/>
    <dgm:cxn modelId="{2548220F-7A97-9E42-8351-5843474A9AE7}" type="presOf" srcId="{A914EF0A-4E1E-4031-AAB8-31DA39BC51F8}" destId="{78C82035-CA10-4241-B38F-5870485786A9}" srcOrd="0" destOrd="0" presId="urn:microsoft.com/office/officeart/2005/8/layout/vList2"/>
    <dgm:cxn modelId="{1918E396-2BBE-47A6-87D9-FCEF664FF00B}" srcId="{5C40200D-630D-48E8-BDC9-2E773F948385}" destId="{807D6C3F-45A2-4F4B-AC29-174C1647D9ED}" srcOrd="1" destOrd="0" parTransId="{508517BC-CB8C-4CD3-82DD-285E242A916A}" sibTransId="{ED98F513-B96B-4181-B3B7-E33818FEFFA9}"/>
    <dgm:cxn modelId="{9BA129A0-72F5-F949-9599-0757D769C88F}" type="presOf" srcId="{21766E87-37E1-4BD2-8F9E-7E0A1BAE7611}" destId="{603E2801-98FB-6049-AFCA-C93183A203C4}" srcOrd="0" destOrd="0" presId="urn:microsoft.com/office/officeart/2005/8/layout/vList2"/>
    <dgm:cxn modelId="{EBC35DB7-F4B8-0A48-A807-F2E97CA73AC2}" type="presOf" srcId="{807D6C3F-45A2-4F4B-AC29-174C1647D9ED}" destId="{1169A9CE-0582-5949-BF40-E0D7944254E9}" srcOrd="0" destOrd="0" presId="urn:microsoft.com/office/officeart/2005/8/layout/vList2"/>
    <dgm:cxn modelId="{F06D0FE1-6EB8-5549-AE2C-0A00A4D8103D}" type="presOf" srcId="{5C40200D-630D-48E8-BDC9-2E773F948385}" destId="{AF9B1ABB-F716-9247-BBB4-061A089B9584}" srcOrd="0" destOrd="0" presId="urn:microsoft.com/office/officeart/2005/8/layout/vList2"/>
    <dgm:cxn modelId="{FFB4FBEF-07C4-47DA-AC35-2E0A47DEC035}" srcId="{5C40200D-630D-48E8-BDC9-2E773F948385}" destId="{A914EF0A-4E1E-4031-AAB8-31DA39BC51F8}" srcOrd="2" destOrd="0" parTransId="{474FDEF2-B34C-4145-A0FD-D188FF2E132D}" sibTransId="{3432A2C8-6AB5-43B6-9F32-75D58468565A}"/>
    <dgm:cxn modelId="{253C9E41-7432-5B49-94F2-D6846164D3CF}" type="presParOf" srcId="{AF9B1ABB-F716-9247-BBB4-061A089B9584}" destId="{603E2801-98FB-6049-AFCA-C93183A203C4}" srcOrd="0" destOrd="0" presId="urn:microsoft.com/office/officeart/2005/8/layout/vList2"/>
    <dgm:cxn modelId="{09DCD77A-C882-C54D-9A62-33565AE685B3}" type="presParOf" srcId="{AF9B1ABB-F716-9247-BBB4-061A089B9584}" destId="{5A5874D2-BED7-2147-B9C2-CC331285CBBC}" srcOrd="1" destOrd="0" presId="urn:microsoft.com/office/officeart/2005/8/layout/vList2"/>
    <dgm:cxn modelId="{510D21B3-5CF0-6C41-8CDD-0A45393D5B1F}" type="presParOf" srcId="{AF9B1ABB-F716-9247-BBB4-061A089B9584}" destId="{1169A9CE-0582-5949-BF40-E0D7944254E9}" srcOrd="2" destOrd="0" presId="urn:microsoft.com/office/officeart/2005/8/layout/vList2"/>
    <dgm:cxn modelId="{FC819399-1A3D-CC44-959C-460EC471924B}" type="presParOf" srcId="{AF9B1ABB-F716-9247-BBB4-061A089B9584}" destId="{EEE82466-3191-534A-8362-110AAFF7D85D}" srcOrd="3" destOrd="0" presId="urn:microsoft.com/office/officeart/2005/8/layout/vList2"/>
    <dgm:cxn modelId="{4F868ED5-018C-5842-BC09-A9400912968D}" type="presParOf" srcId="{AF9B1ABB-F716-9247-BBB4-061A089B9584}" destId="{78C82035-CA10-4241-B38F-5870485786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B800CD-DE9F-425D-ACCD-BD88BAD6CA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B1060E-52D6-4438-9119-7E731521095E}">
      <dgm:prSet/>
      <dgm:spPr/>
      <dgm:t>
        <a:bodyPr/>
        <a:lstStyle/>
        <a:p>
          <a:r>
            <a:rPr lang="pt-BR" b="1" dirty="0"/>
            <a:t>O SISTEMA TRIBUTÁRIO PODE SER AVALIADO COMO UMA FORMA </a:t>
          </a:r>
          <a:r>
            <a:rPr lang="pt-BR" b="1" i="1" dirty="0"/>
            <a:t>“IDEAL”</a:t>
          </a:r>
          <a:r>
            <a:rPr lang="pt-BR" b="1" dirty="0"/>
            <a:t> CONSIDERANDO-SE OS SEGUINTES PRINCÍPIOS OU ATRIBUTOS:</a:t>
          </a:r>
          <a:endParaRPr lang="en-US" dirty="0"/>
        </a:p>
      </dgm:t>
    </dgm:pt>
    <dgm:pt modelId="{F3528B76-7BB6-4286-AA52-F8771A23549B}" type="parTrans" cxnId="{D9E0E73F-74DB-48C6-BE99-C9366002D872}">
      <dgm:prSet/>
      <dgm:spPr/>
      <dgm:t>
        <a:bodyPr/>
        <a:lstStyle/>
        <a:p>
          <a:endParaRPr lang="en-US"/>
        </a:p>
      </dgm:t>
    </dgm:pt>
    <dgm:pt modelId="{991448D8-67BD-4557-B4AD-99C9256E66EA}" type="sibTrans" cxnId="{D9E0E73F-74DB-48C6-BE99-C9366002D872}">
      <dgm:prSet/>
      <dgm:spPr/>
      <dgm:t>
        <a:bodyPr/>
        <a:lstStyle/>
        <a:p>
          <a:endParaRPr lang="en-US"/>
        </a:p>
      </dgm:t>
    </dgm:pt>
    <dgm:pt modelId="{2B435DAB-9AF8-448F-A079-912B95531A99}">
      <dgm:prSet/>
      <dgm:spPr/>
      <dgm:t>
        <a:bodyPr/>
        <a:lstStyle/>
        <a:p>
          <a:r>
            <a:rPr lang="pt-BR" b="1" dirty="0"/>
            <a:t>1. EQUIDADE (PRINCÍPIO ESSENCIAL)  </a:t>
          </a:r>
          <a:endParaRPr lang="en-US" dirty="0"/>
        </a:p>
      </dgm:t>
    </dgm:pt>
    <dgm:pt modelId="{EBE99B5B-A666-4850-AA89-DFD1F1787B24}" type="parTrans" cxnId="{D8CCB2EF-A3F2-4C60-8EFD-5463250F9B85}">
      <dgm:prSet/>
      <dgm:spPr/>
      <dgm:t>
        <a:bodyPr/>
        <a:lstStyle/>
        <a:p>
          <a:endParaRPr lang="en-US"/>
        </a:p>
      </dgm:t>
    </dgm:pt>
    <dgm:pt modelId="{49D33A1B-8563-4887-9AAA-63DB63614A1F}" type="sibTrans" cxnId="{D8CCB2EF-A3F2-4C60-8EFD-5463250F9B85}">
      <dgm:prSet/>
      <dgm:spPr/>
      <dgm:t>
        <a:bodyPr/>
        <a:lstStyle/>
        <a:p>
          <a:endParaRPr lang="en-US"/>
        </a:p>
      </dgm:t>
    </dgm:pt>
    <dgm:pt modelId="{9A31FBE1-804A-4EB2-91C7-D74EC8E4C189}">
      <dgm:prSet/>
      <dgm:spPr/>
      <dgm:t>
        <a:bodyPr/>
        <a:lstStyle/>
        <a:p>
          <a:r>
            <a:rPr lang="pt-BR" b="1" dirty="0"/>
            <a:t>2.  NEUTRALIDADE (PRINCÍPIO ESSENCIAL)</a:t>
          </a:r>
          <a:endParaRPr lang="en-US" dirty="0"/>
        </a:p>
      </dgm:t>
    </dgm:pt>
    <dgm:pt modelId="{74EC83CD-7BAC-4CA3-B9A1-A68692CB9D7E}" type="parTrans" cxnId="{D706FE64-09EB-4251-AC3A-1517A7BBACB3}">
      <dgm:prSet/>
      <dgm:spPr/>
      <dgm:t>
        <a:bodyPr/>
        <a:lstStyle/>
        <a:p>
          <a:endParaRPr lang="en-US"/>
        </a:p>
      </dgm:t>
    </dgm:pt>
    <dgm:pt modelId="{5A41D67E-2AE1-4084-963B-B1B9EBF113D8}" type="sibTrans" cxnId="{D706FE64-09EB-4251-AC3A-1517A7BBACB3}">
      <dgm:prSet/>
      <dgm:spPr/>
      <dgm:t>
        <a:bodyPr/>
        <a:lstStyle/>
        <a:p>
          <a:endParaRPr lang="en-US"/>
        </a:p>
      </dgm:t>
    </dgm:pt>
    <dgm:pt modelId="{25A0256E-EF2A-4003-B36D-041DD8A4F160}">
      <dgm:prSet/>
      <dgm:spPr/>
      <dgm:t>
        <a:bodyPr/>
        <a:lstStyle/>
        <a:p>
          <a:r>
            <a:rPr lang="pt-BR" b="1" dirty="0"/>
            <a:t>3. PROGRESSIVIDADE (DESEJÁVEL)</a:t>
          </a:r>
          <a:endParaRPr lang="en-US" dirty="0"/>
        </a:p>
      </dgm:t>
    </dgm:pt>
    <dgm:pt modelId="{88C98CB8-8CB8-412C-8D0C-179DDEB23C2A}" type="parTrans" cxnId="{7538E468-4EF2-4693-84C1-B7C01E5D1420}">
      <dgm:prSet/>
      <dgm:spPr/>
      <dgm:t>
        <a:bodyPr/>
        <a:lstStyle/>
        <a:p>
          <a:endParaRPr lang="en-US"/>
        </a:p>
      </dgm:t>
    </dgm:pt>
    <dgm:pt modelId="{2A5B6B26-F136-439D-B4DB-9AA2D7A7FCC6}" type="sibTrans" cxnId="{7538E468-4EF2-4693-84C1-B7C01E5D1420}">
      <dgm:prSet/>
      <dgm:spPr/>
      <dgm:t>
        <a:bodyPr/>
        <a:lstStyle/>
        <a:p>
          <a:endParaRPr lang="en-US"/>
        </a:p>
      </dgm:t>
    </dgm:pt>
    <dgm:pt modelId="{3EF1B286-AC92-41C1-9360-EAB75BDBBA1A}">
      <dgm:prSet/>
      <dgm:spPr/>
      <dgm:t>
        <a:bodyPr/>
        <a:lstStyle/>
        <a:p>
          <a:r>
            <a:rPr lang="pt-BR" b="1" dirty="0"/>
            <a:t>4.  SIMPLICIDADE (DESEJÁVEL) </a:t>
          </a:r>
          <a:endParaRPr lang="en-US" dirty="0"/>
        </a:p>
      </dgm:t>
    </dgm:pt>
    <dgm:pt modelId="{C77D8A1B-9F2A-4E73-A0DE-B67083496812}" type="parTrans" cxnId="{2BE4AAB7-92C6-4B2F-9FB0-D78B2A956E21}">
      <dgm:prSet/>
      <dgm:spPr/>
      <dgm:t>
        <a:bodyPr/>
        <a:lstStyle/>
        <a:p>
          <a:endParaRPr lang="en-US"/>
        </a:p>
      </dgm:t>
    </dgm:pt>
    <dgm:pt modelId="{109788A2-12CA-4363-955F-D2EE0AAFB1DF}" type="sibTrans" cxnId="{2BE4AAB7-92C6-4B2F-9FB0-D78B2A956E21}">
      <dgm:prSet/>
      <dgm:spPr/>
      <dgm:t>
        <a:bodyPr/>
        <a:lstStyle/>
        <a:p>
          <a:endParaRPr lang="en-US"/>
        </a:p>
      </dgm:t>
    </dgm:pt>
    <dgm:pt modelId="{DD79356B-ACE8-B44D-BC0D-EB643E3A5FA7}" type="pres">
      <dgm:prSet presAssocID="{BDB800CD-DE9F-425D-ACCD-BD88BAD6CAEE}" presName="linear" presStyleCnt="0">
        <dgm:presLayoutVars>
          <dgm:animLvl val="lvl"/>
          <dgm:resizeHandles val="exact"/>
        </dgm:presLayoutVars>
      </dgm:prSet>
      <dgm:spPr/>
    </dgm:pt>
    <dgm:pt modelId="{F9F55EDE-2F55-D849-962E-C1B9E143D02C}" type="pres">
      <dgm:prSet presAssocID="{DBB1060E-52D6-4438-9119-7E731521095E}" presName="parentText" presStyleLbl="node1" presStyleIdx="0" presStyleCnt="5" custLinFactY="-35238" custLinFactNeighborX="-10" custLinFactNeighborY="-100000">
        <dgm:presLayoutVars>
          <dgm:chMax val="0"/>
          <dgm:bulletEnabled val="1"/>
        </dgm:presLayoutVars>
      </dgm:prSet>
      <dgm:spPr/>
    </dgm:pt>
    <dgm:pt modelId="{C7589412-9A2D-EE4B-BC8C-B6992E4F5628}" type="pres">
      <dgm:prSet presAssocID="{991448D8-67BD-4557-B4AD-99C9256E66EA}" presName="spacer" presStyleCnt="0"/>
      <dgm:spPr/>
    </dgm:pt>
    <dgm:pt modelId="{A0D97211-18F1-FE4D-817C-232BB29E8EE9}" type="pres">
      <dgm:prSet presAssocID="{2B435DAB-9AF8-448F-A079-912B95531A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9035C7-DC4D-A845-B8D8-942E7311FE52}" type="pres">
      <dgm:prSet presAssocID="{49D33A1B-8563-4887-9AAA-63DB63614A1F}" presName="spacer" presStyleCnt="0"/>
      <dgm:spPr/>
    </dgm:pt>
    <dgm:pt modelId="{6AD59938-F283-B24B-92C8-29A5D15D5A9F}" type="pres">
      <dgm:prSet presAssocID="{9A31FBE1-804A-4EB2-91C7-D74EC8E4C1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5B7249-A31D-F346-BC58-5E7575A3821A}" type="pres">
      <dgm:prSet presAssocID="{5A41D67E-2AE1-4084-963B-B1B9EBF113D8}" presName="spacer" presStyleCnt="0"/>
      <dgm:spPr/>
    </dgm:pt>
    <dgm:pt modelId="{D6BD9F0B-F428-6B4C-BB5F-8441CD4C10A1}" type="pres">
      <dgm:prSet presAssocID="{25A0256E-EF2A-4003-B36D-041DD8A4F160}" presName="parentText" presStyleLbl="node1" presStyleIdx="3" presStyleCnt="5" custLinFactNeighborX="579" custLinFactNeighborY="-80486">
        <dgm:presLayoutVars>
          <dgm:chMax val="0"/>
          <dgm:bulletEnabled val="1"/>
        </dgm:presLayoutVars>
      </dgm:prSet>
      <dgm:spPr/>
    </dgm:pt>
    <dgm:pt modelId="{A2C9EEB0-472E-FD4A-B8E7-C359B3DF06AA}" type="pres">
      <dgm:prSet presAssocID="{2A5B6B26-F136-439D-B4DB-9AA2D7A7FCC6}" presName="spacer" presStyleCnt="0"/>
      <dgm:spPr/>
    </dgm:pt>
    <dgm:pt modelId="{8BDCD201-ED03-F740-8867-7EBAD27782BF}" type="pres">
      <dgm:prSet presAssocID="{3EF1B286-AC92-41C1-9360-EAB75BDBBA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953C16-49CF-7643-8CC0-873A794E72B9}" type="presOf" srcId="{2B435DAB-9AF8-448F-A079-912B95531A99}" destId="{A0D97211-18F1-FE4D-817C-232BB29E8EE9}" srcOrd="0" destOrd="0" presId="urn:microsoft.com/office/officeart/2005/8/layout/vList2"/>
    <dgm:cxn modelId="{D9E0E73F-74DB-48C6-BE99-C9366002D872}" srcId="{BDB800CD-DE9F-425D-ACCD-BD88BAD6CAEE}" destId="{DBB1060E-52D6-4438-9119-7E731521095E}" srcOrd="0" destOrd="0" parTransId="{F3528B76-7BB6-4286-AA52-F8771A23549B}" sibTransId="{991448D8-67BD-4557-B4AD-99C9256E66EA}"/>
    <dgm:cxn modelId="{FE31A842-8AED-4640-BAFE-A1C89A1F1968}" type="presOf" srcId="{3EF1B286-AC92-41C1-9360-EAB75BDBBA1A}" destId="{8BDCD201-ED03-F740-8867-7EBAD27782BF}" srcOrd="0" destOrd="0" presId="urn:microsoft.com/office/officeart/2005/8/layout/vList2"/>
    <dgm:cxn modelId="{D706FE64-09EB-4251-AC3A-1517A7BBACB3}" srcId="{BDB800CD-DE9F-425D-ACCD-BD88BAD6CAEE}" destId="{9A31FBE1-804A-4EB2-91C7-D74EC8E4C189}" srcOrd="2" destOrd="0" parTransId="{74EC83CD-7BAC-4CA3-B9A1-A68692CB9D7E}" sibTransId="{5A41D67E-2AE1-4084-963B-B1B9EBF113D8}"/>
    <dgm:cxn modelId="{7538E468-4EF2-4693-84C1-B7C01E5D1420}" srcId="{BDB800CD-DE9F-425D-ACCD-BD88BAD6CAEE}" destId="{25A0256E-EF2A-4003-B36D-041DD8A4F160}" srcOrd="3" destOrd="0" parTransId="{88C98CB8-8CB8-412C-8D0C-179DDEB23C2A}" sibTransId="{2A5B6B26-F136-439D-B4DB-9AA2D7A7FCC6}"/>
    <dgm:cxn modelId="{4F97EA7B-5C4B-D941-87C2-A5EC8D26C880}" type="presOf" srcId="{25A0256E-EF2A-4003-B36D-041DD8A4F160}" destId="{D6BD9F0B-F428-6B4C-BB5F-8441CD4C10A1}" srcOrd="0" destOrd="0" presId="urn:microsoft.com/office/officeart/2005/8/layout/vList2"/>
    <dgm:cxn modelId="{8E0FCDB0-0CE0-334B-BF2E-CE8B0ED0331A}" type="presOf" srcId="{DBB1060E-52D6-4438-9119-7E731521095E}" destId="{F9F55EDE-2F55-D849-962E-C1B9E143D02C}" srcOrd="0" destOrd="0" presId="urn:microsoft.com/office/officeart/2005/8/layout/vList2"/>
    <dgm:cxn modelId="{F2F0FBB5-D5AB-5749-B109-C3AFC0354B1B}" type="presOf" srcId="{BDB800CD-DE9F-425D-ACCD-BD88BAD6CAEE}" destId="{DD79356B-ACE8-B44D-BC0D-EB643E3A5FA7}" srcOrd="0" destOrd="0" presId="urn:microsoft.com/office/officeart/2005/8/layout/vList2"/>
    <dgm:cxn modelId="{2BE4AAB7-92C6-4B2F-9FB0-D78B2A956E21}" srcId="{BDB800CD-DE9F-425D-ACCD-BD88BAD6CAEE}" destId="{3EF1B286-AC92-41C1-9360-EAB75BDBBA1A}" srcOrd="4" destOrd="0" parTransId="{C77D8A1B-9F2A-4E73-A0DE-B67083496812}" sibTransId="{109788A2-12CA-4363-955F-D2EE0AAFB1DF}"/>
    <dgm:cxn modelId="{FDE971C4-EB9D-E249-ABB6-70D9F6012AA5}" type="presOf" srcId="{9A31FBE1-804A-4EB2-91C7-D74EC8E4C189}" destId="{6AD59938-F283-B24B-92C8-29A5D15D5A9F}" srcOrd="0" destOrd="0" presId="urn:microsoft.com/office/officeart/2005/8/layout/vList2"/>
    <dgm:cxn modelId="{D8CCB2EF-A3F2-4C60-8EFD-5463250F9B85}" srcId="{BDB800CD-DE9F-425D-ACCD-BD88BAD6CAEE}" destId="{2B435DAB-9AF8-448F-A079-912B95531A99}" srcOrd="1" destOrd="0" parTransId="{EBE99B5B-A666-4850-AA89-DFD1F1787B24}" sibTransId="{49D33A1B-8563-4887-9AAA-63DB63614A1F}"/>
    <dgm:cxn modelId="{873FC6DB-B465-3943-9F14-6D31201E2504}" type="presParOf" srcId="{DD79356B-ACE8-B44D-BC0D-EB643E3A5FA7}" destId="{F9F55EDE-2F55-D849-962E-C1B9E143D02C}" srcOrd="0" destOrd="0" presId="urn:microsoft.com/office/officeart/2005/8/layout/vList2"/>
    <dgm:cxn modelId="{6F74B138-DDB1-A746-BB5C-0B7B31BCB084}" type="presParOf" srcId="{DD79356B-ACE8-B44D-BC0D-EB643E3A5FA7}" destId="{C7589412-9A2D-EE4B-BC8C-B6992E4F5628}" srcOrd="1" destOrd="0" presId="urn:microsoft.com/office/officeart/2005/8/layout/vList2"/>
    <dgm:cxn modelId="{A1F56BBB-7958-A049-A3BE-36A51E367F16}" type="presParOf" srcId="{DD79356B-ACE8-B44D-BC0D-EB643E3A5FA7}" destId="{A0D97211-18F1-FE4D-817C-232BB29E8EE9}" srcOrd="2" destOrd="0" presId="urn:microsoft.com/office/officeart/2005/8/layout/vList2"/>
    <dgm:cxn modelId="{57529482-4CF3-FF42-8BF9-98E396A8404D}" type="presParOf" srcId="{DD79356B-ACE8-B44D-BC0D-EB643E3A5FA7}" destId="{B79035C7-DC4D-A845-B8D8-942E7311FE52}" srcOrd="3" destOrd="0" presId="urn:microsoft.com/office/officeart/2005/8/layout/vList2"/>
    <dgm:cxn modelId="{49023EA2-96C9-0546-A625-3FF4C441B34D}" type="presParOf" srcId="{DD79356B-ACE8-B44D-BC0D-EB643E3A5FA7}" destId="{6AD59938-F283-B24B-92C8-29A5D15D5A9F}" srcOrd="4" destOrd="0" presId="urn:microsoft.com/office/officeart/2005/8/layout/vList2"/>
    <dgm:cxn modelId="{F28A2C06-F867-964E-8D01-49544B3370F3}" type="presParOf" srcId="{DD79356B-ACE8-B44D-BC0D-EB643E3A5FA7}" destId="{7F5B7249-A31D-F346-BC58-5E7575A3821A}" srcOrd="5" destOrd="0" presId="urn:microsoft.com/office/officeart/2005/8/layout/vList2"/>
    <dgm:cxn modelId="{8E8A5B55-84E8-C04B-97D0-3975D27CAFF5}" type="presParOf" srcId="{DD79356B-ACE8-B44D-BC0D-EB643E3A5FA7}" destId="{D6BD9F0B-F428-6B4C-BB5F-8441CD4C10A1}" srcOrd="6" destOrd="0" presId="urn:microsoft.com/office/officeart/2005/8/layout/vList2"/>
    <dgm:cxn modelId="{043FD54B-3E90-4444-BFB7-0B3709B2CD7F}" type="presParOf" srcId="{DD79356B-ACE8-B44D-BC0D-EB643E3A5FA7}" destId="{A2C9EEB0-472E-FD4A-B8E7-C359B3DF06AA}" srcOrd="7" destOrd="0" presId="urn:microsoft.com/office/officeart/2005/8/layout/vList2"/>
    <dgm:cxn modelId="{751966C2-690E-2746-A45B-6982670C825B}" type="presParOf" srcId="{DD79356B-ACE8-B44D-BC0D-EB643E3A5FA7}" destId="{8BDCD201-ED03-F740-8867-7EBAD27782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649CBB-627D-4CE9-B128-4C832B5260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0BB0DA-183E-450C-9FA3-049F750F7E84}">
      <dgm:prSet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Todo sistema tributário deve interferir o mínimo possível na alocação dos recursos disponíveis na economia, por parte do setor privado. </a:t>
          </a:r>
        </a:p>
        <a:p>
          <a:r>
            <a: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 objetivo deste princípio é garantir que o sistema tributário não provoque distorções na alocação de recursos, prejudicando a eficiência da economia.</a:t>
          </a:r>
        </a:p>
        <a:p>
          <a:r>
            <a: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 o sistema tributário não provoca distorção na alocação de recursos, não prejudica a eficiência do sistema econômico.</a:t>
          </a:r>
        </a:p>
        <a:p>
          <a:endParaRPr lang="pt-BR" sz="2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EXEMPLO VISTO: IMPOSTO SOBRE VALOR ADICIONADO.</a:t>
          </a:r>
          <a:endParaRPr lang="en-US" sz="2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22D8D7-98B0-46CA-8823-E119BC54AA1E}" type="parTrans" cxnId="{CC33FFDD-733C-41DA-B927-26ED70315E33}">
      <dgm:prSet/>
      <dgm:spPr/>
      <dgm:t>
        <a:bodyPr/>
        <a:lstStyle/>
        <a:p>
          <a:endParaRPr lang="en-US" sz="2400"/>
        </a:p>
      </dgm:t>
    </dgm:pt>
    <dgm:pt modelId="{D8379691-93CC-47AA-9355-CC2A80E60BE0}" type="sibTrans" cxnId="{CC33FFDD-733C-41DA-B927-26ED70315E33}">
      <dgm:prSet/>
      <dgm:spPr/>
      <dgm:t>
        <a:bodyPr/>
        <a:lstStyle/>
        <a:p>
          <a:endParaRPr lang="en-US" sz="2400"/>
        </a:p>
      </dgm:t>
    </dgm:pt>
    <dgm:pt modelId="{774913E9-AC38-6745-86BD-3DEBF6F40328}" type="pres">
      <dgm:prSet presAssocID="{41649CBB-627D-4CE9-B128-4C832B5260F9}" presName="linear" presStyleCnt="0">
        <dgm:presLayoutVars>
          <dgm:animLvl val="lvl"/>
          <dgm:resizeHandles val="exact"/>
        </dgm:presLayoutVars>
      </dgm:prSet>
      <dgm:spPr/>
    </dgm:pt>
    <dgm:pt modelId="{5BF01415-85BE-DA49-8AE7-1AEB8DEB03F2}" type="pres">
      <dgm:prSet presAssocID="{210BB0DA-183E-450C-9FA3-049F750F7E84}" presName="parentText" presStyleLbl="node1" presStyleIdx="0" presStyleCnt="1" custScaleY="1081417" custLinFactNeighborX="-2206" custLinFactNeighborY="-71744">
        <dgm:presLayoutVars>
          <dgm:chMax val="0"/>
          <dgm:bulletEnabled val="1"/>
        </dgm:presLayoutVars>
      </dgm:prSet>
      <dgm:spPr/>
    </dgm:pt>
  </dgm:ptLst>
  <dgm:cxnLst>
    <dgm:cxn modelId="{E95F3640-419B-4946-954D-D1106DECCBD7}" type="presOf" srcId="{210BB0DA-183E-450C-9FA3-049F750F7E84}" destId="{5BF01415-85BE-DA49-8AE7-1AEB8DEB03F2}" srcOrd="0" destOrd="0" presId="urn:microsoft.com/office/officeart/2005/8/layout/vList2"/>
    <dgm:cxn modelId="{578A7595-9266-4D42-A819-6D8DE9284D7B}" type="presOf" srcId="{41649CBB-627D-4CE9-B128-4C832B5260F9}" destId="{774913E9-AC38-6745-86BD-3DEBF6F40328}" srcOrd="0" destOrd="0" presId="urn:microsoft.com/office/officeart/2005/8/layout/vList2"/>
    <dgm:cxn modelId="{CC33FFDD-733C-41DA-B927-26ED70315E33}" srcId="{41649CBB-627D-4CE9-B128-4C832B5260F9}" destId="{210BB0DA-183E-450C-9FA3-049F750F7E84}" srcOrd="0" destOrd="0" parTransId="{8822D8D7-98B0-46CA-8823-E119BC54AA1E}" sibTransId="{D8379691-93CC-47AA-9355-CC2A80E60BE0}"/>
    <dgm:cxn modelId="{5BF898C9-384F-4F47-B666-8688A72A9AEE}" type="presParOf" srcId="{774913E9-AC38-6745-86BD-3DEBF6F40328}" destId="{5BF01415-85BE-DA49-8AE7-1AEB8DEB0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5CDB3-CEBB-9D41-B64A-7BECA1B213B9}">
      <dsp:nvSpPr>
        <dsp:cNvPr id="0" name=""/>
        <dsp:cNvSpPr/>
      </dsp:nvSpPr>
      <dsp:spPr>
        <a:xfrm>
          <a:off x="0" y="1153399"/>
          <a:ext cx="560705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Calibri" panose="020F0502020204030204" pitchFamily="34" charset="0"/>
              <a:cs typeface="Calibri" panose="020F0502020204030204" pitchFamily="34" charset="0"/>
            </a:rPr>
            <a:t>Giambiagi &amp; Além; Capítulo 1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1212798"/>
        <a:ext cx="5488252" cy="1098002"/>
      </dsp:txXfrm>
    </dsp:sp>
    <dsp:sp modelId="{E4175CE0-809A-0D48-94FF-4627F002064F}">
      <dsp:nvSpPr>
        <dsp:cNvPr id="0" name=""/>
        <dsp:cNvSpPr/>
      </dsp:nvSpPr>
      <dsp:spPr>
        <a:xfrm>
          <a:off x="0" y="2557400"/>
          <a:ext cx="5607050" cy="1216800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Calibri" panose="020F0502020204030204" pitchFamily="34" charset="0"/>
              <a:cs typeface="Calibri" panose="020F0502020204030204" pitchFamily="34" charset="0"/>
            </a:rPr>
            <a:t>ENAP – Módulo 4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2616799"/>
        <a:ext cx="548825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EFF1C-B57A-BA40-B095-03C6B1DDA8A5}">
      <dsp:nvSpPr>
        <dsp:cNvPr id="0" name=""/>
        <dsp:cNvSpPr/>
      </dsp:nvSpPr>
      <dsp:spPr>
        <a:xfrm>
          <a:off x="0" y="0"/>
          <a:ext cx="6146490" cy="4751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UMA DAS PRINCIPAIS FUNÇÕES DO STN CONSISTE NA OBTENÇÃO DE RECEITA PARA FINANCIAR AS AÇÕES GOVERNAMENTAIS E O PROVISIONAMENTO DE BENS E SERVIÇOS PÚBLICOS.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6146490" cy="4751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2120C-9895-C440-A43A-268F13B2458E}">
      <dsp:nvSpPr>
        <dsp:cNvPr id="0" name=""/>
        <dsp:cNvSpPr/>
      </dsp:nvSpPr>
      <dsp:spPr>
        <a:xfrm>
          <a:off x="554478" y="792081"/>
          <a:ext cx="5194784" cy="12168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REGULAÇÃO E ESTABILIZAÇÃO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DA ECONOMIA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54478" y="792081"/>
        <a:ext cx="5194784" cy="1216892"/>
      </dsp:txXfrm>
    </dsp:sp>
    <dsp:sp modelId="{6AFEFF1C-B57A-BA40-B095-03C6B1DDA8A5}">
      <dsp:nvSpPr>
        <dsp:cNvPr id="0" name=""/>
        <dsp:cNvSpPr/>
      </dsp:nvSpPr>
      <dsp:spPr>
        <a:xfrm>
          <a:off x="2981" y="2556275"/>
          <a:ext cx="6148581" cy="21124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/>
            <a:t>TRIBUTOS PODEM SER TAMBÉM FATORES DE INDUÇÃO DE COMPORTAMENTO DESEJADO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EX: REDUÇÃO DE EXTERNALIDADES NEGATIVAS </a:t>
          </a:r>
          <a:endParaRPr lang="pt-BR" sz="20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981" y="2556275"/>
        <a:ext cx="6148581" cy="2112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3277-E75E-4C0C-9E3F-A7F055789E34}">
      <dsp:nvSpPr>
        <dsp:cNvPr id="0" name=""/>
        <dsp:cNvSpPr/>
      </dsp:nvSpPr>
      <dsp:spPr>
        <a:xfrm>
          <a:off x="0" y="1157"/>
          <a:ext cx="10340658" cy="58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CDDE-B1BE-46FA-99C1-3B1CD7E95FDF}">
      <dsp:nvSpPr>
        <dsp:cNvPr id="0" name=""/>
        <dsp:cNvSpPr/>
      </dsp:nvSpPr>
      <dsp:spPr>
        <a:xfrm>
          <a:off x="177424" y="133126"/>
          <a:ext cx="322590" cy="322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47ABE-D756-4D39-BEA6-6F48E5EE0CAE}">
      <dsp:nvSpPr>
        <dsp:cNvPr id="0" name=""/>
        <dsp:cNvSpPr/>
      </dsp:nvSpPr>
      <dsp:spPr>
        <a:xfrm>
          <a:off x="677440" y="1157"/>
          <a:ext cx="9663217" cy="58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74" tIns="62074" rIns="62074" bIns="620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IV.1. SEGUNDO A DISTRIBUIÇÃO DA CARGA TRIBUTÁRIA</a:t>
          </a:r>
          <a:endParaRPr lang="en-US" sz="2200" kern="1200" dirty="0"/>
        </a:p>
      </dsp:txBody>
      <dsp:txXfrm>
        <a:off x="677440" y="1157"/>
        <a:ext cx="9663217" cy="586528"/>
      </dsp:txXfrm>
    </dsp:sp>
    <dsp:sp modelId="{36C15C85-D4CB-4DA4-964A-F9887D503A8F}">
      <dsp:nvSpPr>
        <dsp:cNvPr id="0" name=""/>
        <dsp:cNvSpPr/>
      </dsp:nvSpPr>
      <dsp:spPr>
        <a:xfrm>
          <a:off x="0" y="734317"/>
          <a:ext cx="10340658" cy="58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F0DB4-405C-4A50-A7B5-FE4D4AA41E2C}">
      <dsp:nvSpPr>
        <dsp:cNvPr id="0" name=""/>
        <dsp:cNvSpPr/>
      </dsp:nvSpPr>
      <dsp:spPr>
        <a:xfrm>
          <a:off x="177424" y="866286"/>
          <a:ext cx="322590" cy="322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DF20A-141D-49BE-8D27-575FE3135896}">
      <dsp:nvSpPr>
        <dsp:cNvPr id="0" name=""/>
        <dsp:cNvSpPr/>
      </dsp:nvSpPr>
      <dsp:spPr>
        <a:xfrm>
          <a:off x="677440" y="734317"/>
          <a:ext cx="9663217" cy="58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74" tIns="62074" rIns="62074" bIns="620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IV.2. SEGUNDO A FORMA DE INCIDÊNCIA</a:t>
          </a:r>
          <a:endParaRPr lang="en-US" sz="2200" kern="1200" dirty="0"/>
        </a:p>
      </dsp:txBody>
      <dsp:txXfrm>
        <a:off x="677440" y="734317"/>
        <a:ext cx="9663217" cy="586528"/>
      </dsp:txXfrm>
    </dsp:sp>
    <dsp:sp modelId="{21AD8956-6E27-44A0-B7D7-91C400F0FA04}">
      <dsp:nvSpPr>
        <dsp:cNvPr id="0" name=""/>
        <dsp:cNvSpPr/>
      </dsp:nvSpPr>
      <dsp:spPr>
        <a:xfrm>
          <a:off x="0" y="1467478"/>
          <a:ext cx="10340658" cy="58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CF50-544D-4662-83AD-4AEFDC203009}">
      <dsp:nvSpPr>
        <dsp:cNvPr id="0" name=""/>
        <dsp:cNvSpPr/>
      </dsp:nvSpPr>
      <dsp:spPr>
        <a:xfrm>
          <a:off x="177424" y="1599447"/>
          <a:ext cx="322590" cy="322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70813-AC97-4AC7-ADA8-CEE160E5AA13}">
      <dsp:nvSpPr>
        <dsp:cNvPr id="0" name=""/>
        <dsp:cNvSpPr/>
      </dsp:nvSpPr>
      <dsp:spPr>
        <a:xfrm>
          <a:off x="677440" y="1467478"/>
          <a:ext cx="9663217" cy="58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74" tIns="62074" rIns="62074" bIns="620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IV.3. SEGUNDO A BASE DE CÁLCULO</a:t>
          </a:r>
          <a:endParaRPr lang="en-US" sz="2200" kern="1200" dirty="0"/>
        </a:p>
      </dsp:txBody>
      <dsp:txXfrm>
        <a:off x="677440" y="1467478"/>
        <a:ext cx="9663217" cy="586528"/>
      </dsp:txXfrm>
    </dsp:sp>
    <dsp:sp modelId="{0598759C-EB37-4115-8F06-155169F0069E}">
      <dsp:nvSpPr>
        <dsp:cNvPr id="0" name=""/>
        <dsp:cNvSpPr/>
      </dsp:nvSpPr>
      <dsp:spPr>
        <a:xfrm>
          <a:off x="0" y="2200639"/>
          <a:ext cx="10340658" cy="58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260A8-52B8-4D43-AFD0-16083E355097}">
      <dsp:nvSpPr>
        <dsp:cNvPr id="0" name=""/>
        <dsp:cNvSpPr/>
      </dsp:nvSpPr>
      <dsp:spPr>
        <a:xfrm>
          <a:off x="177424" y="2332608"/>
          <a:ext cx="322590" cy="3225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44453-F56C-4125-AEF6-8CF566E6009E}">
      <dsp:nvSpPr>
        <dsp:cNvPr id="0" name=""/>
        <dsp:cNvSpPr/>
      </dsp:nvSpPr>
      <dsp:spPr>
        <a:xfrm>
          <a:off x="677440" y="2200639"/>
          <a:ext cx="9663217" cy="58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74" tIns="62074" rIns="62074" bIns="620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IV.4. SEGUNDO A FORMA DE APURAÇÃO OU PROCEDIMENTO DE CÁLCULO   </a:t>
          </a:r>
          <a:endParaRPr lang="en-US" sz="2200" kern="1200" dirty="0"/>
        </a:p>
      </dsp:txBody>
      <dsp:txXfrm>
        <a:off x="677440" y="2200639"/>
        <a:ext cx="9663217" cy="586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E2801-98FB-6049-AFCA-C93183A203C4}">
      <dsp:nvSpPr>
        <dsp:cNvPr id="0" name=""/>
        <dsp:cNvSpPr/>
      </dsp:nvSpPr>
      <dsp:spPr>
        <a:xfrm>
          <a:off x="0" y="33653"/>
          <a:ext cx="5607050" cy="1566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a) RENDA: imposto que incide sobre a renda gerada na economia.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462" y="110115"/>
        <a:ext cx="5454126" cy="1413413"/>
      </dsp:txXfrm>
    </dsp:sp>
    <dsp:sp modelId="{1169A9CE-0582-5949-BF40-E0D7944254E9}">
      <dsp:nvSpPr>
        <dsp:cNvPr id="0" name=""/>
        <dsp:cNvSpPr/>
      </dsp:nvSpPr>
      <dsp:spPr>
        <a:xfrm>
          <a:off x="0" y="1680631"/>
          <a:ext cx="5607050" cy="1566337"/>
        </a:xfrm>
        <a:prstGeom prst="roundRect">
          <a:avLst/>
        </a:prstGeom>
        <a:gradFill rotWithShape="0">
          <a:gsLst>
            <a:gs pos="0">
              <a:schemeClr val="accent2">
                <a:hueOff val="-5175945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5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5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t-BR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PATRIMÔNIO: imposto que incide sobre o patrimônio dos indivíduos (imóvel, por exemplo).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462" y="1757093"/>
        <a:ext cx="5454126" cy="1413413"/>
      </dsp:txXfrm>
    </dsp:sp>
    <dsp:sp modelId="{78C82035-CA10-4241-B38F-5870485786A9}">
      <dsp:nvSpPr>
        <dsp:cNvPr id="0" name=""/>
        <dsp:cNvSpPr/>
      </dsp:nvSpPr>
      <dsp:spPr>
        <a:xfrm>
          <a:off x="0" y="3327608"/>
          <a:ext cx="5607050" cy="1566337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pt-BR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VENDAS: imposto que incide sobre vendas de mercadorias e serviços</a:t>
          </a:r>
          <a:r>
            <a:rPr lang="pt-BR" sz="28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462" y="3404070"/>
        <a:ext cx="5454126" cy="1413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55EDE-2F55-D849-962E-C1B9E143D02C}">
      <dsp:nvSpPr>
        <dsp:cNvPr id="0" name=""/>
        <dsp:cNvSpPr/>
      </dsp:nvSpPr>
      <dsp:spPr>
        <a:xfrm>
          <a:off x="0" y="0"/>
          <a:ext cx="6151562" cy="1000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O SISTEMA TRIBUTÁRIO PODE SER AVALIADO COMO UMA FORMA </a:t>
          </a:r>
          <a:r>
            <a:rPr lang="pt-BR" sz="1900" b="1" i="1" kern="1200" dirty="0"/>
            <a:t>“IDEAL”</a:t>
          </a:r>
          <a:r>
            <a:rPr lang="pt-BR" sz="1900" b="1" kern="1200" dirty="0"/>
            <a:t> CONSIDERANDO-SE OS SEGUINTES PRINCÍPIOS OU ATRIBUTOS:</a:t>
          </a:r>
          <a:endParaRPr lang="en-US" sz="1900" kern="1200" dirty="0"/>
        </a:p>
      </dsp:txBody>
      <dsp:txXfrm>
        <a:off x="48833" y="48833"/>
        <a:ext cx="6053896" cy="902684"/>
      </dsp:txXfrm>
    </dsp:sp>
    <dsp:sp modelId="{A0D97211-18F1-FE4D-817C-232BB29E8EE9}">
      <dsp:nvSpPr>
        <dsp:cNvPr id="0" name=""/>
        <dsp:cNvSpPr/>
      </dsp:nvSpPr>
      <dsp:spPr>
        <a:xfrm>
          <a:off x="0" y="1083180"/>
          <a:ext cx="6151562" cy="1000350"/>
        </a:xfrm>
        <a:prstGeom prst="roundRect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1. EQUIDADE (PRINCÍPIO ESSENCIAL)  </a:t>
          </a:r>
          <a:endParaRPr lang="en-US" sz="1900" kern="1200" dirty="0"/>
        </a:p>
      </dsp:txBody>
      <dsp:txXfrm>
        <a:off x="48833" y="1132013"/>
        <a:ext cx="6053896" cy="902684"/>
      </dsp:txXfrm>
    </dsp:sp>
    <dsp:sp modelId="{6AD59938-F283-B24B-92C8-29A5D15D5A9F}">
      <dsp:nvSpPr>
        <dsp:cNvPr id="0" name=""/>
        <dsp:cNvSpPr/>
      </dsp:nvSpPr>
      <dsp:spPr>
        <a:xfrm>
          <a:off x="0" y="2138250"/>
          <a:ext cx="6151562" cy="1000350"/>
        </a:xfrm>
        <a:prstGeom prst="roundRect">
          <a:avLst/>
        </a:prstGeom>
        <a:solidFill>
          <a:schemeClr val="accent2">
            <a:hueOff val="-5175945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2.  NEUTRALIDADE (PRINCÍPIO ESSENCIAL)</a:t>
          </a:r>
          <a:endParaRPr lang="en-US" sz="1900" kern="1200" dirty="0"/>
        </a:p>
      </dsp:txBody>
      <dsp:txXfrm>
        <a:off x="48833" y="2187083"/>
        <a:ext cx="6053896" cy="902684"/>
      </dsp:txXfrm>
    </dsp:sp>
    <dsp:sp modelId="{D6BD9F0B-F428-6B4C-BB5F-8441CD4C10A1}">
      <dsp:nvSpPr>
        <dsp:cNvPr id="0" name=""/>
        <dsp:cNvSpPr/>
      </dsp:nvSpPr>
      <dsp:spPr>
        <a:xfrm>
          <a:off x="0" y="3149278"/>
          <a:ext cx="6151562" cy="1000350"/>
        </a:xfrm>
        <a:prstGeom prst="roundRect">
          <a:avLst/>
        </a:prstGeom>
        <a:solidFill>
          <a:schemeClr val="accent2">
            <a:hueOff val="-7763917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3. PROGRESSIVIDADE (DESEJÁVEL)</a:t>
          </a:r>
          <a:endParaRPr lang="en-US" sz="1900" kern="1200" dirty="0"/>
        </a:p>
      </dsp:txBody>
      <dsp:txXfrm>
        <a:off x="48833" y="3198111"/>
        <a:ext cx="6053896" cy="902684"/>
      </dsp:txXfrm>
    </dsp:sp>
    <dsp:sp modelId="{8BDCD201-ED03-F740-8867-7EBAD27782BF}">
      <dsp:nvSpPr>
        <dsp:cNvPr id="0" name=""/>
        <dsp:cNvSpPr/>
      </dsp:nvSpPr>
      <dsp:spPr>
        <a:xfrm>
          <a:off x="0" y="4248390"/>
          <a:ext cx="6151562" cy="1000350"/>
        </a:xfrm>
        <a:prstGeom prst="roundRect">
          <a:avLst/>
        </a:prstGeom>
        <a:solidFill>
          <a:schemeClr val="accent2">
            <a:hueOff val="-10351890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4.  SIMPLICIDADE (DESEJÁVEL) </a:t>
          </a:r>
          <a:endParaRPr lang="en-US" sz="1900" kern="1200" dirty="0"/>
        </a:p>
      </dsp:txBody>
      <dsp:txXfrm>
        <a:off x="48833" y="4297223"/>
        <a:ext cx="6053896" cy="902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1415-85BE-DA49-8AE7-1AEB8DEB03F2}">
      <dsp:nvSpPr>
        <dsp:cNvPr id="0" name=""/>
        <dsp:cNvSpPr/>
      </dsp:nvSpPr>
      <dsp:spPr>
        <a:xfrm>
          <a:off x="0" y="0"/>
          <a:ext cx="6532653" cy="5970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Todo sistema tributário deve interferir o mínimo possível na alocação dos recursos disponíveis na economia, por parte do setor privado.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 objetivo deste princípio é garantir que o sistema tributário não provoque distorções na alocação de recursos, prejudicando a eficiência da economia.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Quando o sistema tributário não provoca distorção na alocação de recursos, não prejudica a eficiência do sistema econômico.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EXEMPLO VISTO: IMPOSTO SOBRE VALOR ADICIONADO.</a:t>
          </a:r>
          <a:endParaRPr lang="en-US" sz="2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472" y="291472"/>
        <a:ext cx="5949709" cy="538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2560381-E68F-3244-8F4E-DE8991446D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EA3032F-F27A-D742-BD1E-6BA640AEEC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C6AB1511-5073-4943-9B12-AC63CA9416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331240CD-BDC7-F646-A4FA-05FB9D0178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Arial" panose="020B0604020202020204" pitchFamily="34" charset="0"/>
              </a:defRPr>
            </a:lvl1pPr>
          </a:lstStyle>
          <a:p>
            <a:fld id="{C14F2004-F8E2-3D45-9A2F-C5109509404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84F35F-3D2E-B848-8840-17A1915253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A885E20-3215-D24F-96DE-8DA557C80A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28A227B-291A-9A43-9327-EC4A60C448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5398135-6F8D-6C43-928A-CD00C87438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Clique para editar os estilos do texto mestre</a:t>
            </a:r>
          </a:p>
          <a:p>
            <a:pPr lvl="1"/>
            <a:r>
              <a:rPr lang="en-US" altLang="en-US" noProof="0"/>
              <a:t>Segundo nível</a:t>
            </a:r>
          </a:p>
          <a:p>
            <a:pPr lvl="2"/>
            <a:r>
              <a:rPr lang="en-US" altLang="en-US" noProof="0"/>
              <a:t>Terceiro nível</a:t>
            </a:r>
          </a:p>
          <a:p>
            <a:pPr lvl="3"/>
            <a:r>
              <a:rPr lang="en-US" altLang="en-US" noProof="0"/>
              <a:t>Quarto nível</a:t>
            </a:r>
          </a:p>
          <a:p>
            <a:pPr lvl="4"/>
            <a:r>
              <a:rPr lang="en-US" altLang="en-US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3F64170-73D1-1148-AD93-6D2E434BE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E7CFF74-8205-B04C-AA53-CD37A33EB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Arial" panose="020B0604020202020204" pitchFamily="34" charset="0"/>
              </a:defRPr>
            </a:lvl1pPr>
          </a:lstStyle>
          <a:p>
            <a:fld id="{B8AE1F7E-FC16-8B4D-B6AF-B804DBF176A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4377079-F5D3-474D-9904-318A1EB27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4C726D-E0FD-084D-A7C3-8A12F3DB8719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9EB064C-FE53-2046-8DB1-375A4BCD5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D0D544E-6408-7A4F-85A4-D9DF32A56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EECE3371-54DB-1B40-9E26-DF208F545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0CACA9-EA82-4648-80A1-DDB256D2DE1C}" type="slidenum">
              <a:rPr lang="en-US" altLang="en-US" sz="1300"/>
              <a:pPr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E94FA9D-074F-A144-8032-239579D57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5EB4929-94F3-A94F-8C56-F703C9F2F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35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EECE3371-54DB-1B40-9E26-DF208F545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0CACA9-EA82-4648-80A1-DDB256D2DE1C}" type="slidenum">
              <a:rPr lang="en-US" altLang="en-US" sz="1300"/>
              <a:pPr>
                <a:spcBef>
                  <a:spcPct val="0"/>
                </a:spcBef>
              </a:pPr>
              <a:t>36</a:t>
            </a:fld>
            <a:endParaRPr lang="en-US" altLang="en-US" sz="13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E94FA9D-074F-A144-8032-239579D57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5EB4929-94F3-A94F-8C56-F703C9F2F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33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EECE3371-54DB-1B40-9E26-DF208F545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0CACA9-EA82-4648-80A1-DDB256D2DE1C}" type="slidenum">
              <a:rPr lang="en-US" altLang="en-US" sz="1300"/>
              <a:pPr>
                <a:spcBef>
                  <a:spcPct val="0"/>
                </a:spcBef>
              </a:pPr>
              <a:t>37</a:t>
            </a:fld>
            <a:endParaRPr lang="en-US" altLang="en-US" sz="13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E94FA9D-074F-A144-8032-239579D57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5EB4929-94F3-A94F-8C56-F703C9F2F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958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EECE3371-54DB-1B40-9E26-DF208F545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0CACA9-EA82-4648-80A1-DDB256D2DE1C}" type="slidenum">
              <a:rPr lang="en-US" altLang="en-US" sz="130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E94FA9D-074F-A144-8032-239579D57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5EB4929-94F3-A94F-8C56-F703C9F2F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24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5B9AFA8B-4501-3B40-8FD9-7269298C4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E42648-1AAA-3047-8D15-11E03702FDC1}" type="slidenum">
              <a:rPr lang="en-US" altLang="en-US" sz="1300"/>
              <a:pPr>
                <a:spcBef>
                  <a:spcPct val="0"/>
                </a:spcBef>
              </a:pPr>
              <a:t>39</a:t>
            </a:fld>
            <a:endParaRPr lang="en-US" altLang="en-US" sz="13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FD620DEE-069B-4B4B-8AC8-5376A9D0D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5F75833-2302-3A4F-B6E4-8ECF570DC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766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4A5C3420-1323-B642-91A7-C28F9E209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CB2567-089C-0647-9208-F727A4864AF1}" type="slidenum">
              <a:rPr lang="en-US" altLang="en-US" sz="1300"/>
              <a:pPr>
                <a:spcBef>
                  <a:spcPct val="0"/>
                </a:spcBef>
              </a:pPr>
              <a:t>46</a:t>
            </a:fld>
            <a:endParaRPr lang="en-US" altLang="en-US" sz="13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962D4C3-F8E9-D64E-A211-27B7A9523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D84BE99-F93D-BD4B-9F54-0F6CF1D74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47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9940B79E-B798-A84E-95F2-0F0C91E46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2353D8-49EF-544F-9703-A03A3B9E6485}" type="slidenum">
              <a:rPr lang="en-US" altLang="en-US" sz="1300"/>
              <a:pPr>
                <a:spcBef>
                  <a:spcPct val="0"/>
                </a:spcBef>
              </a:pPr>
              <a:t>47</a:t>
            </a:fld>
            <a:endParaRPr lang="en-US" altLang="en-US" sz="13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9FE8DF3-3896-144D-BFCA-5D4DB3FE5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6EF785D-2FE1-5748-86AC-053B546A4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956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BB517769-AE7F-6745-AB84-F27FD89AB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9DF61F-E59E-3046-BB2B-7EAB088C6C68}" type="slidenum">
              <a:rPr lang="en-US" altLang="en-US" sz="1300"/>
              <a:pPr>
                <a:spcBef>
                  <a:spcPct val="0"/>
                </a:spcBef>
              </a:pPr>
              <a:t>48</a:t>
            </a:fld>
            <a:endParaRPr lang="en-US" altLang="en-US" sz="13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EC7CD68B-B180-4349-B986-E655A1D36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D75F919-6064-8C4D-87C5-82AE2DBEC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78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BAB5B9EF-27B7-6A4E-A791-0D9E483F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7F3015-5F43-4B4C-A470-1571FF6FF5F3}" type="slidenum">
              <a:rPr lang="en-US" altLang="en-US" sz="1300"/>
              <a:pPr>
                <a:spcBef>
                  <a:spcPct val="0"/>
                </a:spcBef>
              </a:pPr>
              <a:t>49</a:t>
            </a:fld>
            <a:endParaRPr lang="en-US" altLang="en-US" sz="13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42D4E2A7-CB1D-FB43-9010-A8B3B5604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E343F3A-6C2F-B141-B0DC-42463FEDD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434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6C3DC6D8-583A-004C-A402-854F5BDB6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132F65-A71D-4B4A-BD09-4E92C96611B9}" type="slidenum">
              <a:rPr lang="en-US" altLang="en-US" sz="130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DA324EC-B402-304D-A96A-F5C8DA8E3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F40CC3E-099E-164C-B6EF-330C5A9A6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BA50EFD2-B9AA-3D4F-A93D-6CBE005D2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4E8D55-55C8-824A-9B22-07DBCBD7723C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03C90EE-1491-BC4B-BCD0-A79446077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C8FEE0A-8938-FD4F-994F-602A71EAA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01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0692820-D23F-8D44-BDDD-1A7BCC068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603D8A-0985-9B43-B9DC-344D60C0A0DB}" type="slidenum">
              <a:rPr lang="en-US" altLang="en-US" sz="1300"/>
              <a:pPr>
                <a:spcBef>
                  <a:spcPct val="0"/>
                </a:spcBef>
              </a:pPr>
              <a:t>52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0D4B9A2-4AE4-E446-B194-C0A3DCFB6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A420B94-4D81-D446-8309-DCF138201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0692820-D23F-8D44-BDDD-1A7BCC068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603D8A-0985-9B43-B9DC-344D60C0A0DB}" type="slidenum">
              <a:rPr lang="en-US" altLang="en-US" sz="1300"/>
              <a:pPr>
                <a:spcBef>
                  <a:spcPct val="0"/>
                </a:spcBef>
              </a:pPr>
              <a:t>53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0D4B9A2-4AE4-E446-B194-C0A3DCFB6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A420B94-4D81-D446-8309-DCF138201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64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BCD8684-BA05-6442-99F7-0EC06B7BF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8CD623-A1C5-7542-BC1A-165CACA805BA}" type="slidenum">
              <a:rPr lang="en-US" altLang="en-US" sz="1300"/>
              <a:pPr>
                <a:spcBef>
                  <a:spcPct val="0"/>
                </a:spcBef>
              </a:pPr>
              <a:t>54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BE057AD-3E24-7B4B-9041-27146C78F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D6B2350-830A-2841-91DD-5FEEFB490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87EB76B-69A8-7548-86B0-64EB0E372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41D52A-2450-D143-A737-A266BF84C966}" type="slidenum">
              <a:rPr lang="en-US" altLang="en-US" sz="1300"/>
              <a:pPr>
                <a:spcBef>
                  <a:spcPct val="0"/>
                </a:spcBef>
              </a:pPr>
              <a:t>56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841BB6E-9C80-D149-8658-C983DFB0B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DA7E5AC-10F1-7344-8721-DE6EE0E54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176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3FEDD1C-C7A3-3A4B-A933-38A31E131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9138FE-30C7-C14C-817C-6188028598E0}" type="slidenum">
              <a:rPr lang="en-US" altLang="en-US" sz="1300"/>
              <a:pPr>
                <a:spcBef>
                  <a:spcPct val="0"/>
                </a:spcBef>
              </a:pPr>
              <a:t>57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C1A81D8-0179-7D45-A2D4-E3CBFA898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6B704F-C02D-B54A-9E87-CF8AE2709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679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CD26BA81-5840-4546-8AA7-D8DB63417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26D49-8607-5048-BC77-EA20D3CD5442}" type="slidenum">
              <a:rPr lang="en-US" altLang="en-US" sz="1300"/>
              <a:pPr>
                <a:spcBef>
                  <a:spcPct val="0"/>
                </a:spcBef>
              </a:pPr>
              <a:t>58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8A1DE19-79F1-C14B-A35A-44B0B87BC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C692506-5885-2246-90D1-61E13B8FE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526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E33DA5D9-B038-B04E-9268-52D9B0CB0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2457E7-9354-C241-872B-282CD01B0E44}" type="slidenum">
              <a:rPr lang="en-US" altLang="en-US" sz="1300"/>
              <a:pPr>
                <a:spcBef>
                  <a:spcPct val="0"/>
                </a:spcBef>
              </a:pPr>
              <a:t>59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92F5C3A-BC3B-1145-909A-823DE6E19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BAA72CF-8413-3E43-A917-415385259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>
            <a:extLst>
              <a:ext uri="{FF2B5EF4-FFF2-40B4-BE49-F238E27FC236}">
                <a16:creationId xmlns:a16="http://schemas.microsoft.com/office/drawing/2014/main" id="{22D98B25-BAD0-934C-A0BF-82B1C6BF2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4" name="Espaço Reservado para Anotações 2">
            <a:extLst>
              <a:ext uri="{FF2B5EF4-FFF2-40B4-BE49-F238E27FC236}">
                <a16:creationId xmlns:a16="http://schemas.microsoft.com/office/drawing/2014/main" id="{385B0747-0EA1-FE45-9077-5F2D38D2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5" name="Espaço Reservado para Número de Slide 3">
            <a:extLst>
              <a:ext uri="{FF2B5EF4-FFF2-40B4-BE49-F238E27FC236}">
                <a16:creationId xmlns:a16="http://schemas.microsoft.com/office/drawing/2014/main" id="{1046BE50-662D-A944-964B-ED1A2475D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D21BBC-B95F-0749-AD14-399CE3F63557}" type="slidenum">
              <a:rPr lang="en-US" altLang="en-US" sz="1300"/>
              <a:pPr>
                <a:spcBef>
                  <a:spcPct val="0"/>
                </a:spcBef>
              </a:pPr>
              <a:t>60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6BE2ED0-6BCD-1D40-A298-B3DE1CEE0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59A40C-A0D9-F948-9EDE-460698CED888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BCF7042-091C-294E-B39B-D4150047E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BE96064-12BB-C04B-AA9F-C8210DCBC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17879F2-4A49-F740-A7A7-858CB6F00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C7BAEA-90B5-5147-8762-F739F7087DDD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B7E23AB-B045-A843-8893-E1B862222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BAED587-6070-904B-9FED-5AC2C3E4B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32A5362-FB7D-7A4C-8F6C-1342FC8DC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E92406-7E83-2B41-A8C0-787D9400D842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0AC5179-4355-A04D-A56B-DB655D6FC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445E0A4-7043-1446-859A-FCBCC5EB7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98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014556EC-B106-3D40-9E69-2C4C2CA9BA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82D081-37CC-224C-BFC6-898A2BC7CA4A}" type="slidenum">
              <a:rPr lang="en-US" altLang="en-US" sz="130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4A61CA3-3AA2-6045-8F77-8FE90CD89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BA9A191-753F-1249-B475-DCCB3902D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4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370E63A3-D406-7C40-A2A4-202DEB728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549916-EB9E-5C41-824A-2872ACE7A9C2}" type="slidenum">
              <a:rPr lang="en-US" altLang="en-US" sz="130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776FAF9-6A10-0145-88DB-FC5036EE8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FFE590-6E14-7D49-96C7-63502F447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99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3F619FB-A718-0245-801B-849B1F6FC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6B3975-4916-3E4E-8864-31923F9E1954}" type="slidenum">
              <a:rPr lang="en-US" altLang="en-US" sz="1300"/>
              <a:pPr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71350FA-3C4E-CE4F-B93B-2C2AE437F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3934938-2C64-9B4D-B2BF-5F9F0D282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13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CDA8534-FDB4-3749-92F6-FD8B135DB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0598D4-E665-2948-89FD-916CB38CCD87}" type="slidenum">
              <a:rPr lang="en-US" altLang="en-US" sz="1300"/>
              <a:pPr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CCD07BD-1845-F84C-8A58-D8EDA9893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9760D9F-6351-094E-950C-BE4FDA3E0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57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B4CD-2FD5-3C4D-9D17-E894B7087973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94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12F2-ECBD-7F4C-BF4D-14EA1C261340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322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7697-6539-8148-92C7-9BA8932926D2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719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3CB7-E675-0C48-B8F2-DD339C5A06DB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258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D017-B071-9B4B-8F4C-33CF5CB016BB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04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A454-D242-524F-B6C0-3F7A953DF4BA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42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9D8B-6C86-894D-897D-3ED9BAEB8673}" type="slidenum">
              <a:rPr lang="en-US" altLang="en-US" smtClean="0"/>
              <a:pPr/>
              <a:t>‹nº›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517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9C9-B012-2942-9BB2-2159D701A584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994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311C-4C48-034A-AECB-6E5D3AA29EB4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8062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ECE4-12BD-0942-8053-14545E4A5BB4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203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9E2C-A235-D844-91EC-D0265925017A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5506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AC9D8B-6C86-894D-897D-3ED9BAEB8673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ortributario.com.br/principio-da-nao-cumulatividade-neutralidade-tributaria-do-piscofin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miteai.com.br/transportadora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A64CBCB-22E7-2C43-9EBF-B0D779F7CA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9736" y="980728"/>
            <a:ext cx="5888754" cy="2656283"/>
          </a:xfrm>
          <a:noFill/>
          <a:ln>
            <a:noFill/>
          </a:ln>
        </p:spPr>
        <p:txBody>
          <a:bodyPr wrap="square" rtlCol="0">
            <a:normAutofit fontScale="90000"/>
          </a:bodyPr>
          <a:lstStyle/>
          <a:p>
            <a:pPr algn="l">
              <a:defRPr/>
            </a:pPr>
            <a:br>
              <a:rPr lang="pt-B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br>
              <a:rPr lang="pt-B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pt-B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TEORIA DA TRIBUTAÇÃO</a:t>
            </a:r>
            <a:br>
              <a:rPr lang="pt-B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br>
              <a:rPr lang="pt-B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endParaRPr lang="pt-BR" altLang="en-US" sz="4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6A358-6C1C-2941-8C99-C4662D058018}"/>
              </a:ext>
            </a:extLst>
          </p:cNvPr>
          <p:cNvSpPr txBox="1"/>
          <p:nvPr/>
        </p:nvSpPr>
        <p:spPr>
          <a:xfrm>
            <a:off x="8960276" y="3861048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2400" dirty="0"/>
              <a:t>Heloisa Burnquist</a:t>
            </a: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2">
            <a:extLst>
              <a:ext uri="{FF2B5EF4-FFF2-40B4-BE49-F238E27FC236}">
                <a16:creationId xmlns:a16="http://schemas.microsoft.com/office/drawing/2014/main" id="{407A60AB-9B8E-8A49-8E6C-2D512DFA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392" y="1772816"/>
            <a:ext cx="4687759" cy="33123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en-US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CONTRIBUIÇÃO 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ADD29D1-48A6-8C47-A01B-198A459B06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1905" y="332656"/>
            <a:ext cx="6960094" cy="5904656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Uma figura legal que concede às partes tributadas o direito a alguma contrapartida.    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OU SEJA, O GOVERNO SÓ PODE UTILIZAR ESSA ARRECADAÇÃO PARA UM FIM ESPECÍFICO.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le 1">
            <a:extLst>
              <a:ext uri="{FF2B5EF4-FFF2-40B4-BE49-F238E27FC236}">
                <a16:creationId xmlns:a16="http://schemas.microsoft.com/office/drawing/2014/main" id="{78E85896-66E6-D74F-9771-5AD24CD13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8985" y="1752004"/>
            <a:ext cx="3816895" cy="34563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EMPRÉSTIMO COMPULSÓRIO</a:t>
            </a: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D23091E6-3EEA-7D4B-85C9-499470970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3653" y="105725"/>
            <a:ext cx="7239779" cy="641961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Os </a:t>
            </a:r>
            <a:r>
              <a:rPr lang="pt-BR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Empréstimos Compulsórios</a:t>
            </a:r>
            <a:r>
              <a:rPr lang="pt-B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são </a:t>
            </a:r>
            <a:r>
              <a:rPr lang="pt-BR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Tributos </a:t>
            </a:r>
            <a:r>
              <a:rPr lang="pt-B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designados a situações extraordinárias e urgentes de calamidade pública ou guerra eminente. </a:t>
            </a:r>
          </a:p>
          <a:p>
            <a:pPr>
              <a:lnSpc>
                <a:spcPct val="90000"/>
              </a:lnSpc>
            </a:pPr>
            <a:endParaRPr lang="pt-B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aplicação de seus recursos é destinada exclusivamente para efetivar os fins para os quais foram criados. </a:t>
            </a:r>
          </a:p>
          <a:p>
            <a:pPr>
              <a:lnSpc>
                <a:spcPct val="90000"/>
              </a:lnSpc>
            </a:pPr>
            <a:endParaRPr lang="pt-B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É o caso de empréstimos para auxiliar na reconstrução de cidades acometidas por enchentes ou outros desastres naturais, por exemplo. </a:t>
            </a:r>
          </a:p>
          <a:p>
            <a:pPr>
              <a:lnSpc>
                <a:spcPct val="90000"/>
              </a:lnSpc>
            </a:pPr>
            <a:endParaRPr lang="pt-B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Teoricamente, por tratar-se de um empréstimo, a União deve restituí-lo da mesma forma como foi recolhido.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20C574-10C7-5841-EBF0-AEE0135A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56103"/>
            <a:ext cx="7729728" cy="78073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Diferença entre multa e tributo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D99F18B-A780-A18F-4555-FD21431A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154430"/>
            <a:ext cx="9692640" cy="454914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Embora sejam com frequência expressos como sinônimos, multa e tributos</a:t>
            </a:r>
            <a:r>
              <a:rPr kumimoji="0" lang="pt-BR" altLang="pt-BR" sz="2800" b="1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são conceitos diferentes.</a:t>
            </a:r>
            <a:r>
              <a:rPr kumimoji="0" lang="pt-BR" altLang="pt-BR" sz="2800" b="1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tributo consiste em: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Prestação pecuniária: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 tributo é uma obrigação pecuniária imposta pelo Estado ou por entidades por ele autorizadas.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Caráter fiscal: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 tributo visa financiar as atividades do Estado e promover o desenvolvimento do país.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Natureza jurídica: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 tributo é considerado uma 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obrigação de natureza principal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independente da vontade do contribuinte.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 de cálculo: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base de cálculo do tributo varia de acordo com o tipo de tributo, podendo ser o valor do bem, da renda, do consumo.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20C574-10C7-5841-EBF0-AEE0135A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86240"/>
            <a:ext cx="7729728" cy="78073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Diferença entre multa e tributo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D99F18B-A780-A18F-4555-FD21431A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840" y="1272440"/>
            <a:ext cx="9692640" cy="4337404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multa representa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Sanção pecuniária: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multa é uma penalidade aplicada em caso de descumprimento de uma 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obrigação acessória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relacionada aos tributos.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Caráter punitivo: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multa visa punir o contribuinte por descumprir a lei e desestimular futuros comportamentos irregulares.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Natureza jurídica: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multa é considerada uma 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obrigação de natureza acessória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complementar à obrigação principal do tributo.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 de cálculo: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multa geralmente é calculada como um 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do valor do tributo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 questão ou como um valor fixo.</a:t>
            </a:r>
          </a:p>
          <a:p>
            <a:pPr>
              <a:lnSpc>
                <a:spcPct val="90000"/>
              </a:lnSpc>
            </a:pPr>
            <a:endParaRPr lang="pt-BR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73F545-630F-DC61-29FC-CC4CF36E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16632"/>
            <a:ext cx="7729728" cy="7566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EXEMPLOS DOS DIFERENTES TIPOS DE TRIBUTOS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001166-A09A-A280-BE6F-02ED9A36F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412776"/>
            <a:ext cx="9692640" cy="419706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sz="28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Impostos:</a:t>
            </a:r>
            <a:r>
              <a:rPr lang="pt-BR" sz="2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Imposto de Renda Pessoa Física (IRPF), Imposto sobre Circulação de Mercadorias e Serviços (ICMS), Imposto sobre Propriedade de Imóveis Urbanos (IPTU).</a:t>
            </a:r>
          </a:p>
          <a:p>
            <a:pPr>
              <a:lnSpc>
                <a:spcPct val="90000"/>
              </a:lnSpc>
            </a:pPr>
            <a:endParaRPr lang="pt-BR" sz="2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Taxas:</a:t>
            </a:r>
            <a:r>
              <a:rPr lang="pt-BR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Taxa de Licenciamento, Taxa de Lixo, Passaporte, IPTU, IPVA.</a:t>
            </a:r>
          </a:p>
          <a:p>
            <a:pPr>
              <a:lnSpc>
                <a:spcPct val="90000"/>
              </a:lnSpc>
            </a:pPr>
            <a:endParaRPr lang="pt-BR" sz="280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Contribuições de melhoria:</a:t>
            </a:r>
            <a:r>
              <a:rPr lang="pt-BR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São tributos que financiam obras públicas que geram benefícios específicos para o contribuinte, como a construção de uma rua ou a abertura de uma rede de esgoto.</a:t>
            </a:r>
          </a:p>
          <a:p>
            <a:pPr>
              <a:lnSpc>
                <a:spcPct val="90000"/>
              </a:lnSpc>
            </a:pPr>
            <a:endParaRPr lang="pt-BR" sz="28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08179C-EABE-EAA9-3D5A-8830DB57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6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D21A67-3232-1B86-E45C-1BE31D73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-11901"/>
            <a:ext cx="7729728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sz="26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GASTOS PÚBLICOS QUE RESULTAM EM IMPACTOS POSITIVOS na ECONOMIA E na </a:t>
            </a:r>
            <a:r>
              <a:rPr lang="pt-BR" sz="2600" b="1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r>
              <a:rPr lang="pt-BR" sz="26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FC2A7-9DF1-E7B9-7641-71CEC7C2C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312164"/>
            <a:ext cx="9880092" cy="44851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Saúde:</a:t>
            </a:r>
            <a:r>
              <a:rPr 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Hospitais públicos, postos de saúde, campanhas de vacinação e outros serviços essenciais de saúde são financiados por meio de impostos.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Educação:</a:t>
            </a:r>
            <a:r>
              <a:rPr 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Escolas públicas, universidades e programas de bolsa de estudo dependem de impostos para funcionar.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Segurança:</a:t>
            </a:r>
            <a:r>
              <a:rPr 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As forças policiais, o corpo de bombeiros e a defesa civil são financiados por impostos, garantindo a segurança da população.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Infraestrutura:</a:t>
            </a:r>
            <a:r>
              <a:rPr 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Estradas, pontes, transporte público, redes de energia e água, portos, são custeados por impostos, impulsionando o desenvolvimento do país.</a:t>
            </a:r>
          </a:p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Justiça:</a:t>
            </a:r>
            <a:r>
              <a:rPr 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 sistema judicial, incluindo tribunais e prisões, é mantido por impostos, garantindo a justiça e a ordem social.</a:t>
            </a:r>
          </a:p>
          <a:p>
            <a:pPr>
              <a:lnSpc>
                <a:spcPct val="90000"/>
              </a:lnSpc>
            </a:pPr>
            <a:endParaRPr lang="pt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D21A67-3232-1B86-E45C-1BE31D73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7598"/>
            <a:ext cx="7729728" cy="1043106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sz="2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IMPACTOS POSITIVOS na ECONOMIA E na </a:t>
            </a:r>
            <a:r>
              <a:rPr lang="pt-BR" sz="2200" b="1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r>
              <a:rPr lang="pt-BR" sz="2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i="0" u="none" strike="noStrike" dirty="0">
                <a:effectLst/>
                <a:latin typeface="Google Sans"/>
              </a:rPr>
              <a:t>resultantes de gastos públicos</a:t>
            </a:r>
            <a:endParaRPr lang="pt-BR" sz="2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FC2A7-9DF1-E7B9-7641-71CEC7C2C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248156"/>
            <a:ext cx="9692640" cy="41250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Redistribuição de renda:</a:t>
            </a: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Impostos progressivos, como o Imposto de Renda, visam reduzir a desigualdade social ao taxar mais os mais ricos para financiar programas sociais que beneficiam os mais pobres.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de transferência de renda, como o Bolsa Família, utilizam recursos tributários para combater a pobreza e garantir o acesso básico à alimentação, moradia e educação.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Estabilização da economia:</a:t>
            </a: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Governos podem usar impostos para controlar a inflação e estimular o crescimento econômico através de políticas fiscais.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Investimentos públicos em infraestrutura e pesquisa e desenvolvimento, financiados por impostos, impulsionam a competitividade do país.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Regulação e controle de atividades:</a:t>
            </a: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Impostos sobre consumo de álcool e tabaco visam desestimular o uso desses produtos e gerar recursos para campanhas de conscientização.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Impostos sobre empresas poluidoras incentivam práticas mais sustentáveis e protegem o meio ambiente.</a:t>
            </a:r>
            <a:b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F901A-82AE-95B7-E317-91F7A291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23444"/>
            <a:ext cx="7729728" cy="93726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sz="2600" dirty="0"/>
              <a:t>Impactos negativos para a sociedade resultantes de gastos públicos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E9F492-73A8-092F-D0A7-295D045D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710" y="1384686"/>
            <a:ext cx="9664610" cy="422515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Desincentivo ao trabalho e investimento:</a:t>
            </a: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Altas taxas de impostos podem desmotivar o trabalho e o investimento, pois reduzem a renda disponível dos indivíduos e empresas.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Excesso de burocracia e ineficiência na administração tributária podem dificultar o cumprimento das obrigações fiscais e gerar custos adicionais para empresas e cidadãos.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Desigualdade fiscal:</a:t>
            </a: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Evasão fiscal e sonegação prejudicam a justiça social e a arrecadação de recursos para serviços públicos, impactando negativamente os mais necessitados.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Lacunas na legislação tributária podem beneficiar grandes empresas e indivíduos ricos em detrimento da população em geral.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D9F5E8-5025-D2B1-30B5-03CB5FA1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2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F901A-82AE-95B7-E317-91F7A291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94592"/>
            <a:ext cx="7729728" cy="96611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Impactos negativos para a sociedade decorrentes de gastos públicos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E9F492-73A8-092F-D0A7-295D045D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402" y="1409739"/>
            <a:ext cx="9298832" cy="40385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Inflação e encarecimento de produtos:</a:t>
            </a: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Impostos indiretos, como o ICMS e IPI, podem ser repassados aos preços dos produtos, encarecendo o custo de vida para a população.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Dificuldade na gestão de recursos:</a:t>
            </a: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Governos com histórico de má gestão de recursos públicos podem gerar desconfiança na população e inibir o pagamento de impostos.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Falta de transparência na aplicação dos recursos tributários pode levar à frustração dos contribuintes.</a:t>
            </a:r>
            <a:br>
              <a:rPr lang="pt-BR" sz="1500" dirty="0">
                <a:solidFill>
                  <a:srgbClr val="404040"/>
                </a:solidFill>
              </a:rPr>
            </a:br>
            <a:endParaRPr lang="pt-BR" sz="15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FDEEC0F-8DBC-184F-8BFF-AED03576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988741"/>
            <a:ext cx="6515480" cy="48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74320" tIns="182880" rIns="274320" bIns="182880" rtlCol="0" anchor="ctr" anchorCtr="1"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800" kern="1200" cap="all" spc="200" baseline="0" dirty="0">
                <a:latin typeface="+mj-lt"/>
                <a:ea typeface="+mj-ea"/>
                <a:cs typeface="+mj-cs"/>
              </a:rPr>
              <a:t>IV. CLASSIFICAÇÃO DOS TRIBUTOS</a:t>
            </a:r>
          </a:p>
        </p:txBody>
      </p:sp>
      <p:sp>
        <p:nvSpPr>
          <p:cNvPr id="50183" name="Rectangle 50182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0185" name="Rectangle 50184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le 1">
            <a:extLst>
              <a:ext uri="{FF2B5EF4-FFF2-40B4-BE49-F238E27FC236}">
                <a16:creationId xmlns:a16="http://schemas.microsoft.com/office/drawing/2014/main" id="{C5EE0732-7658-0042-A329-ABBB24589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Referências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ED00179B-79AF-2F4F-BDA5-DF1E3BA9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758922" y="6217920"/>
            <a:ext cx="365760" cy="3657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98D3D70-96C0-8542-8595-B0415C8A3FED}" type="slidenum">
              <a:rPr lang="en-US" altLang="en-US"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altLang="en-US">
              <a:cs typeface="Arial" panose="020B0604020202020204" pitchFamily="34" charset="0"/>
            </a:endParaRPr>
          </a:p>
        </p:txBody>
      </p:sp>
      <p:graphicFrame>
        <p:nvGraphicFramePr>
          <p:cNvPr id="17413" name="Content Placeholder 2">
            <a:extLst>
              <a:ext uri="{FF2B5EF4-FFF2-40B4-BE49-F238E27FC236}">
                <a16:creationId xmlns:a16="http://schemas.microsoft.com/office/drawing/2014/main" id="{E8D85A14-BD56-4334-8B57-FDF2CD054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4629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9" name="Rectangle 80908">
            <a:extLst>
              <a:ext uri="{FF2B5EF4-FFF2-40B4-BE49-F238E27FC236}">
                <a16:creationId xmlns:a16="http://schemas.microsoft.com/office/drawing/2014/main" id="{EA3CC36C-210F-452E-B0C6-CAE94609D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911" name="Rectangle 80910">
            <a:extLst>
              <a:ext uri="{FF2B5EF4-FFF2-40B4-BE49-F238E27FC236}">
                <a16:creationId xmlns:a16="http://schemas.microsoft.com/office/drawing/2014/main" id="{FD77E017-7BFF-4018-BF75-AF8C6DDF0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1" name="Title 1">
            <a:extLst>
              <a:ext uri="{FF2B5EF4-FFF2-40B4-BE49-F238E27FC236}">
                <a16:creationId xmlns:a16="http://schemas.microsoft.com/office/drawing/2014/main" id="{500374F7-0BEA-1D4B-BDE6-C5DA64FA9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9496" y="4535648"/>
            <a:ext cx="8568952" cy="975417"/>
          </a:xfrm>
        </p:spPr>
        <p:txBody>
          <a:bodyPr>
            <a:normAutofit fontScale="90000"/>
          </a:bodyPr>
          <a:lstStyle/>
          <a:p>
            <a:br>
              <a:rPr lang="pt-B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pt-B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PARÂMETROS UTILIZADOS PARA Classificar os Tributos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pt-B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80904" name="Content Placeholder 2">
            <a:extLst>
              <a:ext uri="{FF2B5EF4-FFF2-40B4-BE49-F238E27FC236}">
                <a16:creationId xmlns:a16="http://schemas.microsoft.com/office/drawing/2014/main" id="{C5B4C615-2F39-4496-8848-FFC3F2D71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70882"/>
              </p:ext>
            </p:extLst>
          </p:nvPr>
        </p:nvGraphicFramePr>
        <p:xfrm>
          <a:off x="921592" y="941466"/>
          <a:ext cx="10340658" cy="278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98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52229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5" name="Title 1">
            <a:extLst>
              <a:ext uri="{FF2B5EF4-FFF2-40B4-BE49-F238E27FC236}">
                <a16:creationId xmlns:a16="http://schemas.microsoft.com/office/drawing/2014/main" id="{96770A49-91E5-9042-BE80-BB3771804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363323"/>
            <a:ext cx="8991600" cy="169277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BR" sz="32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IV.1. classificação SEGUNDO A DISTRIBUIÇÃO DA CARGA TRIBUTÁRIA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72B00-582B-8543-951A-B7C7A206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3B502CF5-530A-CF41-B686-A69787433E68}" type="slidenum">
              <a:rPr lang="en-US" alt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alt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3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8090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905" name="Rectangle 8090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7" name="Oval 8090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49" name="Title 1">
            <a:extLst>
              <a:ext uri="{FF2B5EF4-FFF2-40B4-BE49-F238E27FC236}">
                <a16:creationId xmlns:a16="http://schemas.microsoft.com/office/drawing/2014/main" id="{1E00D7D5-DE5F-834A-9F20-B883A8E44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182" y="764704"/>
            <a:ext cx="4701173" cy="50765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b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Considerando A DISTRIBUIÇÃO DA CARGA TRIBUTÁRIA, os tributos podem ser DE DIFERENTES NATUREZAS:</a:t>
            </a:r>
            <a:b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pt-BR" altLang="en-US" dirty="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1C3D2432-BAAD-2D40-8F2D-618A6B7666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6301" y="1191309"/>
            <a:ext cx="6768752" cy="4680520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pt-BR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PROGRESSIVO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 que o valor ou percentual de imposto a pagar aumenta para níveis de renda mais elevados.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Exemplo: Imposto de renda.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pt-BR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REGRESSIVO </a:t>
            </a:r>
          </a:p>
          <a:p>
            <a:pPr marL="0" indent="0">
              <a:buNone/>
              <a:defRPr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 que à medida em que a renda aumenta, a relação entre imposto a pagar também aumenta e a renda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decresce.</a:t>
            </a:r>
          </a:p>
          <a:p>
            <a:pPr marL="0" indent="0">
              <a:buNone/>
              <a:defRPr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Exemplo: Imposto é um valor fixo constante sobre alimentos.</a:t>
            </a: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5427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280" name="Rectangle 5427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2" name="Oval 5428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3" name="Título 1">
            <a:extLst>
              <a:ext uri="{FF2B5EF4-FFF2-40B4-BE49-F238E27FC236}">
                <a16:creationId xmlns:a16="http://schemas.microsoft.com/office/drawing/2014/main" id="{516A781A-E370-484B-9369-D4353E1B2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683" y="1586484"/>
            <a:ext cx="466121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altLang="en-BR" dirty="0">
                <a:solidFill>
                  <a:srgbClr val="FFFFFF"/>
                </a:solidFill>
              </a:rPr>
              <a:t>Classificação segundo a Distribuição da Carga Tributária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4BAA5-A6AF-0748-AF87-159041AF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0"/>
            <a:ext cx="6845978" cy="6525344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pt-BR" alt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NEUTRO:</a:t>
            </a:r>
            <a:r>
              <a:rPr lang="pt-BR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É aquele em que um mesmo valor percentual constante incide para todos os níveis de renda, não alterando os valores relativos e tampouco sendo responsável por realocação de recursos na economia. </a:t>
            </a:r>
          </a:p>
          <a:p>
            <a:pPr marL="0" indent="0">
              <a:buNone/>
              <a:defRPr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tributação sobre o consumo, por exemplo, é neutra quando a incidência do tributo não induz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os agentes econômicos a alterar a composição de consumo de bens devido ao tributo.</a:t>
            </a:r>
          </a:p>
        </p:txBody>
      </p:sp>
    </p:spTree>
    <p:extLst>
      <p:ext uri="{BB962C8B-B14F-4D97-AF65-F5344CB8AC3E}">
        <p14:creationId xmlns:p14="http://schemas.microsoft.com/office/powerpoint/2010/main" val="41455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29" name="Rectangle 5632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31" name="Rectangle 5633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1" name="Título 1">
            <a:extLst>
              <a:ext uri="{FF2B5EF4-FFF2-40B4-BE49-F238E27FC236}">
                <a16:creationId xmlns:a16="http://schemas.microsoft.com/office/drawing/2014/main" id="{5C76F3FB-EE63-6E46-96A5-BA8AC14D2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124744"/>
            <a:ext cx="3960439" cy="3096344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pt-BR" altLang="en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Distribuição da Carga Tributária (cont.)</a:t>
            </a:r>
          </a:p>
        </p:txBody>
      </p:sp>
      <p:sp>
        <p:nvSpPr>
          <p:cNvPr id="56322" name="Espaço Reservado para Conteúdo 2">
            <a:extLst>
              <a:ext uri="{FF2B5EF4-FFF2-40B4-BE49-F238E27FC236}">
                <a16:creationId xmlns:a16="http://schemas.microsoft.com/office/drawing/2014/main" id="{4D65CFA6-291D-9D4C-A20E-908B9D714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1478" y="0"/>
            <a:ext cx="7048468" cy="6957392"/>
          </a:xfrm>
        </p:spPr>
        <p:txBody>
          <a:bodyPr>
            <a:noAutofit/>
          </a:bodyPr>
          <a:lstStyle/>
          <a:p>
            <a:pPr marL="0" indent="0" defTabSz="521208">
              <a:spcBef>
                <a:spcPts val="570"/>
              </a:spcBef>
              <a:buNone/>
            </a:pPr>
            <a:endParaRPr lang="pt-BR" altLang="en-BR" sz="2400" kern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0302" indent="-130302" defTabSz="521208">
              <a:spcBef>
                <a:spcPts val="570"/>
              </a:spcBef>
            </a:pPr>
            <a:r>
              <a:rPr lang="pt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Brasil </a:t>
            </a:r>
            <a:r>
              <a:rPr lang="pt-BR" sz="2400" b="1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impostos não-cumulativos (IPI e ICMS) </a:t>
            </a:r>
            <a:r>
              <a:rPr lang="pt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permitem uma distribuição do ônus tributário proporcional a quanto cada etapa da produção adiciona de valor ao produto.</a:t>
            </a:r>
          </a:p>
          <a:p>
            <a:pPr marL="130302" indent="-130302" defTabSz="521208">
              <a:spcBef>
                <a:spcPts val="570"/>
              </a:spcBef>
            </a:pPr>
            <a:r>
              <a:rPr lang="pt-BR" altLang="en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Isto </a:t>
            </a:r>
            <a:r>
              <a:rPr lang="pt-BR" altLang="en-BR" sz="2400" b="1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significa que a tributação é totalmente neutra, </a:t>
            </a:r>
            <a:r>
              <a:rPr lang="pt-BR" altLang="en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é uma forma de reduzir distorções que os impostos em cascata (imposto a cada etapa da produção) provocariam.</a:t>
            </a:r>
          </a:p>
          <a:p>
            <a:pPr marL="130302" indent="-130302" defTabSz="521208">
              <a:spcBef>
                <a:spcPts val="570"/>
              </a:spcBef>
            </a:pPr>
            <a:r>
              <a:rPr lang="pt-BR" altLang="en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</a:t>
            </a: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ocorre porque é comum que</a:t>
            </a:r>
            <a:r>
              <a:rPr lang="pt-BR" altLang="en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governo adotar isenções, incentivos e benefícios fiscais que criam “vantagens fiscais” para alguns </a:t>
            </a: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produtos </a:t>
            </a:r>
            <a:r>
              <a:rPr lang="pt-BR" altLang="en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detrimento de outros - o tributo deixa de ser neutro. </a:t>
            </a:r>
          </a:p>
          <a:p>
            <a:pPr marL="130302" indent="-130302" defTabSz="521208">
              <a:spcBef>
                <a:spcPts val="570"/>
              </a:spcBef>
            </a:pPr>
            <a:r>
              <a:rPr lang="pt-BR" altLang="en-BR" sz="2400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Neste caso, </a:t>
            </a:r>
            <a:r>
              <a:rPr lang="pt-BR" altLang="en-BR" sz="2400" b="1" kern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tributação passa a ser um fator fundamental na tomada de decisões dos agentes econômicos.</a:t>
            </a:r>
            <a:endParaRPr lang="pt-BR" altLang="en-BR" sz="2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4" name="Retângulo 4">
            <a:extLst>
              <a:ext uri="{FF2B5EF4-FFF2-40B4-BE49-F238E27FC236}">
                <a16:creationId xmlns:a16="http://schemas.microsoft.com/office/drawing/2014/main" id="{3CF9BACA-44B3-994E-8BA0-5FF20856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758" y="6212788"/>
            <a:ext cx="6656905" cy="25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260604">
              <a:spcAft>
                <a:spcPts val="342"/>
              </a:spcAft>
            </a:pPr>
            <a:r>
              <a:rPr lang="pt-BR" altLang="en-BR" sz="1026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2"/>
              </a:rPr>
              <a:t>https://www.valortributario.com.br/principio-da-nao-cumulatividade-neutralidade-tributaria-do-piscofins/</a:t>
            </a:r>
            <a:endParaRPr lang="pt-BR" altLang="en-BR" dirty="0"/>
          </a:p>
        </p:txBody>
      </p:sp>
    </p:spTree>
    <p:extLst>
      <p:ext uri="{BB962C8B-B14F-4D97-AF65-F5344CB8AC3E}">
        <p14:creationId xmlns:p14="http://schemas.microsoft.com/office/powerpoint/2010/main" val="10352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Explosão em nuvem de pó de partículas de cor branca e um fundo preto">
            <a:extLst>
              <a:ext uri="{FF2B5EF4-FFF2-40B4-BE49-F238E27FC236}">
                <a16:creationId xmlns:a16="http://schemas.microsoft.com/office/drawing/2014/main" id="{1B746078-8848-4B7F-BDEF-06C9E6E01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00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57345" name="Title 1">
            <a:extLst>
              <a:ext uri="{FF2B5EF4-FFF2-40B4-BE49-F238E27FC236}">
                <a16:creationId xmlns:a16="http://schemas.microsoft.com/office/drawing/2014/main" id="{7FD31B67-8C58-9740-85DF-9204E6C61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419936"/>
            <a:ext cx="8991600" cy="1645759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altLang="en-BR" sz="3800" dirty="0"/>
              <a:t>IV.2. CLASSIFICAÇÃO DOS TRIBUTOS SEGUNDO A FORMA DE INCIDÊNCIA</a:t>
            </a:r>
          </a:p>
        </p:txBody>
      </p:sp>
    </p:spTree>
    <p:extLst>
      <p:ext uri="{BB962C8B-B14F-4D97-AF65-F5344CB8AC3E}">
        <p14:creationId xmlns:p14="http://schemas.microsoft.com/office/powerpoint/2010/main" val="25269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8371" descr="Calculadora, caneta, Compass, dinheiro e um papel com gráficos impressos na mesma">
            <a:extLst>
              <a:ext uri="{FF2B5EF4-FFF2-40B4-BE49-F238E27FC236}">
                <a16:creationId xmlns:a16="http://schemas.microsoft.com/office/drawing/2014/main" id="{2A0F5514-5880-C125-E039-D6F5802C0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r="21110" b="-1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58370" name="Text Box 3">
            <a:extLst>
              <a:ext uri="{FF2B5EF4-FFF2-40B4-BE49-F238E27FC236}">
                <a16:creationId xmlns:a16="http://schemas.microsoft.com/office/drawing/2014/main" id="{AD3FA350-B7AE-E741-A1DF-0A0A8B1B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72" y="2841505"/>
            <a:ext cx="4787272" cy="173962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IMPOSTOS DIFERENCIADOS QUANTO </a:t>
            </a:r>
            <a:r>
              <a:rPr lang="en-US" altLang="en-US" sz="2400" b="1" cap="all" spc="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altLang="en-US" sz="24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FORMA DE INCIDÊNCIA  </a:t>
            </a:r>
          </a:p>
        </p:txBody>
      </p:sp>
      <p:sp>
        <p:nvSpPr>
          <p:cNvPr id="58369" name="Rectangle 2">
            <a:extLst>
              <a:ext uri="{FF2B5EF4-FFF2-40B4-BE49-F238E27FC236}">
                <a16:creationId xmlns:a16="http://schemas.microsoft.com/office/drawing/2014/main" id="{9D67ABA8-5A80-674D-A40E-E9D7CD502D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95974" y="188640"/>
            <a:ext cx="5532673" cy="62646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IMPOSTOS DIRETOS: </a:t>
            </a:r>
          </a:p>
          <a:p>
            <a:pPr marL="0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INCIDEM SOBRE PESSOAS OU ENTIDADES LEGAIS, TAIS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COMO FIRMAS, PESSOA FÍSICA e JURÍDICA; </a:t>
            </a:r>
          </a:p>
          <a:p>
            <a:pPr marL="0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 FUNÇÃO DISSO, A INCIDÊNCIA OCORRE DE ACORDO COM A CAPACIDADE DE PAGAMENTO DE CADA CONTRIBUINTE.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b. IMPOSTOS INDIRETOS: </a:t>
            </a:r>
          </a:p>
          <a:p>
            <a:pPr marL="0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INCIDEM, POR EXEMPLO, SOBRE CONSUMO, VENDAS DE PROPRIEDADES.</a:t>
            </a:r>
          </a:p>
          <a:p>
            <a:pPr marL="0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INDEPENDENTE DAS CARACTERÍSTICAS DOS INDIVÍDUOS, ESTES PODEM APRESENTAR EFEITOS REGRESSIVOS.</a:t>
            </a:r>
          </a:p>
        </p:txBody>
      </p:sp>
    </p:spTree>
    <p:extLst>
      <p:ext uri="{BB962C8B-B14F-4D97-AF65-F5344CB8AC3E}">
        <p14:creationId xmlns:p14="http://schemas.microsoft.com/office/powerpoint/2010/main" val="119799431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60424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8" name="Text Box 3">
            <a:extLst>
              <a:ext uri="{FF2B5EF4-FFF2-40B4-BE49-F238E27FC236}">
                <a16:creationId xmlns:a16="http://schemas.microsoft.com/office/drawing/2014/main" id="{333C102A-E7EA-5F4C-BFA5-3856E9EA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31" y="189631"/>
            <a:ext cx="5239251" cy="864096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altLang="en-US" sz="2800" cap="all" spc="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EXEMPLOS DE IMPOSTOS DIRETOS</a:t>
            </a:r>
          </a:p>
        </p:txBody>
      </p:sp>
      <p:sp>
        <p:nvSpPr>
          <p:cNvPr id="60417" name="Rectangle 2">
            <a:extLst>
              <a:ext uri="{FF2B5EF4-FFF2-40B4-BE49-F238E27FC236}">
                <a16:creationId xmlns:a16="http://schemas.microsoft.com/office/drawing/2014/main" id="{8AF4C690-3BDC-5C4D-AEF1-4D373D30F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2169" y="1363575"/>
            <a:ext cx="5508573" cy="5184576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 IMPOSTO DE RENDA – IRPF (OU IRPJ)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IMPOSTOS QUE INCIDEM SOBRE </a:t>
            </a:r>
            <a:r>
              <a:rPr lang="en-US" altLang="en-US" sz="2000" b="1" i="1" dirty="0">
                <a:solidFill>
                  <a:schemeClr val="tx1"/>
                </a:solidFill>
              </a:rPr>
              <a:t>REMUNERAÇÕES </a:t>
            </a:r>
            <a:r>
              <a:rPr lang="en-US" altLang="en-US" sz="2000" b="1" dirty="0">
                <a:solidFill>
                  <a:schemeClr val="tx1"/>
                </a:solidFill>
              </a:rPr>
              <a:t>GERADAS NO SISTEMA ECONÔMICO</a:t>
            </a:r>
            <a:r>
              <a:rPr lang="en-US" altLang="en-US" sz="2000" dirty="0">
                <a:solidFill>
                  <a:schemeClr val="tx1"/>
                </a:solidFill>
              </a:rPr>
              <a:t>:</a:t>
            </a:r>
          </a:p>
          <a:p>
            <a:pPr marL="0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SALÁRIOS, JUROS, DIVIDENDOS E ALUGUÉIS. 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GERALMENTE SÃO COBRADOS EM BASE PESSOAL, COM ISENÇÕES OU ALÍQUOTAS PROGRESSIVAS, DETERMINADAS PELAS CARACTERÍSTICAS INDIVIDUAIS DO CONTRIBUINTE.</a:t>
            </a:r>
          </a:p>
          <a:p>
            <a:pPr>
              <a:lnSpc>
                <a:spcPct val="90000"/>
              </a:lnSpc>
              <a:buSzPct val="75000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60427" name="Rectangle 60426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29" name="Rectangle 60428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20" name="Picture 60419" descr="Calculadora Branca">
            <a:extLst>
              <a:ext uri="{FF2B5EF4-FFF2-40B4-BE49-F238E27FC236}">
                <a16:creationId xmlns:a16="http://schemas.microsoft.com/office/drawing/2014/main" id="{527131C0-A688-09E0-FE70-781FFBD8B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" r="38686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250755147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624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3" name="Rectangle 624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5" name="Text Box 2">
            <a:extLst>
              <a:ext uri="{FF2B5EF4-FFF2-40B4-BE49-F238E27FC236}">
                <a16:creationId xmlns:a16="http://schemas.microsoft.com/office/drawing/2014/main" id="{300F5AF8-4E0B-F24A-AA69-AC03C17E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95" y="1255647"/>
            <a:ext cx="3744416" cy="403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67512">
              <a:lnSpc>
                <a:spcPct val="90000"/>
              </a:lnSpc>
              <a:spcBef>
                <a:spcPct val="0"/>
              </a:spcBef>
              <a:spcAft>
                <a:spcPts val="438"/>
              </a:spcAft>
              <a:buClr>
                <a:schemeClr val="tx1"/>
              </a:buClr>
              <a:buSzPct val="75000"/>
            </a:pPr>
            <a:r>
              <a:rPr lang="en-US" altLang="en-US" sz="2800" b="1" kern="1200" cap="all" spc="146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IMPOSTOS INDIRETOS SOBRE O CONSUMO: </a:t>
            </a:r>
          </a:p>
          <a:p>
            <a:pPr algn="ctr" defTabSz="667512">
              <a:lnSpc>
                <a:spcPct val="90000"/>
              </a:lnSpc>
              <a:spcBef>
                <a:spcPct val="0"/>
              </a:spcBef>
              <a:spcAft>
                <a:spcPts val="438"/>
              </a:spcAft>
              <a:buClr>
                <a:schemeClr val="tx1"/>
              </a:buClr>
              <a:buSzPct val="75000"/>
            </a:pPr>
            <a:endParaRPr lang="en-US" altLang="en-US" sz="2800" b="1" kern="1200" cap="all" spc="146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 defTabSz="667512">
              <a:lnSpc>
                <a:spcPct val="90000"/>
              </a:lnSpc>
              <a:spcBef>
                <a:spcPct val="0"/>
              </a:spcBef>
              <a:spcAft>
                <a:spcPts val="438"/>
              </a:spcAft>
              <a:buClr>
                <a:schemeClr val="tx1"/>
              </a:buClr>
              <a:buSzPct val="75000"/>
            </a:pPr>
            <a:r>
              <a:rPr lang="en-US" altLang="en-US" sz="2800" b="1" kern="1200" cap="all" spc="146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EXEMPLOS NO CASO DA ECONOMIA BRASILEIRA</a:t>
            </a:r>
            <a:endParaRPr lang="en-US" altLang="en-US" sz="28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7B4742EE-9E38-5641-87A4-651DECB8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0" y="821016"/>
            <a:ext cx="6729963" cy="5232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3439" indent="0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PRINCIPAIS MODALIDADES DE TRIBUTAÇÃO SOBRE O CONSUMO:</a:t>
            </a: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ICMS – IMPOSTO (ESTADUAL) SOBRE CIRCULAÇÃO DE MERCADORIAS E SERVIÇOS </a:t>
            </a: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IPI – IMPOSTO (FEDERAL) SOBRE PRODUTOS INDUSTRIALIZADOS </a:t>
            </a: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ISS – IMPOSTO (MUNICIPAL) SOBRE A PRESTAÇÃO DE SERVIÇOS </a:t>
            </a: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PIS/COFINS – CONTRIBUIÇÕES SOCIAIS PARA O FINANCIAMENTO DA SEGURIDADE SOCIAL </a:t>
            </a: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n-US" altLang="en-US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PIS – PROGRAMA DE INTEGRAÇÃO SOCIAL</a:t>
            </a:r>
          </a:p>
          <a:p>
            <a:pPr marL="250317" indent="-166878" defTabSz="667512">
              <a:lnSpc>
                <a:spcPct val="90000"/>
              </a:lnSpc>
              <a:spcBef>
                <a:spcPts val="73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COFINS – CONTRIBUIÇÃO PARA FINANCIAMENTO DA SEGURANÇA SOCIAL</a:t>
            </a:r>
            <a:r>
              <a:rPr lang="en-US" altLang="en-US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endParaRPr lang="en-US" altLang="en-US" sz="20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5" name="Rectangle 64534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37" name="Rectangle 64536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3" name="Title 1">
            <a:extLst>
              <a:ext uri="{FF2B5EF4-FFF2-40B4-BE49-F238E27FC236}">
                <a16:creationId xmlns:a16="http://schemas.microsoft.com/office/drawing/2014/main" id="{8C581693-D0AF-F24C-A219-2AAB3028A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BR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IV.3. classificação dos tributos SEGUNDO A BASE DE INCIDÊNCIA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C8B9-0531-9043-9D57-4422DDF5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02332EE2-A04C-1441-B18A-09ABAA83DA73}" type="slidenum">
              <a:rPr lang="en-US" alt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alt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240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>
            <a:extLst>
              <a:ext uri="{FF2B5EF4-FFF2-40B4-BE49-F238E27FC236}">
                <a16:creationId xmlns:a16="http://schemas.microsoft.com/office/drawing/2014/main" id="{36EBD7E5-D8E9-5B49-BC6A-F4C39F0D5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54204"/>
            <a:ext cx="11305256" cy="1000226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/>
            <a:r>
              <a:rPr lang="pt-BR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TRIBUTOS: ESTRUTURA DA ANÁLISE  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4DBBFC8-66C2-1747-9321-3AD2F7BB3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3676" y="1030492"/>
            <a:ext cx="9692640" cy="45587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DEFINIÇÕES</a:t>
            </a: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FUNÇÕES DO SISTEMA TRIBUTÁRIO</a:t>
            </a: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TIPOS DE TRIBUTOS</a:t>
            </a: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CLASSIFICAÇÃO DOS TRIBUTOS SEGUNDO A FORMA DE APURAÇÃO OU PROCEDIMENTO DE CÁLCULO</a:t>
            </a:r>
          </a:p>
          <a:p>
            <a:pPr marL="0" indent="0">
              <a:buNone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V. CARACTERÍSTICAS DESEJÁVEIS PARA UM SISTEMA TRIBUTÁRIO</a:t>
            </a: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endParaRPr lang="pt-BR" altLang="pt-BR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9838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397EB-C27A-F543-8473-3C865321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132856"/>
            <a:ext cx="3672081" cy="321169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altLang="x-none" sz="3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SEGUNDO A BASE DE INCIDÊNCIA: </a:t>
            </a:r>
            <a:r>
              <a:rPr lang="pt-BR" altLang="x-none" sz="3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br>
              <a:rPr lang="pt-BR" altLang="x-none" sz="3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endParaRPr lang="en-BR" sz="3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A780-5BCC-6242-A83F-56136B34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alt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846E0E9-7704-4EC0-8E57-89D4ECF3B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9606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08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66562" descr="Uma fórmula cálculo">
            <a:extLst>
              <a:ext uri="{FF2B5EF4-FFF2-40B4-BE49-F238E27FC236}">
                <a16:creationId xmlns:a16="http://schemas.microsoft.com/office/drawing/2014/main" id="{6C4843E9-9F13-93EC-F2C7-AFD7D992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084" b="136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6567" name="Rectangle 66566">
            <a:extLst>
              <a:ext uri="{FF2B5EF4-FFF2-40B4-BE49-F238E27FC236}">
                <a16:creationId xmlns:a16="http://schemas.microsoft.com/office/drawing/2014/main" id="{42F4AC62-EC78-4578-85F3-05A4CEBD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bg1">
                <a:alpha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569" name="Rectangle 66568">
            <a:extLst>
              <a:ext uri="{FF2B5EF4-FFF2-40B4-BE49-F238E27FC236}">
                <a16:creationId xmlns:a16="http://schemas.microsoft.com/office/drawing/2014/main" id="{60988A71-02BB-4403-9321-68D5EC656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1" name="Title 1">
            <a:extLst>
              <a:ext uri="{FF2B5EF4-FFF2-40B4-BE49-F238E27FC236}">
                <a16:creationId xmlns:a16="http://schemas.microsoft.com/office/drawing/2014/main" id="{5E9DDD79-44E6-B946-B1DE-6362C0B21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520" y="802767"/>
            <a:ext cx="10585166" cy="4937760"/>
          </a:xfrm>
          <a:noFill/>
          <a:ln>
            <a:noFill/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altLang="en-BR" sz="4000" b="1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IV.4. FORMA DE APURAÇÃO OU PROCEDIMENTO DE CÁLCULO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AB9D0-C76A-4145-8222-2EE5897C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0E9B3F-7F92-814C-AD5F-E3FEB8425268}" type="slidenum">
              <a:rPr lang="en-US" altLang="en-US">
                <a:solidFill>
                  <a:srgbClr val="FFFFFF"/>
                </a:solidFill>
                <a:latin typeface="+mn-lt"/>
                <a:ea typeface="+mn-ea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6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>
            <a:extLst>
              <a:ext uri="{FF2B5EF4-FFF2-40B4-BE49-F238E27FC236}">
                <a16:creationId xmlns:a16="http://schemas.microsoft.com/office/drawing/2014/main" id="{D83C2BCA-67B0-0144-BB4D-2A618BC1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556792"/>
            <a:ext cx="4248471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altLang="en-US" sz="3200" kern="1200" cap="all" spc="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SEGUNDO A FORMA DE APURAÇÃO OU PROCEDIMENTO DE CÁLCULO</a:t>
            </a:r>
          </a:p>
        </p:txBody>
      </p:sp>
      <p:sp>
        <p:nvSpPr>
          <p:cNvPr id="67590" name="Rectangle 6758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3B5791E6-0419-1543-8C51-ADB73083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36" y="802638"/>
            <a:ext cx="6480720" cy="5074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altLang="en-US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IMPOSTO EM CASCATA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 SOBRE VALOR ADICIONADO  (IVA)  </a:t>
            </a:r>
          </a:p>
          <a:p>
            <a:pPr marL="0"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en-US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b. IMPOSTO “POR DENTRO” E “POR FORA”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en-US" altLang="en-US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42AA6-F022-CC5B-88FC-D9269C1E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11391"/>
            <a:ext cx="7729728" cy="1188720"/>
          </a:xfrm>
          <a:prstGeom prst="ellipse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BR">
                <a:latin typeface="Calibri" panose="020F0502020204030204" pitchFamily="34" charset="0"/>
                <a:cs typeface="Calibri" panose="020F0502020204030204" pitchFamily="34" charset="0"/>
              </a:rPr>
              <a:t>EXEMPLOS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quanto ao procedimento de cálculo</a:t>
            </a:r>
            <a:r>
              <a:rPr lang="en-BR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3BB7-EB20-BFB8-03AF-F37A19A0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349988"/>
            <a:ext cx="9598848" cy="4259856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None/>
              <a:defRPr/>
            </a:pPr>
            <a:endParaRPr lang="pt-BR" altLang="en-US" sz="2400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pt-BR" altLang="en-US" sz="24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 EM CASCATA </a:t>
            </a: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EXISTE </a:t>
            </a:r>
            <a:r>
              <a:rPr lang="pt-BR" altLang="en-US" sz="24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INCIDÊNCIA DE IMPOSTO SOBRE IMPOSTO </a:t>
            </a:r>
            <a:r>
              <a:rPr lang="pt-BR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UMA ETAPA ANTERIOR DE PRODUÇÃO OU CONSUMO. 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pt-BR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EXEMPLOS:</a:t>
            </a:r>
            <a:br>
              <a:rPr lang="pt-BR" sz="24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Imposto sobre o Valor das Vendas:</a:t>
            </a: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Cobrados em todos os estágios do processo de produção ou comercialização</a:t>
            </a: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Com base exclusivamente no valor das vendas em cada etapa do ciclo. </a:t>
            </a:r>
          </a:p>
        </p:txBody>
      </p:sp>
    </p:spTree>
    <p:extLst>
      <p:ext uri="{BB962C8B-B14F-4D97-AF65-F5344CB8AC3E}">
        <p14:creationId xmlns:p14="http://schemas.microsoft.com/office/powerpoint/2010/main" val="8894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168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689" name="Rectangle 7168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1" name="Oval 7169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1D589065-AAEE-3B41-8599-DA9C76D4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299586"/>
            <a:ext cx="5291883" cy="39719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CRÍTICAS AOS IMPOSTOS </a:t>
            </a:r>
            <a:r>
              <a:rPr lang="en-US" altLang="pt-BR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</a:t>
            </a:r>
            <a:r>
              <a:rPr lang="en-US" altLang="en-US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CASCATA</a:t>
            </a:r>
            <a:r>
              <a:rPr lang="en-US" altLang="pt-BR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en-US" altLang="en-US" sz="2800" kern="1200" cap="all" spc="200" baseline="0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Exemplo</a:t>
            </a:r>
            <a:r>
              <a:rPr lang="en-US" altLang="en-US" sz="2800" kern="1200" cap="all" spc="200" baseline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PIS/COFINS):</a:t>
            </a:r>
          </a:p>
        </p:txBody>
      </p:sp>
      <p:sp>
        <p:nvSpPr>
          <p:cNvPr id="71681" name="Rectangle 2">
            <a:extLst>
              <a:ext uri="{FF2B5EF4-FFF2-40B4-BE49-F238E27FC236}">
                <a16:creationId xmlns:a16="http://schemas.microsoft.com/office/drawing/2014/main" id="{D43EE3CC-2F93-A143-BAF6-A66DD6384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2853" y="476672"/>
            <a:ext cx="6215795" cy="59046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CONSIDERADOS PREJUDICIAIS PARA A EFICIÊNCIA ECONÔMICA, UMA VEZ QUE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PROVOCAM DISTORÇÕES NOS PREÇOS RELATIVOS (AUMENTANDO OS CUSTOS)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PODEM RESULTAR EM PROBLEMA DE NÃO           NEUTRALIDADE, </a:t>
            </a:r>
            <a:r>
              <a:rPr lang="en-US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FORÇANDO UMA VERTICALIZAÇÃO DO SISTEMA PRODUTIVO E DE COMERCIALIZAÇÃO</a:t>
            </a:r>
            <a:r>
              <a:rPr lang="en-US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IMPLICAÇÕES NA ALOCAÇÃO DOS RECURSOS, TENDO EM VISTA QUE INTRODUZ UM VIÉS: PRODUTOS COM MAIOR NÚMERO DE ETAPAS DE PRODUÇÃO E COMERCIALIZAÇÃO FICAM SUJEITOS A UMA MAIOR INCIDÊNCIA.</a:t>
            </a:r>
          </a:p>
        </p:txBody>
      </p:sp>
    </p:spTree>
    <p:extLst>
      <p:ext uri="{BB962C8B-B14F-4D97-AF65-F5344CB8AC3E}">
        <p14:creationId xmlns:p14="http://schemas.microsoft.com/office/powerpoint/2010/main" val="423815441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E8EB547C-3C0D-AA49-BDCD-91410BF8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647" y="42863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2400" b="1" dirty="0">
                <a:cs typeface="Arial" panose="020B0604020202020204" pitchFamily="34" charset="0"/>
              </a:rPr>
              <a:t>EXEMPLO – MÉTODO DO CRÉDITO FISCAL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D52D796B-CA16-4347-94AE-BF00CBEE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1268760"/>
            <a:ext cx="85010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9E536DB6-9466-0A47-AEAF-7BC5B225FBDA}"/>
              </a:ext>
            </a:extLst>
          </p:cNvPr>
          <p:cNvCxnSpPr/>
          <p:nvPr/>
        </p:nvCxnSpPr>
        <p:spPr>
          <a:xfrm flipH="1">
            <a:off x="5772150" y="3825875"/>
            <a:ext cx="914400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14B9A023-30CC-6B42-B7CE-96CD812E0090}"/>
              </a:ext>
            </a:extLst>
          </p:cNvPr>
          <p:cNvSpPr/>
          <p:nvPr/>
        </p:nvSpPr>
        <p:spPr>
          <a:xfrm>
            <a:off x="6775451" y="1763714"/>
            <a:ext cx="754063" cy="1730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3ABA0B18-8724-BA4B-AC1D-C5180DEED41C}"/>
              </a:ext>
            </a:extLst>
          </p:cNvPr>
          <p:cNvSpPr/>
          <p:nvPr/>
        </p:nvSpPr>
        <p:spPr>
          <a:xfrm>
            <a:off x="8543926" y="1773239"/>
            <a:ext cx="1800225" cy="201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3B185B5-F667-ED41-B221-654372D6F723}"/>
              </a:ext>
            </a:extLst>
          </p:cNvPr>
          <p:cNvCxnSpPr>
            <a:stCxn id="75786" idx="3"/>
          </p:cNvCxnSpPr>
          <p:nvPr/>
        </p:nvCxnSpPr>
        <p:spPr>
          <a:xfrm flipH="1" flipV="1">
            <a:off x="7285038" y="3989388"/>
            <a:ext cx="527050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DD268876-7D7A-5749-B22F-6FDF33C35EE6}"/>
              </a:ext>
            </a:extLst>
          </p:cNvPr>
          <p:cNvSpPr/>
          <p:nvPr/>
        </p:nvSpPr>
        <p:spPr>
          <a:xfrm>
            <a:off x="6719888" y="3502025"/>
            <a:ext cx="374650" cy="647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Mais 9">
            <a:extLst>
              <a:ext uri="{FF2B5EF4-FFF2-40B4-BE49-F238E27FC236}">
                <a16:creationId xmlns:a16="http://schemas.microsoft.com/office/drawing/2014/main" id="{475CA876-82D4-714D-9A2F-49A4F5834278}"/>
              </a:ext>
            </a:extLst>
          </p:cNvPr>
          <p:cNvSpPr/>
          <p:nvPr/>
        </p:nvSpPr>
        <p:spPr>
          <a:xfrm>
            <a:off x="7021514" y="210978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Mais 12">
            <a:extLst>
              <a:ext uri="{FF2B5EF4-FFF2-40B4-BE49-F238E27FC236}">
                <a16:creationId xmlns:a16="http://schemas.microsoft.com/office/drawing/2014/main" id="{96CDFB98-28B0-4249-AC44-1ACEF1A11492}"/>
              </a:ext>
            </a:extLst>
          </p:cNvPr>
          <p:cNvSpPr/>
          <p:nvPr/>
        </p:nvSpPr>
        <p:spPr>
          <a:xfrm>
            <a:off x="7021514" y="271303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786" name="CaixaDeTexto 10">
            <a:extLst>
              <a:ext uri="{FF2B5EF4-FFF2-40B4-BE49-F238E27FC236}">
                <a16:creationId xmlns:a16="http://schemas.microsoft.com/office/drawing/2014/main" id="{30F22229-3285-A447-887B-7E12AFCA571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12088" y="3944938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BR"/>
              <a:t>(10 + 3 + 7)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19FDF5A-6B74-6240-975A-C96D23A44463}"/>
              </a:ext>
            </a:extLst>
          </p:cNvPr>
          <p:cNvCxnSpPr/>
          <p:nvPr/>
        </p:nvCxnSpPr>
        <p:spPr>
          <a:xfrm flipH="1">
            <a:off x="9191626" y="3797300"/>
            <a:ext cx="576263" cy="29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D32E80D-2B77-FD09-C70E-B1CA53287D84}"/>
              </a:ext>
            </a:extLst>
          </p:cNvPr>
          <p:cNvSpPr/>
          <p:nvPr/>
        </p:nvSpPr>
        <p:spPr>
          <a:xfrm>
            <a:off x="981052" y="2468774"/>
            <a:ext cx="10225136" cy="2952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7477120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E8EB547C-3C0D-AA49-BDCD-91410BF8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647" y="42863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2400" b="1" dirty="0">
                <a:cs typeface="Arial" panose="020B0604020202020204" pitchFamily="34" charset="0"/>
              </a:rPr>
              <a:t>EXEMPLO – MÉTODO DO CRÉDITO FISCAL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D52D796B-CA16-4347-94AE-BF00CBEE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1268760"/>
            <a:ext cx="85010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9E536DB6-9466-0A47-AEAF-7BC5B225FBDA}"/>
              </a:ext>
            </a:extLst>
          </p:cNvPr>
          <p:cNvCxnSpPr/>
          <p:nvPr/>
        </p:nvCxnSpPr>
        <p:spPr>
          <a:xfrm flipH="1">
            <a:off x="5772150" y="3825875"/>
            <a:ext cx="914400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14B9A023-30CC-6B42-B7CE-96CD812E0090}"/>
              </a:ext>
            </a:extLst>
          </p:cNvPr>
          <p:cNvSpPr/>
          <p:nvPr/>
        </p:nvSpPr>
        <p:spPr>
          <a:xfrm>
            <a:off x="6775451" y="1763714"/>
            <a:ext cx="754063" cy="1730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3ABA0B18-8724-BA4B-AC1D-C5180DEED41C}"/>
              </a:ext>
            </a:extLst>
          </p:cNvPr>
          <p:cNvSpPr/>
          <p:nvPr/>
        </p:nvSpPr>
        <p:spPr>
          <a:xfrm>
            <a:off x="8543926" y="1773239"/>
            <a:ext cx="1800225" cy="201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3B185B5-F667-ED41-B221-654372D6F723}"/>
              </a:ext>
            </a:extLst>
          </p:cNvPr>
          <p:cNvCxnSpPr>
            <a:stCxn id="75786" idx="3"/>
          </p:cNvCxnSpPr>
          <p:nvPr/>
        </p:nvCxnSpPr>
        <p:spPr>
          <a:xfrm flipH="1" flipV="1">
            <a:off x="7285038" y="3989388"/>
            <a:ext cx="527050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DD268876-7D7A-5749-B22F-6FDF33C35EE6}"/>
              </a:ext>
            </a:extLst>
          </p:cNvPr>
          <p:cNvSpPr/>
          <p:nvPr/>
        </p:nvSpPr>
        <p:spPr>
          <a:xfrm>
            <a:off x="6719888" y="3502025"/>
            <a:ext cx="374650" cy="647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Mais 9">
            <a:extLst>
              <a:ext uri="{FF2B5EF4-FFF2-40B4-BE49-F238E27FC236}">
                <a16:creationId xmlns:a16="http://schemas.microsoft.com/office/drawing/2014/main" id="{475CA876-82D4-714D-9A2F-49A4F5834278}"/>
              </a:ext>
            </a:extLst>
          </p:cNvPr>
          <p:cNvSpPr/>
          <p:nvPr/>
        </p:nvSpPr>
        <p:spPr>
          <a:xfrm>
            <a:off x="7021514" y="210978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Mais 12">
            <a:extLst>
              <a:ext uri="{FF2B5EF4-FFF2-40B4-BE49-F238E27FC236}">
                <a16:creationId xmlns:a16="http://schemas.microsoft.com/office/drawing/2014/main" id="{96CDFB98-28B0-4249-AC44-1ACEF1A11492}"/>
              </a:ext>
            </a:extLst>
          </p:cNvPr>
          <p:cNvSpPr/>
          <p:nvPr/>
        </p:nvSpPr>
        <p:spPr>
          <a:xfrm>
            <a:off x="7021514" y="271303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786" name="CaixaDeTexto 10">
            <a:extLst>
              <a:ext uri="{FF2B5EF4-FFF2-40B4-BE49-F238E27FC236}">
                <a16:creationId xmlns:a16="http://schemas.microsoft.com/office/drawing/2014/main" id="{30F22229-3285-A447-887B-7E12AFCA571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12088" y="3944938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BR"/>
              <a:t>(10 + 3 + 7)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19FDF5A-6B74-6240-975A-C96D23A44463}"/>
              </a:ext>
            </a:extLst>
          </p:cNvPr>
          <p:cNvCxnSpPr/>
          <p:nvPr/>
        </p:nvCxnSpPr>
        <p:spPr>
          <a:xfrm flipH="1">
            <a:off x="9191626" y="3797300"/>
            <a:ext cx="576263" cy="29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3944EDA-C0DE-EA4E-06DA-92C20FF3375A}"/>
              </a:ext>
            </a:extLst>
          </p:cNvPr>
          <p:cNvSpPr/>
          <p:nvPr/>
        </p:nvSpPr>
        <p:spPr>
          <a:xfrm>
            <a:off x="1843089" y="2984886"/>
            <a:ext cx="8501062" cy="22938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8395151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E8EB547C-3C0D-AA49-BDCD-91410BF8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647" y="42863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2400" b="1" dirty="0">
                <a:cs typeface="Arial" panose="020B0604020202020204" pitchFamily="34" charset="0"/>
              </a:rPr>
              <a:t>EXEMPLO – MÉTODO DO CRÉDITO FISCAL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D52D796B-CA16-4347-94AE-BF00CBEE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1268760"/>
            <a:ext cx="85010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9E536DB6-9466-0A47-AEAF-7BC5B225FBDA}"/>
              </a:ext>
            </a:extLst>
          </p:cNvPr>
          <p:cNvCxnSpPr/>
          <p:nvPr/>
        </p:nvCxnSpPr>
        <p:spPr>
          <a:xfrm flipH="1">
            <a:off x="5772150" y="3825875"/>
            <a:ext cx="914400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14B9A023-30CC-6B42-B7CE-96CD812E0090}"/>
              </a:ext>
            </a:extLst>
          </p:cNvPr>
          <p:cNvSpPr/>
          <p:nvPr/>
        </p:nvSpPr>
        <p:spPr>
          <a:xfrm>
            <a:off x="6775451" y="1763714"/>
            <a:ext cx="754063" cy="1730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3ABA0B18-8724-BA4B-AC1D-C5180DEED41C}"/>
              </a:ext>
            </a:extLst>
          </p:cNvPr>
          <p:cNvSpPr/>
          <p:nvPr/>
        </p:nvSpPr>
        <p:spPr>
          <a:xfrm>
            <a:off x="8543926" y="1773239"/>
            <a:ext cx="1800225" cy="201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3B185B5-F667-ED41-B221-654372D6F723}"/>
              </a:ext>
            </a:extLst>
          </p:cNvPr>
          <p:cNvCxnSpPr>
            <a:stCxn id="75786" idx="3"/>
          </p:cNvCxnSpPr>
          <p:nvPr/>
        </p:nvCxnSpPr>
        <p:spPr>
          <a:xfrm flipH="1" flipV="1">
            <a:off x="7285038" y="3989388"/>
            <a:ext cx="527050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DD268876-7D7A-5749-B22F-6FDF33C35EE6}"/>
              </a:ext>
            </a:extLst>
          </p:cNvPr>
          <p:cNvSpPr/>
          <p:nvPr/>
        </p:nvSpPr>
        <p:spPr>
          <a:xfrm>
            <a:off x="6719888" y="3502025"/>
            <a:ext cx="374650" cy="647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Mais 9">
            <a:extLst>
              <a:ext uri="{FF2B5EF4-FFF2-40B4-BE49-F238E27FC236}">
                <a16:creationId xmlns:a16="http://schemas.microsoft.com/office/drawing/2014/main" id="{475CA876-82D4-714D-9A2F-49A4F5834278}"/>
              </a:ext>
            </a:extLst>
          </p:cNvPr>
          <p:cNvSpPr/>
          <p:nvPr/>
        </p:nvSpPr>
        <p:spPr>
          <a:xfrm>
            <a:off x="7021514" y="210978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Mais 12">
            <a:extLst>
              <a:ext uri="{FF2B5EF4-FFF2-40B4-BE49-F238E27FC236}">
                <a16:creationId xmlns:a16="http://schemas.microsoft.com/office/drawing/2014/main" id="{96CDFB98-28B0-4249-AC44-1ACEF1A11492}"/>
              </a:ext>
            </a:extLst>
          </p:cNvPr>
          <p:cNvSpPr/>
          <p:nvPr/>
        </p:nvSpPr>
        <p:spPr>
          <a:xfrm>
            <a:off x="7021514" y="271303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786" name="CaixaDeTexto 10">
            <a:extLst>
              <a:ext uri="{FF2B5EF4-FFF2-40B4-BE49-F238E27FC236}">
                <a16:creationId xmlns:a16="http://schemas.microsoft.com/office/drawing/2014/main" id="{30F22229-3285-A447-887B-7E12AFCA571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12088" y="3944938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BR"/>
              <a:t>(10 + 3 + 7)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19FDF5A-6B74-6240-975A-C96D23A44463}"/>
              </a:ext>
            </a:extLst>
          </p:cNvPr>
          <p:cNvCxnSpPr/>
          <p:nvPr/>
        </p:nvCxnSpPr>
        <p:spPr>
          <a:xfrm flipH="1">
            <a:off x="9191626" y="3797300"/>
            <a:ext cx="576263" cy="29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1902E3-2F08-7FB0-4A24-02E6C9A7D53F}"/>
              </a:ext>
            </a:extLst>
          </p:cNvPr>
          <p:cNvSpPr/>
          <p:nvPr/>
        </p:nvSpPr>
        <p:spPr>
          <a:xfrm>
            <a:off x="1843088" y="3580453"/>
            <a:ext cx="8501063" cy="14327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716599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E8EB547C-3C0D-AA49-BDCD-91410BF8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647" y="42863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2400" b="1" dirty="0">
                <a:cs typeface="Arial" panose="020B0604020202020204" pitchFamily="34" charset="0"/>
              </a:rPr>
              <a:t>EXEMPLO – MÉTODO DO CRÉDITO FISCAL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D52D796B-CA16-4347-94AE-BF00CBEE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27311"/>
            <a:ext cx="850106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9E536DB6-9466-0A47-AEAF-7BC5B225FBDA}"/>
              </a:ext>
            </a:extLst>
          </p:cNvPr>
          <p:cNvCxnSpPr/>
          <p:nvPr/>
        </p:nvCxnSpPr>
        <p:spPr>
          <a:xfrm flipH="1">
            <a:off x="5772150" y="3825875"/>
            <a:ext cx="914400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14B9A023-30CC-6B42-B7CE-96CD812E0090}"/>
              </a:ext>
            </a:extLst>
          </p:cNvPr>
          <p:cNvSpPr/>
          <p:nvPr/>
        </p:nvSpPr>
        <p:spPr>
          <a:xfrm>
            <a:off x="6775451" y="1763714"/>
            <a:ext cx="754063" cy="1730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3ABA0B18-8724-BA4B-AC1D-C5180DEED41C}"/>
              </a:ext>
            </a:extLst>
          </p:cNvPr>
          <p:cNvSpPr/>
          <p:nvPr/>
        </p:nvSpPr>
        <p:spPr>
          <a:xfrm>
            <a:off x="8543926" y="1773239"/>
            <a:ext cx="1800225" cy="201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3B185B5-F667-ED41-B221-654372D6F723}"/>
              </a:ext>
            </a:extLst>
          </p:cNvPr>
          <p:cNvCxnSpPr>
            <a:stCxn id="75786" idx="3"/>
          </p:cNvCxnSpPr>
          <p:nvPr/>
        </p:nvCxnSpPr>
        <p:spPr>
          <a:xfrm flipH="1" flipV="1">
            <a:off x="7285038" y="3989388"/>
            <a:ext cx="527050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DD268876-7D7A-5749-B22F-6FDF33C35EE6}"/>
              </a:ext>
            </a:extLst>
          </p:cNvPr>
          <p:cNvSpPr/>
          <p:nvPr/>
        </p:nvSpPr>
        <p:spPr>
          <a:xfrm>
            <a:off x="6719888" y="3502025"/>
            <a:ext cx="374650" cy="647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Mais 9">
            <a:extLst>
              <a:ext uri="{FF2B5EF4-FFF2-40B4-BE49-F238E27FC236}">
                <a16:creationId xmlns:a16="http://schemas.microsoft.com/office/drawing/2014/main" id="{475CA876-82D4-714D-9A2F-49A4F5834278}"/>
              </a:ext>
            </a:extLst>
          </p:cNvPr>
          <p:cNvSpPr/>
          <p:nvPr/>
        </p:nvSpPr>
        <p:spPr>
          <a:xfrm>
            <a:off x="7021514" y="210978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Mais 12">
            <a:extLst>
              <a:ext uri="{FF2B5EF4-FFF2-40B4-BE49-F238E27FC236}">
                <a16:creationId xmlns:a16="http://schemas.microsoft.com/office/drawing/2014/main" id="{96CDFB98-28B0-4249-AC44-1ACEF1A11492}"/>
              </a:ext>
            </a:extLst>
          </p:cNvPr>
          <p:cNvSpPr/>
          <p:nvPr/>
        </p:nvSpPr>
        <p:spPr>
          <a:xfrm>
            <a:off x="7021514" y="2713038"/>
            <a:ext cx="263525" cy="2159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786" name="CaixaDeTexto 10">
            <a:extLst>
              <a:ext uri="{FF2B5EF4-FFF2-40B4-BE49-F238E27FC236}">
                <a16:creationId xmlns:a16="http://schemas.microsoft.com/office/drawing/2014/main" id="{30F22229-3285-A447-887B-7E12AFCA571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12088" y="3944938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BR"/>
              <a:t>(10 + 3 + 7)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19FDF5A-6B74-6240-975A-C96D23A44463}"/>
              </a:ext>
            </a:extLst>
          </p:cNvPr>
          <p:cNvCxnSpPr/>
          <p:nvPr/>
        </p:nvCxnSpPr>
        <p:spPr>
          <a:xfrm flipH="1">
            <a:off x="9191626" y="3797300"/>
            <a:ext cx="576263" cy="298450"/>
          </a:xfrm>
          <a:prstGeom prst="straightConnector1">
            <a:avLst/>
          </a:prstGeom>
          <a:ln cmpd="thickThin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BDDAAF-BD27-8127-36F8-6C7795F0643B}"/>
              </a:ext>
            </a:extLst>
          </p:cNvPr>
          <p:cNvSpPr txBox="1"/>
          <p:nvPr/>
        </p:nvSpPr>
        <p:spPr>
          <a:xfrm>
            <a:off x="5143178" y="4446510"/>
            <a:ext cx="628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98865931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>
            <a:extLst>
              <a:ext uri="{FF2B5EF4-FFF2-40B4-BE49-F238E27FC236}">
                <a16:creationId xmlns:a16="http://schemas.microsoft.com/office/drawing/2014/main" id="{0A9C6574-A1B0-9E45-96CE-F9C501581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68" y="188640"/>
            <a:ext cx="7729728" cy="86074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altLang="en-US" sz="28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IMPOSTO SOBRE VALOR ADICIONADO (IVA) 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12514ADC-99F5-154F-BC39-2C7DD6BD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248156"/>
            <a:ext cx="10513168" cy="4557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CRÉDITO FISCAL: 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determinado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período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t, no tempo: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IVA DAS VENDAS – IVA DAS COMPRAS = CRÉDITO 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40404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430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VANTAGEM DESSE MÉTODO: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AUTOFISCALIZAÇÃO TRIBUTÁRIA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TENDO EM VISTA QUE O DIREITO AO USO DO CRÉDITO FISCAL ESTÁ CONDICIONADO AO LANÇAMENTO DO IMPOSTO RECOLHIDO NA NOTA FISCAL.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ICMS – IMPOSTO SOBRE A CIRCULAÇÃO DE MERCADORIAS E SERVIÇOS (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Constituinte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1988 – ICM) –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abrangência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base.</a:t>
            </a:r>
          </a:p>
        </p:txBody>
      </p:sp>
    </p:spTree>
    <p:extLst>
      <p:ext uri="{BB962C8B-B14F-4D97-AF65-F5344CB8AC3E}">
        <p14:creationId xmlns:p14="http://schemas.microsoft.com/office/powerpoint/2010/main" val="173748330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0E2F-9DFC-1D45-D7BE-BDA18B5D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833"/>
            <a:ext cx="11449272" cy="84452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BR" dirty="0"/>
              <a:t>Tributo: Definição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4A76-0068-58C7-8E67-E64642CE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944194"/>
            <a:ext cx="9692640" cy="48319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pt-BR" sz="2400" b="0" i="1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400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Tributos</a:t>
            </a:r>
            <a:r>
              <a:rPr lang="pt-BR" sz="24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são obrigações pecuniárias impostas pelo Estado ou por entidades por ele autorizadas, com o objetivo de financiar as atividades governamentais.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400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400" b="1" dirty="0">
                <a:solidFill>
                  <a:srgbClr val="1F1F1F"/>
                </a:solidFill>
                <a:latin typeface="Google Sans"/>
              </a:rPr>
              <a:t>Obrigação pecuniária: Os tributos exigem o pagamento de uma quantia em dinheiro pelo contribuinte.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400" dirty="0">
              <a:solidFill>
                <a:srgbClr val="1F1F1F"/>
              </a:solidFill>
              <a:latin typeface="Google San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4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Ao pagar seus tributos, você está contribuindo para o financiamento de serviços públicos essenciais, como saúde, educação e segurança, e para a promoção do desenvolvimento social e econômico do país.</a:t>
            </a:r>
            <a:endParaRPr lang="pt-BR" sz="2400" b="0" i="1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0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5E570-757B-F464-FC90-61348E40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239234"/>
            <a:ext cx="7729728" cy="82147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BR"/>
              <a:t>Imposto sobre valor adicionado funcionamento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0C9-5B33-8606-D198-2CAD32C0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384686"/>
            <a:ext cx="9343442" cy="3988530"/>
          </a:xfrm>
        </p:spPr>
        <p:txBody>
          <a:bodyPr>
            <a:noAutofit/>
          </a:bodyPr>
          <a:lstStyle/>
          <a:p>
            <a:pPr marL="11430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CRÉDITO FISCAL: 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determinado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período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t, no tempo: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IVA DAS VENDAS – IVA DAS COMPRAS = CRÉDITO  </a:t>
            </a:r>
          </a:p>
          <a:p>
            <a:pPr marL="114300" indent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VANTAGEM DESSE MÉTODO: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AUTOFISCALIZAÇÃO TRIBUTÁRIA, TENDO EM VISTA QUE O DIREITO AO USO DO CRÉDITO FISCAL ESTÁ CONDICIONADO AO LANÇAMENTO DO IMPOSTO RECOLHIDO NA NOTA FISCAL.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ICMS – IMPOSTO SOBRE A CIRCULAÇÃO DE MERCADORIAS E SERVIÇOS (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Constituinte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1988 – ICM) –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abrangência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base.</a:t>
            </a:r>
          </a:p>
          <a:p>
            <a:pPr>
              <a:lnSpc>
                <a:spcPct val="90000"/>
              </a:lnSpc>
            </a:pPr>
            <a:endParaRPr lang="en-BR" sz="2400" dirty="0">
              <a:solidFill>
                <a:srgbClr val="40404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890F9-4A5A-E7B3-09D2-1EE7A2E8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987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1" name="Rectangle 7988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3" name="Rectangle 7988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51F06354-64F2-194B-BD37-29504490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244" y="1538072"/>
            <a:ext cx="8926260" cy="3979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OUTRA MODALIDADE DE CLASSIFICAÇÃO DE DE IMPOSTOS NO BRASIL SEGUNDO O PROCEDIMENTO DE CÁLCULO </a:t>
            </a:r>
            <a:r>
              <a:rPr lang="en-US" altLang="en-US" sz="2800" dirty="0" err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</a:t>
            </a:r>
            <a:r>
              <a:rPr lang="en-US" altLang="en-US" sz="28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CONHECIDA COMO: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IMPOSTO “POR DENTRO” E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IMPOSTO “POR FORA”</a:t>
            </a:r>
            <a:endParaRPr lang="en-US" altLang="en-BR" sz="2800" dirty="0">
              <a:solidFill>
                <a:srgbClr val="40404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F6D94-9694-2C4C-BA77-EF34FE7E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8379328A-05E4-F74D-B3D4-D447937740C3}" type="slidenum">
              <a:rPr lang="en-US" alt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alt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730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0903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6" name="Rectangle 80905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8" name="Rectangle 8090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7" name="Title 1">
            <a:extLst>
              <a:ext uri="{FF2B5EF4-FFF2-40B4-BE49-F238E27FC236}">
                <a16:creationId xmlns:a16="http://schemas.microsoft.com/office/drawing/2014/main" id="{51B7D5A8-2BE5-214C-B0FF-5CC870323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0954" y="133317"/>
            <a:ext cx="7729728" cy="59328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IMPOSTO “POR DENTRO” E “POR FORA”</a:t>
            </a: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00443034-F462-E44B-9447-05BCE1C1D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501272"/>
            <a:ext cx="9343442" cy="4108572"/>
          </a:xfrm>
        </p:spPr>
        <p:txBody>
          <a:bodyPr>
            <a:normAutofit lnSpcReduction="10000"/>
          </a:bodyPr>
          <a:lstStyle/>
          <a:p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Brasil, a prática de incluir o imposto na sua própria base, portanto cobrar imposto sobre imposto (popularmente chamada de Cálculo “Por Dentro”), foi introduzida na criação do ICM (precursor do ICMS) em 1966.</a:t>
            </a:r>
          </a:p>
          <a:p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 se calcula o imposto por dentro?</a:t>
            </a:r>
          </a:p>
          <a:p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cálculo de imposto por dentro é feito a partir da inclusão do valor do imposto ao custo do produto ou serviço </a:t>
            </a:r>
            <a:r>
              <a:rPr lang="pt-BR" sz="2400" b="0" i="1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antes de calcular a porcentagem do tributo</a:t>
            </a:r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outras palavras, </a:t>
            </a:r>
            <a:r>
              <a:rPr lang="pt-BR" sz="2400" b="0" i="1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imposto é incluído no valor total, e a porcentagem é aplicada a esse montante.</a:t>
            </a:r>
          </a:p>
          <a:p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E6425B29-F5D6-4944-A7A4-B256D33AB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58922" y="6217920"/>
            <a:ext cx="365760" cy="3657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CABF6C1D-B8E0-7947-8AFA-CA370A1766EC}" type="slidenum">
              <a:rPr lang="en-US" altLang="en-US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00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6F3AFB-BF40-07B1-5046-2EAD2FD7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-13371"/>
            <a:ext cx="7729728" cy="88662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PORQUE CALCULAR O IMPOSTO POR DENTRO?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7867DA-542C-4236-BBF7-7DF21410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936" y="1280592"/>
            <a:ext cx="9503985" cy="4329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Feita essa ressalva, fica a pergunta: </a:t>
            </a:r>
            <a:r>
              <a:rPr lang="pt-BR" sz="24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o ICMS é cobrado por dentro?</a:t>
            </a:r>
            <a:endParaRPr lang="pt-BR" sz="24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Bom, o método “por dentro” é frequentemente mais apropriado </a:t>
            </a:r>
            <a:r>
              <a:rPr lang="pt-BR" sz="24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</a:t>
            </a:r>
            <a:r>
              <a:rPr lang="pt-BR" sz="2400" b="1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transparência no preço é crucial.</a:t>
            </a:r>
          </a:p>
          <a:p>
            <a:pPr>
              <a:lnSpc>
                <a:spcPct val="90000"/>
              </a:lnSpc>
            </a:pPr>
            <a:endParaRPr lang="pt-BR" sz="24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exemplo, se </a:t>
            </a:r>
            <a:r>
              <a:rPr lang="pt-BR" sz="24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uma transportadora deseja fornecer um preço final claro para seus clientes,</a:t>
            </a: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ela pode optar pelo </a:t>
            </a:r>
            <a:r>
              <a:rPr lang="pt-BR" sz="24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cálculo por dentro para incluir o imposto no valor tota</a:t>
            </a: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</a:p>
          <a:p>
            <a:pPr>
              <a:lnSpc>
                <a:spcPct val="90000"/>
              </a:lnSpc>
            </a:pPr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CF9DB-678F-E985-A8C2-AF27F537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48782"/>
            <a:ext cx="7729728" cy="78073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QUANDO O MÉTODO POR FORA É MAIS ADEQUADO?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1F4A2-0C99-C06F-1478-A379104B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484784"/>
            <a:ext cx="9692640" cy="4125060"/>
          </a:xfrm>
        </p:spPr>
        <p:txBody>
          <a:bodyPr>
            <a:normAutofit/>
          </a:bodyPr>
          <a:lstStyle/>
          <a:p>
            <a:pPr algn="l"/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outro lado, o método “por fora” pode ser preferido quando:</a:t>
            </a:r>
          </a:p>
          <a:p>
            <a:pPr algn="l"/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imposto precisa estar explícito. </a:t>
            </a:r>
          </a:p>
          <a:p>
            <a:pPr algn="l"/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empresa precisa destacar claramente o valor do imposto para fins de prestação de contas, ou</a:t>
            </a:r>
          </a:p>
          <a:p>
            <a:pPr algn="l"/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quando o preço do serviço é negociado antes de aplicar o imposto.</a:t>
            </a:r>
          </a:p>
          <a:p>
            <a:pPr algn="l"/>
            <a:r>
              <a:rPr lang="pt-BR" sz="2400" b="0" i="0" u="none" strike="noStrike" dirty="0">
                <a:solidFill>
                  <a:srgbClr val="2729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exemplo, em contratos empresariais ou licitações, nos quais os valores são discutidos antes da inclusão dos impostos, o cálculo “por fora” pode ser mais apropriado.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96D736-395F-8E5D-617D-C624CED9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4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794008-06B0-9F4B-6890-7BBCD235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72387"/>
            <a:ext cx="7729728" cy="80086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USO DO IMPOSTO “POR DENTRO”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11791A-EFA1-C9CF-8EC1-D764D230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418010"/>
            <a:ext cx="8926078" cy="3752508"/>
          </a:xfrm>
        </p:spPr>
        <p:txBody>
          <a:bodyPr>
            <a:normAutofit/>
          </a:bodyPr>
          <a:lstStyle/>
          <a:p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 </a:t>
            </a:r>
            <a:r>
              <a:rPr lang="pt-BR" sz="24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empresas de transporte</a:t>
            </a:r>
            <a:r>
              <a:rPr lang="pt-BR" sz="24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 serviços</a:t>
            </a: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 busca de aprimoramento de processos,</a:t>
            </a:r>
          </a:p>
          <a:p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gestores de logística que enfrentam o desafio de </a:t>
            </a:r>
            <a:r>
              <a:rPr lang="pt-BR" sz="24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reduzir custos operacionais ou </a:t>
            </a:r>
          </a:p>
          <a:p>
            <a:r>
              <a:rPr lang="pt-BR" sz="24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embarcadores que desejam compreender e controlar seus gastos com transporte.</a:t>
            </a:r>
            <a:endParaRPr lang="pt-BR" sz="2400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EF8FC0-C332-1A86-CC22-3B897B84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Rectangle 8192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9" name="Rectangle 8192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1" name="Rectangle 8193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Text Box 3">
            <a:extLst>
              <a:ext uri="{FF2B5EF4-FFF2-40B4-BE49-F238E27FC236}">
                <a16:creationId xmlns:a16="http://schemas.microsoft.com/office/drawing/2014/main" id="{E08A2A3F-93DA-A640-A859-4656A26A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680" y="0"/>
            <a:ext cx="9454832" cy="118872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altLang="en-US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IMPOSTOS QUE PODEM SER CALCULADOS                                              </a:t>
            </a:r>
            <a:r>
              <a:rPr lang="en-US" altLang="pt-BR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</a:t>
            </a:r>
            <a:r>
              <a:rPr lang="en-US" altLang="en-US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 DENTRO</a:t>
            </a:r>
            <a:r>
              <a:rPr lang="en-US" altLang="pt-BR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</a:t>
            </a:r>
            <a:r>
              <a:rPr lang="en-US" altLang="en-US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altLang="pt-BR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</a:t>
            </a:r>
            <a:r>
              <a:rPr lang="en-US" altLang="en-US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 FORA</a:t>
            </a:r>
            <a:r>
              <a:rPr lang="en-US" altLang="pt-BR" sz="2000" b="1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 SEGUNDO GIAMBIAGI E ALÉM:</a:t>
            </a:r>
            <a:endParaRPr lang="en-US" altLang="en-US" sz="2000" b="1" kern="1200" cap="all" spc="200" baseline="0" dirty="0">
              <a:solidFill>
                <a:srgbClr val="262626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1921" name="Rectangle 2">
            <a:extLst>
              <a:ext uri="{FF2B5EF4-FFF2-40B4-BE49-F238E27FC236}">
                <a16:creationId xmlns:a16="http://schemas.microsoft.com/office/drawing/2014/main" id="{6C30BEAF-8A39-7A40-9037-A9FDC4DAE8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6522" y="1320872"/>
            <a:ext cx="8901148" cy="4044728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Considerar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P = B + T.  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unitário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incluindo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 base de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cálculo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valor do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serviço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antes da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incidência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um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valor do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</a:t>
            </a: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tributo</a:t>
            </a: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associada</a:t>
            </a: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 de </a:t>
            </a:r>
            <a:r>
              <a:rPr lang="en-US" alt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cálculo</a:t>
            </a: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valor de T: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“Por fora”:  T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t.B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(t: %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“Por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 T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t.P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(t: %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013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83974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7" name="Rectangle 83976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9" name="Rectangle 83978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Text Box 3">
            <a:extLst>
              <a:ext uri="{FF2B5EF4-FFF2-40B4-BE49-F238E27FC236}">
                <a16:creationId xmlns:a16="http://schemas.microsoft.com/office/drawing/2014/main" id="{7602087A-55FE-FF40-800A-30F65CB8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954" y="0"/>
            <a:ext cx="7729728" cy="87325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altLang="en-US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IMPOSTOS QUE PODEM SER CALCULADOS                                              </a:t>
            </a:r>
            <a:r>
              <a:rPr lang="en-US" altLang="pt-BR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altLang="en-US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POR DENTRO</a:t>
            </a:r>
            <a:r>
              <a:rPr lang="en-US" altLang="pt-BR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altLang="en-US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altLang="en-US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POR FORA</a:t>
            </a:r>
            <a:r>
              <a:rPr lang="en-US" altLang="pt-BR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altLang="en-US" sz="2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3969" name="Rectangle 2">
            <a:extLst>
              <a:ext uri="{FF2B5EF4-FFF2-40B4-BE49-F238E27FC236}">
                <a16:creationId xmlns:a16="http://schemas.microsoft.com/office/drawing/2014/main" id="{D5A470C8-F20B-AC4D-A8D8-777142D4C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9680" y="1060704"/>
            <a:ext cx="9692640" cy="436168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 = B + T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“POR FORA”:  T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t.B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(t: %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 = B +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t%.B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		P = B. (1+ t%)                                  B = P/(1+ t%)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“POR DENTRO”:  T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t.P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(t: %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 = B +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t%.P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	P = B/(1-t%)                                   B = P. (1- t%)     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Observação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 o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calculado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 t %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que 1, pois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represente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100% do </a:t>
            </a:r>
            <a:r>
              <a:rPr lang="en-US" alt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</a:t>
            </a:r>
            <a:r>
              <a:rPr lang="en-US" alt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432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>
            <a:extLst>
              <a:ext uri="{FF2B5EF4-FFF2-40B4-BE49-F238E27FC236}">
                <a16:creationId xmlns:a16="http://schemas.microsoft.com/office/drawing/2014/main" id="{F0DDAF76-2E92-F847-8058-B02502455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6" y="-64008"/>
            <a:ext cx="7729728" cy="937260"/>
          </a:xfrm>
          <a:prstGeom prst="rect">
            <a:avLst/>
          </a:prstGeo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CÁLCULO DO IMPOSTO </a:t>
            </a:r>
            <a:r>
              <a:rPr lang="en-US" altLang="pt-BR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POR FORA</a:t>
            </a:r>
            <a:r>
              <a:rPr lang="en-US" altLang="pt-BR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6017" name="Rectangle 2">
            <a:extLst>
              <a:ext uri="{FF2B5EF4-FFF2-40B4-BE49-F238E27FC236}">
                <a16:creationId xmlns:a16="http://schemas.microsoft.com/office/drawing/2014/main" id="{4C367138-2266-AC43-B020-D85FEBF2B0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1124744"/>
            <a:ext cx="11017224" cy="5337803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 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0,10 (10%)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? (VALOR UNITÁRIO DO PRODUTO INCLUINDO IMPOSTO)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 $100 (VALOR UNITÁRIO DO PRODUTO SEM IMPOSTO)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o valor de P (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DADO:                                  P = B + T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IMPOSTO  </a:t>
            </a:r>
            <a:r>
              <a:rPr lang="en-US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FORA</a:t>
            </a:r>
            <a:r>
              <a:rPr lang="en-US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T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t.B</a:t>
            </a: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PORTANTO:                        P = B .(1 + t)           P = 100 (1 + 0,10)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P = 110,00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2381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880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73" name="Rectangle 880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75" name="Rectangle 880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6" name="Text Box 4">
            <a:extLst>
              <a:ext uri="{FF2B5EF4-FFF2-40B4-BE49-F238E27FC236}">
                <a16:creationId xmlns:a16="http://schemas.microsoft.com/office/drawing/2014/main" id="{09BF324F-DDA2-F946-9314-990CFE51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6" y="92514"/>
            <a:ext cx="7729728" cy="7807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CÁLCULO DO IMPOSTO </a:t>
            </a:r>
            <a:r>
              <a:rPr lang="en-US" altLang="pt-BR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POR DENTRO</a:t>
            </a:r>
            <a:r>
              <a:rPr lang="en-US" altLang="pt-BR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alt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88065" name="Rectangle 2">
            <a:extLst>
              <a:ext uri="{FF2B5EF4-FFF2-40B4-BE49-F238E27FC236}">
                <a16:creationId xmlns:a16="http://schemas.microsoft.com/office/drawing/2014/main" id="{5C4E761C-D468-C144-B21D-D2733F41E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549404"/>
            <a:ext cx="9145016" cy="40604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0,10 (10%)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? (VALOR UNITÁRIO DO PRODUTO INCLUINDO IMPOSTO)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 $100 (VALOR UNITÁRIO DO PRODUTO SEM IMPOSTO) </a:t>
            </a: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DADO:                                  P = B + T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 =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t.P</a:t>
            </a: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PORTANTO:</a:t>
            </a:r>
          </a:p>
          <a:p>
            <a:pPr marL="0">
              <a:lnSpc>
                <a:spcPct val="90000"/>
              </a:lnSpc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 = B +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t.P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 P –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t.P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 = B  B = (1 – t)P    P = B/(1 – t) = 100/0,9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 = 111,11 ( IMPOSTO POR DENTRO </a:t>
            </a:r>
            <a:r>
              <a:rPr lang="en-US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QUE VAI SER COBRADO JÁ INCLUINDO O IMPOSTO). O IMPOSTO POR FORA, O IMPOSTO FICA DESTACADO.</a:t>
            </a:r>
          </a:p>
          <a:p>
            <a:pPr marL="0">
              <a:lnSpc>
                <a:spcPct val="90000"/>
              </a:lnSpc>
            </a:pPr>
            <a:endParaRPr lang="en-US" altLang="en-US" sz="2400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7211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9EDA116-7F8F-7045-9D14-FA35A0883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7" y="1052736"/>
            <a:ext cx="3614991" cy="3528392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262626"/>
            </a:solidFill>
          </a:ln>
        </p:spPr>
        <p:txBody>
          <a:bodyPr>
            <a:noAutofit/>
          </a:bodyPr>
          <a:lstStyle/>
          <a:p>
            <a:r>
              <a:rPr lang="en-US" altLang="en-US" sz="36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Funções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do Sistema </a:t>
            </a:r>
            <a:r>
              <a:rPr lang="en-US" altLang="en-US" sz="36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Tributário</a:t>
            </a:r>
            <a:b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NACIONAL</a:t>
            </a:r>
            <a:b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0485" name="Content Placeholder 2">
            <a:extLst>
              <a:ext uri="{FF2B5EF4-FFF2-40B4-BE49-F238E27FC236}">
                <a16:creationId xmlns:a16="http://schemas.microsoft.com/office/drawing/2014/main" id="{5414A3C0-CB99-4FE5-AF12-F9C08767B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621840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4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48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BA4E7DF-B223-2B41-9F84-8151E3AB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700808"/>
            <a:ext cx="5928358" cy="3274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74320" tIns="182880" rIns="274320" bIns="182880" rtlCol="0" anchor="ctr" anchorCtr="1"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pt-BR" altLang="en-US" sz="32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V. CARACTERÍSTICAS DESEJÁVEIS PARA UM SISTEMA TRIBUTÁRIO</a:t>
            </a:r>
          </a:p>
        </p:txBody>
      </p:sp>
      <p:pic>
        <p:nvPicPr>
          <p:cNvPr id="30724" name="Picture 30723" descr="Vista aérea de um rio, barragem e lago">
            <a:extLst>
              <a:ext uri="{FF2B5EF4-FFF2-40B4-BE49-F238E27FC236}">
                <a16:creationId xmlns:a16="http://schemas.microsoft.com/office/drawing/2014/main" id="{C0C9495C-78E2-4409-A960-DC989CCBF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4" r="16009"/>
          <a:stretch/>
        </p:blipFill>
        <p:spPr>
          <a:xfrm>
            <a:off x="7537702" y="10"/>
            <a:ext cx="46542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19342-2590-CF4E-80A4-A6B900C0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323EDB64-9E93-9849-8DF9-F9EBD94FB473}" type="slidenum">
              <a:rPr lang="en-US" altLang="en-US">
                <a:solidFill>
                  <a:srgbClr val="FFFFFF"/>
                </a:solidFill>
                <a:latin typeface="+mn-lt"/>
                <a:ea typeface="+mn-ea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50</a:t>
            </a:fld>
            <a:endParaRPr lang="en-US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>
            <a:extLst>
              <a:ext uri="{FF2B5EF4-FFF2-40B4-BE49-F238E27FC236}">
                <a16:creationId xmlns:a16="http://schemas.microsoft.com/office/drawing/2014/main" id="{4253A33E-DFB4-CA4F-909E-DBE1E5552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340768"/>
            <a:ext cx="4320480" cy="3600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en-US" sz="2200" b="1">
                <a:latin typeface="Calibri" panose="020F0502020204030204" pitchFamily="34" charset="0"/>
                <a:ea typeface="ＭＳ Ｐゴシック" panose="020B0600070205080204" pitchFamily="34" charset="-128"/>
              </a:rPr>
              <a:t>CARACTERÍSTICAS DESEJÁVEIS DE UM SISTEMA TRIBUTÁRIO</a:t>
            </a:r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80" name="Rectangle 3">
            <a:extLst>
              <a:ext uri="{FF2B5EF4-FFF2-40B4-BE49-F238E27FC236}">
                <a16:creationId xmlns:a16="http://schemas.microsoft.com/office/drawing/2014/main" id="{B6A84346-5CF1-4E09-ACD2-5E9FCDC6B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267047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580" grpId="0">
        <p:bldAsOne/>
      </p:bldGraphic>
      <p:bldGraphic spid="24580" grpId="1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Rectangle 2">
            <a:extLst>
              <a:ext uri="{FF2B5EF4-FFF2-40B4-BE49-F238E27FC236}">
                <a16:creationId xmlns:a16="http://schemas.microsoft.com/office/drawing/2014/main" id="{2D9974CF-6325-C54A-B9F3-0DF6F7714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136" y="10218"/>
            <a:ext cx="7729728" cy="86303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CARACTERÍSTICAS DESEJÁVEIS DE UM SISTEMA DE TRIBUTAÇÃO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1DC50386-B27A-114F-9204-56A4BE2E1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2580" y="1403749"/>
            <a:ext cx="9526840" cy="40530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en-US" sz="2400" b="1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SISTEMA TRIBUTÁRIO PODE SER AVALIADO COMO SENDO </a:t>
            </a:r>
            <a:r>
              <a:rPr lang="pt-BR" altLang="pt-BR" sz="2400" b="1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pt-BR" altLang="en-US" sz="2400" b="1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IDEAL</a:t>
            </a:r>
            <a:r>
              <a:rPr lang="pt-BR" altLang="pt-BR" sz="2400" b="1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pt-BR" altLang="ja-JP" sz="2400" b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QUANDO ATENDE ÀS SEGUINTES CARACTERÍSTICAS: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 1. EQUIDADE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A distribuição do ônus tributário deve ser equitativa entre os indivíduos da sociedade (cada indivíduo deve contribuir com </a:t>
            </a:r>
            <a:r>
              <a:rPr lang="pt-BR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uma parcela </a:t>
            </a:r>
            <a:r>
              <a:rPr lang="pt-BR" altLang="pt-BR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pt-BR" alt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justa</a:t>
            </a:r>
            <a:r>
              <a:rPr lang="pt-BR" altLang="pt-BR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pt-BR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para cobrir os custos do governo).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altLang="en-US" sz="24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en-US" sz="11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6" grpId="1" build="p"/>
      <p:bldP spid="31746" grpId="2" build="p"/>
      <p:bldP spid="31746" grpId="3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Rectangle 2">
            <a:extLst>
              <a:ext uri="{FF2B5EF4-FFF2-40B4-BE49-F238E27FC236}">
                <a16:creationId xmlns:a16="http://schemas.microsoft.com/office/drawing/2014/main" id="{2D9974CF-6325-C54A-B9F3-0DF6F7714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136" y="0"/>
            <a:ext cx="7729728" cy="1060704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EXISTE DISCUSSÃO SOBRE O QUE É JUSTO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1DC50386-B27A-114F-9204-56A4BE2E1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2580" y="1341883"/>
            <a:ext cx="9609740" cy="43616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000" b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CRITÉRIOS PARA A DEFINIÇÃO DO QUE É </a:t>
            </a:r>
            <a:r>
              <a:rPr lang="pt-BR" altLang="en-US" sz="2000" b="1" i="1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“JUSTO”?: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000" b="1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1.a.CAPACIDADE DE PAGAMENTO</a:t>
            </a:r>
            <a:r>
              <a:rPr lang="pt-BR" altLang="en-US" sz="2000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000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   A renda do indivíduo ou lucro de uma empresa podem ser referências adequadas.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Se aplicado corretamente, tende a reduzir distorções significativas na incidência dos impostos sobre a base, mitigando efeitos negativos sobre as decisões quanto a investimentos e geração de empregos;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en-US" sz="2000" b="1" i="1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000" b="1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1.b. CRITÉRIO DO BENEFÍCIO</a:t>
            </a:r>
            <a:r>
              <a:rPr lang="pt-BR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pt-BR" altLang="en-US" sz="2000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(Ao contrário do critério anterior, </a:t>
            </a:r>
            <a:r>
              <a:rPr lang="pt-BR" altLang="en-US" sz="2000" b="1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não </a:t>
            </a:r>
            <a:r>
              <a:rPr lang="pt-BR" altLang="en-US" sz="2000" i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permite formular uma regra geral) – </a:t>
            </a:r>
            <a:r>
              <a:rPr lang="pt-BR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Cada indivíduo deveria contribuir com um </a:t>
            </a:r>
            <a:r>
              <a:rPr lang="pt-BR" altLang="en-US" sz="2000" b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valor proporcional aos benefícios gerados (para ele) pelo consumo do bem público.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(Exemplo clássico – imposto sobre combustível CIDE aplicado à manutenção das estradas)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en-US" sz="20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en-US" sz="20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81817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2">
            <a:extLst>
              <a:ext uri="{FF2B5EF4-FFF2-40B4-BE49-F238E27FC236}">
                <a16:creationId xmlns:a16="http://schemas.microsoft.com/office/drawing/2014/main" id="{DE5A8164-DD1A-8845-9856-C84D88596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1970862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/>
            <a:r>
              <a:rPr lang="pt-BR" alt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2. NEUTRALIDADE</a:t>
            </a:r>
          </a:p>
        </p:txBody>
      </p:sp>
      <p:graphicFrame>
        <p:nvGraphicFramePr>
          <p:cNvPr id="39940" name="Rectangle 3">
            <a:extLst>
              <a:ext uri="{FF2B5EF4-FFF2-40B4-BE49-F238E27FC236}">
                <a16:creationId xmlns:a16="http://schemas.microsoft.com/office/drawing/2014/main" id="{7D205DF6-BB54-4609-AFA6-F54E66B8E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30132"/>
              </p:ext>
            </p:extLst>
          </p:nvPr>
        </p:nvGraphicFramePr>
        <p:xfrm>
          <a:off x="5015880" y="260648"/>
          <a:ext cx="653265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940" grpId="0">
        <p:bldAsOne/>
      </p:bldGraphic>
      <p:bldGraphic spid="39940" grpId="1">
        <p:bldAsOne/>
      </p:bldGraphic>
      <p:bldGraphic spid="39940" grpId="2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4506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4" name="Rectangle 4506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6" name="Rectangle 4506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7" name="Título 1">
            <a:extLst>
              <a:ext uri="{FF2B5EF4-FFF2-40B4-BE49-F238E27FC236}">
                <a16:creationId xmlns:a16="http://schemas.microsoft.com/office/drawing/2014/main" id="{2E013851-8468-BA4E-B6F2-EBDB82404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0954" y="119252"/>
            <a:ext cx="7729728" cy="822201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altLang="en-BR" dirty="0"/>
              <a:t>IMPOSTOS NÃO Cumulativos TENDEM A SER NEUTROS</a:t>
            </a:r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9C3F71A7-E3FA-6643-A4CB-989DB0F1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71322"/>
            <a:ext cx="9454832" cy="40385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Imposto sobre Valor Adicionado.</a:t>
            </a:r>
          </a:p>
          <a:p>
            <a:pPr marL="0" indent="0">
              <a:buNone/>
              <a:defRPr/>
            </a:pPr>
            <a:endParaRPr lang="pt-BR" altLang="en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entanto, mesmo com o IVA, quando um produto é sujeito, por exemplo, a uma alíquota de 5% e outro à alíquota de 10%, o princípio da neutralidade se perde, e a tributação passa a interferir no preço relativo dos bens e serviços, prejudicando a eficiência da economia.</a:t>
            </a:r>
          </a:p>
          <a:p>
            <a:pPr marL="0" indent="0">
              <a:buNone/>
              <a:defRPr/>
            </a:pPr>
            <a:endParaRPr lang="pt-BR" altLang="en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en-US" sz="2400" dirty="0">
              <a:solidFill>
                <a:srgbClr val="40404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05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7" name="Rectangle 3380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809" name="Rectangle 3380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11" name="Oval 3381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2">
            <a:extLst>
              <a:ext uri="{FF2B5EF4-FFF2-40B4-BE49-F238E27FC236}">
                <a16:creationId xmlns:a16="http://schemas.microsoft.com/office/drawing/2014/main" id="{C1034E27-E32A-1946-9666-F74C5B95B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8" y="1586484"/>
            <a:ext cx="4712739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CARACTERÍSTICAS DESEJÁVEIS DE UM SISTEMA DE TRIBUTAÇÃO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CC945683-956C-4B4C-9632-DF5EF6A58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78401" y="80628"/>
            <a:ext cx="6509915" cy="6696744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pt-BR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  PROGRESSIVIDADE </a:t>
            </a:r>
          </a:p>
          <a:p>
            <a:pPr marL="0" indent="0">
              <a:buNone/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CASO EM</a:t>
            </a:r>
            <a:r>
              <a:rPr lang="pt-BR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 SE TRIBUTA MAIS QUEM TEM RENDA MAIS ALTA.  </a:t>
            </a:r>
          </a:p>
          <a:p>
            <a:pPr eaLnBrk="1" hangingPunct="1">
              <a:defRPr/>
            </a:pPr>
            <a:endParaRPr lang="pt-BR" altLang="en-US" sz="32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Ideia: quem recebe mais renda deve pagar uma proporção maior de impostos relativamente às pessoas de mais baixa renda. </a:t>
            </a:r>
          </a:p>
          <a:p>
            <a:pPr eaLnBrk="1" hangingPunct="1"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Exemplo: imposto de renda com alíquotas progressivas.</a:t>
            </a:r>
          </a:p>
        </p:txBody>
      </p:sp>
    </p:spTree>
    <p:extLst>
      <p:ext uri="{BB962C8B-B14F-4D97-AF65-F5344CB8AC3E}">
        <p14:creationId xmlns:p14="http://schemas.microsoft.com/office/powerpoint/2010/main" val="14229555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206A256-844C-C14B-9035-FD63DD6A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3" y="1412776"/>
            <a:ext cx="4752528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lang="en-US" altLang="en-US" sz="3600" kern="1200" cap="all" spc="200" baseline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3.PROGRESSIVIDADE – CONCEITOS RELACIONADOS</a:t>
            </a:r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5E69E5E5-3E57-7E4F-84C9-A0EBE16B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061" y="224643"/>
            <a:ext cx="6541579" cy="6408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CURVA DE LAFER: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Ilustra um limite para o aumento de alíquotas de imposto pelo governo sem comprometer a receita com arrecadação. 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pt-BR" altLang="en-US" sz="24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PRINCÍPIOS BÁSICOS: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 alíquota tributária nula (0), a receita com imposto é nula.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entanto, com alíquota de 100%, a receita dos indivíduos torna-se nula, pois ninguém irá trabalhar para que o governo se aproprie de toda a renda.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PORTANTO HÁ UM NÍVEL DE ALÍQUOTA QUE MAXIMIZA A RECEITA.</a:t>
            </a:r>
          </a:p>
          <a:p>
            <a:pPr marL="114300" indent="0" defTabSz="914400">
              <a:spcBef>
                <a:spcPts val="1000"/>
              </a:spcBef>
              <a:buClr>
                <a:schemeClr val="accent2"/>
              </a:buClr>
              <a:buSzPct val="60000"/>
            </a:pPr>
            <a:endParaRPr lang="pt-BR" altLang="en-US" sz="24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9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C5504D2-651E-B845-88D2-1A297712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402" y="817008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pt-BR" altLang="en-US" sz="3200" b="1" dirty="0">
                <a:latin typeface="Calibri" panose="020F0502020204030204" pitchFamily="34" charset="0"/>
                <a:cs typeface="Arial" panose="020B0604020202020204" pitchFamily="34" charset="0"/>
              </a:rPr>
              <a:t>A CURVA DE LAFER</a:t>
            </a:r>
          </a:p>
        </p:txBody>
      </p:sp>
      <p:sp>
        <p:nvSpPr>
          <p:cNvPr id="37891" name="Line 5">
            <a:extLst>
              <a:ext uri="{FF2B5EF4-FFF2-40B4-BE49-F238E27FC236}">
                <a16:creationId xmlns:a16="http://schemas.microsoft.com/office/drawing/2014/main" id="{2C888A34-7DCA-E84E-B3A5-C278B5495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908720"/>
            <a:ext cx="0" cy="312988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BR"/>
          </a:p>
        </p:txBody>
      </p:sp>
      <p:sp>
        <p:nvSpPr>
          <p:cNvPr id="37892" name="Line 6">
            <a:extLst>
              <a:ext uri="{FF2B5EF4-FFF2-40B4-BE49-F238E27FC236}">
                <a16:creationId xmlns:a16="http://schemas.microsoft.com/office/drawing/2014/main" id="{59A99238-535E-EE4F-82F9-3F01C86C3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599" y="4038600"/>
            <a:ext cx="43004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BR"/>
          </a:p>
        </p:txBody>
      </p:sp>
      <p:sp>
        <p:nvSpPr>
          <p:cNvPr id="37893" name="Freeform 8">
            <a:extLst>
              <a:ext uri="{FF2B5EF4-FFF2-40B4-BE49-F238E27FC236}">
                <a16:creationId xmlns:a16="http://schemas.microsoft.com/office/drawing/2014/main" id="{B7F73E7D-0CC6-444C-A39D-0E33E0A4F5CA}"/>
              </a:ext>
            </a:extLst>
          </p:cNvPr>
          <p:cNvSpPr>
            <a:spLocks/>
          </p:cNvSpPr>
          <p:nvPr/>
        </p:nvSpPr>
        <p:spPr bwMode="auto">
          <a:xfrm>
            <a:off x="3276600" y="1700808"/>
            <a:ext cx="2819400" cy="2337792"/>
          </a:xfrm>
          <a:custGeom>
            <a:avLst/>
            <a:gdLst>
              <a:gd name="T0" fmla="*/ 0 w 1776"/>
              <a:gd name="T1" fmla="*/ 2147483646 h 1200"/>
              <a:gd name="T2" fmla="*/ 2147483646 w 1776"/>
              <a:gd name="T3" fmla="*/ 0 h 1200"/>
              <a:gd name="T4" fmla="*/ 2147483646 w 1776"/>
              <a:gd name="T5" fmla="*/ 2147483646 h 1200"/>
              <a:gd name="T6" fmla="*/ 0 60000 65536"/>
              <a:gd name="T7" fmla="*/ 0 60000 65536"/>
              <a:gd name="T8" fmla="*/ 0 60000 65536"/>
              <a:gd name="T9" fmla="*/ 0 w 1776"/>
              <a:gd name="T10" fmla="*/ 0 h 1200"/>
              <a:gd name="T11" fmla="*/ 1776 w 1776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200">
                <a:moveTo>
                  <a:pt x="0" y="1200"/>
                </a:moveTo>
                <a:cubicBezTo>
                  <a:pt x="284" y="600"/>
                  <a:pt x="568" y="0"/>
                  <a:pt x="864" y="0"/>
                </a:cubicBezTo>
                <a:cubicBezTo>
                  <a:pt x="1160" y="0"/>
                  <a:pt x="1468" y="600"/>
                  <a:pt x="1776" y="12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BR"/>
          </a:p>
        </p:txBody>
      </p:sp>
      <p:sp>
        <p:nvSpPr>
          <p:cNvPr id="37894" name="Text Box 11">
            <a:extLst>
              <a:ext uri="{FF2B5EF4-FFF2-40B4-BE49-F238E27FC236}">
                <a16:creationId xmlns:a16="http://schemas.microsoft.com/office/drawing/2014/main" id="{D545D305-96B2-5147-9FC1-41CFDE209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22431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en-US">
              <a:cs typeface="Arial" panose="020B0604020202020204" pitchFamily="34" charset="0"/>
            </a:endParaRPr>
          </a:p>
        </p:txBody>
      </p:sp>
      <p:sp>
        <p:nvSpPr>
          <p:cNvPr id="37895" name="Text Box 12">
            <a:extLst>
              <a:ext uri="{FF2B5EF4-FFF2-40B4-BE49-F238E27FC236}">
                <a16:creationId xmlns:a16="http://schemas.microsoft.com/office/drawing/2014/main" id="{ACAC91B7-13B1-3F45-BAE1-C5BAE3A8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14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4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37896" name="Text Box 13">
            <a:extLst>
              <a:ext uri="{FF2B5EF4-FFF2-40B4-BE49-F238E27FC236}">
                <a16:creationId xmlns:a16="http://schemas.microsoft.com/office/drawing/2014/main" id="{D9AE7978-6D23-E24E-9843-E81F4692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4190008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400" dirty="0">
                <a:cs typeface="Arial" panose="020B0604020202020204" pitchFamily="34" charset="0"/>
              </a:rPr>
              <a:t>ALÍQUOTAS (%)</a:t>
            </a:r>
          </a:p>
        </p:txBody>
      </p:sp>
      <p:sp>
        <p:nvSpPr>
          <p:cNvPr id="37897" name="Text Box 14">
            <a:extLst>
              <a:ext uri="{FF2B5EF4-FFF2-40B4-BE49-F238E27FC236}">
                <a16:creationId xmlns:a16="http://schemas.microsoft.com/office/drawing/2014/main" id="{604423E7-A658-0E47-A340-A768801A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742" y="778672"/>
            <a:ext cx="1290637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RECEITA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TRIBUTÁRIA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($)</a:t>
            </a:r>
          </a:p>
        </p:txBody>
      </p:sp>
      <p:sp>
        <p:nvSpPr>
          <p:cNvPr id="37898" name="Text Box 15">
            <a:extLst>
              <a:ext uri="{FF2B5EF4-FFF2-40B4-BE49-F238E27FC236}">
                <a16:creationId xmlns:a16="http://schemas.microsoft.com/office/drawing/2014/main" id="{795F0E9E-0291-834F-92CE-DAFCE001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02596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400" dirty="0"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7899" name="Text Box 16">
            <a:extLst>
              <a:ext uri="{FF2B5EF4-FFF2-40B4-BE49-F238E27FC236}">
                <a16:creationId xmlns:a16="http://schemas.microsoft.com/office/drawing/2014/main" id="{C6C8E5AE-2FAE-9B45-943B-BF29520D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5063665"/>
            <a:ext cx="112760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 PARTIR DO PONTO DE MÁXIMO, NO </a:t>
            </a:r>
            <a:r>
              <a:rPr lang="pt-BR" altLang="pt-BR" sz="2000" dirty="0"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LADO ERRADO DA CURVA</a:t>
            </a:r>
            <a:r>
              <a:rPr lang="pt-BR" altLang="pt-BR" sz="2000" dirty="0"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t-BR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– DIREITO – AUMENTOS NAS ALÍQUOTAS PRODUZEM UMA EVASÃO E/OU DESESTÍMULO ÀS ATIVIDADES FORMAIS QUE SUPERAM O AUMENTO DA ALÍQUOTA, GERANDO PERDA DE RECEITA.</a:t>
            </a:r>
          </a:p>
        </p:txBody>
      </p:sp>
      <p:sp>
        <p:nvSpPr>
          <p:cNvPr id="37900" name="CaixaDeTexto 1">
            <a:extLst>
              <a:ext uri="{FF2B5EF4-FFF2-40B4-BE49-F238E27FC236}">
                <a16:creationId xmlns:a16="http://schemas.microsoft.com/office/drawing/2014/main" id="{03464C0B-DE72-9645-981A-C03BB0A6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97646"/>
            <a:ext cx="6688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2.PROGRESSIVIDADE – CONCEITOS RELACIONADOS</a:t>
            </a:r>
          </a:p>
          <a:p>
            <a:endParaRPr lang="pt-BR" altLang="en-BR" sz="2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CC8E74-163C-6E46-A1F2-5C12C28271C1}"/>
              </a:ext>
            </a:extLst>
          </p:cNvPr>
          <p:cNvCxnSpPr>
            <a:stCxn id="37895" idx="2"/>
          </p:cNvCxnSpPr>
          <p:nvPr/>
        </p:nvCxnSpPr>
        <p:spPr>
          <a:xfrm>
            <a:off x="3429000" y="4419600"/>
            <a:ext cx="11548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857044-8B9F-0145-92F2-F60B0C69FCEC}"/>
              </a:ext>
            </a:extLst>
          </p:cNvPr>
          <p:cNvCxnSpPr>
            <a:cxnSpLocks/>
          </p:cNvCxnSpPr>
          <p:nvPr/>
        </p:nvCxnSpPr>
        <p:spPr>
          <a:xfrm>
            <a:off x="4271986" y="1700808"/>
            <a:ext cx="8879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1E7984-0DEA-7748-B88E-EAAF22E000EF}"/>
              </a:ext>
            </a:extLst>
          </p:cNvPr>
          <p:cNvCxnSpPr/>
          <p:nvPr/>
        </p:nvCxnSpPr>
        <p:spPr>
          <a:xfrm>
            <a:off x="4686300" y="1700808"/>
            <a:ext cx="0" cy="23377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80527"/>
      </p:ext>
    </p:extLst>
  </p:cSld>
  <p:clrMapOvr>
    <a:masterClrMapping/>
  </p:clrMapOvr>
  <p:transition>
    <p:whee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FEF87F1-CF6A-FD40-B734-00FB9864D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392" y="1301881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pPr eaLnBrk="1" hangingPunct="1"/>
            <a:r>
              <a:rPr lang="pt-BR" altLang="en-US" sz="3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4. SIMPLICIDADE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6215778E-DE2E-0347-A00F-68D3B6604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40845" y="1556792"/>
            <a:ext cx="6048673" cy="4216496"/>
          </a:xfrm>
        </p:spPr>
        <p:txBody>
          <a:bodyPr anchor="ctr"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IMPOSTO DEVE SER SUFICIENTEMENTE SIMPLES PARA QUE: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 O GOVERNO POSSA ACOMPANHAR A ARRECADAÇÃO E TRABALHAR COM OS VALORES A SEREM ARRECADADOS.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 O CONTRIBUINTE COMPREENDA O SEU MECANISMO.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EXEMPLO: IMPOSTO ÚNICO NO VAREJO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9EDA116-7F8F-7045-9D14-FA35A0883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7" y="1052736"/>
            <a:ext cx="3614991" cy="3528392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262626"/>
            </a:solidFill>
          </a:ln>
        </p:spPr>
        <p:txBody>
          <a:bodyPr>
            <a:no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OUTRAS </a:t>
            </a:r>
            <a:r>
              <a:rPr lang="en-US" altLang="en-US" sz="36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Funções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do Sistema </a:t>
            </a:r>
            <a:r>
              <a:rPr lang="en-US" altLang="en-US" sz="36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Tributário</a:t>
            </a:r>
            <a:b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0485" name="Content Placeholder 2">
            <a:extLst>
              <a:ext uri="{FF2B5EF4-FFF2-40B4-BE49-F238E27FC236}">
                <a16:creationId xmlns:a16="http://schemas.microsoft.com/office/drawing/2014/main" id="{5414A3C0-CB99-4FE5-AF12-F9C08767B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99820"/>
              </p:ext>
            </p:extLst>
          </p:nvPr>
        </p:nvGraphicFramePr>
        <p:xfrm>
          <a:off x="5397500" y="260648"/>
          <a:ext cx="6151563" cy="565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6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48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137" name="Rectangle 48136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9" name="Oval 4813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29" name="Título 1">
            <a:extLst>
              <a:ext uri="{FF2B5EF4-FFF2-40B4-BE49-F238E27FC236}">
                <a16:creationId xmlns:a16="http://schemas.microsoft.com/office/drawing/2014/main" id="{806CFB49-3880-CC48-ABD3-405D24EAC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en-US" sz="2600">
                <a:solidFill>
                  <a:srgbClr val="FFFFFF"/>
                </a:solidFill>
                <a:ea typeface="ＭＳ Ｐゴシック" panose="020B0600070205080204" pitchFamily="34" charset="-128"/>
              </a:rPr>
              <a:t>Resumindo</a:t>
            </a:r>
          </a:p>
        </p:txBody>
      </p:sp>
      <p:sp>
        <p:nvSpPr>
          <p:cNvPr id="48130" name="Espaço Reservado para Conteúdo 2">
            <a:extLst>
              <a:ext uri="{FF2B5EF4-FFF2-40B4-BE49-F238E27FC236}">
                <a16:creationId xmlns:a16="http://schemas.microsoft.com/office/drawing/2014/main" id="{35A7CDA9-DEAC-0D4F-B68D-5930CA8164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Autofit/>
          </a:bodyPr>
          <a:lstStyle/>
          <a:p>
            <a:pPr eaLnBrk="1" hangingPunct="1">
              <a:buFontTx/>
              <a:buNone/>
            </a:pPr>
            <a:r>
              <a:rPr lang="pt-BR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Quatro critérios para definir um sistema tributário </a:t>
            </a: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desejável:</a:t>
            </a:r>
          </a:p>
          <a:p>
            <a:pPr eaLnBrk="1" hangingPunct="1">
              <a:buFontTx/>
              <a:buNone/>
            </a:pPr>
            <a:endParaRPr lang="pt-BR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pt-BR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 Equidade</a:t>
            </a:r>
          </a:p>
          <a:p>
            <a:pPr eaLnBrk="1" hangingPunct="1"/>
            <a:r>
              <a:rPr lang="pt-BR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 Neutralidade</a:t>
            </a:r>
          </a:p>
          <a:p>
            <a:r>
              <a:rPr lang="pt-BR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 Progressividade</a:t>
            </a:r>
          </a:p>
          <a:p>
            <a:pPr eaLnBrk="1" hangingPunct="1"/>
            <a:r>
              <a:rPr lang="pt-BR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4. Simplicidade</a:t>
            </a:r>
          </a:p>
          <a:p>
            <a:pPr eaLnBrk="1" hangingPunct="1"/>
            <a:endParaRPr lang="pt-BR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pt-BR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Outros ainda podem ser úteis e mesmo essenciais em determinados contextos como: flexibilidade, transparência, ...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D966-94C2-534D-43AC-79B05543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0"/>
            <a:ext cx="6912767" cy="1174991"/>
          </a:xfrm>
        </p:spPr>
        <p:txBody>
          <a:bodyPr>
            <a:normAutofit/>
          </a:bodyPr>
          <a:lstStyle/>
          <a:p>
            <a:r>
              <a:rPr lang="en-BR" sz="2400"/>
              <a:t>Princípios norteadores para um sistema tributário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8E1B-9343-B11E-69D5-D685BF55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5" y="1239592"/>
            <a:ext cx="6912768" cy="43788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400" b="0" i="0" dirty="0" err="1">
                <a:effectLst/>
                <a:latin typeface="Hind" panose="020B0604020202020204" pitchFamily="34" charset="0"/>
              </a:rPr>
              <a:t>Orair</a:t>
            </a:r>
            <a:r>
              <a:rPr lang="pt-BR" sz="2400" b="0" i="0" dirty="0">
                <a:effectLst/>
                <a:latin typeface="Hind" panose="020B0604020202020204" pitchFamily="34" charset="0"/>
              </a:rPr>
              <a:t> e </a:t>
            </a:r>
            <a:r>
              <a:rPr lang="pt-BR" sz="2400" b="0" i="0" dirty="0" err="1">
                <a:effectLst/>
                <a:latin typeface="Hind" panose="020B0604020202020204" pitchFamily="34" charset="0"/>
              </a:rPr>
              <a:t>Gobetti</a:t>
            </a:r>
            <a:r>
              <a:rPr lang="pt-BR" sz="2400" b="0" i="0" dirty="0">
                <a:effectLst/>
                <a:latin typeface="Hind" panose="020B0604020202020204" pitchFamily="34" charset="0"/>
              </a:rPr>
              <a:t> (2018) pontuam alguns princípios norteadores de um “sistema tributário ideal”, com fundamentos extraídos da teoria econômica e das experiências internacionais.</a:t>
            </a:r>
          </a:p>
          <a:p>
            <a:pPr>
              <a:lnSpc>
                <a:spcPct val="90000"/>
              </a:lnSpc>
            </a:pPr>
            <a:r>
              <a:rPr lang="pt-BR" sz="2400" b="0" i="0" dirty="0">
                <a:effectLst/>
                <a:latin typeface="Hind" panose="020B0604020202020204" pitchFamily="34" charset="0"/>
              </a:rPr>
              <a:t> Segundo os autores, tal sistema necessita atender aos princípios de </a:t>
            </a:r>
            <a:r>
              <a:rPr lang="pt-BR" sz="2400" b="1" i="0" dirty="0">
                <a:effectLst/>
                <a:latin typeface="Hind" panose="020B0604020202020204" pitchFamily="34" charset="0"/>
              </a:rPr>
              <a:t>progressividade </a:t>
            </a:r>
            <a:r>
              <a:rPr lang="pt-BR" sz="2400" b="0" i="0" dirty="0">
                <a:effectLst/>
                <a:latin typeface="Hind" panose="020B0604020202020204" pitchFamily="34" charset="0"/>
              </a:rPr>
              <a:t>– onerando proporcionalmente mais aqueles de maior renda –, </a:t>
            </a:r>
            <a:r>
              <a:rPr lang="pt-BR" sz="2400" b="1" i="0" dirty="0">
                <a:effectLst/>
                <a:latin typeface="Hind" panose="020B0604020202020204" pitchFamily="34" charset="0"/>
              </a:rPr>
              <a:t>equidade horizontal </a:t>
            </a:r>
            <a:r>
              <a:rPr lang="pt-BR" sz="2400" b="0" i="0" dirty="0">
                <a:effectLst/>
                <a:latin typeface="Hind" panose="020B0604020202020204" pitchFamily="34" charset="0"/>
              </a:rPr>
              <a:t>– evitando arbitrariedades e tratamentos tributários não isonômicos entre setores econômicos e fontes de renda –, e</a:t>
            </a:r>
            <a:r>
              <a:rPr lang="pt-BR" sz="2400" b="1" i="0" dirty="0">
                <a:effectLst/>
                <a:latin typeface="Hind" panose="020B0604020202020204" pitchFamily="34" charset="0"/>
              </a:rPr>
              <a:t> eficiência </a:t>
            </a:r>
            <a:r>
              <a:rPr lang="pt-BR" sz="2400" b="0" i="0" dirty="0">
                <a:effectLst/>
                <a:latin typeface="Hind" panose="020B0604020202020204" pitchFamily="34" charset="0"/>
              </a:rPr>
              <a:t>– minimizando as distorções econômicas e administrativas, de modo a manter o sistema o mais simples e transparente possível.</a:t>
            </a:r>
            <a:endParaRPr lang="pt-BR" sz="2400" dirty="0">
              <a:latin typeface="Hin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dirty="0"/>
              <a:t>https://</a:t>
            </a:r>
            <a:r>
              <a:rPr lang="pt-BR" dirty="0" err="1"/>
              <a:t>www.joserobertoafonso.com.br</a:t>
            </a:r>
            <a:r>
              <a:rPr lang="pt-BR" dirty="0"/>
              <a:t>/os-efeitos-da-reforma-tributaria-sobre-a-desigualdade-e-pobreza-clp/</a:t>
            </a:r>
          </a:p>
        </p:txBody>
      </p:sp>
      <p:pic>
        <p:nvPicPr>
          <p:cNvPr id="6" name="Picture 5" descr="Gráfico num documento e uma caneta">
            <a:extLst>
              <a:ext uri="{FF2B5EF4-FFF2-40B4-BE49-F238E27FC236}">
                <a16:creationId xmlns:a16="http://schemas.microsoft.com/office/drawing/2014/main" id="{269A49B0-5676-0C15-5D28-3A994A5CE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0C390-7305-F687-8914-4EF22789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72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EB7BE-BB9D-6292-061D-3539AE3D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01" y="84542"/>
            <a:ext cx="4010827" cy="1472250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br>
              <a:rPr lang="pt-BR" sz="1600" b="1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1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Brasil é o 2º país do mundo que mais tributa empresas</a:t>
            </a:r>
            <a:br>
              <a:rPr lang="pt-BR" sz="1600" b="1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1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BR" sz="1600" b="0" i="0" cap="all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1600" b="0" i="0" cap="all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 ESTIMADO DE  </a:t>
            </a:r>
            <a:br>
              <a:rPr lang="pt-BR" sz="1600" b="0" i="0" cap="all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Carga tributária comparada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F5803-777F-BF56-E252-322A05A8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24" y="2245486"/>
            <a:ext cx="4142435" cy="3764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 considerar todos os impostos, as empresas brasileiras pagam na média uma alíquota de imposto de 34%. </a:t>
            </a:r>
          </a:p>
          <a:p>
            <a:pPr>
              <a:lnSpc>
                <a:spcPct val="90000"/>
              </a:lnSpc>
            </a:pPr>
            <a:r>
              <a:rPr lang="pt-BR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 valor é 70% maior que a média mundial, e somente 1% menor que Malta - que está no topo do ranking com 35%. </a:t>
            </a:r>
          </a:p>
          <a:p>
            <a:pPr>
              <a:lnSpc>
                <a:spcPct val="90000"/>
              </a:lnSpc>
            </a:pPr>
            <a:r>
              <a:rPr lang="pt-BR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Somente 18 países tributam as empresas com uma alíquota acima de 30%, sendo o Brasil um destes países.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8A1CC32-9806-BB56-A48D-6308EB68A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r="8898"/>
          <a:stretch/>
        </p:blipFill>
        <p:spPr bwMode="auto">
          <a:xfrm>
            <a:off x="6586074" y="643467"/>
            <a:ext cx="3674146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7D3B-ED7C-F2E2-56EF-D320644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6A3CB7-E675-0C48-B8F2-DD339C5A06DB}" type="slidenum">
              <a:rPr lang="en-US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3857B-500D-C1C5-D2EE-4228D7035397}"/>
              </a:ext>
            </a:extLst>
          </p:cNvPr>
          <p:cNvSpPr txBox="1"/>
          <p:nvPr/>
        </p:nvSpPr>
        <p:spPr>
          <a:xfrm>
            <a:off x="119336" y="6053666"/>
            <a:ext cx="453495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BR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https://abrasel.com.br/revista/legislacao-e-tributos/brasil-e-o-2-pais-do-mundo-que-mais-tributa-empresas-1/</a:t>
            </a:r>
          </a:p>
        </p:txBody>
      </p:sp>
    </p:spTree>
    <p:extLst>
      <p:ext uri="{BB962C8B-B14F-4D97-AF65-F5344CB8AC3E}">
        <p14:creationId xmlns:p14="http://schemas.microsoft.com/office/powerpoint/2010/main" val="1765640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0A4A-78A0-B899-17C2-E4729609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8640"/>
            <a:ext cx="3888432" cy="736116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BR" dirty="0"/>
              <a:t>aíses desenvolvidos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35C52-6D9D-565E-D1B9-05C43434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3CB7-E675-0C48-B8F2-DD339C5A06DB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B95965-3C4A-B49B-DC93-E17F21E15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-17165"/>
            <a:ext cx="4552952" cy="68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646A2-4E60-C32C-4C7F-B45EA018718C}"/>
              </a:ext>
            </a:extLst>
          </p:cNvPr>
          <p:cNvSpPr txBox="1"/>
          <p:nvPr/>
        </p:nvSpPr>
        <p:spPr>
          <a:xfrm>
            <a:off x="119336" y="1052736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Ao comparar a tributação sobre as empresas de 2000 até 2021,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a grande maioria dos países diminuíram a alíquota de tributos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sobre as empresas.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Na média, o valor da alíquota caiu 8,3% -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 saindo de 28,3% em 2000 para 20,0% em 2021.</a:t>
            </a:r>
          </a:p>
          <a:p>
            <a:pPr algn="just"/>
            <a:endParaRPr lang="pt-BR" b="0" i="0" dirty="0">
              <a:solidFill>
                <a:srgbClr val="505050"/>
              </a:solidFill>
              <a:effectLst/>
              <a:latin typeface="Muli"/>
            </a:endParaRP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Neste período, 94 países abaixaram a tributação,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enquanto 13 países mantiveram as mesmas taxas,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e somente 4 países aumentaram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 (Andorra, Hong Kong, China, Maldivas e Omã).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Segundo o estudo, 12 países tinham um regime de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 não tributar as empresas - países considerados paraíso fiscal.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Os países que mais aumentaram as taxas foram a Andorra (+10%) e Maldivas (+15%).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Estes países tiveram um grande aumento, pois não tributavam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as empresas e passaram a tributar. 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Na ponta oposta, os países que mais diminuíram as taxas foram</a:t>
            </a:r>
          </a:p>
          <a:p>
            <a:pPr algn="just"/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 a Angola e França, com uma queda de -5% e -3,6%, respectivamente.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275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1">
            <a:extLst>
              <a:ext uri="{FF2B5EF4-FFF2-40B4-BE49-F238E27FC236}">
                <a16:creationId xmlns:a16="http://schemas.microsoft.com/office/drawing/2014/main" id="{E6E8C0A2-4C91-A045-A099-9D97C3231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5EF77E-AB81-A546-8D05-598463FD0B27}" type="slidenum">
              <a:rPr lang="en-US" altLang="en-US" sz="1400">
                <a:cs typeface="Arial" panose="020B0604020202020204" pitchFamily="34" charset="0"/>
              </a:rPr>
              <a:pPr/>
              <a:t>64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A70BA65-55A5-974D-94D1-550A2EED1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573213"/>
            <a:ext cx="102251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BR" altLang="en-US" sz="2000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O Brasil tem 34% de carga tributária. E, ao contrário do que alguns acham, não é a taxa mais alta do mundo, é exatamente a média do que se tributa no mundo todo. </a:t>
            </a:r>
          </a:p>
          <a:p>
            <a:pPr algn="ctr"/>
            <a:r>
              <a:rPr lang="pt-BR" altLang="en-US" sz="2000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Tem países que tributam 46, 47% enquanto outros tributam 15 ou 20%. </a:t>
            </a:r>
          </a:p>
          <a:p>
            <a:pPr algn="ctr"/>
            <a:endParaRPr lang="pt-BR" altLang="en-US" sz="2000" dirty="0">
              <a:solidFill>
                <a:srgbClr val="333333"/>
              </a:solidFill>
              <a:latin typeface="Open Sans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n-US" sz="2000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O problema não é o tamanho da carga tributária: é a contrapartida que recebemos por ela. O Brasil é, com certeza, o pior país do mundo em contrapartida. </a:t>
            </a:r>
          </a:p>
          <a:p>
            <a:pPr algn="ctr"/>
            <a:r>
              <a:rPr lang="pt-BR" altLang="en-US" sz="2000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Pagamos tudo isso e não temos saúde, educação e nem segurança. Acabamos pagando em duplicidade essas coisas quando usamos.</a:t>
            </a:r>
          </a:p>
          <a:p>
            <a:pPr algn="ctr"/>
            <a:r>
              <a:rPr lang="pt-BR" altLang="en-US" sz="2000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5DE4784-D2D1-9442-BF62-7BA1F45D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4970463"/>
            <a:ext cx="7056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cs typeface="Arial" panose="020B0604020202020204" pitchFamily="34" charset="0"/>
              </a:rPr>
              <a:t>congresso.alshop.com.br</a:t>
            </a:r>
            <a:r>
              <a:rPr lang="en-US" altLang="en-US" dirty="0">
                <a:cs typeface="Arial" panose="020B0604020202020204" pitchFamily="34" charset="0"/>
              </a:rPr>
              <a:t>/carga-</a:t>
            </a:r>
            <a:r>
              <a:rPr lang="en-US" altLang="en-US" dirty="0" err="1">
                <a:cs typeface="Arial" panose="020B0604020202020204" pitchFamily="34" charset="0"/>
              </a:rPr>
              <a:t>tributaria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 err="1">
                <a:cs typeface="Arial" panose="020B0604020202020204" pitchFamily="34" charset="0"/>
              </a:rPr>
              <a:t>excesso</a:t>
            </a:r>
            <a:r>
              <a:rPr lang="en-US" altLang="en-US" dirty="0">
                <a:cs typeface="Arial" panose="020B0604020202020204" pitchFamily="34" charset="0"/>
              </a:rPr>
              <a:t>-de-</a:t>
            </a:r>
            <a:r>
              <a:rPr lang="en-US" altLang="en-US" dirty="0" err="1">
                <a:cs typeface="Arial" panose="020B0604020202020204" pitchFamily="34" charset="0"/>
              </a:rPr>
              <a:t>tributos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 err="1">
                <a:cs typeface="Arial" panose="020B0604020202020204" pitchFamily="34" charset="0"/>
              </a:rPr>
              <a:t>ou</a:t>
            </a:r>
            <a:r>
              <a:rPr lang="en-US" altLang="en-US" dirty="0">
                <a:cs typeface="Arial" panose="020B0604020202020204" pitchFamily="34" charset="0"/>
              </a:rPr>
              <a:t>-mal-</a:t>
            </a:r>
            <a:r>
              <a:rPr lang="en-US" altLang="en-US" dirty="0" err="1">
                <a:cs typeface="Arial" panose="020B0604020202020204" pitchFamily="34" charset="0"/>
              </a:rPr>
              <a:t>uso</a:t>
            </a:r>
            <a:r>
              <a:rPr lang="en-US" altLang="en-US" dirty="0">
                <a:cs typeface="Arial" panose="020B0604020202020204" pitchFamily="34" charset="0"/>
              </a:rPr>
              <a:t>/</a:t>
            </a:r>
          </a:p>
        </p:txBody>
      </p:sp>
      <p:sp>
        <p:nvSpPr>
          <p:cNvPr id="90116" name="TextBox 4">
            <a:extLst>
              <a:ext uri="{FF2B5EF4-FFF2-40B4-BE49-F238E27FC236}">
                <a16:creationId xmlns:a16="http://schemas.microsoft.com/office/drawing/2014/main" id="{A6D00E05-4743-704A-A6DF-4EC37DD9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0689"/>
            <a:ext cx="5472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SÉRGIO ZIMMERMAN (CEO DA PETZ);</a:t>
            </a:r>
          </a:p>
          <a:p>
            <a:r>
              <a:rPr lang="en-US" altLang="en-US">
                <a:cs typeface="Arial" panose="020B0604020202020204" pitchFamily="34" charset="0"/>
              </a:rPr>
              <a:t> </a:t>
            </a:r>
          </a:p>
          <a:p>
            <a:r>
              <a:rPr lang="en-US" altLang="en-US">
                <a:cs typeface="Arial" panose="020B0604020202020204" pitchFamily="34" charset="0"/>
              </a:rPr>
              <a:t>CONGRESSO BRASILSHOP 2018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1">
            <a:extLst>
              <a:ext uri="{FF2B5EF4-FFF2-40B4-BE49-F238E27FC236}">
                <a16:creationId xmlns:a16="http://schemas.microsoft.com/office/drawing/2014/main" id="{0E69180B-ABD4-9747-8848-F37158BF1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9F20F8-017C-7744-B4B8-1F8A15F2E507}" type="slidenum">
              <a:rPr lang="en-US" altLang="en-US" sz="1400">
                <a:cs typeface="Arial" panose="020B0604020202020204" pitchFamily="34" charset="0"/>
              </a:rPr>
              <a:pPr/>
              <a:t>65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7520E22-1293-224A-AC91-A9AC439E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260648"/>
            <a:ext cx="942910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en-US" dirty="0">
              <a:solidFill>
                <a:srgbClr val="333333"/>
              </a:solidFill>
              <a:latin typeface="Open Sans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O segundo problema é a </a:t>
            </a:r>
            <a:r>
              <a:rPr lang="pt-BR" altLang="en-US" b="1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estrutura da carga tributária</a:t>
            </a:r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. No resto do mundo ela é formada, basicamente, </a:t>
            </a:r>
            <a:r>
              <a:rPr lang="pt-BR" altLang="en-US" b="1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40% na renda e 20% em cima do consumo</a:t>
            </a:r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pt-BR" altLang="en-US" dirty="0">
              <a:solidFill>
                <a:srgbClr val="333333"/>
              </a:solidFill>
              <a:latin typeface="Open Sans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Aqui no Brasil é </a:t>
            </a:r>
            <a:r>
              <a:rPr lang="pt-BR" altLang="en-US" b="1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50% no consumo e 20% na renda</a:t>
            </a:r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Então, isso provoca uma distorção gigante onde </a:t>
            </a:r>
            <a:r>
              <a:rPr lang="pt-BR" altLang="en-US" b="1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o mais rico paga menos imposto, proporcionalmente, do que o mais pobre</a:t>
            </a:r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. O mundo inteiro tem um sistema progressivo de renda, onde quanto mais rico você é mais você paga imposto. Aqui, quanto mais rico você é menos você paga.</a:t>
            </a:r>
          </a:p>
          <a:p>
            <a:pPr algn="ctr"/>
            <a:endParaRPr lang="pt-BR" altLang="en-US" dirty="0">
              <a:solidFill>
                <a:srgbClr val="333333"/>
              </a:solidFill>
              <a:latin typeface="Open Sans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n-US" b="1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O Brasil não tributa dividendos de empresas quando é distribuído lucro para pessoa física</a:t>
            </a:r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 - só aqui e na Estônia que isso acontece. </a:t>
            </a:r>
          </a:p>
          <a:p>
            <a:pPr algn="ctr"/>
            <a:endParaRPr lang="pt-BR" altLang="en-US" dirty="0">
              <a:solidFill>
                <a:srgbClr val="333333"/>
              </a:solidFill>
              <a:latin typeface="Open Sans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Então, o Brasil tem distorções </a:t>
            </a:r>
            <a:r>
              <a:rPr lang="pt-BR" altLang="en-US" b="1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que favorecem muito quem mais ganha</a:t>
            </a:r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E o maior problema de todos é que esse imposto sobre o consumo está embutido no preço.</a:t>
            </a:r>
          </a:p>
          <a:p>
            <a:pPr algn="ctr"/>
            <a:endParaRPr lang="pt-BR" altLang="en-US" dirty="0">
              <a:solidFill>
                <a:srgbClr val="333333"/>
              </a:solidFill>
              <a:latin typeface="Open Sans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n-US" dirty="0">
                <a:solidFill>
                  <a:srgbClr val="333333"/>
                </a:solidFill>
                <a:latin typeface="Open Sans" panose="020F0502020204030204" pitchFamily="34" charset="0"/>
                <a:cs typeface="Arial" panose="020B0604020202020204" pitchFamily="34" charset="0"/>
              </a:rPr>
              <a:t> Nos EUA, quando você vê um produto na vitrine por US$ 100, no caixa você paga US$ 110 – 100 do produto e mais 10 dos impostos.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1">
            <a:extLst>
              <a:ext uri="{FF2B5EF4-FFF2-40B4-BE49-F238E27FC236}">
                <a16:creationId xmlns:a16="http://schemas.microsoft.com/office/drawing/2014/main" id="{000BBC8E-95F5-BB4B-910A-B5306680F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311428-C943-5E4E-8A12-FEEDDDADA85E}" type="slidenum">
              <a:rPr lang="en-US" altLang="en-US" sz="1400">
                <a:cs typeface="Arial" panose="020B0604020202020204" pitchFamily="34" charset="0"/>
              </a:rPr>
              <a:pPr/>
              <a:t>66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212E893F-779E-3D47-91F4-60A6262C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90501"/>
            <a:ext cx="8066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https://www.ospcontabilidade.com.br/blog/a-carga-tributaria-no-brasil-e-no-mundo-comparativo-e-necessidade-de-mudancas/</a:t>
            </a:r>
          </a:p>
        </p:txBody>
      </p:sp>
      <p:pic>
        <p:nvPicPr>
          <p:cNvPr id="92163" name="Picture 3">
            <a:extLst>
              <a:ext uri="{FF2B5EF4-FFF2-40B4-BE49-F238E27FC236}">
                <a16:creationId xmlns:a16="http://schemas.microsoft.com/office/drawing/2014/main" id="{FE19D258-3C33-C843-B26C-FF636BA7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36613"/>
            <a:ext cx="648017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id="{EE6B9D2F-E901-0643-9FED-B74C91B9C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81004"/>
            <a:ext cx="7729728" cy="87325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I. TIPOS DE TRIBUTOS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C8BF66F-42DC-8943-9A0D-6C933A19B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9680" y="1700808"/>
            <a:ext cx="9692640" cy="39090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alt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modalidades tributárias principais instituídas pela Constituição Federal de 1988 podem ser expressas como: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Impostos;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Taxas;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Contribuições;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Empréstimos compulsórios.</a:t>
            </a:r>
            <a:br>
              <a:rPr lang="pt-BR" alt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altLang="en-US" sz="2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34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557" name="Rectangle 136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8" name="Oval 13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2">
            <a:extLst>
              <a:ext uri="{FF2B5EF4-FFF2-40B4-BE49-F238E27FC236}">
                <a16:creationId xmlns:a16="http://schemas.microsoft.com/office/drawing/2014/main" id="{827DFAB5-390D-7F42-BD0D-EA23E2E7A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655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altLang="en-US" sz="3000">
                <a:solidFill>
                  <a:srgbClr val="FFFFFF"/>
                </a:solidFill>
                <a:ea typeface="ＭＳ Ｐゴシック" panose="020B0600070205080204" pitchFamily="34" charset="-128"/>
              </a:rPr>
              <a:t>IMPOSTO</a:t>
            </a:r>
            <a:br>
              <a:rPr lang="pt-BR" altLang="en-US" sz="30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23553" name="Rectangle 3">
            <a:extLst>
              <a:ext uri="{FF2B5EF4-FFF2-40B4-BE49-F238E27FC236}">
                <a16:creationId xmlns:a16="http://schemas.microsoft.com/office/drawing/2014/main" id="{44605F83-7E61-CD49-BA1D-AF4440140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69467" y="188640"/>
            <a:ext cx="6759181" cy="6048672"/>
          </a:xfrm>
        </p:spPr>
        <p:txBody>
          <a:bodyPr anchor="ctr">
            <a:noAutofit/>
          </a:bodyPr>
          <a:lstStyle/>
          <a:p>
            <a:pPr eaLnBrk="1" hangingPunct="1">
              <a:buFont typeface="Wingdings" pitchFamily="2" charset="2"/>
              <a:buNone/>
            </a:pP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É um tributo cobrado pelo governo, </a:t>
            </a:r>
            <a:r>
              <a:rPr lang="pt-BR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sem um fim específico pré-definido.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Exemplo: O governo arrecada o imposto de renda, por exemplo, sem assumir compromisso específico em usar os recursos para financiar um determinado projeto 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Impostos compõem uma </a:t>
            </a:r>
            <a:r>
              <a:rPr lang="pt-BR" altLang="pt-BR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GRANDE CONTA</a:t>
            </a:r>
            <a:r>
              <a:rPr lang="pt-BR" altLang="pt-BR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que financia as mais diversas formas de gasto público.  </a:t>
            </a:r>
          </a:p>
          <a:p>
            <a:pPr eaLnBrk="1" hangingPunct="1">
              <a:buFont typeface="Wingdings" pitchFamily="2" charset="2"/>
              <a:buNone/>
            </a:pPr>
            <a:endParaRPr lang="pt-BR" altLang="en-US" sz="2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Title 1">
            <a:extLst>
              <a:ext uri="{FF2B5EF4-FFF2-40B4-BE49-F238E27FC236}">
                <a16:creationId xmlns:a16="http://schemas.microsoft.com/office/drawing/2014/main" id="{D8792B10-CFCC-134C-83B0-2A08676CB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655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ABEE-915C-CF44-B2C1-130A4553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038" y="296652"/>
            <a:ext cx="6585045" cy="6264696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Ao contrário dos </a:t>
            </a:r>
            <a:r>
              <a:rPr lang="p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impostos</a:t>
            </a: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, as </a:t>
            </a:r>
            <a:r>
              <a:rPr lang="p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taxas</a:t>
            </a: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 são </a:t>
            </a:r>
            <a:r>
              <a:rPr lang="p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vinculadas a uma prestação de serviço público</a:t>
            </a: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, seja na esfera federal, estadual ou municipal, sendo que uma esfera não pode interferir na competência da outra. </a:t>
            </a:r>
          </a:p>
          <a:p>
            <a:pPr marL="0" indent="0">
              <a:buNone/>
              <a:defRPr/>
            </a:pPr>
            <a:endParaRPr lang="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Assim, uma taxa de competência municipal não pode ser cobrada também pela União. </a:t>
            </a:r>
          </a:p>
          <a:p>
            <a:pPr>
              <a:defRPr/>
            </a:pPr>
            <a:endParaRPr lang="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Iluminação pública, serviço de coleta de lixo e fiscalização, tratamento de água, são exemplos de serviços públicos </a:t>
            </a:r>
            <a:r>
              <a:rPr lang="p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taxados</a:t>
            </a:r>
            <a:r>
              <a:rPr lang="pt" sz="2800" dirty="0">
                <a:latin typeface="Calibri" panose="020F0502020204030204" pitchFamily="34" charset="0"/>
                <a:cs typeface="Calibri" panose="020F0502020204030204" pitchFamily="34" charset="0"/>
              </a:rPr>
              <a:t> ao contribuinte.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20501</TotalTime>
  <Words>4547</Words>
  <Application>Microsoft Macintosh PowerPoint</Application>
  <PresentationFormat>Widescreen</PresentationFormat>
  <Paragraphs>450</Paragraphs>
  <Slides>66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6" baseType="lpstr">
      <vt:lpstr>ＭＳ Ｐゴシック</vt:lpstr>
      <vt:lpstr>Arial</vt:lpstr>
      <vt:lpstr>Calibri</vt:lpstr>
      <vt:lpstr>Gill Sans MT</vt:lpstr>
      <vt:lpstr>Google Sans</vt:lpstr>
      <vt:lpstr>Hind</vt:lpstr>
      <vt:lpstr>Muli</vt:lpstr>
      <vt:lpstr>Open Sans</vt:lpstr>
      <vt:lpstr>Wingdings</vt:lpstr>
      <vt:lpstr>Parcel</vt:lpstr>
      <vt:lpstr>  TEORIA DA TRIBUTAÇÃO  </vt:lpstr>
      <vt:lpstr>Referências</vt:lpstr>
      <vt:lpstr>TRIBUTOS: ESTRUTURA DA ANÁLISE  </vt:lpstr>
      <vt:lpstr>Tributo: Definição</vt:lpstr>
      <vt:lpstr>Funções do Sistema Tributário NACIONAL </vt:lpstr>
      <vt:lpstr>OUTRAS Funções do Sistema Tributário </vt:lpstr>
      <vt:lpstr>I. TIPOS DE TRIBUTOS</vt:lpstr>
      <vt:lpstr>IMPOSTO </vt:lpstr>
      <vt:lpstr>TAXAS</vt:lpstr>
      <vt:lpstr>CONTRIBUIÇÃO </vt:lpstr>
      <vt:lpstr>EMPRÉSTIMO COMPULSÓRIO</vt:lpstr>
      <vt:lpstr>Diferença entre multa e tributo</vt:lpstr>
      <vt:lpstr>Diferença entre multa e tributo</vt:lpstr>
      <vt:lpstr>EXEMPLOS DOS DIFERENTES TIPOS DE TRIBUTOS</vt:lpstr>
      <vt:lpstr>GASTOS PÚBLICOS QUE RESULTAM EM IMPACTOS POSITIVOS na ECONOMIA E na SOCIEDade </vt:lpstr>
      <vt:lpstr>IMPACTOS POSITIVOS na ECONOMIA E na SOCIEDade resultantes de gastos públicos</vt:lpstr>
      <vt:lpstr>Impactos negativos para a sociedade resultantes de gastos públicos</vt:lpstr>
      <vt:lpstr>Impactos negativos para a sociedade decorrentes de gastos públicos</vt:lpstr>
      <vt:lpstr>Apresentação do PowerPoint</vt:lpstr>
      <vt:lpstr> PARÂMETROS UTILIZADOS PARA Classificar os Tributos </vt:lpstr>
      <vt:lpstr>IV.1. classificação SEGUNDO A DISTRIBUIÇÃO DA CARGA TRIBUTÁRIA</vt:lpstr>
      <vt:lpstr> Considerando A DISTRIBUIÇÃO DA CARGA TRIBUTÁRIA, os tributos podem ser DE DIFERENTES NATUREZAS:  </vt:lpstr>
      <vt:lpstr>Classificação segundo a Distribuição da Carga Tributária</vt:lpstr>
      <vt:lpstr>Distribuição da Carga Tributária (cont.)</vt:lpstr>
      <vt:lpstr>IV.2. CLASSIFICAÇÃO DOS TRIBUTOS SEGUNDO A FORMA DE INCIDÊNCIA</vt:lpstr>
      <vt:lpstr>Apresentação do PowerPoint</vt:lpstr>
      <vt:lpstr>Apresentação do PowerPoint</vt:lpstr>
      <vt:lpstr>Apresentação do PowerPoint</vt:lpstr>
      <vt:lpstr>IV.3. classificação dos tributos SEGUNDO A BASE DE INCIDÊNCIA</vt:lpstr>
      <vt:lpstr>SEGUNDO A BASE DE INCIDÊNCIA:   </vt:lpstr>
      <vt:lpstr>IV.4. FORMA DE APURAÇÃO OU PROCEDIMENTO DE CÁLCULO</vt:lpstr>
      <vt:lpstr>Apresentação do PowerPoint</vt:lpstr>
      <vt:lpstr>EXEMPLOS quanto ao procedimento de cálculo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Imposto sobre valor adicionado funcionamento</vt:lpstr>
      <vt:lpstr>Apresentação do PowerPoint</vt:lpstr>
      <vt:lpstr>IMPOSTO “POR DENTRO” E “POR FORA”</vt:lpstr>
      <vt:lpstr>PORQUE CALCULAR O IMPOSTO POR DENTRO?</vt:lpstr>
      <vt:lpstr>QUANDO O MÉTODO POR FORA É MAIS ADEQUADO?</vt:lpstr>
      <vt:lpstr>USO DO IMPOSTO “POR DENTRO”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DESEJÁVEIS DE UM SISTEMA TRIBUTÁRIO</vt:lpstr>
      <vt:lpstr>CARACTERÍSTICAS DESEJÁVEIS DE UM SISTEMA DE TRIBUTAÇÃO</vt:lpstr>
      <vt:lpstr>EXISTE DISCUSSÃO SOBRE O QUE É JUSTO</vt:lpstr>
      <vt:lpstr>2. NEUTRALIDADE</vt:lpstr>
      <vt:lpstr>IMPOSTOS NÃO Cumulativos TENDEM A SER NEUTROS</vt:lpstr>
      <vt:lpstr>CARACTERÍSTICAS DESEJÁVEIS DE UM SISTEMA DE TRIBUTAÇÃO</vt:lpstr>
      <vt:lpstr>Apresentação do PowerPoint</vt:lpstr>
      <vt:lpstr>Apresentação do PowerPoint</vt:lpstr>
      <vt:lpstr>4. SIMPLICIDADE</vt:lpstr>
      <vt:lpstr>Resumindo</vt:lpstr>
      <vt:lpstr>Princípios norteadores para um sistema tributário</vt:lpstr>
      <vt:lpstr> Brasil é o 2º país do mundo que mais tributa empresas    TEMPO ESTIMADO DE   Carga tributária comparada</vt:lpstr>
      <vt:lpstr>Países desenvolvidos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DO SETOR PÚBLICO</dc:title>
  <dc:creator>Heloisa Lee</dc:creator>
  <cp:lastModifiedBy>Heloisa Burnquist</cp:lastModifiedBy>
  <cp:revision>880</cp:revision>
  <dcterms:created xsi:type="dcterms:W3CDTF">2006-02-22T18:40:59Z</dcterms:created>
  <dcterms:modified xsi:type="dcterms:W3CDTF">2024-05-04T18:23:07Z</dcterms:modified>
</cp:coreProperties>
</file>