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Ubuntu"/>
      <p:regular r:id="rId15"/>
      <p:bold r:id="rId16"/>
      <p:italic r:id="rId17"/>
      <p:boldItalic r:id="rId18"/>
    </p:embeddedFont>
    <p:embeddedFont>
      <p:font typeface="Ubuntu Light"/>
      <p:regular r:id="rId19"/>
      <p:bold r:id="rId20"/>
      <p:italic r:id="rId21"/>
      <p:boldItalic r:id="rId22"/>
    </p:embeddedFont>
    <p:embeddedFont>
      <p:font typeface="Arvo"/>
      <p:regular r:id="rId23"/>
      <p:bold r:id="rId24"/>
      <p:italic r:id="rId25"/>
      <p:boldItalic r:id="rId26"/>
    </p:embeddedFont>
    <p:embeddedFont>
      <p:font typeface="Bodoni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A4A3A4"/>
          </p15:clr>
        </p15:guide>
        <p15:guide id="2" orient="horz" pos="3053">
          <p15:clr>
            <a:srgbClr val="A4A3A4"/>
          </p15:clr>
        </p15:guide>
        <p15:guide id="3" orient="horz" pos="2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 pos="3053" orient="horz"/>
        <p:guide pos="287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buntuLight-bold.fntdata"/><Relationship Id="rId22" Type="http://schemas.openxmlformats.org/officeDocument/2006/relationships/font" Target="fonts/UbuntuLight-boldItalic.fntdata"/><Relationship Id="rId21" Type="http://schemas.openxmlformats.org/officeDocument/2006/relationships/font" Target="fonts/UbuntuLight-italic.fntdata"/><Relationship Id="rId24" Type="http://schemas.openxmlformats.org/officeDocument/2006/relationships/font" Target="fonts/Arvo-bold.fntdata"/><Relationship Id="rId23" Type="http://schemas.openxmlformats.org/officeDocument/2006/relationships/font" Target="fonts/Arv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vo-boldItalic.fntdata"/><Relationship Id="rId25" Type="http://schemas.openxmlformats.org/officeDocument/2006/relationships/font" Target="fonts/Arvo-italic.fntdata"/><Relationship Id="rId28" Type="http://schemas.openxmlformats.org/officeDocument/2006/relationships/font" Target="fonts/Bodoni-bold.fntdata"/><Relationship Id="rId27" Type="http://schemas.openxmlformats.org/officeDocument/2006/relationships/font" Target="fonts/Bodoni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odoni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Bodoni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Ubuntu-regular.fntdata"/><Relationship Id="rId14" Type="http://schemas.openxmlformats.org/officeDocument/2006/relationships/slide" Target="slides/slide9.xml"/><Relationship Id="rId17" Type="http://schemas.openxmlformats.org/officeDocument/2006/relationships/font" Target="fonts/Ubuntu-italic.fntdata"/><Relationship Id="rId16" Type="http://schemas.openxmlformats.org/officeDocument/2006/relationships/font" Target="fonts/Ubuntu-bold.fntdata"/><Relationship Id="rId19" Type="http://schemas.openxmlformats.org/officeDocument/2006/relationships/font" Target="fonts/UbuntuLight-regular.fntdata"/><Relationship Id="rId18" Type="http://schemas.openxmlformats.org/officeDocument/2006/relationships/font" Target="fonts/Ubuntu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42eb61d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42eb61d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42eb61d9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42eb61d9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d42e8213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9d42e8213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d42e8213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9d42e8213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c59a97f5b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9c59a97f5b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c59a97f5b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9c59a97f5b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c59a97f5b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c59a97f5b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9c59a97f5b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9c59a97f5b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9c59a97f5b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9c59a97f5b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slide" type="title">
  <p:cSld name="TITL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76300" y="321200"/>
            <a:ext cx="4885500" cy="443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610650" y="1856275"/>
            <a:ext cx="6157800" cy="875700"/>
          </a:xfrm>
          <a:prstGeom prst="rect">
            <a:avLst/>
          </a:prstGeom>
          <a:ln cap="flat" cmpd="sng" w="38100">
            <a:solidFill>
              <a:srgbClr val="5353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2 columns slide" type="twoColTx">
  <p:cSld name="TITLE_AND_TWO_COLUMNS"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9" name="Google Shape;69;p11"/>
          <p:cNvCxnSpPr/>
          <p:nvPr/>
        </p:nvCxnSpPr>
        <p:spPr>
          <a:xfrm>
            <a:off x="4550550" y="1941425"/>
            <a:ext cx="0" cy="19275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1" name="Google Shape;71;p11"/>
          <p:cNvSpPr txBox="1"/>
          <p:nvPr>
            <p:ph type="ctrTitle"/>
          </p:nvPr>
        </p:nvSpPr>
        <p:spPr>
          <a:xfrm>
            <a:off x="1113228" y="1571550"/>
            <a:ext cx="3169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" type="subTitle"/>
          </p:nvPr>
        </p:nvSpPr>
        <p:spPr>
          <a:xfrm>
            <a:off x="1113229" y="2177000"/>
            <a:ext cx="31014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73" name="Google Shape;73;p11"/>
          <p:cNvSpPr txBox="1"/>
          <p:nvPr>
            <p:ph idx="2" type="ctrTitle"/>
          </p:nvPr>
        </p:nvSpPr>
        <p:spPr>
          <a:xfrm>
            <a:off x="4818378" y="1571550"/>
            <a:ext cx="3169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3" type="subTitle"/>
          </p:nvPr>
        </p:nvSpPr>
        <p:spPr>
          <a:xfrm>
            <a:off x="4818379" y="2177000"/>
            <a:ext cx="31014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75" name="Google Shape;75;p11"/>
          <p:cNvSpPr txBox="1"/>
          <p:nvPr>
            <p:ph idx="4" type="title"/>
          </p:nvPr>
        </p:nvSpPr>
        <p:spPr>
          <a:xfrm>
            <a:off x="-11850" y="927075"/>
            <a:ext cx="91440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2 columns slide 1">
  <p:cSld name="TITLE_AND_TWO_COLUMNS_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8" name="Google Shape;78;p12"/>
          <p:cNvCxnSpPr/>
          <p:nvPr/>
        </p:nvCxnSpPr>
        <p:spPr>
          <a:xfrm>
            <a:off x="4550550" y="1941425"/>
            <a:ext cx="0" cy="19275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0" name="Google Shape;80;p12"/>
          <p:cNvSpPr txBox="1"/>
          <p:nvPr>
            <p:ph type="ctrTitle"/>
          </p:nvPr>
        </p:nvSpPr>
        <p:spPr>
          <a:xfrm>
            <a:off x="1113228" y="2151075"/>
            <a:ext cx="3169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" type="subTitle"/>
          </p:nvPr>
        </p:nvSpPr>
        <p:spPr>
          <a:xfrm>
            <a:off x="1147278" y="2756525"/>
            <a:ext cx="31014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82" name="Google Shape;82;p12"/>
          <p:cNvSpPr txBox="1"/>
          <p:nvPr>
            <p:ph idx="2" type="ctrTitle"/>
          </p:nvPr>
        </p:nvSpPr>
        <p:spPr>
          <a:xfrm>
            <a:off x="4818378" y="2151075"/>
            <a:ext cx="3169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3" type="subTitle"/>
          </p:nvPr>
        </p:nvSpPr>
        <p:spPr>
          <a:xfrm>
            <a:off x="4852428" y="2756525"/>
            <a:ext cx="31014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84" name="Google Shape;84;p12"/>
          <p:cNvSpPr txBox="1"/>
          <p:nvPr>
            <p:ph idx="4" type="title"/>
          </p:nvPr>
        </p:nvSpPr>
        <p:spPr>
          <a:xfrm>
            <a:off x="-11850" y="927075"/>
            <a:ext cx="91440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3 columns slide">
  <p:cSld name="TITLE_AND_TWO_COLUMNS_1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 txBox="1"/>
          <p:nvPr>
            <p:ph type="title"/>
          </p:nvPr>
        </p:nvSpPr>
        <p:spPr>
          <a:xfrm>
            <a:off x="-11850" y="927075"/>
            <a:ext cx="91440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9" name="Google Shape;89;p13"/>
          <p:cNvSpPr txBox="1"/>
          <p:nvPr>
            <p:ph idx="2" type="ctrTitle"/>
          </p:nvPr>
        </p:nvSpPr>
        <p:spPr>
          <a:xfrm>
            <a:off x="1105351" y="2062425"/>
            <a:ext cx="2113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1105354" y="2667875"/>
            <a:ext cx="21135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1" name="Google Shape;91;p13"/>
          <p:cNvSpPr txBox="1"/>
          <p:nvPr>
            <p:ph idx="3" type="ctrTitle"/>
          </p:nvPr>
        </p:nvSpPr>
        <p:spPr>
          <a:xfrm>
            <a:off x="3515251" y="2062425"/>
            <a:ext cx="2113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13"/>
          <p:cNvSpPr txBox="1"/>
          <p:nvPr>
            <p:ph idx="4" type="subTitle"/>
          </p:nvPr>
        </p:nvSpPr>
        <p:spPr>
          <a:xfrm>
            <a:off x="3515254" y="2667875"/>
            <a:ext cx="21135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3" name="Google Shape;93;p13"/>
          <p:cNvSpPr txBox="1"/>
          <p:nvPr>
            <p:ph idx="5" type="ctrTitle"/>
          </p:nvPr>
        </p:nvSpPr>
        <p:spPr>
          <a:xfrm>
            <a:off x="5925151" y="2062425"/>
            <a:ext cx="2113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4" name="Google Shape;94;p13"/>
          <p:cNvSpPr txBox="1"/>
          <p:nvPr>
            <p:ph idx="6" type="subTitle"/>
          </p:nvPr>
        </p:nvSpPr>
        <p:spPr>
          <a:xfrm>
            <a:off x="5925154" y="2667875"/>
            <a:ext cx="21135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cxnSp>
        <p:nvCxnSpPr>
          <p:cNvPr id="95" name="Google Shape;95;p13"/>
          <p:cNvCxnSpPr/>
          <p:nvPr/>
        </p:nvCxnSpPr>
        <p:spPr>
          <a:xfrm>
            <a:off x="3406450" y="1926825"/>
            <a:ext cx="0" cy="19413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13"/>
          <p:cNvCxnSpPr/>
          <p:nvPr/>
        </p:nvCxnSpPr>
        <p:spPr>
          <a:xfrm>
            <a:off x="5737375" y="1926825"/>
            <a:ext cx="0" cy="19413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6 columns slide">
  <p:cSld name="TITLE_AND_TWO_COLUMNS_1_1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 txBox="1"/>
          <p:nvPr>
            <p:ph type="ctrTitle"/>
          </p:nvPr>
        </p:nvSpPr>
        <p:spPr>
          <a:xfrm>
            <a:off x="1105351" y="2765600"/>
            <a:ext cx="2113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Google Shape;100;p14"/>
          <p:cNvSpPr txBox="1"/>
          <p:nvPr>
            <p:ph idx="1" type="subTitle"/>
          </p:nvPr>
        </p:nvSpPr>
        <p:spPr>
          <a:xfrm>
            <a:off x="980600" y="3371050"/>
            <a:ext cx="23631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01" name="Google Shape;101;p14"/>
          <p:cNvSpPr txBox="1"/>
          <p:nvPr>
            <p:ph idx="2" type="ctrTitle"/>
          </p:nvPr>
        </p:nvSpPr>
        <p:spPr>
          <a:xfrm>
            <a:off x="3484651" y="2765600"/>
            <a:ext cx="2113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Google Shape;102;p14"/>
          <p:cNvSpPr txBox="1"/>
          <p:nvPr>
            <p:ph idx="3" type="subTitle"/>
          </p:nvPr>
        </p:nvSpPr>
        <p:spPr>
          <a:xfrm>
            <a:off x="3419975" y="3371050"/>
            <a:ext cx="22428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03" name="Google Shape;103;p14"/>
          <p:cNvSpPr txBox="1"/>
          <p:nvPr>
            <p:ph idx="4" type="ctrTitle"/>
          </p:nvPr>
        </p:nvSpPr>
        <p:spPr>
          <a:xfrm>
            <a:off x="5880251" y="2765600"/>
            <a:ext cx="2113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4"/>
          <p:cNvSpPr txBox="1"/>
          <p:nvPr>
            <p:ph idx="5" type="subTitle"/>
          </p:nvPr>
        </p:nvSpPr>
        <p:spPr>
          <a:xfrm>
            <a:off x="5880250" y="3371050"/>
            <a:ext cx="21135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05" name="Google Shape;105;p14"/>
          <p:cNvSpPr txBox="1"/>
          <p:nvPr>
            <p:ph idx="6" type="title"/>
          </p:nvPr>
        </p:nvSpPr>
        <p:spPr>
          <a:xfrm>
            <a:off x="773850" y="638075"/>
            <a:ext cx="76725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107" name="Google Shape;107;p14"/>
          <p:cNvCxnSpPr/>
          <p:nvPr/>
        </p:nvCxnSpPr>
        <p:spPr>
          <a:xfrm>
            <a:off x="3343596" y="1602675"/>
            <a:ext cx="0" cy="24597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Google Shape;108;p14"/>
          <p:cNvCxnSpPr/>
          <p:nvPr/>
        </p:nvCxnSpPr>
        <p:spPr>
          <a:xfrm>
            <a:off x="5739196" y="1602675"/>
            <a:ext cx="0" cy="24597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Google Shape;109;p14"/>
          <p:cNvCxnSpPr/>
          <p:nvPr/>
        </p:nvCxnSpPr>
        <p:spPr>
          <a:xfrm>
            <a:off x="4233900" y="1120475"/>
            <a:ext cx="6762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14"/>
          <p:cNvCxnSpPr/>
          <p:nvPr/>
        </p:nvCxnSpPr>
        <p:spPr>
          <a:xfrm>
            <a:off x="1050450" y="2918000"/>
            <a:ext cx="7043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Google Shape;111;p14"/>
          <p:cNvSpPr txBox="1"/>
          <p:nvPr>
            <p:ph idx="7" type="ctrTitle"/>
          </p:nvPr>
        </p:nvSpPr>
        <p:spPr>
          <a:xfrm>
            <a:off x="1105351" y="1436375"/>
            <a:ext cx="2113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2" name="Google Shape;112;p14"/>
          <p:cNvSpPr txBox="1"/>
          <p:nvPr>
            <p:ph idx="8" type="subTitle"/>
          </p:nvPr>
        </p:nvSpPr>
        <p:spPr>
          <a:xfrm>
            <a:off x="1073150" y="2041825"/>
            <a:ext cx="21780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13" name="Google Shape;113;p14"/>
          <p:cNvSpPr txBox="1"/>
          <p:nvPr>
            <p:ph idx="9" type="ctrTitle"/>
          </p:nvPr>
        </p:nvSpPr>
        <p:spPr>
          <a:xfrm>
            <a:off x="3484651" y="1436375"/>
            <a:ext cx="2113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4" name="Google Shape;114;p14"/>
          <p:cNvSpPr txBox="1"/>
          <p:nvPr>
            <p:ph idx="13" type="subTitle"/>
          </p:nvPr>
        </p:nvSpPr>
        <p:spPr>
          <a:xfrm>
            <a:off x="3452400" y="2041825"/>
            <a:ext cx="21780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15" name="Google Shape;115;p14"/>
          <p:cNvSpPr txBox="1"/>
          <p:nvPr>
            <p:ph idx="14" type="ctrTitle"/>
          </p:nvPr>
        </p:nvSpPr>
        <p:spPr>
          <a:xfrm>
            <a:off x="5880251" y="1436375"/>
            <a:ext cx="2113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6" name="Google Shape;116;p14"/>
          <p:cNvSpPr txBox="1"/>
          <p:nvPr>
            <p:ph idx="15" type="subTitle"/>
          </p:nvPr>
        </p:nvSpPr>
        <p:spPr>
          <a:xfrm>
            <a:off x="5831650" y="2041825"/>
            <a:ext cx="22107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 &amp; some text slide">
  <p:cSld name="BIG_NUMBER"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5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0" name="Google Shape;120;p15"/>
          <p:cNvSpPr txBox="1"/>
          <p:nvPr>
            <p:ph idx="1" type="subTitle"/>
          </p:nvPr>
        </p:nvSpPr>
        <p:spPr>
          <a:xfrm>
            <a:off x="2433300" y="3015325"/>
            <a:ext cx="42774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1" name="Google Shape;121;p15"/>
          <p:cNvSpPr txBox="1"/>
          <p:nvPr>
            <p:ph type="title"/>
          </p:nvPr>
        </p:nvSpPr>
        <p:spPr>
          <a:xfrm>
            <a:off x="0" y="2466400"/>
            <a:ext cx="91440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b="1"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&amp; some text slide 2">
  <p:cSld name="BIG_NUMBER_2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6"/>
          <p:cNvSpPr txBox="1"/>
          <p:nvPr>
            <p:ph hasCustomPrompt="1" type="title"/>
          </p:nvPr>
        </p:nvSpPr>
        <p:spPr>
          <a:xfrm>
            <a:off x="742950" y="1238100"/>
            <a:ext cx="7729500" cy="19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b="1"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6" name="Google Shape;126;p16"/>
          <p:cNvSpPr txBox="1"/>
          <p:nvPr>
            <p:ph idx="1" type="subTitle"/>
          </p:nvPr>
        </p:nvSpPr>
        <p:spPr>
          <a:xfrm>
            <a:off x="2433300" y="3015325"/>
            <a:ext cx="42774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&amp; some text slide 1">
  <p:cSld name="BIG_NUMBER_1"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7"/>
          <p:cNvSpPr txBox="1"/>
          <p:nvPr>
            <p:ph hasCustomPrompt="1" type="title"/>
          </p:nvPr>
        </p:nvSpPr>
        <p:spPr>
          <a:xfrm>
            <a:off x="742950" y="832600"/>
            <a:ext cx="7729500" cy="8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31" name="Google Shape;131;p17"/>
          <p:cNvSpPr txBox="1"/>
          <p:nvPr>
            <p:ph idx="1" type="subTitle"/>
          </p:nvPr>
        </p:nvSpPr>
        <p:spPr>
          <a:xfrm>
            <a:off x="1667075" y="1469500"/>
            <a:ext cx="58098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2" name="Google Shape;132;p17"/>
          <p:cNvSpPr txBox="1"/>
          <p:nvPr>
            <p:ph hasCustomPrompt="1" idx="2" type="title"/>
          </p:nvPr>
        </p:nvSpPr>
        <p:spPr>
          <a:xfrm>
            <a:off x="742950" y="1956000"/>
            <a:ext cx="7729500" cy="8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" name="Google Shape;133;p17"/>
          <p:cNvSpPr txBox="1"/>
          <p:nvPr>
            <p:ph idx="3" type="subTitle"/>
          </p:nvPr>
        </p:nvSpPr>
        <p:spPr>
          <a:xfrm>
            <a:off x="1667075" y="2592900"/>
            <a:ext cx="58098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17"/>
          <p:cNvSpPr txBox="1"/>
          <p:nvPr>
            <p:ph hasCustomPrompt="1" idx="4" type="title"/>
          </p:nvPr>
        </p:nvSpPr>
        <p:spPr>
          <a:xfrm>
            <a:off x="742950" y="3079400"/>
            <a:ext cx="7729500" cy="8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5" name="Google Shape;135;p17"/>
          <p:cNvSpPr txBox="1"/>
          <p:nvPr>
            <p:ph idx="5" type="subTitle"/>
          </p:nvPr>
        </p:nvSpPr>
        <p:spPr>
          <a:xfrm>
            <a:off x="1667075" y="3716300"/>
            <a:ext cx="58098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frame">
  <p:cSld name="BLANK_1_1"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with title and text">
  <p:cSld name="CUSTOM_1"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406950" y="352200"/>
            <a:ext cx="4287900" cy="43110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0"/>
          <p:cNvSpPr txBox="1"/>
          <p:nvPr>
            <p:ph type="title"/>
          </p:nvPr>
        </p:nvSpPr>
        <p:spPr>
          <a:xfrm>
            <a:off x="737850" y="980260"/>
            <a:ext cx="3571500" cy="5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3" name="Google Shape;143;p20"/>
          <p:cNvSpPr txBox="1"/>
          <p:nvPr>
            <p:ph idx="1" type="subTitle"/>
          </p:nvPr>
        </p:nvSpPr>
        <p:spPr>
          <a:xfrm>
            <a:off x="737850" y="2261500"/>
            <a:ext cx="3606600" cy="19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144" name="Google Shape;144;p20"/>
          <p:cNvCxnSpPr/>
          <p:nvPr/>
        </p:nvCxnSpPr>
        <p:spPr>
          <a:xfrm>
            <a:off x="2203050" y="1597475"/>
            <a:ext cx="6762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" type="secHead">
  <p:cSld name="SECTION_HEADER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4698275" y="189950"/>
            <a:ext cx="5311200" cy="11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4696224" y="1709442"/>
            <a:ext cx="3367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4572000" y="429350"/>
            <a:ext cx="2772000" cy="6357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7" name="Google Shape;17;p3"/>
          <p:cNvSpPr txBox="1"/>
          <p:nvPr>
            <p:ph idx="2" type="title"/>
          </p:nvPr>
        </p:nvSpPr>
        <p:spPr>
          <a:xfrm>
            <a:off x="4696225" y="1198788"/>
            <a:ext cx="5311200" cy="6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3" type="subTitle"/>
          </p:nvPr>
        </p:nvSpPr>
        <p:spPr>
          <a:xfrm>
            <a:off x="4696224" y="2836672"/>
            <a:ext cx="3367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19" name="Google Shape;19;p3"/>
          <p:cNvSpPr txBox="1"/>
          <p:nvPr>
            <p:ph idx="4" type="title"/>
          </p:nvPr>
        </p:nvSpPr>
        <p:spPr>
          <a:xfrm>
            <a:off x="4696225" y="2326013"/>
            <a:ext cx="5311200" cy="6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5" type="subTitle"/>
          </p:nvPr>
        </p:nvSpPr>
        <p:spPr>
          <a:xfrm>
            <a:off x="4696224" y="3967490"/>
            <a:ext cx="3367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21" name="Google Shape;21;p3"/>
          <p:cNvSpPr txBox="1"/>
          <p:nvPr>
            <p:ph idx="6" type="title"/>
          </p:nvPr>
        </p:nvSpPr>
        <p:spPr>
          <a:xfrm>
            <a:off x="4696225" y="3453254"/>
            <a:ext cx="5311200" cy="6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/>
          <p:nvPr/>
        </p:nvSpPr>
        <p:spPr>
          <a:xfrm>
            <a:off x="0" y="0"/>
            <a:ext cx="2855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3582225" y="1426175"/>
            <a:ext cx="838800" cy="81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3582225" y="2553400"/>
            <a:ext cx="838800" cy="81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3582225" y="3680625"/>
            <a:ext cx="838800" cy="81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 txBox="1"/>
          <p:nvPr>
            <p:ph hasCustomPrompt="1" idx="7" type="title"/>
          </p:nvPr>
        </p:nvSpPr>
        <p:spPr>
          <a:xfrm>
            <a:off x="3372225" y="1518275"/>
            <a:ext cx="1258800" cy="6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/>
          <p:nvPr>
            <p:ph hasCustomPrompt="1" idx="8" type="title"/>
          </p:nvPr>
        </p:nvSpPr>
        <p:spPr>
          <a:xfrm>
            <a:off x="3372225" y="2645500"/>
            <a:ext cx="1258800" cy="6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/>
          <p:nvPr>
            <p:ph hasCustomPrompt="1" idx="9" type="title"/>
          </p:nvPr>
        </p:nvSpPr>
        <p:spPr>
          <a:xfrm>
            <a:off x="3372225" y="3772725"/>
            <a:ext cx="1258800" cy="6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 with cyan frame">
  <p:cSld name="CUSTOM_1_1_1"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/>
          <p:nvPr/>
        </p:nvSpPr>
        <p:spPr>
          <a:xfrm>
            <a:off x="4609950" y="-11150"/>
            <a:ext cx="4545300" cy="52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D9D9D9"/>
                </a:solidFill>
              </a:defRPr>
            </a:lvl1pPr>
            <a:lvl2pPr lvl="1" rtl="0">
              <a:buNone/>
              <a:defRPr>
                <a:solidFill>
                  <a:srgbClr val="D9D9D9"/>
                </a:solidFill>
              </a:defRPr>
            </a:lvl2pPr>
            <a:lvl3pPr lvl="2" rtl="0">
              <a:buNone/>
              <a:defRPr>
                <a:solidFill>
                  <a:srgbClr val="D9D9D9"/>
                </a:solidFill>
              </a:defRPr>
            </a:lvl3pPr>
            <a:lvl4pPr lvl="3" rtl="0">
              <a:buNone/>
              <a:defRPr>
                <a:solidFill>
                  <a:srgbClr val="D9D9D9"/>
                </a:solidFill>
              </a:defRPr>
            </a:lvl4pPr>
            <a:lvl5pPr lvl="4" rtl="0">
              <a:buNone/>
              <a:defRPr>
                <a:solidFill>
                  <a:srgbClr val="D9D9D9"/>
                </a:solidFill>
              </a:defRPr>
            </a:lvl5pPr>
            <a:lvl6pPr lvl="5" rtl="0">
              <a:buNone/>
              <a:defRPr>
                <a:solidFill>
                  <a:srgbClr val="D9D9D9"/>
                </a:solidFill>
              </a:defRPr>
            </a:lvl6pPr>
            <a:lvl7pPr lvl="6" rtl="0">
              <a:buNone/>
              <a:defRPr>
                <a:solidFill>
                  <a:srgbClr val="D9D9D9"/>
                </a:solidFill>
              </a:defRPr>
            </a:lvl7pPr>
            <a:lvl8pPr lvl="7" rtl="0">
              <a:buNone/>
              <a:defRPr>
                <a:solidFill>
                  <a:srgbClr val="D9D9D9"/>
                </a:solidFill>
              </a:defRPr>
            </a:lvl8pPr>
            <a:lvl9pPr lvl="8" rtl="0">
              <a:buNone/>
              <a:defRPr>
                <a:solidFill>
                  <a:srgbClr val="D9D9D9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B7B7B7"/>
                </a:solidFill>
                <a:latin typeface="Arvo"/>
                <a:ea typeface="Arvo"/>
                <a:cs typeface="Arvo"/>
                <a:sym typeface="Arvo"/>
              </a:rPr>
              <a:t>‹#›</a:t>
            </a:fld>
            <a:endParaRPr sz="1200">
              <a:solidFill>
                <a:srgbClr val="B7B7B7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48" name="Google Shape;148;p21"/>
          <p:cNvSpPr txBox="1"/>
          <p:nvPr>
            <p:ph type="title"/>
          </p:nvPr>
        </p:nvSpPr>
        <p:spPr>
          <a:xfrm>
            <a:off x="626079" y="980260"/>
            <a:ext cx="3571500" cy="5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9" name="Google Shape;149;p21"/>
          <p:cNvSpPr txBox="1"/>
          <p:nvPr>
            <p:ph idx="1" type="subTitle"/>
          </p:nvPr>
        </p:nvSpPr>
        <p:spPr>
          <a:xfrm>
            <a:off x="626079" y="2261500"/>
            <a:ext cx="3606600" cy="19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150" name="Google Shape;150;p21"/>
          <p:cNvCxnSpPr/>
          <p:nvPr/>
        </p:nvCxnSpPr>
        <p:spPr>
          <a:xfrm>
            <a:off x="737850" y="1597475"/>
            <a:ext cx="6762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" name="Google Shape;151;p21"/>
          <p:cNvSpPr txBox="1"/>
          <p:nvPr>
            <p:ph idx="2" type="subTitle"/>
          </p:nvPr>
        </p:nvSpPr>
        <p:spPr>
          <a:xfrm>
            <a:off x="5079304" y="2261500"/>
            <a:ext cx="3606600" cy="19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yan frame 1">
  <p:cSld name="CUSTOM_1_1_1_1"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/>
          <p:nvPr/>
        </p:nvSpPr>
        <p:spPr>
          <a:xfrm>
            <a:off x="5200425" y="-11150"/>
            <a:ext cx="3954900" cy="52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D9D9D9"/>
                </a:solidFill>
              </a:defRPr>
            </a:lvl1pPr>
            <a:lvl2pPr lvl="1" rtl="0">
              <a:buNone/>
              <a:defRPr>
                <a:solidFill>
                  <a:srgbClr val="D9D9D9"/>
                </a:solidFill>
              </a:defRPr>
            </a:lvl2pPr>
            <a:lvl3pPr lvl="2" rtl="0">
              <a:buNone/>
              <a:defRPr>
                <a:solidFill>
                  <a:srgbClr val="D9D9D9"/>
                </a:solidFill>
              </a:defRPr>
            </a:lvl3pPr>
            <a:lvl4pPr lvl="3" rtl="0">
              <a:buNone/>
              <a:defRPr>
                <a:solidFill>
                  <a:srgbClr val="D9D9D9"/>
                </a:solidFill>
              </a:defRPr>
            </a:lvl4pPr>
            <a:lvl5pPr lvl="4" rtl="0">
              <a:buNone/>
              <a:defRPr>
                <a:solidFill>
                  <a:srgbClr val="D9D9D9"/>
                </a:solidFill>
              </a:defRPr>
            </a:lvl5pPr>
            <a:lvl6pPr lvl="5" rtl="0">
              <a:buNone/>
              <a:defRPr>
                <a:solidFill>
                  <a:srgbClr val="D9D9D9"/>
                </a:solidFill>
              </a:defRPr>
            </a:lvl6pPr>
            <a:lvl7pPr lvl="6" rtl="0">
              <a:buNone/>
              <a:defRPr>
                <a:solidFill>
                  <a:srgbClr val="D9D9D9"/>
                </a:solidFill>
              </a:defRPr>
            </a:lvl7pPr>
            <a:lvl8pPr lvl="7" rtl="0">
              <a:buNone/>
              <a:defRPr>
                <a:solidFill>
                  <a:srgbClr val="D9D9D9"/>
                </a:solidFill>
              </a:defRPr>
            </a:lvl8pPr>
            <a:lvl9pPr lvl="8" rtl="0">
              <a:buNone/>
              <a:defRPr>
                <a:solidFill>
                  <a:srgbClr val="D9D9D9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B7B7B7"/>
                </a:solidFill>
                <a:latin typeface="Arvo"/>
                <a:ea typeface="Arvo"/>
                <a:cs typeface="Arvo"/>
                <a:sym typeface="Arvo"/>
              </a:rPr>
              <a:t>‹#›</a:t>
            </a:fld>
            <a:endParaRPr sz="1200">
              <a:solidFill>
                <a:srgbClr val="B7B7B7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yan with title and text ">
  <p:cSld name="CUSTOM_2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0" y="1027350"/>
            <a:ext cx="9144000" cy="30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3"/>
          <p:cNvSpPr txBox="1"/>
          <p:nvPr>
            <p:ph type="title"/>
          </p:nvPr>
        </p:nvSpPr>
        <p:spPr>
          <a:xfrm>
            <a:off x="4696275" y="1725450"/>
            <a:ext cx="3055500" cy="11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58" name="Google Shape;158;p23"/>
          <p:cNvSpPr txBox="1"/>
          <p:nvPr>
            <p:ph idx="1" type="subTitle"/>
          </p:nvPr>
        </p:nvSpPr>
        <p:spPr>
          <a:xfrm>
            <a:off x="4696275" y="2839950"/>
            <a:ext cx="2770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9" name="Google Shape;159;p23"/>
          <p:cNvSpPr txBox="1"/>
          <p:nvPr>
            <p:ph idx="12" type="sldNum"/>
          </p:nvPr>
        </p:nvSpPr>
        <p:spPr>
          <a:xfrm>
            <a:off x="8364708" y="42690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yan with title and text  1">
  <p:cSld name="CUSTOM_2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/>
          <p:nvPr/>
        </p:nvSpPr>
        <p:spPr>
          <a:xfrm>
            <a:off x="0" y="1027350"/>
            <a:ext cx="9144000" cy="30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4"/>
          <p:cNvSpPr txBox="1"/>
          <p:nvPr>
            <p:ph type="title"/>
          </p:nvPr>
        </p:nvSpPr>
        <p:spPr>
          <a:xfrm>
            <a:off x="1630100" y="1725450"/>
            <a:ext cx="3055500" cy="11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63" name="Google Shape;163;p24"/>
          <p:cNvSpPr txBox="1"/>
          <p:nvPr>
            <p:ph idx="1" type="subTitle"/>
          </p:nvPr>
        </p:nvSpPr>
        <p:spPr>
          <a:xfrm>
            <a:off x="1915400" y="2839950"/>
            <a:ext cx="2770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4" name="Google Shape;164;p24"/>
          <p:cNvSpPr txBox="1"/>
          <p:nvPr>
            <p:ph idx="12" type="sldNum"/>
          </p:nvPr>
        </p:nvSpPr>
        <p:spPr>
          <a:xfrm>
            <a:off x="8364708" y="42690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yan with title and text">
  <p:cSld name="CUSTOM_7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/>
          <p:nvPr/>
        </p:nvSpPr>
        <p:spPr>
          <a:xfrm>
            <a:off x="-73650" y="-11150"/>
            <a:ext cx="9228900" cy="52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5"/>
          <p:cNvSpPr/>
          <p:nvPr/>
        </p:nvSpPr>
        <p:spPr>
          <a:xfrm>
            <a:off x="1430400" y="653850"/>
            <a:ext cx="6283200" cy="383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5"/>
          <p:cNvSpPr/>
          <p:nvPr/>
        </p:nvSpPr>
        <p:spPr>
          <a:xfrm>
            <a:off x="1430400" y="1371450"/>
            <a:ext cx="1147200" cy="3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5"/>
          <p:cNvSpPr txBox="1"/>
          <p:nvPr>
            <p:ph type="title"/>
          </p:nvPr>
        </p:nvSpPr>
        <p:spPr>
          <a:xfrm>
            <a:off x="2675900" y="1220035"/>
            <a:ext cx="3926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0" name="Google Shape;170;p25"/>
          <p:cNvSpPr txBox="1"/>
          <p:nvPr>
            <p:ph idx="1" type="subTitle"/>
          </p:nvPr>
        </p:nvSpPr>
        <p:spPr>
          <a:xfrm>
            <a:off x="2675901" y="2547750"/>
            <a:ext cx="3136200" cy="19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frame ">
  <p:cSld name="BLANK_1_1_1">
    <p:bg>
      <p:bgPr>
        <a:solidFill>
          <a:schemeClr val="accen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6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74" name="Google Shape;174;p26"/>
          <p:cNvSpPr txBox="1"/>
          <p:nvPr>
            <p:ph type="title"/>
          </p:nvPr>
        </p:nvSpPr>
        <p:spPr>
          <a:xfrm>
            <a:off x="783525" y="1738050"/>
            <a:ext cx="2545800" cy="166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cxnSp>
        <p:nvCxnSpPr>
          <p:cNvPr id="175" name="Google Shape;175;p26"/>
          <p:cNvCxnSpPr/>
          <p:nvPr/>
        </p:nvCxnSpPr>
        <p:spPr>
          <a:xfrm>
            <a:off x="918900" y="3511600"/>
            <a:ext cx="6762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frame  1">
  <p:cSld name="BLANK_1_1_1_1">
    <p:bg>
      <p:bgPr>
        <a:solidFill>
          <a:schemeClr val="accen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7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79" name="Google Shape;179;p27"/>
          <p:cNvSpPr txBox="1"/>
          <p:nvPr>
            <p:ph type="title"/>
          </p:nvPr>
        </p:nvSpPr>
        <p:spPr>
          <a:xfrm>
            <a:off x="783525" y="621500"/>
            <a:ext cx="76182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SECTION_HEADER_2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956271" y="189950"/>
            <a:ext cx="5311200" cy="11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" type="subTitle"/>
          </p:nvPr>
        </p:nvSpPr>
        <p:spPr>
          <a:xfrm>
            <a:off x="954225" y="1709475"/>
            <a:ext cx="3367200" cy="24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5177125" y="212900"/>
            <a:ext cx="3742800" cy="46842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4571997" y="3832425"/>
            <a:ext cx="762000" cy="11685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" name="Google Shape;35;p4"/>
          <p:cNvCxnSpPr/>
          <p:nvPr/>
        </p:nvCxnSpPr>
        <p:spPr>
          <a:xfrm>
            <a:off x="1068750" y="1340150"/>
            <a:ext cx="6762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1 1">
  <p:cSld name="SECTION_HEADER_2_1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956273" y="3469550"/>
            <a:ext cx="3483000" cy="11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39" name="Google Shape;39;p5"/>
          <p:cNvCxnSpPr/>
          <p:nvPr/>
        </p:nvCxnSpPr>
        <p:spPr>
          <a:xfrm>
            <a:off x="1068750" y="4619750"/>
            <a:ext cx="6762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SECTION_HEADER_1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570047" y="993900"/>
            <a:ext cx="3055500" cy="11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" type="subTitle"/>
          </p:nvPr>
        </p:nvSpPr>
        <p:spPr>
          <a:xfrm>
            <a:off x="614775" y="2564775"/>
            <a:ext cx="29208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44" name="Google Shape;44;p6"/>
          <p:cNvCxnSpPr/>
          <p:nvPr/>
        </p:nvCxnSpPr>
        <p:spPr>
          <a:xfrm>
            <a:off x="678525" y="2060575"/>
            <a:ext cx="6762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CUSTOM"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1395500" y="892500"/>
            <a:ext cx="6189000" cy="27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7"/>
          <p:cNvSpPr txBox="1"/>
          <p:nvPr>
            <p:ph idx="1" type="subTitle"/>
          </p:nvPr>
        </p:nvSpPr>
        <p:spPr>
          <a:xfrm>
            <a:off x="1894475" y="1126950"/>
            <a:ext cx="5397600" cy="21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9" name="Google Shape;49;p7"/>
          <p:cNvSpPr txBox="1"/>
          <p:nvPr>
            <p:ph idx="2" type="subTitle"/>
          </p:nvPr>
        </p:nvSpPr>
        <p:spPr>
          <a:xfrm>
            <a:off x="1894475" y="2977400"/>
            <a:ext cx="29208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 slide" type="tx">
  <p:cSld name="TITLE_AND_BODY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8"/>
          <p:cNvSpPr txBox="1"/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1454050" y="1904925"/>
            <a:ext cx="5877000" cy="25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11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048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2984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21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55" name="Google Shape;55;p8"/>
          <p:cNvCxnSpPr/>
          <p:nvPr/>
        </p:nvCxnSpPr>
        <p:spPr>
          <a:xfrm>
            <a:off x="4233900" y="1223600"/>
            <a:ext cx="6762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1">
  <p:cSld name="TITLE_AND_BODY_2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9"/>
          <p:cNvSpPr txBox="1"/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60" name="Google Shape;60;p9"/>
          <p:cNvCxnSpPr/>
          <p:nvPr/>
        </p:nvCxnSpPr>
        <p:spPr>
          <a:xfrm>
            <a:off x="4233900" y="1223600"/>
            <a:ext cx="6762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TITLE_AND_BODY_1"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4598900" y="773100"/>
            <a:ext cx="3888000" cy="12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4" name="Google Shape;64;p10"/>
          <p:cNvSpPr/>
          <p:nvPr/>
        </p:nvSpPr>
        <p:spPr>
          <a:xfrm>
            <a:off x="0" y="0"/>
            <a:ext cx="4259700" cy="5143500"/>
          </a:xfrm>
          <a:prstGeom prst="snip2DiagRect">
            <a:avLst>
              <a:gd fmla="val 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0"/>
          <p:cNvSpPr txBox="1"/>
          <p:nvPr>
            <p:ph idx="1" type="subTitle"/>
          </p:nvPr>
        </p:nvSpPr>
        <p:spPr>
          <a:xfrm>
            <a:off x="4598900" y="2968204"/>
            <a:ext cx="29208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66" name="Google Shape;66;p10"/>
          <p:cNvCxnSpPr/>
          <p:nvPr/>
        </p:nvCxnSpPr>
        <p:spPr>
          <a:xfrm>
            <a:off x="4778200" y="2780625"/>
            <a:ext cx="6762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b="1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indent="-3111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indent="-3111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indent="-2921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i.org/10.1093/cid/ciu296" TargetMode="External"/><Relationship Id="rId4" Type="http://schemas.openxmlformats.org/officeDocument/2006/relationships/hyperlink" Target="https://doi.org/10.1093/cid/ciu296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ctrTitle"/>
          </p:nvPr>
        </p:nvSpPr>
        <p:spPr>
          <a:xfrm>
            <a:off x="1610650" y="1856275"/>
            <a:ext cx="6157800" cy="875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Escaldo de água fervente</a:t>
            </a:r>
            <a:endParaRPr i="1"/>
          </a:p>
        </p:txBody>
      </p:sp>
      <p:sp>
        <p:nvSpPr>
          <p:cNvPr id="185" name="Google Shape;185;p28"/>
          <p:cNvSpPr txBox="1"/>
          <p:nvPr/>
        </p:nvSpPr>
        <p:spPr>
          <a:xfrm>
            <a:off x="1610650" y="1220000"/>
            <a:ext cx="40044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rPr>
              <a:t>Infecções graves - UTI pediátrica</a:t>
            </a:r>
            <a:endParaRPr sz="1800">
              <a:solidFill>
                <a:schemeClr val="dk1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idx="1" type="body"/>
          </p:nvPr>
        </p:nvSpPr>
        <p:spPr>
          <a:xfrm>
            <a:off x="643175" y="1376775"/>
            <a:ext cx="7905600" cy="31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>
                <a:solidFill>
                  <a:srgbClr val="000000"/>
                </a:solidFill>
              </a:rPr>
              <a:t>Menino afro-americano, 14 meses de idade, previamente saudável;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>
                <a:solidFill>
                  <a:srgbClr val="000000"/>
                </a:solidFill>
              </a:rPr>
              <a:t>Se apresenta no PS com 12% da superfície corporal queimada (tórax, pescoço e cabeça) </a:t>
            </a:r>
            <a:r>
              <a:rPr lang="es">
                <a:solidFill>
                  <a:srgbClr val="000000"/>
                </a:solidFill>
              </a:rPr>
              <a:t>depois de puxar acidentalmente uma chaleira com água quente em cima de si mesmo;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>
                <a:solidFill>
                  <a:srgbClr val="000000"/>
                </a:solidFill>
              </a:rPr>
              <a:t> Foi feito desbridamento das feridas e foram tratadas com Mepilex Ag - curativo não oclusivo; 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s">
                <a:solidFill>
                  <a:srgbClr val="000000"/>
                </a:solidFill>
              </a:rPr>
              <a:t>O Mepilex Ag contém sulfato de prata que libera íons de prata para criar uma barreira eficaz contra bactérias e inativa uma grande variedade de agentes patogênicos (bactérias e fungos) relacionados ao ferimento;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>
                <a:solidFill>
                  <a:srgbClr val="000000"/>
                </a:solidFill>
              </a:rPr>
              <a:t>Seus pais receberam educação sobre cuidados com feridas, e ele teve alta para casa no dia seguinte com acompanhamento ambulatorial planejado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1" name="Google Shape;191;p29"/>
          <p:cNvSpPr txBox="1"/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Apresentação do Caso</a:t>
            </a:r>
            <a:endParaRPr sz="2400"/>
          </a:p>
        </p:txBody>
      </p:sp>
      <p:sp>
        <p:nvSpPr>
          <p:cNvPr id="192" name="Google Shape;192;p29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>
            <p:ph idx="1" type="body"/>
          </p:nvPr>
        </p:nvSpPr>
        <p:spPr>
          <a:xfrm>
            <a:off x="643050" y="1305875"/>
            <a:ext cx="7905600" cy="31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>
                <a:solidFill>
                  <a:srgbClr val="000000"/>
                </a:solidFill>
              </a:rPr>
              <a:t> Três dias depois, ele voltou ao PS com febre (39,5 ºC), vômitos e diarreia. Estava taquicárdico (198 batimentos / min), taquipneico (32 respirações / min) e hipotenso (73/41 mm Hg);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>
                <a:solidFill>
                  <a:srgbClr val="000000"/>
                </a:solidFill>
              </a:rPr>
              <a:t>No exame físico foi notada </a:t>
            </a:r>
            <a:r>
              <a:rPr b="1" lang="es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descamação dos lábios, distensão abdominal e queimaduras</a:t>
            </a:r>
            <a:r>
              <a:rPr lang="es">
                <a:solidFill>
                  <a:srgbClr val="000000"/>
                </a:solidFill>
              </a:rPr>
              <a:t> de espessura parcial sem evidência de purulência;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>
                <a:solidFill>
                  <a:srgbClr val="000000"/>
                </a:solidFill>
              </a:rPr>
              <a:t>A avaliação laboratorial revelou contagem de leucócitos 1,9 × 109 / L (normal 6-14,5 × 109 / L), plaquetas 133 × 109 / L (normal 200-450 × 109 / L) e creatinina 1,53 mg / dL (normal 0,2- 0,6 mg / dL);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>
                <a:solidFill>
                  <a:srgbClr val="000000"/>
                </a:solidFill>
              </a:rPr>
              <a:t>O diagnóstico incluiu </a:t>
            </a:r>
            <a:r>
              <a:rPr b="1" lang="es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queimadura, sepse ou choque hipovolêmico</a:t>
            </a:r>
            <a:r>
              <a:rPr lang="es">
                <a:solidFill>
                  <a:srgbClr val="000000"/>
                </a:solidFill>
              </a:rPr>
              <a:t> devido a desidratação grave por </a:t>
            </a:r>
            <a:r>
              <a:rPr b="1" lang="es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gastroenterite</a:t>
            </a:r>
            <a:r>
              <a:rPr lang="es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8" name="Google Shape;198;p30"/>
          <p:cNvSpPr txBox="1"/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Exame físico e laboratorial</a:t>
            </a:r>
            <a:endParaRPr sz="2400"/>
          </a:p>
        </p:txBody>
      </p:sp>
      <p:sp>
        <p:nvSpPr>
          <p:cNvPr id="199" name="Google Shape;199;p30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>
            <p:ph idx="1" type="body"/>
          </p:nvPr>
        </p:nvSpPr>
        <p:spPr>
          <a:xfrm>
            <a:off x="619200" y="1305875"/>
            <a:ext cx="7905600" cy="31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>
                <a:solidFill>
                  <a:srgbClr val="000000"/>
                </a:solidFill>
              </a:rPr>
              <a:t> Internado na UTI pediátrica para tratamento de cuidados intensivos, incluindo </a:t>
            </a:r>
            <a:r>
              <a:rPr b="1" lang="es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suporte inotrópico</a:t>
            </a:r>
            <a:endParaRPr b="1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○"/>
            </a:pPr>
            <a:r>
              <a:rPr b="1" lang="es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Dopamina, dobutamina ou  milrinone: </a:t>
            </a:r>
            <a:r>
              <a:rPr lang="es">
                <a:solidFill>
                  <a:srgbClr val="000000"/>
                </a:solidFill>
              </a:rPr>
              <a:t>tratamento da hipotensão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>
                <a:solidFill>
                  <a:srgbClr val="000000"/>
                </a:solidFill>
              </a:rPr>
              <a:t>Feito teste para </a:t>
            </a:r>
            <a:r>
              <a:rPr i="1" lang="es">
                <a:solidFill>
                  <a:srgbClr val="000000"/>
                </a:solidFill>
              </a:rPr>
              <a:t>Clostridium difficile </a:t>
            </a:r>
            <a:r>
              <a:rPr lang="es">
                <a:solidFill>
                  <a:srgbClr val="000000"/>
                </a:solidFill>
              </a:rPr>
              <a:t>e</a:t>
            </a:r>
            <a:r>
              <a:rPr i="1" lang="es">
                <a:solidFill>
                  <a:srgbClr val="000000"/>
                </a:solidFill>
              </a:rPr>
              <a:t> </a:t>
            </a:r>
            <a:r>
              <a:rPr lang="es">
                <a:solidFill>
                  <a:srgbClr val="000000"/>
                </a:solidFill>
              </a:rPr>
              <a:t>teste do antígeno do rotavírus nas fezes que apresentaram resultado negativo;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>
                <a:solidFill>
                  <a:srgbClr val="000000"/>
                </a:solidFill>
              </a:rPr>
              <a:t>Ele recebeu meropenem intravenoso, vancomicina e clindamicina;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b="1" lang="es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Meropenem</a:t>
            </a:r>
            <a:r>
              <a:rPr lang="es">
                <a:solidFill>
                  <a:srgbClr val="000000"/>
                </a:solidFill>
              </a:rPr>
              <a:t>: </a:t>
            </a:r>
            <a:r>
              <a:rPr lang="es">
                <a:solidFill>
                  <a:srgbClr val="000000"/>
                </a:solidFill>
              </a:rPr>
              <a:t>antibiótico</a:t>
            </a:r>
            <a:r>
              <a:rPr lang="es">
                <a:solidFill>
                  <a:srgbClr val="000000"/>
                </a:solidFill>
              </a:rPr>
              <a:t> (carbapenema) -  tratamento empírico antes da identificação do microrganismo causador (Infecções intra-abdominais, de pele e anexos e septicemia) </a:t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5" name="Google Shape;205;p31"/>
          <p:cNvSpPr txBox="1"/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Conduta</a:t>
            </a:r>
            <a:endParaRPr sz="2400"/>
          </a:p>
        </p:txBody>
      </p:sp>
      <p:sp>
        <p:nvSpPr>
          <p:cNvPr id="206" name="Google Shape;206;p31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idx="1" type="body"/>
          </p:nvPr>
        </p:nvSpPr>
        <p:spPr>
          <a:xfrm>
            <a:off x="619200" y="1305875"/>
            <a:ext cx="7905600" cy="31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s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Vancomicina</a:t>
            </a:r>
            <a:r>
              <a:rPr lang="es">
                <a:solidFill>
                  <a:srgbClr val="000000"/>
                </a:solidFill>
              </a:rPr>
              <a:t>: antibiótico (glicopeptídico) - tratamento de </a:t>
            </a:r>
            <a:r>
              <a:rPr i="1" lang="es">
                <a:solidFill>
                  <a:srgbClr val="000000"/>
                </a:solidFill>
              </a:rPr>
              <a:t>Staphylococcus aureus</a:t>
            </a:r>
            <a:r>
              <a:rPr lang="es">
                <a:solidFill>
                  <a:srgbClr val="000000"/>
                </a:solidFill>
              </a:rPr>
              <a:t>, septicemia, infecções na pele ou em sua estrutura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s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Clindamicina</a:t>
            </a:r>
            <a:r>
              <a:rPr lang="es">
                <a:solidFill>
                  <a:srgbClr val="000000"/>
                </a:solidFill>
              </a:rPr>
              <a:t>: antibiótico - bactérias aerobias Gram-positivas</a:t>
            </a:r>
            <a:br>
              <a:rPr lang="es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➔"/>
            </a:pPr>
            <a:r>
              <a:rPr lang="es">
                <a:solidFill>
                  <a:srgbClr val="000000"/>
                </a:solidFill>
              </a:rPr>
              <a:t>Após 3 dias internado, começou a melhorar. Os pressores foram retirados e antibióticos continuados. Paciente saiu da UTI. 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➔"/>
            </a:pPr>
            <a:r>
              <a:rPr lang="es">
                <a:solidFill>
                  <a:srgbClr val="000000"/>
                </a:solidFill>
              </a:rPr>
              <a:t>Mais tarde naquele dia, voltou a apresentar </a:t>
            </a:r>
            <a:r>
              <a:rPr b="1" lang="es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febre, taquicardia, taquipnéia, oligúria, hipotensão e alteração do estado mental</a:t>
            </a:r>
            <a:r>
              <a:rPr lang="es">
                <a:solidFill>
                  <a:srgbClr val="000000"/>
                </a:solidFill>
              </a:rPr>
              <a:t>, sendo encaminhado de volta à unidade de cuidados intensivos pediátricos. Ele desenvolveu uma </a:t>
            </a:r>
            <a:r>
              <a:rPr b="1" lang="es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erupção eritematosa e descamativa no rosto e nas costas</a:t>
            </a:r>
            <a:endParaRPr b="1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12" name="Google Shape;212;p32"/>
          <p:cNvSpPr txBox="1"/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Continuação do caso</a:t>
            </a:r>
            <a:endParaRPr sz="2400"/>
          </a:p>
        </p:txBody>
      </p:sp>
      <p:sp>
        <p:nvSpPr>
          <p:cNvPr id="213" name="Google Shape;213;p32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idx="1" type="body"/>
          </p:nvPr>
        </p:nvSpPr>
        <p:spPr>
          <a:xfrm>
            <a:off x="619200" y="1305875"/>
            <a:ext cx="7905600" cy="31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Suspeita: </a:t>
            </a:r>
            <a:r>
              <a:rPr lang="es">
                <a:solidFill>
                  <a:srgbClr val="000000"/>
                </a:solidFill>
              </a:rPr>
              <a:t>síndrome de choque tóxico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>
                <a:solidFill>
                  <a:srgbClr val="000000"/>
                </a:solidFill>
              </a:rPr>
              <a:t>Iniciado com</a:t>
            </a:r>
            <a:r>
              <a:rPr b="1" lang="es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3 doses diárias de imunoglobulina intravenosa (IVIG)</a:t>
            </a:r>
            <a:endParaRPr b="1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s">
                <a:solidFill>
                  <a:srgbClr val="000000"/>
                </a:solidFill>
              </a:rPr>
              <a:t>Indicação: terapia combinada com antibióticos ou antivirais apropriados para prevenir ou modificar agudas infecções bacterianas e virais graves.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s">
                <a:solidFill>
                  <a:srgbClr val="000000"/>
                </a:solidFill>
              </a:rPr>
              <a:t>100 a 150 mg/Kg de peso corporal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s">
                <a:solidFill>
                  <a:srgbClr val="000000"/>
                </a:solidFill>
              </a:rPr>
              <a:t>Os mecanismos de ação da terapêutica parecem depender da dose de imunoglobulina e da patogênese da doença em tratamento.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>
                <a:solidFill>
                  <a:srgbClr val="000000"/>
                </a:solidFill>
              </a:rPr>
              <a:t>O desbridamento cirúrgico foi realizado no segundo dia de terapia com IVIG, após o qual ele melhorou dramaticamente.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19" name="Google Shape;219;p33"/>
          <p:cNvSpPr txBox="1"/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Continuação do caso</a:t>
            </a:r>
            <a:endParaRPr sz="2400"/>
          </a:p>
        </p:txBody>
      </p:sp>
      <p:sp>
        <p:nvSpPr>
          <p:cNvPr id="220" name="Google Shape;220;p33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/>
          <p:nvPr>
            <p:ph idx="1" type="body"/>
          </p:nvPr>
        </p:nvSpPr>
        <p:spPr>
          <a:xfrm>
            <a:off x="619200" y="1346850"/>
            <a:ext cx="7905600" cy="24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s" sz="1600">
                <a:solidFill>
                  <a:srgbClr val="000000"/>
                </a:solidFill>
              </a:rPr>
              <a:t>Cultura de tecido quantitativo comprovou </a:t>
            </a:r>
            <a:r>
              <a:rPr b="1" lang="es" sz="16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infecção por </a:t>
            </a:r>
            <a:r>
              <a:rPr b="1" i="1" lang="es" sz="16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Staphylococcus aureus</a:t>
            </a:r>
            <a:r>
              <a:rPr b="1" lang="es" sz="16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resistente à meticilina, resistente à clindamicina, mas sensível à vancomicina.</a:t>
            </a:r>
            <a:r>
              <a:rPr lang="es" sz="1600">
                <a:solidFill>
                  <a:srgbClr val="000000"/>
                </a:solidFill>
              </a:rPr>
              <a:t> Ele recebeu um curso de 2 semanas de vancomicina e meropenem e foi submetido a enxerto definitivo antes da alta hospitalar no dia 21 de internação.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i="1" lang="es" sz="1600">
                <a:solidFill>
                  <a:srgbClr val="000000"/>
                </a:solidFill>
              </a:rPr>
              <a:t>Staphylococcus aureus</a:t>
            </a:r>
            <a:r>
              <a:rPr lang="es" sz="1600">
                <a:solidFill>
                  <a:srgbClr val="000000"/>
                </a:solidFill>
              </a:rPr>
              <a:t> resistente à  meticilina (MRSA) é uma bactéria responsável por uma ampla variedade de enfermidades infecciosas;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s" sz="1600">
                <a:solidFill>
                  <a:srgbClr val="000000"/>
                </a:solidFill>
              </a:rPr>
              <a:t>Antes estavam limitadas aos hospitais mas tem crescido a MRSA adquirida em comunidade;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26" name="Google Shape;226;p34"/>
          <p:cNvSpPr txBox="1"/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Continuação do caso</a:t>
            </a:r>
            <a:endParaRPr sz="2400"/>
          </a:p>
        </p:txBody>
      </p:sp>
      <p:sp>
        <p:nvSpPr>
          <p:cNvPr id="227" name="Google Shape;227;p34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/>
          <p:nvPr/>
        </p:nvSpPr>
        <p:spPr>
          <a:xfrm>
            <a:off x="488875" y="4702425"/>
            <a:ext cx="5156400" cy="9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i="1" lang="es" sz="700">
                <a:solidFill>
                  <a:srgbClr val="333333"/>
                </a:solidFill>
              </a:rPr>
              <a:t>Clin Infect Dis</a:t>
            </a:r>
            <a:r>
              <a:rPr lang="es" sz="700">
                <a:solidFill>
                  <a:srgbClr val="333333"/>
                </a:solidFill>
              </a:rPr>
              <a:t>, Volume 59, Issue 2, 15 July 2014, Pages e10–e52,</a:t>
            </a:r>
            <a:r>
              <a:rPr lang="es" sz="700">
                <a:solidFill>
                  <a:srgbClr val="333333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s" sz="700" u="sng">
                <a:solidFill>
                  <a:schemeClr val="hlink"/>
                </a:solidFill>
                <a:hlinkClick r:id="rId4"/>
              </a:rPr>
              <a:t>https://doi.org/10.1093/cid/ciu296</a:t>
            </a:r>
            <a:endParaRPr sz="700" u="sng">
              <a:solidFill>
                <a:schemeClr val="hlink"/>
              </a:solidFill>
            </a:endParaRPr>
          </a:p>
        </p:txBody>
      </p:sp>
      <p:sp>
        <p:nvSpPr>
          <p:cNvPr id="233" name="Google Shape;233;p35"/>
          <p:cNvSpPr txBox="1"/>
          <p:nvPr>
            <p:ph type="title"/>
          </p:nvPr>
        </p:nvSpPr>
        <p:spPr>
          <a:xfrm>
            <a:off x="488875" y="579550"/>
            <a:ext cx="7618200" cy="83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Tratamento para S</a:t>
            </a:r>
            <a:r>
              <a:rPr i="1" lang="es">
                <a:solidFill>
                  <a:srgbClr val="000000"/>
                </a:solidFill>
              </a:rPr>
              <a:t>taphylococcus aureus </a:t>
            </a:r>
            <a:r>
              <a:rPr lang="es">
                <a:solidFill>
                  <a:srgbClr val="000000"/>
                </a:solidFill>
              </a:rPr>
              <a:t>resistente à meticilina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4" name="Google Shape;234;p35"/>
          <p:cNvSpPr txBox="1"/>
          <p:nvPr>
            <p:ph idx="4294967295" type="body"/>
          </p:nvPr>
        </p:nvSpPr>
        <p:spPr>
          <a:xfrm>
            <a:off x="619200" y="1467088"/>
            <a:ext cx="7905600" cy="31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>
                <a:solidFill>
                  <a:srgbClr val="000000"/>
                </a:solidFill>
              </a:rPr>
              <a:t>Tópico: mupirocina - age inibindo a síntese de proteína e de ácido ribonucleico (RNA) pela bactéria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>
                <a:solidFill>
                  <a:srgbClr val="000000"/>
                </a:solidFill>
              </a:rPr>
              <a:t>Oral:  tetraciclina e a rifampicina (em terapia de combinação), bem como a clindamicina, a linezolida e o sulfametoxazol-trimetoprima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s">
                <a:solidFill>
                  <a:srgbClr val="000000"/>
                </a:solidFill>
              </a:rPr>
              <a:t>Clindamicina costuma ser escolhida como tratamento inicial ou definitivo para infecções de pele e partes moles adquiridas na comunidade por sua alta biodisponibilidade oral. O MRSA pode desenvolver resistência à clindamicina.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>
                <a:solidFill>
                  <a:srgbClr val="000000"/>
                </a:solidFill>
              </a:rPr>
              <a:t>Intravenoso: clindamicina, vancomicina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s">
                <a:solidFill>
                  <a:srgbClr val="000000"/>
                </a:solidFill>
              </a:rPr>
              <a:t>Vancomicina é a mais utilizada e tem boa </a:t>
            </a:r>
            <a:r>
              <a:rPr lang="es">
                <a:solidFill>
                  <a:srgbClr val="000000"/>
                </a:solidFill>
              </a:rPr>
              <a:t>eficiência</a:t>
            </a:r>
            <a:r>
              <a:rPr lang="es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/>
          <p:nvPr>
            <p:ph idx="1" type="body"/>
          </p:nvPr>
        </p:nvSpPr>
        <p:spPr>
          <a:xfrm>
            <a:off x="619200" y="1346850"/>
            <a:ext cx="7905600" cy="32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</a:rPr>
              <a:t>CARCILLO, Joseph A.; FIELDS, Alan I.. Parâmetros de prática clínica para suporte hemodinâmico a pacientes pediátricos e neonatais em choque séptico. J. Pediatr. (Rio J.),  Porto Alegre ,  v. 78, n. 6, p. 449-466,  Dec.  2002 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</a:rPr>
              <a:t>Mary Garland, Kristen A. Zeller, Avinash K. Shetty,Toxic shock syndrome due to methicillin-resistant Staphylococcus aureus infection after a pediatric scald burn, The American Journal of Emergency Medicine, Volume 34, Issue 8, 2016. 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</a:rPr>
              <a:t>LUNA, Carlos M et al . Treatment of methicillin-resistant Staphylococcus aureus in Latin America. Braz J Infect Dis,  Salvador ,  v. 14, supl. 2, p. 119-127,  Dec.  2010 . 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</a:rPr>
              <a:t>Bulário ANVISA: Vancomicina, Imunoglobulina humana, Meropem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40" name="Google Shape;240;p36"/>
          <p:cNvSpPr txBox="1"/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Referências</a:t>
            </a:r>
            <a:endParaRPr sz="2400"/>
          </a:p>
        </p:txBody>
      </p:sp>
      <p:sp>
        <p:nvSpPr>
          <p:cNvPr id="241" name="Google Shape;241;p36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nimal Charm">
  <a:themeElements>
    <a:clrScheme name="Simple Light">
      <a:dk1>
        <a:srgbClr val="434343"/>
      </a:dk1>
      <a:lt1>
        <a:srgbClr val="FFFFFF"/>
      </a:lt1>
      <a:dk2>
        <a:srgbClr val="666666"/>
      </a:dk2>
      <a:lt2>
        <a:srgbClr val="999999"/>
      </a:lt2>
      <a:accent1>
        <a:srgbClr val="D3F78C"/>
      </a:accent1>
      <a:accent2>
        <a:srgbClr val="EAFFC0"/>
      </a:accent2>
      <a:accent3>
        <a:srgbClr val="88C01A"/>
      </a:accent3>
      <a:accent4>
        <a:srgbClr val="60811F"/>
      </a:accent4>
      <a:accent5>
        <a:srgbClr val="93C72C"/>
      </a:accent5>
      <a:accent6>
        <a:srgbClr val="D5E7B2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