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07"/>
  </p:notesMasterIdLst>
  <p:sldIdLst>
    <p:sldId id="256" r:id="rId2"/>
    <p:sldId id="285" r:id="rId3"/>
    <p:sldId id="286" r:id="rId4"/>
    <p:sldId id="289" r:id="rId5"/>
    <p:sldId id="290" r:id="rId6"/>
    <p:sldId id="291" r:id="rId7"/>
    <p:sldId id="308" r:id="rId8"/>
    <p:sldId id="288" r:id="rId9"/>
    <p:sldId id="287" r:id="rId10"/>
    <p:sldId id="310" r:id="rId11"/>
    <p:sldId id="292" r:id="rId12"/>
    <p:sldId id="311" r:id="rId13"/>
    <p:sldId id="293" r:id="rId14"/>
    <p:sldId id="294" r:id="rId15"/>
    <p:sldId id="301" r:id="rId16"/>
    <p:sldId id="295" r:id="rId17"/>
    <p:sldId id="303" r:id="rId18"/>
    <p:sldId id="296" r:id="rId19"/>
    <p:sldId id="413" r:id="rId20"/>
    <p:sldId id="415" r:id="rId21"/>
    <p:sldId id="312" r:id="rId22"/>
    <p:sldId id="297" r:id="rId23"/>
    <p:sldId id="354" r:id="rId24"/>
    <p:sldId id="299" r:id="rId25"/>
    <p:sldId id="304" r:id="rId26"/>
    <p:sldId id="306" r:id="rId27"/>
    <p:sldId id="353" r:id="rId28"/>
    <p:sldId id="298" r:id="rId29"/>
    <p:sldId id="305" r:id="rId30"/>
    <p:sldId id="313" r:id="rId31"/>
    <p:sldId id="314" r:id="rId32"/>
    <p:sldId id="315" r:id="rId33"/>
    <p:sldId id="316" r:id="rId34"/>
    <p:sldId id="340" r:id="rId35"/>
    <p:sldId id="341" r:id="rId36"/>
    <p:sldId id="342" r:id="rId37"/>
    <p:sldId id="343" r:id="rId38"/>
    <p:sldId id="346" r:id="rId39"/>
    <p:sldId id="347" r:id="rId40"/>
    <p:sldId id="344" r:id="rId41"/>
    <p:sldId id="345" r:id="rId42"/>
    <p:sldId id="348" r:id="rId43"/>
    <p:sldId id="352" r:id="rId44"/>
    <p:sldId id="349" r:id="rId45"/>
    <p:sldId id="368" r:id="rId46"/>
    <p:sldId id="369" r:id="rId47"/>
    <p:sldId id="383" r:id="rId48"/>
    <p:sldId id="384" r:id="rId49"/>
    <p:sldId id="370" r:id="rId50"/>
    <p:sldId id="371" r:id="rId51"/>
    <p:sldId id="372" r:id="rId52"/>
    <p:sldId id="373" r:id="rId53"/>
    <p:sldId id="375" r:id="rId54"/>
    <p:sldId id="376" r:id="rId55"/>
    <p:sldId id="412" r:id="rId56"/>
    <p:sldId id="377" r:id="rId57"/>
    <p:sldId id="378" r:id="rId58"/>
    <p:sldId id="379" r:id="rId59"/>
    <p:sldId id="380" r:id="rId60"/>
    <p:sldId id="351" r:id="rId61"/>
    <p:sldId id="356" r:id="rId62"/>
    <p:sldId id="357" r:id="rId63"/>
    <p:sldId id="358" r:id="rId64"/>
    <p:sldId id="359" r:id="rId65"/>
    <p:sldId id="360" r:id="rId66"/>
    <p:sldId id="361" r:id="rId67"/>
    <p:sldId id="363" r:id="rId68"/>
    <p:sldId id="362" r:id="rId69"/>
    <p:sldId id="387" r:id="rId70"/>
    <p:sldId id="408" r:id="rId71"/>
    <p:sldId id="409" r:id="rId72"/>
    <p:sldId id="388" r:id="rId73"/>
    <p:sldId id="389" r:id="rId74"/>
    <p:sldId id="406" r:id="rId75"/>
    <p:sldId id="393" r:id="rId76"/>
    <p:sldId id="394" r:id="rId77"/>
    <p:sldId id="410" r:id="rId78"/>
    <p:sldId id="411" r:id="rId79"/>
    <p:sldId id="395" r:id="rId80"/>
    <p:sldId id="396" r:id="rId81"/>
    <p:sldId id="397" r:id="rId82"/>
    <p:sldId id="398" r:id="rId83"/>
    <p:sldId id="399" r:id="rId84"/>
    <p:sldId id="400" r:id="rId85"/>
    <p:sldId id="435" r:id="rId86"/>
    <p:sldId id="404" r:id="rId87"/>
    <p:sldId id="416" r:id="rId88"/>
    <p:sldId id="417" r:id="rId89"/>
    <p:sldId id="418" r:id="rId90"/>
    <p:sldId id="419" r:id="rId91"/>
    <p:sldId id="420" r:id="rId92"/>
    <p:sldId id="421" r:id="rId93"/>
    <p:sldId id="422" r:id="rId94"/>
    <p:sldId id="423" r:id="rId95"/>
    <p:sldId id="424" r:id="rId96"/>
    <p:sldId id="425" r:id="rId97"/>
    <p:sldId id="426" r:id="rId98"/>
    <p:sldId id="427" r:id="rId99"/>
    <p:sldId id="428" r:id="rId100"/>
    <p:sldId id="429" r:id="rId101"/>
    <p:sldId id="430" r:id="rId102"/>
    <p:sldId id="431" r:id="rId103"/>
    <p:sldId id="432" r:id="rId104"/>
    <p:sldId id="433" r:id="rId105"/>
    <p:sldId id="434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F0A96-5616-8A41-8388-8B00EDAC5ED2}" type="datetimeFigureOut">
              <a:rPr lang="en-US" smtClean="0"/>
              <a:t>19/09/18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B675D-4844-AB48-86E1-641FA588C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1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19 de September de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19 de September de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png"/><Relationship Id="rId5" Type="http://schemas.openxmlformats.org/officeDocument/2006/relationships/image" Target="file://localhost/http/::www.chdvalvulas.com.br:artigos_tecnicos:caldeiras:img:02.gi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file://localhost/http/::www.chdvalvulas.com.br:artigos_tecnicos:caldeiras:img:05.gif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cMqQfcUp1Y" TargetMode="External"/><Relationship Id="rId4" Type="http://schemas.openxmlformats.org/officeDocument/2006/relationships/hyperlink" Target="https://youtu.be/hoTwQwcpPqI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98u-bhwkUyA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43616"/>
            <a:ext cx="7848600" cy="1970145"/>
          </a:xfr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en-US" sz="4000" dirty="0" err="1" smtClean="0"/>
              <a:t>Usos</a:t>
            </a:r>
            <a:r>
              <a:rPr lang="en-US" sz="4000" dirty="0" smtClean="0"/>
              <a:t> e </a:t>
            </a:r>
            <a:r>
              <a:rPr lang="en-US" sz="4000" dirty="0" err="1" smtClean="0"/>
              <a:t>aplicações</a:t>
            </a:r>
            <a:r>
              <a:rPr lang="en-US" sz="4000" dirty="0" smtClean="0"/>
              <a:t> </a:t>
            </a:r>
            <a:r>
              <a:rPr lang="en-US" sz="4000" dirty="0" err="1" smtClean="0"/>
              <a:t>Industriais</a:t>
            </a:r>
            <a:r>
              <a:rPr lang="en-US" sz="4000" dirty="0" smtClean="0"/>
              <a:t> do Vapor </a:t>
            </a:r>
            <a:r>
              <a:rPr lang="en-US" sz="4000" dirty="0" err="1" smtClean="0"/>
              <a:t>D’água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093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241" y="542605"/>
            <a:ext cx="8049809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90"/>
                </a:solidFill>
              </a:rPr>
              <a:t>VAPOR SATURADO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  <a:endParaRPr lang="en-US" sz="2400" dirty="0">
              <a:solidFill>
                <a:srgbClr val="000090"/>
              </a:solidFill>
            </a:endParaRPr>
          </a:p>
          <a:p>
            <a:pPr algn="just"/>
            <a:endParaRPr lang="en-US" sz="2400" dirty="0">
              <a:solidFill>
                <a:srgbClr val="000090"/>
              </a:solidFill>
            </a:endParaRPr>
          </a:p>
          <a:p>
            <a:pPr algn="just"/>
            <a:r>
              <a:rPr lang="pt-BR" sz="2400" b="1" dirty="0" smtClean="0">
                <a:solidFill>
                  <a:srgbClr val="FF0000"/>
                </a:solidFill>
              </a:rPr>
              <a:t>Obs.</a:t>
            </a:r>
            <a:r>
              <a:rPr lang="pt-BR" sz="2400" dirty="0" smtClean="0">
                <a:solidFill>
                  <a:srgbClr val="000090"/>
                </a:solidFill>
              </a:rPr>
              <a:t>: Quando este não contém água em suspensão, denomina-se </a:t>
            </a:r>
            <a:r>
              <a:rPr lang="pt-BR" sz="2400" dirty="0" smtClean="0">
                <a:solidFill>
                  <a:srgbClr val="FF0000"/>
                </a:solidFill>
              </a:rPr>
              <a:t>saturado seco</a:t>
            </a:r>
            <a:r>
              <a:rPr lang="pt-BR" sz="2400" dirty="0" smtClean="0">
                <a:solidFill>
                  <a:srgbClr val="000090"/>
                </a:solidFill>
              </a:rPr>
              <a:t>, caso contrário diz-se que é </a:t>
            </a:r>
            <a:r>
              <a:rPr lang="pt-BR" sz="2400" dirty="0" smtClean="0">
                <a:solidFill>
                  <a:srgbClr val="FF0000"/>
                </a:solidFill>
              </a:rPr>
              <a:t>saturado úmido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 smtClean="0">
                <a:solidFill>
                  <a:srgbClr val="000090"/>
                </a:solidFill>
              </a:rPr>
              <a:t>Denomina-se de título ou qualidade de um vapor úmido ao peso de vapor seco contido em um quilograma de vapor saturado úmido. Simboliza-se geralmente com a letra </a:t>
            </a:r>
            <a:r>
              <a:rPr lang="pt-BR" sz="2400" b="1" dirty="0" err="1" smtClean="0">
                <a:solidFill>
                  <a:srgbClr val="FF0000"/>
                </a:solidFill>
              </a:rPr>
              <a:t>x</a:t>
            </a:r>
            <a:r>
              <a:rPr lang="pt-BR" sz="2400" dirty="0" smtClean="0">
                <a:solidFill>
                  <a:srgbClr val="000090"/>
                </a:solidFill>
              </a:rPr>
              <a:t>. Um quilograma de vapor úmido estará composto de </a:t>
            </a:r>
            <a:r>
              <a:rPr lang="pt-BR" sz="2400" b="1" dirty="0" err="1" smtClean="0">
                <a:solidFill>
                  <a:srgbClr val="FF0000"/>
                </a:solidFill>
              </a:rPr>
              <a:t>x</a:t>
            </a:r>
            <a:r>
              <a:rPr lang="pt-BR" sz="2400" dirty="0" smtClean="0">
                <a:solidFill>
                  <a:srgbClr val="000090"/>
                </a:solidFill>
              </a:rPr>
              <a:t> kg de vapor saturado seco e (</a:t>
            </a:r>
            <a:r>
              <a:rPr lang="pt-BR" sz="2400" b="1" dirty="0" smtClean="0">
                <a:solidFill>
                  <a:srgbClr val="FF0000"/>
                </a:solidFill>
              </a:rPr>
              <a:t>1-x</a:t>
            </a:r>
            <a:r>
              <a:rPr lang="pt-BR" sz="2400" dirty="0" smtClean="0">
                <a:solidFill>
                  <a:srgbClr val="000090"/>
                </a:solidFill>
              </a:rPr>
              <a:t>) kg de água. 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en-US" sz="2400" dirty="0" smtClean="0">
                <a:solidFill>
                  <a:srgbClr val="FF0000"/>
                </a:solidFill>
              </a:rPr>
              <a:t>x</a:t>
            </a:r>
            <a:r>
              <a:rPr lang="pt-BR" sz="2400" dirty="0" smtClean="0">
                <a:solidFill>
                  <a:srgbClr val="000090"/>
                </a:solidFill>
              </a:rPr>
              <a:t> = 0: fluido integralmente no estado líquido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x</a:t>
            </a:r>
            <a:r>
              <a:rPr lang="pt-BR" sz="2400" dirty="0" smtClean="0">
                <a:solidFill>
                  <a:srgbClr val="000090"/>
                </a:solidFill>
              </a:rPr>
              <a:t> = 1: vapor saturado seco</a:t>
            </a:r>
          </a:p>
        </p:txBody>
      </p:sp>
    </p:spTree>
    <p:extLst>
      <p:ext uri="{BB962C8B-B14F-4D97-AF65-F5344CB8AC3E}">
        <p14:creationId xmlns:p14="http://schemas.microsoft.com/office/powerpoint/2010/main" val="143288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1287442"/>
            <a:ext cx="8496002" cy="529366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041508" y="634081"/>
            <a:ext cx="5514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CALDEIRAS E VASOS DE PRESSÃO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674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6063" y="321972"/>
            <a:ext cx="874475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13.5.6 - Ao completar 25 (vinte e cinco) anos de uso, na sua inspeção </a:t>
            </a:r>
            <a:r>
              <a:rPr lang="pt-BR" sz="24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subseqüente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caldeiras devem ser submetidas a </a:t>
            </a:r>
            <a:r>
              <a:rPr lang="pt-BR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rigorosa avaliação de integridade para determinar a sua vida remanescente</a:t>
            </a:r>
            <a:r>
              <a:rPr lang="pt-B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novos prazos máximos para inspeção, caso ainda estejam em condições de uso.</a:t>
            </a: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13.5.7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válvulas de segurança instaladas em caldeiras devem </a:t>
            </a:r>
            <a:r>
              <a:rPr lang="pt-B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inspecionadas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periodicamente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conforme segue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Pelo menos 1 (uma) vez por mês, mediante acionamento manual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alavanca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operação, para caldeiras das categorias B e C;</a:t>
            </a: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Desmontando, inspecionando e testando em bancada as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4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flangeadas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 no campo, as válvulas soldadas, </a:t>
            </a:r>
            <a:r>
              <a:rPr lang="pt-BR" sz="24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recalibrando-as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numa </a:t>
            </a:r>
            <a:r>
              <a:rPr lang="pt-BR" sz="24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freqüência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compatível com a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mesma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porém respeitando-se como limite máximo o período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inspeção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estabelecido no subitem 13.5.3 ou 13.5.4, se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aplicável para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caldeiras de categorias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4299633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5911" y="515155"/>
            <a:ext cx="88993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alteração no valor da PMTA implica em ajustes nas pressões de abertura das válvulas de segurança e outros elementos de controle dependentes deste valor.</a:t>
            </a:r>
          </a:p>
          <a:p>
            <a:endParaRPr lang="pt-BR" sz="2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13.1.4. Constitui risco grave e iminente a falta de qualquer um </a:t>
            </a:r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seguintes </a:t>
            </a:r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</a:t>
            </a:r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t-BR" sz="2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Válvula de segurança</a:t>
            </a:r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pressão de abertura ajustada em </a:t>
            </a:r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igual </a:t>
            </a:r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inferior à PMTA.</a:t>
            </a:r>
          </a:p>
          <a:p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Instrumento que indique a pressão do vapor acumulado.</a:t>
            </a:r>
          </a:p>
          <a:p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Injetor ou outro meio de alimentação de água, independentemente </a:t>
            </a:r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sistema </a:t>
            </a:r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principal, em caldeiras a combustível sólido.</a:t>
            </a:r>
          </a:p>
          <a:p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Sistema de drenagem rápida de água, em caldeiras de </a:t>
            </a:r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recuperação de </a:t>
            </a:r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álcalis.</a:t>
            </a:r>
          </a:p>
          <a:p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Sistema de indicação para controle do nível de água ou outro </a:t>
            </a:r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que </a:t>
            </a:r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evite o superaquecimento por alimentação </a:t>
            </a:r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deficiente.</a:t>
            </a:r>
            <a:endParaRPr lang="pt-BR" sz="2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342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39" y="447972"/>
            <a:ext cx="1561100" cy="3218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444" y="454150"/>
            <a:ext cx="4889485" cy="3212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274" y="3833996"/>
            <a:ext cx="4544268" cy="3024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249" y="3725330"/>
            <a:ext cx="5594053" cy="313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221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031" y="682580"/>
            <a:ext cx="888642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Conforme o código ASME, Seção I, caldeiras com superfície de aquecimento superior a 47m2 devem possuir duas válvulas de segurança.</a:t>
            </a:r>
          </a:p>
          <a:p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Nesse caso, é permitido acréscimo de pressão durante a descarga, com as duas válvulas abertas de no máximo 6% da PMTA.</a:t>
            </a:r>
          </a:p>
          <a:p>
            <a:endParaRPr lang="pt-BR" sz="20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13.1.5. Toda caldeira deve ter afixada em seu corpo, em local de fácil</a:t>
            </a:r>
          </a:p>
          <a:p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e bem visível, a placa de identificação indelével com, no</a:t>
            </a:r>
          </a:p>
          <a:p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mínimo, as seguintes informações</a:t>
            </a:r>
            <a:r>
              <a:rPr lang="pt-BR" sz="20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Fabricante.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Número de ordem dado pelo fabricante da caldeira.</a:t>
            </a:r>
          </a:p>
          <a:p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Ano de fabricação.</a:t>
            </a:r>
          </a:p>
          <a:p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Pressão Máxima de Trabalho Admissível.</a:t>
            </a:r>
          </a:p>
          <a:p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Pressão de teste hidrostático.</a:t>
            </a:r>
          </a:p>
          <a:p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 Capacidade de produção de vapor.</a:t>
            </a:r>
          </a:p>
          <a:p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Área da superfície de aquecimento</a:t>
            </a:r>
            <a:r>
              <a:rPr lang="pt-BR" sz="2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 Código de projeto e ano de edição.</a:t>
            </a:r>
          </a:p>
          <a:p>
            <a:endParaRPr lang="pt-BR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375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6063" y="511029"/>
            <a:ext cx="8744754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13.3.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 na Operação de Caldeiras</a:t>
            </a: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13.3.1. Toda caldeira deve possuir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de Operação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atualizado,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língua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portuguesa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local de fácil acesso aos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operadores, contendo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mínimo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Procedimentos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partidas e paradas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Procedimentos 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 operacionais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rotina.</a:t>
            </a: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Procedimentos para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situações de emergência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Procedimentos gerais de segurança, saúde e de preservação do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ambiente.</a:t>
            </a:r>
          </a:p>
          <a:p>
            <a:pPr algn="just"/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13.3.4. Toda caldeira a vapor deve estar obrigatoriamente sob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operação e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operador de caldeira, sendo que o não-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dessa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exigência caracteriza condição de risco grave e iminente.</a:t>
            </a:r>
          </a:p>
        </p:txBody>
      </p:sp>
    </p:spTree>
    <p:extLst>
      <p:ext uri="{BB962C8B-B14F-4D97-AF65-F5344CB8AC3E}">
        <p14:creationId xmlns:p14="http://schemas.microsoft.com/office/powerpoint/2010/main" val="491577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587" y="398226"/>
            <a:ext cx="7809517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90"/>
                </a:solidFill>
              </a:rPr>
              <a:t>VAPOR SUPERAQUECIDO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</a:p>
          <a:p>
            <a:pPr algn="just"/>
            <a:endParaRPr lang="en-US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 smtClean="0">
                <a:solidFill>
                  <a:srgbClr val="000090"/>
                </a:solidFill>
              </a:rPr>
              <a:t>Utilizado </a:t>
            </a:r>
            <a:r>
              <a:rPr lang="pt-BR" sz="2400" dirty="0">
                <a:solidFill>
                  <a:srgbClr val="000090"/>
                </a:solidFill>
              </a:rPr>
              <a:t>em grandes complexos industriais e </a:t>
            </a:r>
            <a:r>
              <a:rPr lang="pt-BR" sz="2400" dirty="0" smtClean="0">
                <a:solidFill>
                  <a:srgbClr val="000090"/>
                </a:solidFill>
              </a:rPr>
              <a:t>na geração </a:t>
            </a:r>
            <a:r>
              <a:rPr lang="pt-BR" sz="2400" dirty="0">
                <a:solidFill>
                  <a:srgbClr val="000090"/>
                </a:solidFill>
              </a:rPr>
              <a:t>de energia elétrica ou mecânica em </a:t>
            </a:r>
            <a:r>
              <a:rPr lang="pt-BR" sz="2400" dirty="0" smtClean="0">
                <a:solidFill>
                  <a:srgbClr val="000090"/>
                </a:solidFill>
              </a:rPr>
              <a:t>ciclos termodinâmicos</a:t>
            </a:r>
            <a:r>
              <a:rPr lang="pt-BR" sz="2400" dirty="0">
                <a:solidFill>
                  <a:srgbClr val="000090"/>
                </a:solidFill>
              </a:rPr>
              <a:t>. Vapor superaquecido é aquele </a:t>
            </a:r>
            <a:r>
              <a:rPr lang="pt-BR" sz="2400" dirty="0" smtClean="0">
                <a:solidFill>
                  <a:srgbClr val="000090"/>
                </a:solidFill>
              </a:rPr>
              <a:t>que possui </a:t>
            </a:r>
            <a:r>
              <a:rPr lang="pt-BR" sz="2400" dirty="0">
                <a:solidFill>
                  <a:srgbClr val="000090"/>
                </a:solidFill>
              </a:rPr>
              <a:t>temperatura mais elevada geralmente na </a:t>
            </a:r>
            <a:r>
              <a:rPr lang="pt-BR" sz="2400" dirty="0" smtClean="0">
                <a:solidFill>
                  <a:srgbClr val="FF0000"/>
                </a:solidFill>
              </a:rPr>
              <a:t>faixa de </a:t>
            </a:r>
            <a:r>
              <a:rPr lang="pt-BR" sz="2400" dirty="0">
                <a:solidFill>
                  <a:srgbClr val="FF0000"/>
                </a:solidFill>
              </a:rPr>
              <a:t>400ºC a 560ºC</a:t>
            </a:r>
            <a:r>
              <a:rPr lang="pt-BR" sz="2400" dirty="0">
                <a:solidFill>
                  <a:srgbClr val="000090"/>
                </a:solidFill>
              </a:rPr>
              <a:t>. Para obtê-lo, é necessário </a:t>
            </a:r>
            <a:r>
              <a:rPr lang="pt-BR" sz="2400" dirty="0" smtClean="0">
                <a:solidFill>
                  <a:srgbClr val="000090"/>
                </a:solidFill>
              </a:rPr>
              <a:t>aquecer o </a:t>
            </a:r>
            <a:r>
              <a:rPr lang="pt-BR" sz="2400" dirty="0">
                <a:solidFill>
                  <a:srgbClr val="000090"/>
                </a:solidFill>
              </a:rPr>
              <a:t>vapor saturado, mantendo inalterada a sua pressão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endParaRPr lang="pt-BR" sz="2400" dirty="0" smtClean="0">
              <a:solidFill>
                <a:srgbClr val="000090"/>
              </a:solidFill>
            </a:endParaRPr>
          </a:p>
          <a:p>
            <a:pPr marL="342900" indent="-342900" algn="just">
              <a:buFontTx/>
              <a:buChar char="•"/>
            </a:pPr>
            <a:r>
              <a:rPr lang="pt-BR" sz="2400" dirty="0" smtClean="0">
                <a:solidFill>
                  <a:srgbClr val="000090"/>
                </a:solidFill>
              </a:rPr>
              <a:t>vapor </a:t>
            </a:r>
            <a:r>
              <a:rPr lang="pt-BR" sz="2400" dirty="0">
                <a:solidFill>
                  <a:srgbClr val="000090"/>
                </a:solidFill>
              </a:rPr>
              <a:t>superaquecido é </a:t>
            </a:r>
            <a:r>
              <a:rPr lang="pt-BR" sz="2400" dirty="0" smtClean="0">
                <a:solidFill>
                  <a:srgbClr val="000090"/>
                </a:solidFill>
              </a:rPr>
              <a:t>isento de </a:t>
            </a:r>
            <a:r>
              <a:rPr lang="pt-BR" sz="2400" dirty="0">
                <a:solidFill>
                  <a:srgbClr val="000090"/>
                </a:solidFill>
              </a:rPr>
              <a:t>umidade e comporta-se nas tubulações como </a:t>
            </a:r>
            <a:r>
              <a:rPr lang="pt-BR" sz="2400" dirty="0" smtClean="0">
                <a:solidFill>
                  <a:srgbClr val="000090"/>
                </a:solidFill>
              </a:rPr>
              <a:t>gás. </a:t>
            </a:r>
            <a:r>
              <a:rPr lang="en-US" sz="2400" dirty="0" err="1" smtClean="0">
                <a:solidFill>
                  <a:srgbClr val="000090"/>
                </a:solidFill>
              </a:rPr>
              <a:t>É</a:t>
            </a:r>
            <a:r>
              <a:rPr lang="pt-BR" sz="2400" dirty="0" smtClean="0">
                <a:solidFill>
                  <a:srgbClr val="000090"/>
                </a:solidFill>
              </a:rPr>
              <a:t> </a:t>
            </a:r>
            <a:r>
              <a:rPr lang="pt-BR" sz="2400" dirty="0">
                <a:solidFill>
                  <a:srgbClr val="000090"/>
                </a:solidFill>
              </a:rPr>
              <a:t>utilizado e produzido para geração de energia elétrica ou mecânica em ciclos </a:t>
            </a:r>
            <a:r>
              <a:rPr lang="pt-BR" sz="2400" dirty="0" smtClean="0">
                <a:solidFill>
                  <a:srgbClr val="000090"/>
                </a:solidFill>
              </a:rPr>
              <a:t>termodinâmicos.</a:t>
            </a:r>
          </a:p>
          <a:p>
            <a:pPr marL="342900" indent="-342900" algn="just">
              <a:buFontTx/>
              <a:buChar char="•"/>
            </a:pPr>
            <a:endParaRPr lang="pt-BR" sz="2400" dirty="0" smtClean="0">
              <a:solidFill>
                <a:srgbClr val="000090"/>
              </a:solidFill>
            </a:endParaRPr>
          </a:p>
          <a:p>
            <a:pPr marL="342900" indent="-342900" algn="just">
              <a:buFontTx/>
              <a:buChar char="•"/>
            </a:pPr>
            <a:r>
              <a:rPr lang="pt-BR" sz="2400" dirty="0" smtClean="0">
                <a:solidFill>
                  <a:srgbClr val="000090"/>
                </a:solidFill>
              </a:rPr>
              <a:t>Na </a:t>
            </a:r>
            <a:r>
              <a:rPr lang="pt-BR" sz="2400" dirty="0">
                <a:solidFill>
                  <a:srgbClr val="000090"/>
                </a:solidFill>
              </a:rPr>
              <a:t>geração do vapor superaquecido a </a:t>
            </a:r>
            <a:r>
              <a:rPr lang="pt-BR" sz="2400" i="1" u="sng" dirty="0">
                <a:solidFill>
                  <a:srgbClr val="000090"/>
                </a:solidFill>
              </a:rPr>
              <a:t>limitação </a:t>
            </a:r>
            <a:r>
              <a:rPr lang="pt-BR" sz="2400" i="1" u="sng" dirty="0" smtClean="0">
                <a:solidFill>
                  <a:srgbClr val="000090"/>
                </a:solidFill>
              </a:rPr>
              <a:t>de temperaturas </a:t>
            </a:r>
            <a:r>
              <a:rPr lang="pt-BR" sz="2400" i="1" u="sng" dirty="0">
                <a:solidFill>
                  <a:srgbClr val="000090"/>
                </a:solidFill>
              </a:rPr>
              <a:t>de trabalho fica por conta dos </a:t>
            </a:r>
            <a:r>
              <a:rPr lang="pt-BR" sz="2400" i="1" u="sng" dirty="0" smtClean="0">
                <a:solidFill>
                  <a:srgbClr val="FF0000"/>
                </a:solidFill>
              </a:rPr>
              <a:t>materiais de </a:t>
            </a:r>
            <a:r>
              <a:rPr lang="pt-BR" sz="2400" i="1" u="sng" dirty="0">
                <a:solidFill>
                  <a:srgbClr val="FF0000"/>
                </a:solidFill>
              </a:rPr>
              <a:t>construção empregados</a:t>
            </a:r>
            <a:r>
              <a:rPr lang="pt-BR" sz="2400" i="1" dirty="0">
                <a:solidFill>
                  <a:srgbClr val="000090"/>
                </a:solidFill>
              </a:rPr>
              <a:t>.</a:t>
            </a:r>
            <a:endParaRPr lang="en-US" sz="24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5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587" y="398226"/>
            <a:ext cx="7809517" cy="470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90"/>
                </a:solidFill>
              </a:rPr>
              <a:t>VAPOR SUPERAQUECIDO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</a:p>
          <a:p>
            <a:pPr algn="just"/>
            <a:endParaRPr lang="en-US" sz="2400" dirty="0">
              <a:solidFill>
                <a:srgbClr val="00009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FF0000"/>
                </a:solidFill>
              </a:rPr>
              <a:t>Obs.</a:t>
            </a:r>
            <a:r>
              <a:rPr lang="pt-BR" sz="2400" dirty="0" smtClean="0">
                <a:solidFill>
                  <a:srgbClr val="000090"/>
                </a:solidFill>
              </a:rPr>
              <a:t>: Todo  vapor  que  possua  uma   temperatura </a:t>
            </a:r>
            <a:r>
              <a:rPr lang="pt-BR" sz="2400" dirty="0" err="1" smtClean="0">
                <a:solidFill>
                  <a:srgbClr val="FF0000"/>
                </a:solidFill>
              </a:rPr>
              <a:t>t</a:t>
            </a:r>
            <a:r>
              <a:rPr lang="pt-BR" sz="2400" baseline="-25000" dirty="0" err="1" smtClean="0">
                <a:solidFill>
                  <a:srgbClr val="FF0000"/>
                </a:solidFill>
              </a:rPr>
              <a:t>r</a:t>
            </a:r>
            <a:r>
              <a:rPr lang="pt-BR" sz="2400" dirty="0" smtClean="0">
                <a:solidFill>
                  <a:srgbClr val="000090"/>
                </a:solidFill>
              </a:rPr>
              <a:t> superior à de ebulição </a:t>
            </a:r>
            <a:r>
              <a:rPr lang="pt-BR" sz="2400" dirty="0" err="1" smtClean="0">
                <a:solidFill>
                  <a:srgbClr val="FF0000"/>
                </a:solidFill>
              </a:rPr>
              <a:t>t</a:t>
            </a:r>
            <a:r>
              <a:rPr lang="pt-BR" sz="2400" dirty="0" smtClean="0">
                <a:solidFill>
                  <a:srgbClr val="000090"/>
                </a:solidFill>
              </a:rPr>
              <a:t> correspondente a sua pressão, denomina-se </a:t>
            </a:r>
            <a:r>
              <a:rPr lang="pt-BR" sz="2400" dirty="0" smtClean="0">
                <a:solidFill>
                  <a:srgbClr val="FF0000"/>
                </a:solidFill>
              </a:rPr>
              <a:t>superaquecido</a:t>
            </a:r>
            <a:r>
              <a:rPr lang="pt-BR" sz="2400" dirty="0" smtClean="0">
                <a:solidFill>
                  <a:srgbClr val="000090"/>
                </a:solidFill>
              </a:rPr>
              <a:t>. A diferença entre as duas temperaturas (</a:t>
            </a:r>
            <a:r>
              <a:rPr lang="pt-BR" sz="2400" dirty="0" err="1" smtClean="0">
                <a:solidFill>
                  <a:srgbClr val="FF0000"/>
                </a:solidFill>
              </a:rPr>
              <a:t>t</a:t>
            </a:r>
            <a:r>
              <a:rPr lang="pt-BR" sz="2400" baseline="-25000" dirty="0" err="1" smtClean="0">
                <a:solidFill>
                  <a:srgbClr val="FF0000"/>
                </a:solidFill>
              </a:rPr>
              <a:t>r</a:t>
            </a:r>
            <a:r>
              <a:rPr lang="pt-BR" sz="2400" dirty="0" err="1" smtClean="0">
                <a:solidFill>
                  <a:srgbClr val="FF0000"/>
                </a:solidFill>
              </a:rPr>
              <a:t>-t</a:t>
            </a:r>
            <a:r>
              <a:rPr lang="pt-BR" sz="2400" dirty="0" smtClean="0">
                <a:solidFill>
                  <a:srgbClr val="000090"/>
                </a:solidFill>
              </a:rPr>
              <a:t>) denomina-se </a:t>
            </a:r>
            <a:r>
              <a:rPr lang="pt-BR" sz="2400" dirty="0" smtClean="0">
                <a:solidFill>
                  <a:srgbClr val="FF0000"/>
                </a:solidFill>
              </a:rPr>
              <a:t>grau de superaquecimento</a:t>
            </a:r>
            <a:r>
              <a:rPr lang="pt-BR" sz="2400" dirty="0" smtClean="0">
                <a:solidFill>
                  <a:srgbClr val="000090"/>
                </a:solidFill>
              </a:rPr>
              <a:t>. 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endParaRPr lang="pt-BR" sz="2400" dirty="0" smtClean="0">
              <a:solidFill>
                <a:srgbClr val="000090"/>
              </a:solidFill>
            </a:endParaRP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3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223" y="689964"/>
            <a:ext cx="79983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rgbClr val="000090"/>
                </a:solidFill>
              </a:rPr>
              <a:t>Em </a:t>
            </a:r>
            <a:r>
              <a:rPr lang="pt-BR" sz="2400" dirty="0">
                <a:solidFill>
                  <a:srgbClr val="FF0000"/>
                </a:solidFill>
              </a:rPr>
              <a:t>utilização industrial</a:t>
            </a:r>
            <a:r>
              <a:rPr lang="pt-BR" sz="2400" dirty="0">
                <a:solidFill>
                  <a:srgbClr val="000090"/>
                </a:solidFill>
              </a:rPr>
              <a:t>, poderíamos arbitrar </a:t>
            </a:r>
            <a:r>
              <a:rPr lang="pt-BR" sz="2400" dirty="0" smtClean="0">
                <a:solidFill>
                  <a:srgbClr val="000090"/>
                </a:solidFill>
              </a:rPr>
              <a:t>uma classificação </a:t>
            </a:r>
            <a:r>
              <a:rPr lang="pt-BR" sz="2400" dirty="0">
                <a:solidFill>
                  <a:srgbClr val="000090"/>
                </a:solidFill>
              </a:rPr>
              <a:t>de </a:t>
            </a:r>
            <a:r>
              <a:rPr lang="pt-BR" sz="2400" u="sng" dirty="0">
                <a:solidFill>
                  <a:srgbClr val="FF0000"/>
                </a:solidFill>
              </a:rPr>
              <a:t>geradores de vapor</a:t>
            </a:r>
            <a:r>
              <a:rPr lang="pt-BR" sz="2400" dirty="0">
                <a:solidFill>
                  <a:srgbClr val="000090"/>
                </a:solidFill>
              </a:rPr>
              <a:t> em relação a pressão de trabalho</a:t>
            </a:r>
            <a:r>
              <a:rPr lang="pt-BR" sz="2400" dirty="0" smtClean="0">
                <a:solidFill>
                  <a:srgbClr val="000090"/>
                </a:solidFill>
              </a:rPr>
              <a:t>: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FF0000"/>
                </a:solidFill>
              </a:rPr>
              <a:t>- baixa pressão</a:t>
            </a:r>
            <a:r>
              <a:rPr lang="pt-BR" sz="2400" dirty="0">
                <a:solidFill>
                  <a:srgbClr val="000090"/>
                </a:solidFill>
              </a:rPr>
              <a:t>: até 10 kgf/</a:t>
            </a:r>
            <a:r>
              <a:rPr lang="pt-BR" sz="2400" dirty="0" smtClean="0">
                <a:solidFill>
                  <a:srgbClr val="000090"/>
                </a:solidFill>
              </a:rPr>
              <a:t>cm</a:t>
            </a:r>
            <a:r>
              <a:rPr lang="pt-BR" sz="2400" baseline="30000" dirty="0" smtClean="0">
                <a:solidFill>
                  <a:srgbClr val="000090"/>
                </a:solidFill>
              </a:rPr>
              <a:t>2 </a:t>
            </a:r>
            <a:r>
              <a:rPr lang="pt-BR" sz="2400" dirty="0" smtClean="0">
                <a:solidFill>
                  <a:srgbClr val="000090"/>
                </a:solidFill>
              </a:rPr>
              <a:t>(0.98 MPa)</a:t>
            </a:r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- </a:t>
            </a:r>
            <a:r>
              <a:rPr lang="pt-BR" sz="2400" dirty="0">
                <a:solidFill>
                  <a:srgbClr val="FF0000"/>
                </a:solidFill>
              </a:rPr>
              <a:t>média pressão</a:t>
            </a:r>
            <a:r>
              <a:rPr lang="pt-BR" sz="2400" dirty="0">
                <a:solidFill>
                  <a:srgbClr val="000090"/>
                </a:solidFill>
              </a:rPr>
              <a:t>: de 11 a 40 kgf/</a:t>
            </a:r>
            <a:r>
              <a:rPr lang="pt-BR" sz="2400" dirty="0" smtClean="0">
                <a:solidFill>
                  <a:srgbClr val="000090"/>
                </a:solidFill>
              </a:rPr>
              <a:t>cm</a:t>
            </a:r>
            <a:r>
              <a:rPr lang="pt-BR" sz="2400" baseline="30000" dirty="0" smtClean="0">
                <a:solidFill>
                  <a:srgbClr val="000090"/>
                </a:solidFill>
              </a:rPr>
              <a:t>2 </a:t>
            </a:r>
            <a:r>
              <a:rPr lang="pt-BR" sz="2400" dirty="0" smtClean="0">
                <a:solidFill>
                  <a:srgbClr val="000090"/>
                </a:solidFill>
              </a:rPr>
              <a:t>(1 a 4 MPa)</a:t>
            </a:r>
            <a:endParaRPr lang="pt-BR" sz="2400" baseline="300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- </a:t>
            </a:r>
            <a:r>
              <a:rPr lang="pt-BR" sz="2400" dirty="0">
                <a:solidFill>
                  <a:srgbClr val="FF0000"/>
                </a:solidFill>
              </a:rPr>
              <a:t>alta pressão</a:t>
            </a:r>
            <a:r>
              <a:rPr lang="pt-BR" sz="2400" dirty="0">
                <a:solidFill>
                  <a:srgbClr val="000090"/>
                </a:solidFill>
              </a:rPr>
              <a:t>: maior que 40 kgf/</a:t>
            </a:r>
            <a:r>
              <a:rPr lang="pt-BR" sz="2400" dirty="0" smtClean="0">
                <a:solidFill>
                  <a:srgbClr val="000090"/>
                </a:solidFill>
              </a:rPr>
              <a:t>cm</a:t>
            </a:r>
            <a:r>
              <a:rPr lang="pt-BR" sz="2400" baseline="30000" dirty="0" smtClean="0">
                <a:solidFill>
                  <a:srgbClr val="000090"/>
                </a:solidFill>
              </a:rPr>
              <a:t>2 </a:t>
            </a:r>
            <a:r>
              <a:rPr lang="pt-BR" sz="2400" dirty="0" smtClean="0">
                <a:solidFill>
                  <a:srgbClr val="000090"/>
                </a:solidFill>
              </a:rPr>
              <a:t>(4 MPa)</a:t>
            </a:r>
            <a:endParaRPr lang="pt-BR" sz="2400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024" y="4125813"/>
            <a:ext cx="7706534" cy="1938992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i="1" dirty="0" smtClean="0">
                <a:solidFill>
                  <a:srgbClr val="000090"/>
                </a:solidFill>
              </a:rPr>
              <a:t>Geradores </a:t>
            </a:r>
            <a:r>
              <a:rPr lang="pt-BR" sz="2400" b="1" i="1" dirty="0">
                <a:solidFill>
                  <a:srgbClr val="000090"/>
                </a:solidFill>
              </a:rPr>
              <a:t>de Vapor (</a:t>
            </a:r>
            <a:r>
              <a:rPr lang="pt-BR" sz="2400" b="1" i="1" dirty="0" err="1">
                <a:solidFill>
                  <a:srgbClr val="000090"/>
                </a:solidFill>
              </a:rPr>
              <a:t>GV’s</a:t>
            </a:r>
            <a:r>
              <a:rPr lang="pt-BR" sz="2400" b="1" i="1" dirty="0">
                <a:solidFill>
                  <a:srgbClr val="000090"/>
                </a:solidFill>
              </a:rPr>
              <a:t>)</a:t>
            </a:r>
            <a:r>
              <a:rPr lang="pt-BR" sz="2400" dirty="0">
                <a:solidFill>
                  <a:srgbClr val="000090"/>
                </a:solidFill>
              </a:rPr>
              <a:t> podem ser </a:t>
            </a:r>
            <a:r>
              <a:rPr lang="pt-BR" sz="2400" dirty="0" smtClean="0">
                <a:solidFill>
                  <a:srgbClr val="000090"/>
                </a:solidFill>
              </a:rPr>
              <a:t>considerados como </a:t>
            </a:r>
            <a:r>
              <a:rPr lang="pt-BR" sz="2400" dirty="0">
                <a:solidFill>
                  <a:srgbClr val="000090"/>
                </a:solidFill>
              </a:rPr>
              <a:t>sendo trocadores de calor complexos </a:t>
            </a:r>
            <a:r>
              <a:rPr lang="pt-BR" sz="2400" dirty="0" smtClean="0">
                <a:solidFill>
                  <a:srgbClr val="000090"/>
                </a:solidFill>
              </a:rPr>
              <a:t>que produzem </a:t>
            </a:r>
            <a:r>
              <a:rPr lang="pt-BR" sz="2400" dirty="0">
                <a:solidFill>
                  <a:srgbClr val="000090"/>
                </a:solidFill>
              </a:rPr>
              <a:t>vapor de água sob pressões superiores </a:t>
            </a:r>
            <a:r>
              <a:rPr lang="pt-BR" sz="2400" dirty="0" smtClean="0">
                <a:solidFill>
                  <a:srgbClr val="000090"/>
                </a:solidFill>
              </a:rPr>
              <a:t>a atmosférica </a:t>
            </a:r>
            <a:r>
              <a:rPr lang="pt-BR" sz="2400" dirty="0">
                <a:solidFill>
                  <a:srgbClr val="000090"/>
                </a:solidFill>
              </a:rPr>
              <a:t>a partir da energia de um combustível e </a:t>
            </a:r>
            <a:r>
              <a:rPr lang="pt-BR" sz="2400" dirty="0" smtClean="0">
                <a:solidFill>
                  <a:srgbClr val="000090"/>
                </a:solidFill>
              </a:rPr>
              <a:t>de um </a:t>
            </a:r>
            <a:r>
              <a:rPr lang="pt-BR" sz="2400" dirty="0">
                <a:solidFill>
                  <a:srgbClr val="000090"/>
                </a:solidFill>
              </a:rPr>
              <a:t>elemento comburente (Ar).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8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767" y="468288"/>
            <a:ext cx="8616214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90"/>
                </a:solidFill>
              </a:rPr>
              <a:t>Geradores de </a:t>
            </a:r>
            <a:r>
              <a:rPr lang="pt-BR" sz="2400" dirty="0" smtClean="0">
                <a:solidFill>
                  <a:srgbClr val="000090"/>
                </a:solidFill>
              </a:rPr>
              <a:t>Vapor: </a:t>
            </a:r>
            <a:r>
              <a:rPr lang="pt-BR" sz="2400" dirty="0" smtClean="0">
                <a:solidFill>
                  <a:srgbClr val="FF0000"/>
                </a:solidFill>
              </a:rPr>
              <a:t>é </a:t>
            </a:r>
            <a:r>
              <a:rPr lang="pt-BR" sz="2400" dirty="0">
                <a:solidFill>
                  <a:srgbClr val="FF0000"/>
                </a:solidFill>
              </a:rPr>
              <a:t>um aparelho térmico que produz vapor a partir do aquecimento de um </a:t>
            </a:r>
            <a:r>
              <a:rPr lang="pt-BR" sz="2400" dirty="0" smtClean="0">
                <a:solidFill>
                  <a:srgbClr val="FF0000"/>
                </a:solidFill>
              </a:rPr>
              <a:t>fluido </a:t>
            </a:r>
            <a:r>
              <a:rPr lang="pt-BR" sz="2400" dirty="0" err="1" smtClean="0">
                <a:solidFill>
                  <a:srgbClr val="FF0000"/>
                </a:solidFill>
              </a:rPr>
              <a:t>vaporizante</a:t>
            </a:r>
            <a:r>
              <a:rPr lang="pt-BR" sz="2400" dirty="0" smtClean="0">
                <a:solidFill>
                  <a:srgbClr val="000090"/>
                </a:solidFill>
              </a:rPr>
              <a:t>. Ou seja, </a:t>
            </a:r>
            <a:r>
              <a:rPr lang="pt-BR" sz="2400" dirty="0" smtClean="0">
                <a:solidFill>
                  <a:srgbClr val="FF0000"/>
                </a:solidFill>
              </a:rPr>
              <a:t>basicamente</a:t>
            </a:r>
            <a:r>
              <a:rPr lang="pt-BR" sz="2400" dirty="0" smtClean="0">
                <a:solidFill>
                  <a:srgbClr val="000090"/>
                </a:solidFill>
              </a:rPr>
              <a:t> </a:t>
            </a:r>
            <a:r>
              <a:rPr lang="pt-BR" sz="2400" dirty="0">
                <a:solidFill>
                  <a:srgbClr val="000090"/>
                </a:solidFill>
              </a:rPr>
              <a:t>um trocador </a:t>
            </a:r>
            <a:r>
              <a:rPr lang="pt-BR" sz="2400" dirty="0" smtClean="0">
                <a:solidFill>
                  <a:srgbClr val="000090"/>
                </a:solidFill>
              </a:rPr>
              <a:t>de calor </a:t>
            </a:r>
            <a:r>
              <a:rPr lang="pt-BR" sz="2400" dirty="0">
                <a:solidFill>
                  <a:srgbClr val="000090"/>
                </a:solidFill>
              </a:rPr>
              <a:t>que trabalha com pressão superior </a:t>
            </a:r>
            <a:r>
              <a:rPr lang="pt-BR" sz="2400" dirty="0" smtClean="0">
                <a:solidFill>
                  <a:srgbClr val="000090"/>
                </a:solidFill>
              </a:rPr>
              <a:t>à pressão </a:t>
            </a:r>
            <a:r>
              <a:rPr lang="pt-BR" sz="2400" dirty="0">
                <a:solidFill>
                  <a:srgbClr val="000090"/>
                </a:solidFill>
              </a:rPr>
              <a:t>atmosférica, produzindo vapor a </a:t>
            </a:r>
            <a:r>
              <a:rPr lang="pt-BR" sz="2400" dirty="0" smtClean="0">
                <a:solidFill>
                  <a:srgbClr val="000090"/>
                </a:solidFill>
              </a:rPr>
              <a:t>partir da </a:t>
            </a:r>
            <a:r>
              <a:rPr lang="pt-BR" sz="2400" dirty="0">
                <a:solidFill>
                  <a:srgbClr val="000090"/>
                </a:solidFill>
              </a:rPr>
              <a:t>energia térmica fornecida por uma fonte qualquer.</a:t>
            </a:r>
            <a:endParaRPr lang="pt-BR" sz="2400" dirty="0" smtClean="0">
              <a:solidFill>
                <a:srgbClr val="000090"/>
              </a:solidFill>
            </a:endParaRP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Na </a:t>
            </a:r>
            <a:r>
              <a:rPr lang="pt-BR" sz="2400" dirty="0">
                <a:solidFill>
                  <a:srgbClr val="FF0000"/>
                </a:solidFill>
              </a:rPr>
              <a:t>prática adotam-se alguns nomes</a:t>
            </a:r>
            <a:r>
              <a:rPr lang="pt-BR" sz="2400" dirty="0">
                <a:solidFill>
                  <a:srgbClr val="000090"/>
                </a:solidFill>
              </a:rPr>
              <a:t>, a saber</a:t>
            </a:r>
            <a:r>
              <a:rPr lang="pt-BR" sz="2400" dirty="0" smtClean="0">
                <a:solidFill>
                  <a:srgbClr val="000090"/>
                </a:solidFill>
              </a:rPr>
              <a:t>: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FF0000"/>
                </a:solidFill>
              </a:rPr>
              <a:t>Caldeiras de Vapor</a:t>
            </a:r>
            <a:r>
              <a:rPr lang="pt-BR" sz="2400" dirty="0">
                <a:solidFill>
                  <a:srgbClr val="000090"/>
                </a:solidFill>
              </a:rPr>
              <a:t>: são os geradores de vapor mais simples, queimam algum </a:t>
            </a:r>
            <a:r>
              <a:rPr lang="pt-BR" sz="2400" dirty="0" smtClean="0">
                <a:solidFill>
                  <a:srgbClr val="000090"/>
                </a:solidFill>
              </a:rPr>
              <a:t>tipo de </a:t>
            </a:r>
            <a:r>
              <a:rPr lang="pt-BR" sz="2400" dirty="0">
                <a:solidFill>
                  <a:srgbClr val="000090"/>
                </a:solidFill>
              </a:rPr>
              <a:t>combustível como fonte geradora de calor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FF0000"/>
                </a:solidFill>
              </a:rPr>
              <a:t>Caldeiras de Recuperação</a:t>
            </a:r>
            <a:r>
              <a:rPr lang="pt-BR" sz="2400" dirty="0">
                <a:solidFill>
                  <a:srgbClr val="000090"/>
                </a:solidFill>
              </a:rPr>
              <a:t>: são aqueles geradores que não utilizam </a:t>
            </a:r>
            <a:r>
              <a:rPr lang="pt-BR" sz="2400" dirty="0" smtClean="0">
                <a:solidFill>
                  <a:srgbClr val="000090"/>
                </a:solidFill>
              </a:rPr>
              <a:t>combustíveis como </a:t>
            </a:r>
            <a:r>
              <a:rPr lang="pt-BR" sz="2400" dirty="0">
                <a:solidFill>
                  <a:srgbClr val="000090"/>
                </a:solidFill>
              </a:rPr>
              <a:t>fonte geradora de calor, aproveitando o calor residual de processos industriais (gás </a:t>
            </a:r>
            <a:r>
              <a:rPr lang="pt-BR" sz="2400" dirty="0" smtClean="0">
                <a:solidFill>
                  <a:srgbClr val="000090"/>
                </a:solidFill>
              </a:rPr>
              <a:t>de </a:t>
            </a:r>
            <a:r>
              <a:rPr lang="es-ES_tradnl" sz="2400" dirty="0" smtClean="0">
                <a:solidFill>
                  <a:srgbClr val="000090"/>
                </a:solidFill>
              </a:rPr>
              <a:t>escape </a:t>
            </a:r>
            <a:r>
              <a:rPr lang="es-ES_tradnl" sz="2400" dirty="0">
                <a:solidFill>
                  <a:srgbClr val="000090"/>
                </a:solidFill>
              </a:rPr>
              <a:t>de motores, </a:t>
            </a:r>
            <a:r>
              <a:rPr lang="es-ES_tradnl" sz="2400" dirty="0" err="1">
                <a:solidFill>
                  <a:srgbClr val="000090"/>
                </a:solidFill>
              </a:rPr>
              <a:t>gás</a:t>
            </a:r>
            <a:r>
              <a:rPr lang="es-ES_tradnl" sz="2400" dirty="0">
                <a:solidFill>
                  <a:srgbClr val="000090"/>
                </a:solidFill>
              </a:rPr>
              <a:t> de alto </a:t>
            </a:r>
            <a:r>
              <a:rPr lang="es-ES_tradnl" sz="2400" dirty="0" err="1">
                <a:solidFill>
                  <a:srgbClr val="000090"/>
                </a:solidFill>
              </a:rPr>
              <a:t>forno</a:t>
            </a:r>
            <a:r>
              <a:rPr lang="es-ES_tradnl" sz="2400" dirty="0">
                <a:solidFill>
                  <a:srgbClr val="000090"/>
                </a:solidFill>
              </a:rPr>
              <a:t>, de turbinas, etc.)</a:t>
            </a:r>
            <a:r>
              <a:rPr lang="es-ES_tradnl" sz="2400" dirty="0" smtClean="0">
                <a:solidFill>
                  <a:srgbClr val="000090"/>
                </a:solidFill>
              </a:rPr>
              <a:t>.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1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767" y="90747"/>
            <a:ext cx="86162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400" dirty="0">
              <a:solidFill>
                <a:srgbClr val="00009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Caldeiras de Água Quente</a:t>
            </a:r>
            <a:r>
              <a:rPr lang="pt-BR" sz="2400" dirty="0">
                <a:solidFill>
                  <a:srgbClr val="000090"/>
                </a:solidFill>
              </a:rPr>
              <a:t>: são aqueles em que o fluido não vaporiza, sendo </a:t>
            </a:r>
            <a:r>
              <a:rPr lang="pt-BR" sz="2400" dirty="0" smtClean="0">
                <a:solidFill>
                  <a:srgbClr val="000090"/>
                </a:solidFill>
              </a:rPr>
              <a:t>o mesmo </a:t>
            </a:r>
            <a:r>
              <a:rPr lang="pt-BR" sz="2400" dirty="0">
                <a:solidFill>
                  <a:srgbClr val="000090"/>
                </a:solidFill>
              </a:rPr>
              <a:t>aproveitado em fase líquida (calefação, processos químicos)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endParaRPr lang="pt-BR" sz="2400" dirty="0">
              <a:solidFill>
                <a:srgbClr val="00009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Geradores Reatores Nucleares</a:t>
            </a:r>
            <a:r>
              <a:rPr lang="pt-BR" sz="2400" dirty="0">
                <a:solidFill>
                  <a:srgbClr val="000090"/>
                </a:solidFill>
              </a:rPr>
              <a:t>: são aqueles que produzem vapor utilizando </a:t>
            </a:r>
            <a:r>
              <a:rPr lang="pt-BR" sz="2400" dirty="0" smtClean="0">
                <a:solidFill>
                  <a:srgbClr val="000090"/>
                </a:solidFill>
              </a:rPr>
              <a:t>como fonte </a:t>
            </a:r>
            <a:r>
              <a:rPr lang="pt-BR" sz="2400" dirty="0">
                <a:solidFill>
                  <a:srgbClr val="000090"/>
                </a:solidFill>
              </a:rPr>
              <a:t>de calor a energia liberada por combustíveis nucleares (urânio enriquecido).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3" name="Picture 4" descr="http://4.bp.blogspot.com/_cweLO86kcnk/SXjZ3pzvSHI/AAAAAAAAAA4/eqn0lrSq11I/s320/aa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00" y="3218064"/>
            <a:ext cx="3615585" cy="341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53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7999" r="22000" b="18001"/>
          <a:stretch>
            <a:fillRect/>
          </a:stretch>
        </p:blipFill>
        <p:spPr bwMode="auto">
          <a:xfrm>
            <a:off x="2878482" y="85805"/>
            <a:ext cx="6265518" cy="518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017"/>
            <a:ext cx="4113395" cy="57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6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35" y="133674"/>
            <a:ext cx="5585244" cy="62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842" y="1422683"/>
            <a:ext cx="5888574" cy="51011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716" y="200767"/>
            <a:ext cx="86692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As </a:t>
            </a:r>
            <a:r>
              <a:rPr lang="pt-BR" sz="2200" dirty="0">
                <a:solidFill>
                  <a:srgbClr val="FF0000"/>
                </a:solidFill>
              </a:rPr>
              <a:t>máquinas a vapor usam o fato de </a:t>
            </a:r>
            <a:r>
              <a:rPr lang="pt-BR" sz="2200" dirty="0" smtClean="0">
                <a:solidFill>
                  <a:srgbClr val="FF0000"/>
                </a:solidFill>
              </a:rPr>
              <a:t>que a </a:t>
            </a:r>
            <a:r>
              <a:rPr lang="pt-BR" sz="2200" dirty="0">
                <a:solidFill>
                  <a:srgbClr val="FF0000"/>
                </a:solidFill>
              </a:rPr>
              <a:t>água, quando convertida em vapor se expande </a:t>
            </a:r>
            <a:r>
              <a:rPr lang="pt-BR" sz="2200" dirty="0" smtClean="0">
                <a:solidFill>
                  <a:srgbClr val="FF0000"/>
                </a:solidFill>
              </a:rPr>
              <a:t>e ocupa </a:t>
            </a:r>
            <a:r>
              <a:rPr lang="pt-BR" sz="2200" dirty="0">
                <a:solidFill>
                  <a:srgbClr val="FF0000"/>
                </a:solidFill>
              </a:rPr>
              <a:t>um volume de até 1.600 vezes maior do que </a:t>
            </a:r>
            <a:r>
              <a:rPr lang="pt-BR" sz="2200" dirty="0" smtClean="0">
                <a:solidFill>
                  <a:srgbClr val="FF0000"/>
                </a:solidFill>
              </a:rPr>
              <a:t>o original</a:t>
            </a:r>
            <a:r>
              <a:rPr lang="pt-BR" sz="2200" dirty="0">
                <a:solidFill>
                  <a:srgbClr val="FF0000"/>
                </a:solidFill>
              </a:rPr>
              <a:t>, quando sob pressão atmosférica.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66" y="413086"/>
            <a:ext cx="8886334" cy="61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4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87" y="666539"/>
            <a:ext cx="840703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</a:rPr>
              <a:t>Vapor de água</a:t>
            </a:r>
            <a:r>
              <a:rPr lang="pt-BR" sz="2400" dirty="0">
                <a:solidFill>
                  <a:srgbClr val="000090"/>
                </a:solidFill>
              </a:rPr>
              <a:t> é usado como meio de geração, transporte e </a:t>
            </a:r>
            <a:r>
              <a:rPr lang="pt-BR" sz="2400" dirty="0" smtClean="0">
                <a:solidFill>
                  <a:srgbClr val="000090"/>
                </a:solidFill>
              </a:rPr>
              <a:t>utilização de </a:t>
            </a:r>
            <a:r>
              <a:rPr lang="pt-BR" sz="2400" dirty="0">
                <a:solidFill>
                  <a:srgbClr val="000090"/>
                </a:solidFill>
              </a:rPr>
              <a:t>energia desde os primórdios do desenvolvimento industrial.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278" y="2629173"/>
            <a:ext cx="8581888" cy="3416320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000090"/>
                </a:solidFill>
              </a:rPr>
              <a:t>A água é </a:t>
            </a:r>
            <a:r>
              <a:rPr lang="pt-BR" sz="2400" dirty="0" smtClean="0">
                <a:solidFill>
                  <a:srgbClr val="000090"/>
                </a:solidFill>
              </a:rPr>
              <a:t>o composto </a:t>
            </a:r>
            <a:r>
              <a:rPr lang="pt-BR" sz="2400" dirty="0">
                <a:solidFill>
                  <a:srgbClr val="000090"/>
                </a:solidFill>
              </a:rPr>
              <a:t>mais abundante da Terra e portanto de fácil obtenção e </a:t>
            </a:r>
            <a:r>
              <a:rPr lang="pt-BR" sz="2400" dirty="0" smtClean="0">
                <a:solidFill>
                  <a:srgbClr val="000090"/>
                </a:solidFill>
              </a:rPr>
              <a:t>baixo </a:t>
            </a:r>
            <a:r>
              <a:rPr lang="en-US" sz="2400" dirty="0" smtClean="0">
                <a:solidFill>
                  <a:srgbClr val="000090"/>
                </a:solidFill>
              </a:rPr>
              <a:t>c</a:t>
            </a:r>
            <a:r>
              <a:rPr lang="pt-BR" sz="2400" dirty="0" err="1" smtClean="0">
                <a:solidFill>
                  <a:srgbClr val="000090"/>
                </a:solidFill>
              </a:rPr>
              <a:t>usto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ctr"/>
            <a:endParaRPr lang="pt-BR" sz="2400" dirty="0">
              <a:solidFill>
                <a:srgbClr val="00009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90"/>
                </a:solidFill>
              </a:rPr>
              <a:t>Na </a:t>
            </a:r>
            <a:r>
              <a:rPr lang="pt-BR" sz="2400" dirty="0">
                <a:solidFill>
                  <a:srgbClr val="000090"/>
                </a:solidFill>
              </a:rPr>
              <a:t>forma de vapor tem alto conteúdo de energia por unidade </a:t>
            </a:r>
            <a:r>
              <a:rPr lang="pt-BR" sz="2400" dirty="0" smtClean="0">
                <a:solidFill>
                  <a:srgbClr val="000090"/>
                </a:solidFill>
              </a:rPr>
              <a:t>de massa </a:t>
            </a:r>
            <a:r>
              <a:rPr lang="pt-BR" sz="2400" dirty="0">
                <a:solidFill>
                  <a:srgbClr val="000090"/>
                </a:solidFill>
              </a:rPr>
              <a:t>e </a:t>
            </a:r>
            <a:r>
              <a:rPr lang="pt-BR" sz="2400" dirty="0" smtClean="0">
                <a:solidFill>
                  <a:srgbClr val="000090"/>
                </a:solidFill>
              </a:rPr>
              <a:t>volume.</a:t>
            </a:r>
          </a:p>
          <a:p>
            <a:pPr algn="ctr"/>
            <a:endParaRPr lang="pt-BR" sz="2400" dirty="0">
              <a:solidFill>
                <a:srgbClr val="00009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90"/>
                </a:solidFill>
              </a:rPr>
              <a:t>As </a:t>
            </a:r>
            <a:r>
              <a:rPr lang="pt-BR" sz="2400" dirty="0">
                <a:solidFill>
                  <a:srgbClr val="000090"/>
                </a:solidFill>
              </a:rPr>
              <a:t>relações </a:t>
            </a:r>
            <a:r>
              <a:rPr lang="pt-BR" sz="2400" dirty="0" err="1" smtClean="0">
                <a:solidFill>
                  <a:srgbClr val="000090"/>
                </a:solidFill>
              </a:rPr>
              <a:t>T</a:t>
            </a:r>
            <a:r>
              <a:rPr lang="pt-BR" sz="2400" dirty="0" smtClean="0">
                <a:solidFill>
                  <a:srgbClr val="000090"/>
                </a:solidFill>
              </a:rPr>
              <a:t>/</a:t>
            </a:r>
            <a:r>
              <a:rPr lang="pt-BR" sz="2400" dirty="0" err="1" smtClean="0">
                <a:solidFill>
                  <a:srgbClr val="000090"/>
                </a:solidFill>
              </a:rPr>
              <a:t>P</a:t>
            </a:r>
            <a:r>
              <a:rPr lang="pt-BR" sz="2400" dirty="0" smtClean="0">
                <a:solidFill>
                  <a:srgbClr val="000090"/>
                </a:solidFill>
              </a:rPr>
              <a:t> de </a:t>
            </a:r>
            <a:r>
              <a:rPr lang="pt-BR" sz="2400" dirty="0">
                <a:solidFill>
                  <a:srgbClr val="000090"/>
                </a:solidFill>
              </a:rPr>
              <a:t>saturação </a:t>
            </a:r>
            <a:r>
              <a:rPr lang="pt-BR" sz="2400" dirty="0" smtClean="0">
                <a:solidFill>
                  <a:srgbClr val="000090"/>
                </a:solidFill>
              </a:rPr>
              <a:t>permitem utilização </a:t>
            </a:r>
            <a:r>
              <a:rPr lang="pt-BR" sz="2400" dirty="0">
                <a:solidFill>
                  <a:srgbClr val="000090"/>
                </a:solidFill>
              </a:rPr>
              <a:t>como fonte de calor a temperaturas </a:t>
            </a:r>
            <a:r>
              <a:rPr lang="pt-BR" sz="2400" dirty="0" smtClean="0">
                <a:solidFill>
                  <a:srgbClr val="000090"/>
                </a:solidFill>
              </a:rPr>
              <a:t>médias </a:t>
            </a:r>
            <a:r>
              <a:rPr lang="pt-BR" sz="2400" dirty="0">
                <a:solidFill>
                  <a:srgbClr val="000090"/>
                </a:solidFill>
              </a:rPr>
              <a:t>e </a:t>
            </a:r>
            <a:r>
              <a:rPr lang="pt-BR" sz="2400" dirty="0" smtClean="0">
                <a:solidFill>
                  <a:srgbClr val="000090"/>
                </a:solidFill>
              </a:rPr>
              <a:t>de larga utilização </a:t>
            </a:r>
            <a:r>
              <a:rPr lang="pt-BR" sz="2400" dirty="0">
                <a:solidFill>
                  <a:srgbClr val="000090"/>
                </a:solidFill>
              </a:rPr>
              <a:t>industrial </a:t>
            </a:r>
            <a:r>
              <a:rPr lang="pt-BR" sz="2400" dirty="0" smtClean="0">
                <a:solidFill>
                  <a:srgbClr val="000090"/>
                </a:solidFill>
              </a:rPr>
              <a:t>com pressões </a:t>
            </a:r>
            <a:r>
              <a:rPr lang="pt-BR" sz="2400" dirty="0">
                <a:solidFill>
                  <a:srgbClr val="000090"/>
                </a:solidFill>
              </a:rPr>
              <a:t>de trabalho perfeitamente </a:t>
            </a:r>
            <a:r>
              <a:rPr lang="pt-BR" sz="2400" dirty="0" smtClean="0">
                <a:solidFill>
                  <a:srgbClr val="000090"/>
                </a:solidFill>
              </a:rPr>
              <a:t>toleráveis.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6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155700"/>
            <a:ext cx="90424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4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50" y="473554"/>
            <a:ext cx="8658773" cy="57071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112" y="473554"/>
            <a:ext cx="8548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James Watt modificou um pouco </a:t>
            </a:r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o formato </a:t>
            </a:r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em 1769, desenhando a </a:t>
            </a:r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caldeira Vagão, </a:t>
            </a:r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a precursora </a:t>
            </a:r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das caldeiras </a:t>
            </a:r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utilizadas em locomotivas </a:t>
            </a:r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a </a:t>
            </a:r>
            <a:r>
              <a:rPr lang="fi-FI" b="1" dirty="0" err="1" smtClean="0">
                <a:solidFill>
                  <a:schemeClr val="accent4">
                    <a:lumMod val="50000"/>
                  </a:schemeClr>
                </a:solidFill>
              </a:rPr>
              <a:t>vapor</a:t>
            </a:r>
            <a:r>
              <a:rPr lang="fi-FI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440" y="3980059"/>
            <a:ext cx="2671861" cy="28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5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484768"/>
            <a:ext cx="7861300" cy="462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603" y="5150988"/>
            <a:ext cx="85647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90"/>
                </a:solidFill>
              </a:rPr>
              <a:t>Todos estes modelos provocaram </a:t>
            </a:r>
            <a:r>
              <a:rPr lang="pt-BR" sz="2400" dirty="0" smtClean="0">
                <a:solidFill>
                  <a:srgbClr val="000090"/>
                </a:solidFill>
              </a:rPr>
              <a:t>desastrosas explosões</a:t>
            </a:r>
            <a:r>
              <a:rPr lang="pt-BR" sz="2400" dirty="0">
                <a:solidFill>
                  <a:srgbClr val="000090"/>
                </a:solidFill>
              </a:rPr>
              <a:t>, devido a utilização de </a:t>
            </a:r>
            <a:r>
              <a:rPr lang="pt-BR" sz="2400" dirty="0">
                <a:solidFill>
                  <a:srgbClr val="FF0000"/>
                </a:solidFill>
              </a:rPr>
              <a:t>fogo direto </a:t>
            </a:r>
            <a:r>
              <a:rPr lang="pt-BR" sz="2400" dirty="0">
                <a:solidFill>
                  <a:srgbClr val="000090"/>
                </a:solidFill>
              </a:rPr>
              <a:t>e </a:t>
            </a:r>
            <a:r>
              <a:rPr lang="pt-BR" sz="2400" dirty="0" smtClean="0">
                <a:solidFill>
                  <a:srgbClr val="000090"/>
                </a:solidFill>
              </a:rPr>
              <a:t>ao </a:t>
            </a:r>
            <a:r>
              <a:rPr lang="pt-BR" sz="2400" dirty="0" smtClean="0">
                <a:solidFill>
                  <a:srgbClr val="FF0000"/>
                </a:solidFill>
              </a:rPr>
              <a:t>grande </a:t>
            </a:r>
            <a:r>
              <a:rPr lang="pt-BR" sz="2400" dirty="0">
                <a:solidFill>
                  <a:srgbClr val="FF0000"/>
                </a:solidFill>
              </a:rPr>
              <a:t>acúmulo de vapor</a:t>
            </a:r>
            <a:r>
              <a:rPr lang="pt-BR" sz="2400" dirty="0">
                <a:solidFill>
                  <a:srgbClr val="000090"/>
                </a:solidFill>
              </a:rPr>
              <a:t> no recipiente. </a:t>
            </a:r>
            <a:r>
              <a:rPr lang="pt-BR" sz="2400" i="1" u="sng" dirty="0">
                <a:solidFill>
                  <a:srgbClr val="FF0000"/>
                </a:solidFill>
              </a:rPr>
              <a:t>A ruptura </a:t>
            </a:r>
            <a:r>
              <a:rPr lang="pt-BR" sz="2400" i="1" u="sng" dirty="0" smtClean="0">
                <a:solidFill>
                  <a:srgbClr val="FF0000"/>
                </a:solidFill>
              </a:rPr>
              <a:t>do vaso </a:t>
            </a:r>
            <a:r>
              <a:rPr lang="pt-BR" sz="2400" i="1" u="sng" dirty="0">
                <a:solidFill>
                  <a:srgbClr val="FF0000"/>
                </a:solidFill>
              </a:rPr>
              <a:t>causava grande liberação de energia na forma </a:t>
            </a:r>
            <a:r>
              <a:rPr lang="pt-BR" sz="2400" i="1" u="sng" dirty="0" smtClean="0">
                <a:solidFill>
                  <a:srgbClr val="FF0000"/>
                </a:solidFill>
              </a:rPr>
              <a:t>de expansão </a:t>
            </a:r>
            <a:r>
              <a:rPr lang="pt-BR" sz="2400" i="1" u="sng" dirty="0">
                <a:solidFill>
                  <a:srgbClr val="FF0000"/>
                </a:solidFill>
              </a:rPr>
              <a:t>do vapor contido</a:t>
            </a:r>
            <a:r>
              <a:rPr lang="pt-BR" sz="2400" dirty="0">
                <a:solidFill>
                  <a:srgbClr val="000090"/>
                </a:solidFill>
              </a:rPr>
              <a:t>.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3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712"/>
            <a:ext cx="5928593" cy="41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279" y="215821"/>
            <a:ext cx="5753721" cy="37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87" y="499525"/>
            <a:ext cx="6965700" cy="4411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3936" y="5230053"/>
            <a:ext cx="743607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90"/>
                </a:solidFill>
              </a:rPr>
              <a:t>Em 1880, </a:t>
            </a:r>
            <a:r>
              <a:rPr lang="pt-BR" sz="2400" dirty="0" err="1">
                <a:solidFill>
                  <a:srgbClr val="000090"/>
                </a:solidFill>
              </a:rPr>
              <a:t>Stirling</a:t>
            </a:r>
            <a:r>
              <a:rPr lang="pt-BR" sz="2400" dirty="0">
                <a:solidFill>
                  <a:srgbClr val="000090"/>
                </a:solidFill>
              </a:rPr>
              <a:t> desenvolveu uma caldeira de tubos</a:t>
            </a: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curvados, cuja concepção básica é ainda hoje </a:t>
            </a:r>
            <a:r>
              <a:rPr lang="pt-BR" sz="2400" dirty="0" smtClean="0">
                <a:solidFill>
                  <a:srgbClr val="000090"/>
                </a:solidFill>
              </a:rPr>
              <a:t>utilizada nas </a:t>
            </a:r>
            <a:r>
              <a:rPr lang="pt-BR" sz="2400" dirty="0">
                <a:solidFill>
                  <a:srgbClr val="000090"/>
                </a:solidFill>
              </a:rPr>
              <a:t>grandes caldeiras </a:t>
            </a:r>
            <a:r>
              <a:rPr lang="pt-BR" sz="2400" dirty="0" err="1" smtClean="0">
                <a:solidFill>
                  <a:srgbClr val="000090"/>
                </a:solidFill>
              </a:rPr>
              <a:t>aquotubulares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3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08" y="528284"/>
            <a:ext cx="8721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90"/>
                </a:solidFill>
              </a:rPr>
              <a:t>Nos últimos anos o desenvolvimento técnico </a:t>
            </a:r>
            <a:r>
              <a:rPr lang="pt-BR" sz="2400" dirty="0" smtClean="0">
                <a:solidFill>
                  <a:srgbClr val="000090"/>
                </a:solidFill>
              </a:rPr>
              <a:t>dos geradores </a:t>
            </a:r>
            <a:r>
              <a:rPr lang="pt-BR" sz="2400" dirty="0">
                <a:solidFill>
                  <a:srgbClr val="000090"/>
                </a:solidFill>
              </a:rPr>
              <a:t>de vapor se deu principalmente no </a:t>
            </a:r>
            <a:r>
              <a:rPr lang="pt-BR" sz="2400" dirty="0" smtClean="0">
                <a:solidFill>
                  <a:srgbClr val="000090"/>
                </a:solidFill>
              </a:rPr>
              <a:t>aumento das </a:t>
            </a:r>
            <a:r>
              <a:rPr lang="pt-BR" sz="2400" dirty="0">
                <a:solidFill>
                  <a:srgbClr val="000090"/>
                </a:solidFill>
              </a:rPr>
              <a:t>pressões e temperaturas de trabalho, </a:t>
            </a:r>
            <a:r>
              <a:rPr lang="pt-BR" sz="2400" dirty="0" smtClean="0">
                <a:solidFill>
                  <a:srgbClr val="000090"/>
                </a:solidFill>
              </a:rPr>
              <a:t>no rendimento </a:t>
            </a:r>
            <a:r>
              <a:rPr lang="pt-BR" sz="2400" dirty="0">
                <a:solidFill>
                  <a:srgbClr val="000090"/>
                </a:solidFill>
              </a:rPr>
              <a:t>térmico, na utilização dos mais </a:t>
            </a:r>
            <a:r>
              <a:rPr lang="pt-BR" sz="2400" dirty="0" smtClean="0">
                <a:solidFill>
                  <a:srgbClr val="000090"/>
                </a:solidFill>
              </a:rPr>
              <a:t>diversos combustíveis </a:t>
            </a:r>
            <a:r>
              <a:rPr lang="pt-BR" sz="2400" dirty="0">
                <a:solidFill>
                  <a:srgbClr val="000090"/>
                </a:solidFill>
              </a:rPr>
              <a:t>e principalmente em </a:t>
            </a:r>
            <a:r>
              <a:rPr lang="pt-BR" sz="2400" dirty="0" smtClean="0">
                <a:solidFill>
                  <a:srgbClr val="000090"/>
                </a:solidFill>
              </a:rPr>
              <a:t>formas de controle automático </a:t>
            </a:r>
            <a:r>
              <a:rPr lang="pt-BR" sz="2400" dirty="0">
                <a:solidFill>
                  <a:srgbClr val="000090"/>
                </a:solidFill>
              </a:rPr>
              <a:t>dos equipamentos.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67" y="2552860"/>
            <a:ext cx="5598384" cy="430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4" y="443904"/>
            <a:ext cx="8568316" cy="636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8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4" y="393029"/>
            <a:ext cx="8324064" cy="624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4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414" y="844736"/>
            <a:ext cx="82317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rgbClr val="000090"/>
                </a:solidFill>
              </a:rPr>
              <a:t>Grandes </a:t>
            </a:r>
            <a:r>
              <a:rPr lang="pt-BR" sz="2400" dirty="0">
                <a:solidFill>
                  <a:srgbClr val="000090"/>
                </a:solidFill>
              </a:rPr>
              <a:t>caldeiras, </a:t>
            </a:r>
            <a:r>
              <a:rPr lang="pt-BR" sz="2400" dirty="0" smtClean="0">
                <a:solidFill>
                  <a:srgbClr val="000090"/>
                </a:solidFill>
              </a:rPr>
              <a:t>as quais </a:t>
            </a:r>
            <a:r>
              <a:rPr lang="pt-BR" sz="2400" dirty="0">
                <a:solidFill>
                  <a:srgbClr val="000090"/>
                </a:solidFill>
              </a:rPr>
              <a:t>são utilizadas tanto para geração própria de energia </a:t>
            </a:r>
            <a:r>
              <a:rPr lang="pt-BR" sz="2400" dirty="0" smtClean="0">
                <a:solidFill>
                  <a:srgbClr val="000090"/>
                </a:solidFill>
              </a:rPr>
              <a:t>elétrica quanto </a:t>
            </a:r>
            <a:r>
              <a:rPr lang="pt-BR" sz="2400" dirty="0">
                <a:solidFill>
                  <a:srgbClr val="000090"/>
                </a:solidFill>
              </a:rPr>
              <a:t>para processos de aquecimento, estão limitadas a pressões da </a:t>
            </a:r>
            <a:r>
              <a:rPr lang="pt-BR" sz="2400" dirty="0" smtClean="0">
                <a:solidFill>
                  <a:srgbClr val="000090"/>
                </a:solidFill>
              </a:rPr>
              <a:t>ordem de </a:t>
            </a:r>
            <a:r>
              <a:rPr lang="pt-BR" sz="2400" dirty="0">
                <a:solidFill>
                  <a:srgbClr val="FF0000"/>
                </a:solidFill>
              </a:rPr>
              <a:t>100 kgf/</a:t>
            </a:r>
            <a:r>
              <a:rPr lang="pt-BR" sz="2400" dirty="0" smtClean="0">
                <a:solidFill>
                  <a:srgbClr val="FF0000"/>
                </a:solidFill>
              </a:rPr>
              <a:t>cm</a:t>
            </a:r>
            <a:r>
              <a:rPr lang="pt-BR" sz="2400" baseline="30000" dirty="0" smtClean="0">
                <a:solidFill>
                  <a:srgbClr val="FF0000"/>
                </a:solidFill>
              </a:rPr>
              <a:t>2</a:t>
            </a:r>
            <a:r>
              <a:rPr lang="pt-BR" sz="2400" dirty="0" smtClean="0">
                <a:solidFill>
                  <a:srgbClr val="000090"/>
                </a:solidFill>
              </a:rPr>
              <a:t>. (+ ou - 10 </a:t>
            </a:r>
            <a:r>
              <a:rPr lang="pt-BR" sz="2400" dirty="0">
                <a:solidFill>
                  <a:srgbClr val="000090"/>
                </a:solidFill>
              </a:rPr>
              <a:t>MPa)</a:t>
            </a:r>
          </a:p>
          <a:p>
            <a:pPr algn="just"/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7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5" y="679344"/>
            <a:ext cx="9075005" cy="53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9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H="1">
            <a:off x="858187" y="678858"/>
            <a:ext cx="7929664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Por exemplo:</a:t>
            </a:r>
            <a:r>
              <a:rPr lang="pt-BR" sz="2400" dirty="0" smtClean="0">
                <a:solidFill>
                  <a:srgbClr val="000090"/>
                </a:solidFill>
              </a:rPr>
              <a:t> </a:t>
            </a:r>
          </a:p>
          <a:p>
            <a:endParaRPr lang="pt-BR" sz="2400" dirty="0">
              <a:solidFill>
                <a:srgbClr val="00009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90"/>
                </a:solidFill>
              </a:rPr>
              <a:t>Geração </a:t>
            </a:r>
            <a:r>
              <a:rPr lang="pt-BR" sz="2400" dirty="0">
                <a:solidFill>
                  <a:srgbClr val="000090"/>
                </a:solidFill>
              </a:rPr>
              <a:t>de energia elétrica do hemisfério </a:t>
            </a:r>
            <a:r>
              <a:rPr lang="pt-BR" sz="2400" dirty="0" smtClean="0">
                <a:solidFill>
                  <a:srgbClr val="000090"/>
                </a:solidFill>
              </a:rPr>
              <a:t>norte utiliza </a:t>
            </a:r>
            <a:r>
              <a:rPr lang="pt-BR" sz="2400" dirty="0">
                <a:solidFill>
                  <a:srgbClr val="000090"/>
                </a:solidFill>
              </a:rPr>
              <a:t>vapor de água como fluído </a:t>
            </a:r>
            <a:r>
              <a:rPr lang="pt-BR" sz="2400" dirty="0" smtClean="0">
                <a:solidFill>
                  <a:srgbClr val="000090"/>
                </a:solidFill>
              </a:rPr>
              <a:t>de trabalho </a:t>
            </a:r>
            <a:r>
              <a:rPr lang="pt-BR" sz="2400" dirty="0">
                <a:solidFill>
                  <a:srgbClr val="000090"/>
                </a:solidFill>
              </a:rPr>
              <a:t>em ciclos </a:t>
            </a:r>
            <a:r>
              <a:rPr lang="pt-BR" sz="2400" dirty="0" smtClean="0">
                <a:solidFill>
                  <a:srgbClr val="000090"/>
                </a:solidFill>
              </a:rPr>
              <a:t>termodinâmicos:</a:t>
            </a:r>
          </a:p>
          <a:p>
            <a:endParaRPr lang="pt-BR" sz="2400" dirty="0">
              <a:solidFill>
                <a:srgbClr val="00009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90"/>
                </a:solidFill>
              </a:rPr>
              <a:t>energia </a:t>
            </a:r>
            <a:r>
              <a:rPr lang="pt-BR" sz="2400" dirty="0">
                <a:solidFill>
                  <a:srgbClr val="000090"/>
                </a:solidFill>
              </a:rPr>
              <a:t>química de combustíveis fósseis ou </a:t>
            </a:r>
            <a:r>
              <a:rPr lang="pt-BR" sz="2400" dirty="0" smtClean="0">
                <a:solidFill>
                  <a:srgbClr val="000090"/>
                </a:solidFill>
              </a:rPr>
              <a:t>nucleares</a:t>
            </a:r>
          </a:p>
          <a:p>
            <a:endParaRPr lang="pt-BR" sz="2400" dirty="0" smtClean="0">
              <a:solidFill>
                <a:srgbClr val="000090"/>
              </a:solidFill>
            </a:endParaRPr>
          </a:p>
          <a:p>
            <a:endParaRPr lang="pt-BR" sz="2400" dirty="0">
              <a:solidFill>
                <a:srgbClr val="000090"/>
              </a:solidFill>
            </a:endParaRPr>
          </a:p>
          <a:p>
            <a:endParaRPr lang="pt-BR" sz="2400" dirty="0" smtClean="0">
              <a:solidFill>
                <a:srgbClr val="000090"/>
              </a:solidFill>
            </a:endParaRPr>
          </a:p>
          <a:p>
            <a:pPr algn="ctr"/>
            <a:r>
              <a:rPr lang="pt-BR" sz="2400" dirty="0">
                <a:solidFill>
                  <a:srgbClr val="000090"/>
                </a:solidFill>
              </a:rPr>
              <a:t>e</a:t>
            </a:r>
            <a:r>
              <a:rPr lang="pt-BR" sz="2400" dirty="0" smtClean="0">
                <a:solidFill>
                  <a:srgbClr val="000090"/>
                </a:solidFill>
              </a:rPr>
              <a:t>nergia mecânica </a:t>
            </a:r>
          </a:p>
          <a:p>
            <a:endParaRPr lang="pt-BR" sz="2400" dirty="0">
              <a:solidFill>
                <a:srgbClr val="000090"/>
              </a:solidFill>
            </a:endParaRPr>
          </a:p>
          <a:p>
            <a:endParaRPr lang="pt-BR" sz="2400" dirty="0" smtClean="0">
              <a:solidFill>
                <a:srgbClr val="000090"/>
              </a:solidFill>
            </a:endParaRPr>
          </a:p>
          <a:p>
            <a:endParaRPr lang="pt-BR" sz="2400" dirty="0" smtClean="0">
              <a:solidFill>
                <a:srgbClr val="00009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90"/>
                </a:solidFill>
              </a:rPr>
              <a:t>energia elétrica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514072" y="3312090"/>
            <a:ext cx="360439" cy="2570050"/>
          </a:xfrm>
          <a:prstGeom prst="downArrow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873" y="450762"/>
            <a:ext cx="8780447" cy="6001664"/>
            <a:chOff x="134873" y="450762"/>
            <a:chExt cx="8780447" cy="6001664"/>
          </a:xfrm>
        </p:grpSpPr>
        <p:pic>
          <p:nvPicPr>
            <p:cNvPr id="3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873" y="450762"/>
              <a:ext cx="8780447" cy="3013656"/>
            </a:xfrm>
            <a:prstGeom prst="rect">
              <a:avLst/>
            </a:prstGeom>
          </p:spPr>
        </p:pic>
        <p:pic>
          <p:nvPicPr>
            <p:cNvPr id="4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99" y="3448739"/>
              <a:ext cx="8771896" cy="3003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80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11090" y="475756"/>
            <a:ext cx="489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rgbClr val="000090"/>
                </a:solidFill>
              </a:rPr>
              <a:t>Produção de vapor superaquecido</a:t>
            </a:r>
            <a:endParaRPr lang="pt-BR" sz="2400" dirty="0">
              <a:solidFill>
                <a:srgbClr val="00009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5" y="1061877"/>
            <a:ext cx="8611982" cy="53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1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1" y="370602"/>
            <a:ext cx="9131829" cy="4662152"/>
          </a:xfrm>
          <a:prstGeom prst="rect">
            <a:avLst/>
          </a:prstGeom>
        </p:spPr>
      </p:pic>
      <p:sp>
        <p:nvSpPr>
          <p:cNvPr id="3" name="Retângulo 4"/>
          <p:cNvSpPr/>
          <p:nvPr/>
        </p:nvSpPr>
        <p:spPr>
          <a:xfrm>
            <a:off x="233474" y="5069578"/>
            <a:ext cx="888642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Aberto:</a:t>
            </a:r>
            <a:r>
              <a:rPr lang="pt-B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água utilizada é descarregada na atmosfera </a:t>
            </a:r>
            <a:r>
              <a:rPr lang="pt-BR" sz="22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forma </a:t>
            </a:r>
            <a:r>
              <a:rPr lang="pt-BR" sz="2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vapor, são geralmente os sistemas de acionamento</a:t>
            </a:r>
            <a:r>
              <a:rPr lang="pt-BR" sz="22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Fechado:</a:t>
            </a:r>
            <a:r>
              <a:rPr lang="pt-B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água é reaproveitada, através da condensação </a:t>
            </a:r>
            <a:r>
              <a:rPr lang="pt-BR" sz="22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vapor </a:t>
            </a:r>
            <a:r>
              <a:rPr lang="pt-BR" sz="2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 transforma em líquido </a:t>
            </a:r>
            <a:r>
              <a:rPr lang="pt-BR" sz="22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novamente.</a:t>
            </a:r>
            <a:endParaRPr lang="pt-BR" sz="22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6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248"/>
            <a:ext cx="9189735" cy="609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819" y="423620"/>
            <a:ext cx="57683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000090"/>
                </a:solidFill>
              </a:rPr>
              <a:t>CLASSIFICAÇÃO DOS </a:t>
            </a:r>
            <a:r>
              <a:rPr lang="tr-TR" sz="2400" dirty="0" err="1">
                <a:solidFill>
                  <a:srgbClr val="000090"/>
                </a:solidFill>
              </a:rPr>
              <a:t>GV’s</a:t>
            </a:r>
            <a:r>
              <a:rPr lang="tr-TR" sz="2400" dirty="0">
                <a:solidFill>
                  <a:srgbClr val="000090"/>
                </a:solidFill>
              </a:rPr>
              <a:t>:</a:t>
            </a:r>
          </a:p>
          <a:p>
            <a:r>
              <a:rPr lang="pt-BR" sz="2400" dirty="0">
                <a:solidFill>
                  <a:srgbClr val="000090"/>
                </a:solidFill>
              </a:rPr>
              <a:t> </a:t>
            </a:r>
            <a:endParaRPr lang="pt-BR" sz="2400" dirty="0" smtClean="0">
              <a:solidFill>
                <a:srgbClr val="000090"/>
              </a:solidFill>
            </a:endParaRPr>
          </a:p>
          <a:p>
            <a:r>
              <a:rPr lang="pt-BR" sz="2400" dirty="0" smtClean="0">
                <a:solidFill>
                  <a:srgbClr val="000090"/>
                </a:solidFill>
              </a:rPr>
              <a:t>Fonte </a:t>
            </a:r>
            <a:r>
              <a:rPr lang="pt-BR" sz="2400" dirty="0">
                <a:solidFill>
                  <a:srgbClr val="000090"/>
                </a:solidFill>
              </a:rPr>
              <a:t>de aquecimento</a:t>
            </a:r>
            <a:r>
              <a:rPr lang="pt-BR" sz="2400" dirty="0" smtClean="0">
                <a:solidFill>
                  <a:srgbClr val="000090"/>
                </a:solidFill>
              </a:rPr>
              <a:t>:</a:t>
            </a:r>
          </a:p>
          <a:p>
            <a:r>
              <a:rPr lang="pt-BR" sz="2400" dirty="0">
                <a:solidFill>
                  <a:srgbClr val="000090"/>
                </a:solidFill>
              </a:rPr>
              <a:t>	</a:t>
            </a:r>
            <a:r>
              <a:rPr lang="pt-BR" sz="2400" dirty="0" smtClean="0">
                <a:solidFill>
                  <a:srgbClr val="FF0000"/>
                </a:solidFill>
              </a:rPr>
              <a:t>Elétricas</a:t>
            </a:r>
            <a:r>
              <a:rPr lang="pt-BR" sz="2400" dirty="0" smtClean="0">
                <a:solidFill>
                  <a:srgbClr val="000090"/>
                </a:solidFill>
              </a:rPr>
              <a:t> </a:t>
            </a:r>
            <a:r>
              <a:rPr lang="pt-BR" sz="2400" dirty="0">
                <a:solidFill>
                  <a:srgbClr val="000090"/>
                </a:solidFill>
              </a:rPr>
              <a:t>(Eletrodo submerso</a:t>
            </a:r>
            <a:r>
              <a:rPr lang="pt-BR" sz="2400" dirty="0" smtClean="0">
                <a:solidFill>
                  <a:srgbClr val="000090"/>
                </a:solidFill>
              </a:rPr>
              <a:t>)</a:t>
            </a:r>
            <a:endParaRPr lang="pt-BR" sz="2400" dirty="0">
              <a:solidFill>
                <a:srgbClr val="000090"/>
              </a:solidFill>
            </a:endParaRPr>
          </a:p>
          <a:p>
            <a:r>
              <a:rPr lang="pt-BR" sz="2400" dirty="0">
                <a:solidFill>
                  <a:srgbClr val="000090"/>
                </a:solidFill>
              </a:rPr>
              <a:t>	</a:t>
            </a:r>
            <a:r>
              <a:rPr lang="pt-BR" sz="2400" dirty="0" smtClean="0">
                <a:solidFill>
                  <a:srgbClr val="FF0000"/>
                </a:solidFill>
              </a:rPr>
              <a:t>Combustíveis</a:t>
            </a:r>
            <a:r>
              <a:rPr lang="pt-BR" sz="24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pt-BR" sz="2400" dirty="0">
                <a:solidFill>
                  <a:srgbClr val="000090"/>
                </a:solidFill>
              </a:rPr>
              <a:t>	</a:t>
            </a:r>
            <a:r>
              <a:rPr lang="pt-BR" sz="2400" dirty="0" smtClean="0">
                <a:solidFill>
                  <a:srgbClr val="000090"/>
                </a:solidFill>
              </a:rPr>
              <a:t>    Sólidos (Carvão, Biomassa)</a:t>
            </a:r>
          </a:p>
          <a:p>
            <a:r>
              <a:rPr lang="pt-BR" sz="2400" dirty="0">
                <a:solidFill>
                  <a:srgbClr val="000090"/>
                </a:solidFill>
              </a:rPr>
              <a:t>	</a:t>
            </a:r>
            <a:r>
              <a:rPr lang="pt-BR" sz="2400" dirty="0" smtClean="0">
                <a:solidFill>
                  <a:srgbClr val="000090"/>
                </a:solidFill>
              </a:rPr>
              <a:t>    Líquidos </a:t>
            </a:r>
            <a:r>
              <a:rPr lang="pt-BR" sz="2400" dirty="0">
                <a:solidFill>
                  <a:srgbClr val="000090"/>
                </a:solidFill>
              </a:rPr>
              <a:t>(Óleo combustível)</a:t>
            </a:r>
          </a:p>
          <a:p>
            <a:r>
              <a:rPr lang="pt-BR" sz="2400" dirty="0">
                <a:solidFill>
                  <a:srgbClr val="000090"/>
                </a:solidFill>
              </a:rPr>
              <a:t>	</a:t>
            </a:r>
            <a:r>
              <a:rPr lang="pt-BR" sz="2400" dirty="0" smtClean="0">
                <a:solidFill>
                  <a:srgbClr val="000090"/>
                </a:solidFill>
              </a:rPr>
              <a:t>    Gasosos </a:t>
            </a:r>
            <a:r>
              <a:rPr lang="pt-BR" sz="2400" dirty="0">
                <a:solidFill>
                  <a:srgbClr val="000090"/>
                </a:solidFill>
              </a:rPr>
              <a:t>(GN e GLP)</a:t>
            </a:r>
          </a:p>
          <a:p>
            <a:r>
              <a:rPr lang="pt-BR" sz="2400" dirty="0" smtClean="0">
                <a:solidFill>
                  <a:srgbClr val="000090"/>
                </a:solidFill>
              </a:rPr>
              <a:t>	</a:t>
            </a:r>
            <a:r>
              <a:rPr lang="pt-BR" sz="2400" dirty="0" smtClean="0">
                <a:solidFill>
                  <a:srgbClr val="FF0000"/>
                </a:solidFill>
              </a:rPr>
              <a:t>Reatores nucleares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819" y="3899013"/>
            <a:ext cx="74360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Quanto a Natureza </a:t>
            </a:r>
            <a:r>
              <a:rPr lang="pt-BR" sz="2400" dirty="0" smtClean="0">
                <a:solidFill>
                  <a:srgbClr val="000090"/>
                </a:solidFill>
              </a:rPr>
              <a:t>da aplicação:</a:t>
            </a:r>
          </a:p>
          <a:p>
            <a:endParaRPr lang="pt-BR" sz="2400" dirty="0">
              <a:solidFill>
                <a:srgbClr val="000090"/>
              </a:solidFill>
            </a:endParaRPr>
          </a:p>
          <a:p>
            <a:r>
              <a:rPr lang="pt-BR" sz="2400" dirty="0">
                <a:solidFill>
                  <a:srgbClr val="000090"/>
                </a:solidFill>
              </a:rPr>
              <a:t> </a:t>
            </a:r>
            <a:r>
              <a:rPr lang="pt-BR" sz="2400" dirty="0" smtClean="0">
                <a:solidFill>
                  <a:srgbClr val="000090"/>
                </a:solidFill>
              </a:rPr>
              <a:t>Fixos</a:t>
            </a:r>
            <a:endParaRPr lang="pt-BR" sz="2400" dirty="0">
              <a:solidFill>
                <a:srgbClr val="000090"/>
              </a:solidFill>
            </a:endParaRPr>
          </a:p>
          <a:p>
            <a:r>
              <a:rPr lang="hu-HU" sz="2400" dirty="0">
                <a:solidFill>
                  <a:srgbClr val="000090"/>
                </a:solidFill>
              </a:rPr>
              <a:t> </a:t>
            </a:r>
            <a:r>
              <a:rPr lang="hu-HU" sz="2400" dirty="0" smtClean="0">
                <a:solidFill>
                  <a:srgbClr val="000090"/>
                </a:solidFill>
              </a:rPr>
              <a:t>Portáteis</a:t>
            </a:r>
            <a:endParaRPr lang="hu-HU" sz="2400" dirty="0">
              <a:solidFill>
                <a:srgbClr val="000090"/>
              </a:solidFill>
            </a:endParaRPr>
          </a:p>
          <a:p>
            <a:r>
              <a:rPr lang="pt-BR" sz="2400" dirty="0">
                <a:solidFill>
                  <a:srgbClr val="000090"/>
                </a:solidFill>
              </a:rPr>
              <a:t> Locomóveis (geração de força e energia</a:t>
            </a:r>
            <a:r>
              <a:rPr lang="pt-BR" sz="2400" dirty="0" smtClean="0">
                <a:solidFill>
                  <a:srgbClr val="000090"/>
                </a:solidFill>
              </a:rPr>
              <a:t>)</a:t>
            </a:r>
            <a:endParaRPr lang="pt-BR" sz="2400" dirty="0">
              <a:solidFill>
                <a:srgbClr val="000090"/>
              </a:solidFill>
            </a:endParaRPr>
          </a:p>
          <a:p>
            <a:r>
              <a:rPr lang="es-ES_tradnl" sz="2400" dirty="0">
                <a:solidFill>
                  <a:srgbClr val="000090"/>
                </a:solidFill>
              </a:rPr>
              <a:t> </a:t>
            </a:r>
            <a:r>
              <a:rPr lang="es-ES_tradnl" sz="2400" dirty="0" smtClean="0">
                <a:solidFill>
                  <a:srgbClr val="000090"/>
                </a:solidFill>
              </a:rPr>
              <a:t>Marítimas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8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115" y="422813"/>
            <a:ext cx="758908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000090"/>
                </a:solidFill>
              </a:rPr>
              <a:t>CLASSIFICAÇÃO DOS </a:t>
            </a:r>
            <a:r>
              <a:rPr lang="tr-TR" sz="2400" dirty="0" err="1">
                <a:solidFill>
                  <a:srgbClr val="000090"/>
                </a:solidFill>
              </a:rPr>
              <a:t>GV’s</a:t>
            </a:r>
            <a:r>
              <a:rPr lang="tr-TR" sz="2400" dirty="0" smtClean="0">
                <a:solidFill>
                  <a:srgbClr val="000090"/>
                </a:solidFill>
              </a:rPr>
              <a:t>:</a:t>
            </a:r>
          </a:p>
          <a:p>
            <a:endParaRPr lang="tr-TR" sz="2400" dirty="0">
              <a:solidFill>
                <a:srgbClr val="000090"/>
              </a:solidFill>
            </a:endParaRPr>
          </a:p>
          <a:p>
            <a:r>
              <a:rPr lang="pt-BR" sz="2400" dirty="0">
                <a:solidFill>
                  <a:srgbClr val="000090"/>
                </a:solidFill>
              </a:rPr>
              <a:t> Quanto a </a:t>
            </a:r>
            <a:r>
              <a:rPr lang="pt-BR" sz="2400" u="sng" dirty="0">
                <a:solidFill>
                  <a:srgbClr val="000090"/>
                </a:solidFill>
              </a:rPr>
              <a:t>posição dos gases quentes</a:t>
            </a:r>
            <a:r>
              <a:rPr lang="pt-BR" sz="2400" dirty="0">
                <a:solidFill>
                  <a:srgbClr val="000090"/>
                </a:solidFill>
              </a:rPr>
              <a:t>:</a:t>
            </a:r>
          </a:p>
          <a:p>
            <a:r>
              <a:rPr lang="pt-BR" sz="2400" dirty="0">
                <a:solidFill>
                  <a:srgbClr val="000090"/>
                </a:solidFill>
              </a:rPr>
              <a:t> </a:t>
            </a:r>
            <a:r>
              <a:rPr lang="pt-BR" sz="2400" dirty="0" err="1">
                <a:solidFill>
                  <a:srgbClr val="000090"/>
                </a:solidFill>
              </a:rPr>
              <a:t>Flamotubulares</a:t>
            </a:r>
            <a:r>
              <a:rPr lang="pt-BR" sz="2400" dirty="0">
                <a:solidFill>
                  <a:srgbClr val="000090"/>
                </a:solidFill>
              </a:rPr>
              <a:t>,</a:t>
            </a:r>
          </a:p>
          <a:p>
            <a:r>
              <a:rPr lang="pt-BR" sz="2400" dirty="0">
                <a:solidFill>
                  <a:srgbClr val="000090"/>
                </a:solidFill>
              </a:rPr>
              <a:t> </a:t>
            </a:r>
            <a:r>
              <a:rPr lang="pt-BR" sz="2400" dirty="0" err="1">
                <a:solidFill>
                  <a:srgbClr val="000090"/>
                </a:solidFill>
              </a:rPr>
              <a:t>Aquatubulares</a:t>
            </a:r>
            <a:r>
              <a:rPr lang="pt-BR" sz="2400" dirty="0">
                <a:solidFill>
                  <a:srgbClr val="000090"/>
                </a:solidFill>
              </a:rPr>
              <a:t>,</a:t>
            </a:r>
          </a:p>
          <a:p>
            <a:r>
              <a:rPr lang="pt-BR" sz="2400" dirty="0">
                <a:solidFill>
                  <a:srgbClr val="000090"/>
                </a:solidFill>
              </a:rPr>
              <a:t> Mistas.</a:t>
            </a:r>
          </a:p>
          <a:p>
            <a:r>
              <a:rPr lang="pt-BR" sz="2400" dirty="0">
                <a:solidFill>
                  <a:srgbClr val="000090"/>
                </a:solidFill>
              </a:rPr>
              <a:t> </a:t>
            </a:r>
          </a:p>
          <a:p>
            <a:r>
              <a:rPr lang="pt-BR" sz="2400" dirty="0" smtClean="0">
                <a:solidFill>
                  <a:srgbClr val="000090"/>
                </a:solidFill>
              </a:rPr>
              <a:t> Quanto </a:t>
            </a:r>
            <a:r>
              <a:rPr lang="pt-BR" sz="2400" dirty="0">
                <a:solidFill>
                  <a:srgbClr val="000090"/>
                </a:solidFill>
              </a:rPr>
              <a:t>a </a:t>
            </a:r>
            <a:r>
              <a:rPr lang="pt-BR" sz="2400" u="sng" dirty="0">
                <a:solidFill>
                  <a:srgbClr val="000090"/>
                </a:solidFill>
              </a:rPr>
              <a:t>posição dos tubos</a:t>
            </a:r>
            <a:r>
              <a:rPr lang="pt-BR" sz="2400" dirty="0">
                <a:solidFill>
                  <a:srgbClr val="000090"/>
                </a:solidFill>
              </a:rPr>
              <a:t>:</a:t>
            </a:r>
          </a:p>
          <a:p>
            <a:r>
              <a:rPr lang="de-DE" sz="2400" dirty="0">
                <a:solidFill>
                  <a:srgbClr val="000090"/>
                </a:solidFill>
              </a:rPr>
              <a:t> </a:t>
            </a:r>
            <a:r>
              <a:rPr lang="de-DE" sz="2400" dirty="0" err="1">
                <a:solidFill>
                  <a:srgbClr val="000090"/>
                </a:solidFill>
              </a:rPr>
              <a:t>Verticais</a:t>
            </a:r>
            <a:r>
              <a:rPr lang="de-DE" sz="2400" dirty="0">
                <a:solidFill>
                  <a:srgbClr val="000090"/>
                </a:solidFill>
              </a:rPr>
              <a:t>,</a:t>
            </a:r>
          </a:p>
          <a:p>
            <a:r>
              <a:rPr lang="fi-FI" sz="2400" dirty="0">
                <a:solidFill>
                  <a:srgbClr val="000090"/>
                </a:solidFill>
              </a:rPr>
              <a:t> </a:t>
            </a:r>
            <a:r>
              <a:rPr lang="fi-FI" sz="2400" dirty="0" err="1">
                <a:solidFill>
                  <a:srgbClr val="000090"/>
                </a:solidFill>
              </a:rPr>
              <a:t>Horizontais</a:t>
            </a:r>
            <a:r>
              <a:rPr lang="fi-FI" sz="2400" dirty="0">
                <a:solidFill>
                  <a:srgbClr val="000090"/>
                </a:solidFill>
              </a:rPr>
              <a:t>,</a:t>
            </a:r>
          </a:p>
          <a:p>
            <a:r>
              <a:rPr lang="pt-BR" sz="2400" dirty="0">
                <a:solidFill>
                  <a:srgbClr val="000090"/>
                </a:solidFill>
              </a:rPr>
              <a:t> Inclinados.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3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422" y="620101"/>
            <a:ext cx="7696184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90"/>
                </a:solidFill>
              </a:rPr>
              <a:t>Como se pode observar, existem várias classificações de caldeiras de vapor, a escolha </a:t>
            </a:r>
            <a:r>
              <a:rPr lang="pt-BR" sz="2400" dirty="0" smtClean="0">
                <a:solidFill>
                  <a:srgbClr val="000090"/>
                </a:solidFill>
              </a:rPr>
              <a:t>de um </a:t>
            </a:r>
            <a:r>
              <a:rPr lang="pt-BR" sz="2400" dirty="0">
                <a:solidFill>
                  <a:srgbClr val="000090"/>
                </a:solidFill>
              </a:rPr>
              <a:t>tipo se faz principalmente em função de</a:t>
            </a:r>
            <a:r>
              <a:rPr lang="pt-BR" sz="2400" dirty="0" smtClean="0">
                <a:solidFill>
                  <a:srgbClr val="000090"/>
                </a:solidFill>
              </a:rPr>
              <a:t>: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·  Tipo de </a:t>
            </a:r>
            <a:r>
              <a:rPr lang="pt-BR" sz="2400" dirty="0" smtClean="0">
                <a:solidFill>
                  <a:srgbClr val="000090"/>
                </a:solidFill>
              </a:rPr>
              <a:t>serviço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·  Tipo de combustível </a:t>
            </a:r>
            <a:r>
              <a:rPr lang="pt-BR" sz="2400" dirty="0" smtClean="0">
                <a:solidFill>
                  <a:srgbClr val="000090"/>
                </a:solidFill>
              </a:rPr>
              <a:t>disponível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·  Equipamento de </a:t>
            </a:r>
            <a:r>
              <a:rPr lang="pt-BR" sz="2400" dirty="0" smtClean="0">
                <a:solidFill>
                  <a:srgbClr val="000090"/>
                </a:solidFill>
              </a:rPr>
              <a:t>combustão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·  Capacidade de </a:t>
            </a:r>
            <a:r>
              <a:rPr lang="pt-BR" sz="2400" dirty="0" smtClean="0">
                <a:solidFill>
                  <a:srgbClr val="000090"/>
                </a:solidFill>
              </a:rPr>
              <a:t>produção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·  Pressão e temperatura do </a:t>
            </a:r>
            <a:r>
              <a:rPr lang="pt-BR" sz="2400" dirty="0" smtClean="0">
                <a:solidFill>
                  <a:srgbClr val="000090"/>
                </a:solidFill>
              </a:rPr>
              <a:t>vapor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·  Outros fatores de caráter econômico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2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017" y="313367"/>
            <a:ext cx="8400010" cy="6790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pt-BR" sz="2200" dirty="0">
                <a:solidFill>
                  <a:srgbClr val="000090"/>
                </a:solidFill>
              </a:rPr>
              <a:t>As caldeiras devem possuir, ainda, algumas condições, a saber</a:t>
            </a:r>
            <a:r>
              <a:rPr lang="pt-BR" sz="2200" dirty="0" smtClean="0">
                <a:solidFill>
                  <a:srgbClr val="000090"/>
                </a:solidFill>
              </a:rPr>
              <a:t>:</a:t>
            </a:r>
          </a:p>
          <a:p>
            <a:pPr algn="just">
              <a:lnSpc>
                <a:spcPct val="110000"/>
              </a:lnSpc>
            </a:pPr>
            <a:endParaRPr lang="pt-BR" sz="2200" dirty="0">
              <a:solidFill>
                <a:srgbClr val="000090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pt-BR" sz="2200" dirty="0">
                <a:solidFill>
                  <a:srgbClr val="000090"/>
                </a:solidFill>
              </a:rPr>
              <a:t> </a:t>
            </a:r>
            <a:r>
              <a:rPr lang="pt-BR" sz="2200" dirty="0">
                <a:solidFill>
                  <a:srgbClr val="FF0000"/>
                </a:solidFill>
              </a:rPr>
              <a:t>1. Projeto e Construção</a:t>
            </a:r>
            <a:r>
              <a:rPr lang="pt-BR" sz="2200" dirty="0">
                <a:solidFill>
                  <a:srgbClr val="000090"/>
                </a:solidFill>
              </a:rPr>
              <a:t>: sua forma e método de construção deverá ser simples</a:t>
            </a:r>
            <a:r>
              <a:rPr lang="pt-BR" sz="2200" dirty="0" smtClean="0">
                <a:solidFill>
                  <a:srgbClr val="000090"/>
                </a:solidFill>
              </a:rPr>
              <a:t>, proporcionando </a:t>
            </a:r>
            <a:r>
              <a:rPr lang="pt-BR" sz="2200" dirty="0">
                <a:solidFill>
                  <a:srgbClr val="000090"/>
                </a:solidFill>
              </a:rPr>
              <a:t>elevada segurança em funcionamento. Todas as partes deverão ser </a:t>
            </a:r>
            <a:r>
              <a:rPr lang="pt-BR" sz="2200" dirty="0" smtClean="0">
                <a:solidFill>
                  <a:srgbClr val="000090"/>
                </a:solidFill>
              </a:rPr>
              <a:t>de fácil </a:t>
            </a:r>
            <a:r>
              <a:rPr lang="pt-BR" sz="2200" dirty="0">
                <a:solidFill>
                  <a:srgbClr val="000090"/>
                </a:solidFill>
              </a:rPr>
              <a:t>acesso ou desmontagem para facilitar a limpeza interna e consertos ordinários.</a:t>
            </a:r>
          </a:p>
          <a:p>
            <a:pPr algn="just">
              <a:lnSpc>
                <a:spcPct val="110000"/>
              </a:lnSpc>
            </a:pPr>
            <a:r>
              <a:rPr lang="pt-BR" sz="2200" dirty="0">
                <a:solidFill>
                  <a:srgbClr val="000090"/>
                </a:solidFill>
              </a:rPr>
              <a:t> </a:t>
            </a:r>
            <a:r>
              <a:rPr lang="pt-BR" sz="2200" dirty="0">
                <a:solidFill>
                  <a:srgbClr val="FF0000"/>
                </a:solidFill>
              </a:rPr>
              <a:t>2. Vaporização específica, grau de combustão e capacidade</a:t>
            </a:r>
            <a:r>
              <a:rPr lang="pt-BR" sz="2200" dirty="0">
                <a:solidFill>
                  <a:srgbClr val="000090"/>
                </a:solidFill>
              </a:rPr>
              <a:t>: deverão ser projetadas </a:t>
            </a:r>
            <a:r>
              <a:rPr lang="pt-BR" sz="2200" dirty="0" smtClean="0">
                <a:solidFill>
                  <a:srgbClr val="000090"/>
                </a:solidFill>
              </a:rPr>
              <a:t>de forma </a:t>
            </a:r>
            <a:r>
              <a:rPr lang="pt-BR" sz="2200" dirty="0">
                <a:solidFill>
                  <a:srgbClr val="000090"/>
                </a:solidFill>
              </a:rPr>
              <a:t>que, com o mínimo peso e volume do gerador, seja obtida a máxima superfície </a:t>
            </a:r>
            <a:r>
              <a:rPr lang="pt-BR" sz="2200" dirty="0" smtClean="0">
                <a:solidFill>
                  <a:srgbClr val="000090"/>
                </a:solidFill>
              </a:rPr>
              <a:t>de aquecimento</a:t>
            </a:r>
            <a:r>
              <a:rPr lang="pt-BR" sz="2200" dirty="0">
                <a:solidFill>
                  <a:srgbClr val="000090"/>
                </a:solidFill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pt-BR" sz="2200" dirty="0">
                <a:solidFill>
                  <a:srgbClr val="FF0000"/>
                </a:solidFill>
              </a:rPr>
              <a:t> 3. Peso e espaço</a:t>
            </a:r>
            <a:r>
              <a:rPr lang="pt-BR" sz="2200" dirty="0">
                <a:solidFill>
                  <a:srgbClr val="000090"/>
                </a:solidFill>
              </a:rPr>
              <a:t>: estes fatores devem se combinar para que as caldeiras se adaptem </a:t>
            </a:r>
            <a:r>
              <a:rPr lang="pt-BR" sz="2200" dirty="0" smtClean="0">
                <a:solidFill>
                  <a:srgbClr val="000090"/>
                </a:solidFill>
              </a:rPr>
              <a:t>ao espaço </a:t>
            </a:r>
            <a:r>
              <a:rPr lang="pt-BR" sz="2200" dirty="0">
                <a:solidFill>
                  <a:srgbClr val="000090"/>
                </a:solidFill>
              </a:rPr>
              <a:t>a elas destinado.</a:t>
            </a:r>
          </a:p>
          <a:p>
            <a:pPr algn="just">
              <a:lnSpc>
                <a:spcPct val="110000"/>
              </a:lnSpc>
            </a:pPr>
            <a:r>
              <a:rPr lang="pt-BR" sz="2200" dirty="0">
                <a:solidFill>
                  <a:srgbClr val="FF0000"/>
                </a:solidFill>
              </a:rPr>
              <a:t> 4. Flexibilidade de manobra e facilidade de condução</a:t>
            </a:r>
            <a:r>
              <a:rPr lang="pt-BR" sz="2200" dirty="0">
                <a:solidFill>
                  <a:srgbClr val="000090"/>
                </a:solidFill>
              </a:rPr>
              <a:t>: condições fundamentais </a:t>
            </a:r>
            <a:r>
              <a:rPr lang="pt-BR" sz="2200" dirty="0" smtClean="0">
                <a:solidFill>
                  <a:srgbClr val="000090"/>
                </a:solidFill>
              </a:rPr>
              <a:t>em processos </a:t>
            </a:r>
            <a:r>
              <a:rPr lang="pt-BR" sz="2200" dirty="0">
                <a:solidFill>
                  <a:srgbClr val="000090"/>
                </a:solidFill>
              </a:rPr>
              <a:t>de variação rápida e </a:t>
            </a:r>
            <a:r>
              <a:rPr lang="pt-BR" sz="2200" dirty="0" err="1">
                <a:solidFill>
                  <a:srgbClr val="000090"/>
                </a:solidFill>
              </a:rPr>
              <a:t>freqüente</a:t>
            </a:r>
            <a:r>
              <a:rPr lang="pt-BR" sz="2200" dirty="0">
                <a:solidFill>
                  <a:srgbClr val="000090"/>
                </a:solidFill>
              </a:rPr>
              <a:t>, onde a caldeira possua grande flexibilidade </a:t>
            </a:r>
            <a:r>
              <a:rPr lang="pt-BR" sz="2200" dirty="0" smtClean="0">
                <a:solidFill>
                  <a:srgbClr val="000090"/>
                </a:solidFill>
              </a:rPr>
              <a:t>para se </a:t>
            </a:r>
            <a:r>
              <a:rPr lang="pt-BR" sz="2200" dirty="0">
                <a:solidFill>
                  <a:srgbClr val="000090"/>
                </a:solidFill>
              </a:rPr>
              <a:t>adaptar imediatamente às modificações da carga.</a:t>
            </a:r>
          </a:p>
          <a:p>
            <a:pPr algn="just">
              <a:lnSpc>
                <a:spcPct val="110000"/>
              </a:lnSpc>
            </a:pPr>
            <a:endParaRPr lang="pt-BR" sz="2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12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913" y="833514"/>
            <a:ext cx="8400010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5</a:t>
            </a:r>
            <a:r>
              <a:rPr lang="pt-BR" sz="2200" dirty="0">
                <a:solidFill>
                  <a:srgbClr val="FF0000"/>
                </a:solidFill>
              </a:rPr>
              <a:t>. Características do Vapor produzido</a:t>
            </a:r>
            <a:r>
              <a:rPr lang="pt-BR" sz="2200" dirty="0">
                <a:solidFill>
                  <a:srgbClr val="000090"/>
                </a:solidFill>
              </a:rPr>
              <a:t>: as caldeiras não deverão apresentar tendência </a:t>
            </a:r>
            <a:r>
              <a:rPr lang="pt-BR" sz="2200" dirty="0" smtClean="0">
                <a:solidFill>
                  <a:srgbClr val="000090"/>
                </a:solidFill>
              </a:rPr>
              <a:t>a arrastar </a:t>
            </a:r>
            <a:r>
              <a:rPr lang="pt-BR" sz="2200" dirty="0">
                <a:solidFill>
                  <a:srgbClr val="000090"/>
                </a:solidFill>
              </a:rPr>
              <a:t>água com o vapor, especialmente na condição de sobrecarga, evitando </a:t>
            </a:r>
            <a:r>
              <a:rPr lang="pt-BR" sz="2200" dirty="0" smtClean="0">
                <a:solidFill>
                  <a:srgbClr val="000090"/>
                </a:solidFill>
              </a:rPr>
              <a:t>o fornecimento </a:t>
            </a:r>
            <a:r>
              <a:rPr lang="pt-BR" sz="2200" dirty="0">
                <a:solidFill>
                  <a:srgbClr val="000090"/>
                </a:solidFill>
              </a:rPr>
              <a:t>de vapor úmido ou a redução do grau de superaquecimento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>
                <a:solidFill>
                  <a:srgbClr val="FF0000"/>
                </a:solidFill>
              </a:rPr>
              <a:t> 6. Circulação de água e gases</a:t>
            </a:r>
            <a:r>
              <a:rPr lang="pt-BR" sz="2200" dirty="0">
                <a:solidFill>
                  <a:srgbClr val="000090"/>
                </a:solidFill>
              </a:rPr>
              <a:t>: a circulação de água no interior da caldeira, da mesma </a:t>
            </a:r>
            <a:r>
              <a:rPr lang="pt-BR" sz="2200" dirty="0" smtClean="0">
                <a:solidFill>
                  <a:srgbClr val="000090"/>
                </a:solidFill>
              </a:rPr>
              <a:t>forma que </a:t>
            </a:r>
            <a:r>
              <a:rPr lang="pt-BR" sz="2200" dirty="0">
                <a:solidFill>
                  <a:srgbClr val="000090"/>
                </a:solidFill>
              </a:rPr>
              <a:t>o fluxo de gases do lado externo, deverá ser ativa, de direção e sentido bem </a:t>
            </a:r>
            <a:r>
              <a:rPr lang="pt-BR" sz="2200" dirty="0" smtClean="0">
                <a:solidFill>
                  <a:srgbClr val="000090"/>
                </a:solidFill>
              </a:rPr>
              <a:t>definidos para </a:t>
            </a:r>
            <a:r>
              <a:rPr lang="pt-BR" sz="2200" dirty="0">
                <a:solidFill>
                  <a:srgbClr val="000090"/>
                </a:solidFill>
              </a:rPr>
              <a:t>toda e qualquer condição de funcionamento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>
                <a:solidFill>
                  <a:srgbClr val="000090"/>
                </a:solidFill>
              </a:rPr>
              <a:t> </a:t>
            </a:r>
            <a:r>
              <a:rPr lang="pt-BR" sz="2200" dirty="0">
                <a:solidFill>
                  <a:srgbClr val="FF0000"/>
                </a:solidFill>
              </a:rPr>
              <a:t>7. Rendimento Térmico Total</a:t>
            </a:r>
            <a:r>
              <a:rPr lang="pt-BR" sz="2200" dirty="0">
                <a:solidFill>
                  <a:srgbClr val="000090"/>
                </a:solidFill>
              </a:rPr>
              <a:t>: deverá ter um rendimento elevado a fim de se obter </a:t>
            </a:r>
            <a:r>
              <a:rPr lang="pt-BR" sz="2200" dirty="0" smtClean="0">
                <a:solidFill>
                  <a:srgbClr val="000090"/>
                </a:solidFill>
              </a:rPr>
              <a:t>uma economia </a:t>
            </a:r>
            <a:r>
              <a:rPr lang="pt-BR" sz="2200" dirty="0">
                <a:solidFill>
                  <a:srgbClr val="000090"/>
                </a:solidFill>
              </a:rPr>
              <a:t>apreciável de combustível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>
                <a:solidFill>
                  <a:srgbClr val="FF0000"/>
                </a:solidFill>
              </a:rPr>
              <a:t> 8. Segurança</a:t>
            </a:r>
            <a:r>
              <a:rPr lang="pt-BR" sz="2200" dirty="0">
                <a:solidFill>
                  <a:srgbClr val="000090"/>
                </a:solidFill>
              </a:rPr>
              <a:t>: a caldeira e todos os seus elementos deverão ser projetados para obter o </a:t>
            </a:r>
            <a:r>
              <a:rPr lang="pt-BR" sz="2200" dirty="0" smtClean="0">
                <a:solidFill>
                  <a:srgbClr val="000090"/>
                </a:solidFill>
              </a:rPr>
              <a:t>mais elevado </a:t>
            </a:r>
            <a:r>
              <a:rPr lang="pt-BR" sz="2200" dirty="0">
                <a:solidFill>
                  <a:srgbClr val="000090"/>
                </a:solidFill>
              </a:rPr>
              <a:t>fator de segurança.</a:t>
            </a:r>
            <a:endParaRPr lang="en-US" sz="2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59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" y="550717"/>
            <a:ext cx="6640249" cy="519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Espaço Reservado para Texto 3"/>
          <p:cNvSpPr txBox="1">
            <a:spLocks/>
          </p:cNvSpPr>
          <p:nvPr/>
        </p:nvSpPr>
        <p:spPr>
          <a:xfrm>
            <a:off x="6443902" y="1582636"/>
            <a:ext cx="2899011" cy="441479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CINZEIRO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FORNALHA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CÂMARA DE COMBUSTÃO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TUBOS EVAPORADORES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SUPERAQUECEDOR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ECONOMIZADOR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PRÉ-AQUECEDOR DE AR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CANAIS DE GASES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CHAMINÉ</a:t>
            </a:r>
            <a:endParaRPr lang="pt-BR" sz="2000" dirty="0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8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200" b="0" dirty="0"/>
              <a:t>Nos processos de fabricação e de beneficiamento, o  vapor é empregado em</a:t>
            </a:r>
            <a:r>
              <a:rPr lang="pt-BR" sz="3200" dirty="0"/>
              <a:t>: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2097873"/>
            <a:ext cx="8229600" cy="401147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Bebidas </a:t>
            </a:r>
            <a:r>
              <a:rPr lang="pt-BR" sz="2400" dirty="0">
                <a:solidFill>
                  <a:srgbClr val="FF0000"/>
                </a:solidFill>
              </a:rPr>
              <a:t>e conexos</a:t>
            </a:r>
            <a:r>
              <a:rPr lang="pt-BR" sz="2400" dirty="0">
                <a:solidFill>
                  <a:srgbClr val="000090"/>
                </a:solidFill>
              </a:rPr>
              <a:t>: nas lavadoras de garrafas, tanques de xarope, </a:t>
            </a:r>
            <a:r>
              <a:rPr lang="pt-BR" sz="2400" dirty="0" err="1">
                <a:solidFill>
                  <a:srgbClr val="000090"/>
                </a:solidFill>
              </a:rPr>
              <a:t>pasteurizadoras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>
              <a:lnSpc>
                <a:spcPct val="80000"/>
              </a:lnSpc>
            </a:pPr>
            <a:endParaRPr lang="pt-BR" sz="2400" dirty="0">
              <a:solidFill>
                <a:srgbClr val="000090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Indústrias </a:t>
            </a:r>
            <a:r>
              <a:rPr lang="pt-BR" sz="2400" dirty="0">
                <a:solidFill>
                  <a:srgbClr val="FF0000"/>
                </a:solidFill>
              </a:rPr>
              <a:t>madeireiras</a:t>
            </a:r>
            <a:r>
              <a:rPr lang="pt-BR" sz="2400" dirty="0">
                <a:solidFill>
                  <a:srgbClr val="000090"/>
                </a:solidFill>
              </a:rPr>
              <a:t>: no cozimento de toras, secagem de tábuas ou lâminas em estufas, em prensas para compensados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>
              <a:lnSpc>
                <a:spcPct val="80000"/>
              </a:lnSpc>
            </a:pPr>
            <a:endParaRPr lang="pt-BR" sz="2400" dirty="0">
              <a:solidFill>
                <a:srgbClr val="000090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Indústria </a:t>
            </a:r>
            <a:r>
              <a:rPr lang="pt-BR" sz="2400" dirty="0">
                <a:solidFill>
                  <a:srgbClr val="FF0000"/>
                </a:solidFill>
              </a:rPr>
              <a:t>de papel e celulose</a:t>
            </a:r>
            <a:r>
              <a:rPr lang="pt-BR" sz="2400" dirty="0">
                <a:solidFill>
                  <a:srgbClr val="000090"/>
                </a:solidFill>
              </a:rPr>
              <a:t>: no cozimento de madeira nos digestores, na secagem com cilindros rotativos, na secagem de cola, na fabricação de papelão </a:t>
            </a:r>
            <a:r>
              <a:rPr lang="pt-BR" sz="2400" dirty="0" smtClean="0">
                <a:solidFill>
                  <a:srgbClr val="000090"/>
                </a:solidFill>
              </a:rPr>
              <a:t>corrugado.</a:t>
            </a:r>
          </a:p>
          <a:p>
            <a:pPr algn="just">
              <a:lnSpc>
                <a:spcPct val="80000"/>
              </a:lnSpc>
            </a:pPr>
            <a:endParaRPr lang="pt-BR" sz="2400" dirty="0">
              <a:solidFill>
                <a:srgbClr val="000090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Curtumes</a:t>
            </a:r>
            <a:r>
              <a:rPr lang="pt-BR" sz="2400" dirty="0">
                <a:solidFill>
                  <a:srgbClr val="000090"/>
                </a:solidFill>
              </a:rPr>
              <a:t>: no aquecimento de tanques de água, secagem de couros, estufas, prensas, prensas a vácuo.</a:t>
            </a:r>
          </a:p>
        </p:txBody>
      </p:sp>
    </p:spTree>
    <p:extLst>
      <p:ext uri="{BB962C8B-B14F-4D97-AF65-F5344CB8AC3E}">
        <p14:creationId xmlns:p14="http://schemas.microsoft.com/office/powerpoint/2010/main" val="28283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809" y="390625"/>
            <a:ext cx="8751923" cy="652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Aquecedor </a:t>
            </a:r>
            <a:r>
              <a:rPr lang="pt-BR" sz="2200" dirty="0">
                <a:solidFill>
                  <a:srgbClr val="FF0000"/>
                </a:solidFill>
              </a:rPr>
              <a:t>de Ar</a:t>
            </a:r>
            <a:r>
              <a:rPr lang="pt-BR" sz="2200" dirty="0">
                <a:solidFill>
                  <a:srgbClr val="000090"/>
                </a:solidFill>
              </a:rPr>
              <a:t>: aproveita o calor residual dos gases de combustão pré-aquecendo o </a:t>
            </a:r>
            <a:r>
              <a:rPr lang="pt-BR" sz="2200" dirty="0" smtClean="0">
                <a:solidFill>
                  <a:srgbClr val="000090"/>
                </a:solidFill>
              </a:rPr>
              <a:t>ar utilizado </a:t>
            </a:r>
            <a:r>
              <a:rPr lang="pt-BR" sz="2200" dirty="0">
                <a:solidFill>
                  <a:srgbClr val="000090"/>
                </a:solidFill>
              </a:rPr>
              <a:t>na queima de combustível. Aquece o ar entre 120 e 300 </a:t>
            </a:r>
            <a:r>
              <a:rPr lang="pt-BR" sz="2200" dirty="0" err="1">
                <a:solidFill>
                  <a:srgbClr val="000090"/>
                </a:solidFill>
              </a:rPr>
              <a:t>ºC</a:t>
            </a:r>
            <a:r>
              <a:rPr lang="pt-BR" sz="2200" dirty="0">
                <a:solidFill>
                  <a:srgbClr val="000090"/>
                </a:solidFill>
              </a:rPr>
              <a:t>, dependendo do </a:t>
            </a:r>
            <a:r>
              <a:rPr lang="pt-BR" sz="2200" dirty="0" smtClean="0">
                <a:solidFill>
                  <a:srgbClr val="000090"/>
                </a:solidFill>
              </a:rPr>
              <a:t>tipo de </a:t>
            </a:r>
            <a:r>
              <a:rPr lang="pt-BR" sz="2200" dirty="0">
                <a:solidFill>
                  <a:srgbClr val="000090"/>
                </a:solidFill>
              </a:rPr>
              <a:t>instalação e do tipo de combustível queimado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Câmara </a:t>
            </a:r>
            <a:r>
              <a:rPr lang="pt-BR" sz="2200" dirty="0">
                <a:solidFill>
                  <a:srgbClr val="FF0000"/>
                </a:solidFill>
              </a:rPr>
              <a:t>de Combustão</a:t>
            </a:r>
            <a:r>
              <a:rPr lang="pt-BR" sz="2200" dirty="0">
                <a:solidFill>
                  <a:srgbClr val="000090"/>
                </a:solidFill>
              </a:rPr>
              <a:t>: às vezes se confundem com a fornalha, sendo que, em outras </a:t>
            </a:r>
            <a:r>
              <a:rPr lang="pt-BR" sz="2200" dirty="0" smtClean="0">
                <a:solidFill>
                  <a:srgbClr val="000090"/>
                </a:solidFill>
              </a:rPr>
              <a:t>é completamente </a:t>
            </a:r>
            <a:r>
              <a:rPr lang="pt-BR" sz="2200" dirty="0">
                <a:solidFill>
                  <a:srgbClr val="000090"/>
                </a:solidFill>
              </a:rPr>
              <a:t>independente. É um volume que tem a função de manter a chama </a:t>
            </a:r>
            <a:r>
              <a:rPr lang="pt-BR" sz="2200" dirty="0" smtClean="0">
                <a:solidFill>
                  <a:srgbClr val="000090"/>
                </a:solidFill>
              </a:rPr>
              <a:t>numa temperatura </a:t>
            </a:r>
            <a:r>
              <a:rPr lang="pt-BR" sz="2200" dirty="0">
                <a:solidFill>
                  <a:srgbClr val="000090"/>
                </a:solidFill>
              </a:rPr>
              <a:t>elevada com duração suficiente para que o combustível queime </a:t>
            </a:r>
            <a:r>
              <a:rPr lang="pt-BR" sz="2200" dirty="0" smtClean="0">
                <a:solidFill>
                  <a:srgbClr val="000090"/>
                </a:solidFill>
              </a:rPr>
              <a:t>totalmente antes </a:t>
            </a:r>
            <a:r>
              <a:rPr lang="pt-BR" sz="2200" dirty="0">
                <a:solidFill>
                  <a:srgbClr val="000090"/>
                </a:solidFill>
              </a:rPr>
              <a:t>dos produtos alcançarem os feixes (dutos) de troca de calor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Caldeira </a:t>
            </a:r>
            <a:r>
              <a:rPr lang="pt-BR" sz="2200" dirty="0">
                <a:solidFill>
                  <a:srgbClr val="FF0000"/>
                </a:solidFill>
              </a:rPr>
              <a:t>de Vapor (Tambor de Vapor)</a:t>
            </a:r>
            <a:r>
              <a:rPr lang="pt-BR" sz="2200" dirty="0">
                <a:solidFill>
                  <a:srgbClr val="000090"/>
                </a:solidFill>
              </a:rPr>
              <a:t>: constituída por um vaso fechado </a:t>
            </a:r>
            <a:r>
              <a:rPr lang="pt-BR" sz="2200" dirty="0" smtClean="0">
                <a:solidFill>
                  <a:srgbClr val="000090"/>
                </a:solidFill>
              </a:rPr>
              <a:t>à pressão</a:t>
            </a:r>
            <a:r>
              <a:rPr lang="pt-BR" sz="2200" dirty="0">
                <a:solidFill>
                  <a:srgbClr val="000090"/>
                </a:solidFill>
              </a:rPr>
              <a:t> </a:t>
            </a:r>
            <a:r>
              <a:rPr lang="pt-BR" sz="2200" dirty="0" smtClean="0">
                <a:solidFill>
                  <a:srgbClr val="000090"/>
                </a:solidFill>
              </a:rPr>
              <a:t>contendo </a:t>
            </a:r>
            <a:r>
              <a:rPr lang="pt-BR" sz="2200" dirty="0">
                <a:solidFill>
                  <a:srgbClr val="000090"/>
                </a:solidFill>
              </a:rPr>
              <a:t>água que será transformada em vapor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FF0000"/>
              </a:solidFill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Chaminé</a:t>
            </a:r>
            <a:r>
              <a:rPr lang="pt-BR" sz="2200" dirty="0">
                <a:solidFill>
                  <a:srgbClr val="000090"/>
                </a:solidFill>
              </a:rPr>
              <a:t>: tem função de retirar os gases da instalação lançando-os na </a:t>
            </a:r>
            <a:r>
              <a:rPr lang="pt-BR" sz="2200" dirty="0" smtClean="0">
                <a:solidFill>
                  <a:srgbClr val="000090"/>
                </a:solidFill>
              </a:rPr>
              <a:t>atmosfera (</a:t>
            </a:r>
            <a:r>
              <a:rPr lang="pt-BR" sz="2200" dirty="0">
                <a:solidFill>
                  <a:srgbClr val="000090"/>
                </a:solidFill>
              </a:rPr>
              <a:t>tiragem)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Cinzeiro</a:t>
            </a:r>
            <a:r>
              <a:rPr lang="pt-BR" sz="2200" dirty="0">
                <a:solidFill>
                  <a:srgbClr val="000090"/>
                </a:solidFill>
              </a:rPr>
              <a:t>: local de deposição das cinzas e restos de combustível que caem da fornalha.</a:t>
            </a:r>
            <a:endParaRPr lang="en-US" sz="2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815" y="612844"/>
            <a:ext cx="8583616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Condutos </a:t>
            </a:r>
            <a:r>
              <a:rPr lang="pt-BR" sz="2200" dirty="0">
                <a:solidFill>
                  <a:srgbClr val="FF0000"/>
                </a:solidFill>
              </a:rPr>
              <a:t>de Fumo</a:t>
            </a:r>
            <a:r>
              <a:rPr lang="pt-BR" sz="2200" dirty="0">
                <a:solidFill>
                  <a:srgbClr val="000090"/>
                </a:solidFill>
              </a:rPr>
              <a:t>: são canais que conduzem os gases da combustão até a chaminé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Economizador</a:t>
            </a:r>
            <a:r>
              <a:rPr lang="pt-BR" sz="2200" dirty="0">
                <a:solidFill>
                  <a:srgbClr val="000090"/>
                </a:solidFill>
              </a:rPr>
              <a:t>: utilizando o calor residual dos gases, aquece a água de alimentação. </a:t>
            </a:r>
            <a:r>
              <a:rPr lang="pt-BR" sz="2200" dirty="0" smtClean="0">
                <a:solidFill>
                  <a:srgbClr val="000090"/>
                </a:solidFill>
              </a:rPr>
              <a:t>É normalmente </a:t>
            </a:r>
            <a:r>
              <a:rPr lang="pt-BR" sz="2200" dirty="0">
                <a:solidFill>
                  <a:srgbClr val="000090"/>
                </a:solidFill>
              </a:rPr>
              <a:t>instalado após </a:t>
            </a:r>
            <a:r>
              <a:rPr lang="pt-BR" sz="2200" dirty="0" smtClean="0">
                <a:solidFill>
                  <a:srgbClr val="000090"/>
                </a:solidFill>
              </a:rPr>
              <a:t>os </a:t>
            </a:r>
            <a:r>
              <a:rPr lang="pt-BR" sz="2200" dirty="0" err="1" smtClean="0">
                <a:solidFill>
                  <a:srgbClr val="000090"/>
                </a:solidFill>
              </a:rPr>
              <a:t>superaquecedores</a:t>
            </a:r>
            <a:r>
              <a:rPr lang="pt-BR" sz="2200" dirty="0">
                <a:solidFill>
                  <a:srgbClr val="000090"/>
                </a:solidFill>
              </a:rPr>
              <a:t>. Além de melhorar o rendimento </a:t>
            </a:r>
            <a:r>
              <a:rPr lang="pt-BR" sz="2200" dirty="0" smtClean="0">
                <a:solidFill>
                  <a:srgbClr val="000090"/>
                </a:solidFill>
              </a:rPr>
              <a:t>da unidade, sua </a:t>
            </a:r>
            <a:r>
              <a:rPr lang="pt-BR" sz="2200" dirty="0">
                <a:solidFill>
                  <a:srgbClr val="000090"/>
                </a:solidFill>
              </a:rPr>
              <a:t>instalação minimiza o choque térmico entre a água </a:t>
            </a:r>
            <a:r>
              <a:rPr lang="pt-BR" sz="2200" dirty="0" smtClean="0">
                <a:solidFill>
                  <a:srgbClr val="000090"/>
                </a:solidFill>
              </a:rPr>
              <a:t>de alimentação </a:t>
            </a:r>
            <a:r>
              <a:rPr lang="pt-BR" sz="2200" dirty="0">
                <a:solidFill>
                  <a:srgbClr val="000090"/>
                </a:solidFill>
              </a:rPr>
              <a:t>e a </a:t>
            </a:r>
            <a:r>
              <a:rPr lang="pt-BR" sz="2200" dirty="0" smtClean="0">
                <a:solidFill>
                  <a:srgbClr val="000090"/>
                </a:solidFill>
              </a:rPr>
              <a:t>já existente </a:t>
            </a:r>
            <a:r>
              <a:rPr lang="pt-BR" sz="2200" dirty="0">
                <a:solidFill>
                  <a:srgbClr val="000090"/>
                </a:solidFill>
              </a:rPr>
              <a:t>no tambor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Fornalha</a:t>
            </a:r>
            <a:r>
              <a:rPr lang="pt-BR" sz="2200" dirty="0">
                <a:solidFill>
                  <a:srgbClr val="000090"/>
                </a:solidFill>
              </a:rPr>
              <a:t>: principal equipamento para a queima do combustível. Entre as suas </a:t>
            </a:r>
            <a:r>
              <a:rPr lang="pt-BR" sz="2200" dirty="0" smtClean="0">
                <a:solidFill>
                  <a:srgbClr val="000090"/>
                </a:solidFill>
              </a:rPr>
              <a:t>funções estão </a:t>
            </a:r>
            <a:r>
              <a:rPr lang="pt-BR" sz="2200" dirty="0">
                <a:solidFill>
                  <a:srgbClr val="000090"/>
                </a:solidFill>
              </a:rPr>
              <a:t>incluídas: </a:t>
            </a:r>
            <a:r>
              <a:rPr lang="pt-BR" sz="2200" dirty="0">
                <a:solidFill>
                  <a:srgbClr val="FF0000"/>
                </a:solidFill>
              </a:rPr>
              <a:t>a mistura ar-combustível</a:t>
            </a:r>
            <a:r>
              <a:rPr lang="pt-BR" sz="2200" dirty="0">
                <a:solidFill>
                  <a:srgbClr val="000090"/>
                </a:solidFill>
              </a:rPr>
              <a:t>, a atomização e vaporização do combustível e </a:t>
            </a:r>
            <a:r>
              <a:rPr lang="pt-BR" sz="2200" dirty="0" smtClean="0">
                <a:solidFill>
                  <a:srgbClr val="000090"/>
                </a:solidFill>
              </a:rPr>
              <a:t>a conservação </a:t>
            </a:r>
            <a:r>
              <a:rPr lang="pt-BR" sz="2200" dirty="0">
                <a:solidFill>
                  <a:srgbClr val="000090"/>
                </a:solidFill>
              </a:rPr>
              <a:t>de uma queima contínua da mistura.</a:t>
            </a:r>
            <a:endParaRPr lang="en-US" sz="2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80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729" y="523650"/>
            <a:ext cx="8093998" cy="5847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Grelhas</a:t>
            </a:r>
            <a:r>
              <a:rPr lang="pt-BR" sz="2200" dirty="0">
                <a:solidFill>
                  <a:srgbClr val="000090"/>
                </a:solidFill>
              </a:rPr>
              <a:t>: utilizadas para amparar o material dentro da fornalha, podendo ser fixas</a:t>
            </a:r>
            <a:r>
              <a:rPr lang="pt-BR" sz="2200" dirty="0" smtClean="0">
                <a:solidFill>
                  <a:srgbClr val="000090"/>
                </a:solidFill>
              </a:rPr>
              <a:t>, rotativas </a:t>
            </a:r>
            <a:r>
              <a:rPr lang="pt-BR" sz="2200" dirty="0">
                <a:solidFill>
                  <a:srgbClr val="000090"/>
                </a:solidFill>
              </a:rPr>
              <a:t>e inclinadas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Queimadores</a:t>
            </a:r>
            <a:r>
              <a:rPr lang="pt-BR" sz="2200" dirty="0" smtClean="0">
                <a:solidFill>
                  <a:srgbClr val="000090"/>
                </a:solidFill>
              </a:rPr>
              <a:t>: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err="1" smtClean="0">
                <a:solidFill>
                  <a:srgbClr val="FF0000"/>
                </a:solidFill>
              </a:rPr>
              <a:t>Reaquecedor</a:t>
            </a:r>
            <a:r>
              <a:rPr lang="pt-BR" sz="2200" dirty="0">
                <a:solidFill>
                  <a:srgbClr val="000090"/>
                </a:solidFill>
              </a:rPr>
              <a:t>: tem função equivalente a </a:t>
            </a:r>
            <a:r>
              <a:rPr lang="pt-BR" sz="2200" dirty="0" smtClean="0">
                <a:solidFill>
                  <a:srgbClr val="000090"/>
                </a:solidFill>
              </a:rPr>
              <a:t>dos </a:t>
            </a:r>
            <a:r>
              <a:rPr lang="pt-BR" sz="2200" dirty="0" err="1" smtClean="0">
                <a:solidFill>
                  <a:srgbClr val="000090"/>
                </a:solidFill>
              </a:rPr>
              <a:t>superaquecedores</a:t>
            </a:r>
            <a:r>
              <a:rPr lang="pt-BR" sz="2200" dirty="0">
                <a:solidFill>
                  <a:srgbClr val="000090"/>
                </a:solidFill>
              </a:rPr>
              <a:t>. A sua presença torna-</a:t>
            </a:r>
            <a:r>
              <a:rPr lang="pt-BR" sz="2200" dirty="0" smtClean="0">
                <a:solidFill>
                  <a:srgbClr val="000090"/>
                </a:solidFill>
              </a:rPr>
              <a:t>se necessária </a:t>
            </a:r>
            <a:r>
              <a:rPr lang="pt-BR" sz="2200" dirty="0">
                <a:solidFill>
                  <a:srgbClr val="000090"/>
                </a:solidFill>
              </a:rPr>
              <a:t>quando se deseja elevar a temperatura </a:t>
            </a:r>
            <a:r>
              <a:rPr lang="pt-BR" sz="2200" dirty="0" smtClean="0">
                <a:solidFill>
                  <a:srgbClr val="000090"/>
                </a:solidFill>
              </a:rPr>
              <a:t>do vapor </a:t>
            </a:r>
            <a:r>
              <a:rPr lang="pt-BR" sz="2200" dirty="0">
                <a:solidFill>
                  <a:srgbClr val="000090"/>
                </a:solidFill>
              </a:rPr>
              <a:t>proveniente de </a:t>
            </a:r>
            <a:r>
              <a:rPr lang="pt-BR" sz="2200" dirty="0" smtClean="0">
                <a:solidFill>
                  <a:srgbClr val="000090"/>
                </a:solidFill>
              </a:rPr>
              <a:t>estágios intermediários </a:t>
            </a:r>
            <a:r>
              <a:rPr lang="pt-BR" sz="2200" dirty="0">
                <a:solidFill>
                  <a:srgbClr val="000090"/>
                </a:solidFill>
              </a:rPr>
              <a:t>de uma turbina</a:t>
            </a:r>
            <a:r>
              <a:rPr lang="pt-BR" sz="22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</a:rPr>
              <a:t>Retentor </a:t>
            </a:r>
            <a:r>
              <a:rPr lang="pt-BR" sz="2200" dirty="0">
                <a:solidFill>
                  <a:srgbClr val="FF0000"/>
                </a:solidFill>
              </a:rPr>
              <a:t>de Fuligem</a:t>
            </a:r>
            <a:r>
              <a:rPr lang="pt-BR" sz="2200" dirty="0">
                <a:solidFill>
                  <a:srgbClr val="000090"/>
                </a:solidFill>
              </a:rPr>
              <a:t>: tem como função separar a fuligem, resultante da queima </a:t>
            </a:r>
            <a:r>
              <a:rPr lang="pt-BR" sz="2200" dirty="0" smtClean="0">
                <a:solidFill>
                  <a:srgbClr val="000090"/>
                </a:solidFill>
              </a:rPr>
              <a:t>não estequiométrica </a:t>
            </a:r>
            <a:r>
              <a:rPr lang="pt-BR" sz="2200" dirty="0">
                <a:solidFill>
                  <a:srgbClr val="000090"/>
                </a:solidFill>
              </a:rPr>
              <a:t>do combustível, dos gases antes dos mesmos saírem </a:t>
            </a:r>
            <a:r>
              <a:rPr lang="pt-BR" sz="2200" dirty="0" smtClean="0">
                <a:solidFill>
                  <a:srgbClr val="000090"/>
                </a:solidFill>
              </a:rPr>
              <a:t>pela chaminé.</a:t>
            </a:r>
          </a:p>
          <a:p>
            <a:pPr algn="just"/>
            <a:endParaRPr lang="pt-BR" sz="2200" dirty="0">
              <a:solidFill>
                <a:srgbClr val="000090"/>
              </a:solidFill>
            </a:endParaRPr>
          </a:p>
          <a:p>
            <a:pPr algn="just"/>
            <a:r>
              <a:rPr lang="pt-BR" sz="2200" dirty="0" err="1" smtClean="0">
                <a:solidFill>
                  <a:srgbClr val="FF0000"/>
                </a:solidFill>
              </a:rPr>
              <a:t>Superaquecedor</a:t>
            </a:r>
            <a:r>
              <a:rPr lang="pt-BR" sz="2200" dirty="0">
                <a:solidFill>
                  <a:srgbClr val="000090"/>
                </a:solidFill>
              </a:rPr>
              <a:t>: consiste de um ou mais </a:t>
            </a:r>
            <a:r>
              <a:rPr lang="pt-BR" sz="2200" dirty="0" smtClean="0">
                <a:solidFill>
                  <a:srgbClr val="000090"/>
                </a:solidFill>
              </a:rPr>
              <a:t>feixes tubulares</a:t>
            </a:r>
            <a:r>
              <a:rPr lang="pt-BR" sz="2200" dirty="0">
                <a:solidFill>
                  <a:srgbClr val="000090"/>
                </a:solidFill>
              </a:rPr>
              <a:t>, destinados a aumentar </a:t>
            </a:r>
            <a:r>
              <a:rPr lang="pt-BR" sz="2200" dirty="0" smtClean="0">
                <a:solidFill>
                  <a:srgbClr val="000090"/>
                </a:solidFill>
              </a:rPr>
              <a:t>a temperatura </a:t>
            </a:r>
            <a:r>
              <a:rPr lang="pt-BR" sz="2200" dirty="0">
                <a:solidFill>
                  <a:srgbClr val="000090"/>
                </a:solidFill>
              </a:rPr>
              <a:t>do vapor gerado na caldeira.</a:t>
            </a:r>
            <a:endParaRPr lang="en-US" sz="2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08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" y="550717"/>
            <a:ext cx="6640249" cy="519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Espaço Reservado para Texto 3"/>
          <p:cNvSpPr txBox="1">
            <a:spLocks/>
          </p:cNvSpPr>
          <p:nvPr/>
        </p:nvSpPr>
        <p:spPr>
          <a:xfrm>
            <a:off x="6443902" y="1582636"/>
            <a:ext cx="2899011" cy="441479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CINZEIRO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FORNALHA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CÂMARA DE COMBUSTÃO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TUBOS EVAPORADORES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SUPERAQUECEDOR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ECONOMIZADOR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PRÉ-AQUECEDOR DE AR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CANAIS DE GASES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CHAMINÉ</a:t>
            </a:r>
            <a:endParaRPr lang="pt-BR" sz="2000" dirty="0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99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621" y="550818"/>
            <a:ext cx="8837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Silos e tanques de estocagem de combustíveis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31" y="1327795"/>
            <a:ext cx="7284533" cy="48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22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47028"/>
            <a:ext cx="3588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Correias transportadoras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843" y="908693"/>
            <a:ext cx="3804338" cy="570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4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1130"/>
            <a:ext cx="3640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Extratores/Alimentadores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89" y="1023579"/>
            <a:ext cx="8218063" cy="54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12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1130"/>
            <a:ext cx="3640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Extratores/Alimentadores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8" y="1243706"/>
            <a:ext cx="7405844" cy="50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88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1130"/>
            <a:ext cx="3640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Extratores/Alimentadores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35" y="988517"/>
            <a:ext cx="7326208" cy="54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1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1130"/>
            <a:ext cx="1399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Fornalha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542"/>
            <a:ext cx="5371750" cy="4040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396" y="2463218"/>
            <a:ext cx="4417929" cy="44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419180"/>
            <a:ext cx="8229600" cy="633571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Indústrias </a:t>
            </a:r>
            <a:r>
              <a:rPr lang="pt-BR" sz="2400" dirty="0">
                <a:solidFill>
                  <a:srgbClr val="FF0000"/>
                </a:solidFill>
              </a:rPr>
              <a:t>de laticínios</a:t>
            </a:r>
            <a:r>
              <a:rPr lang="pt-BR" sz="2400" dirty="0">
                <a:solidFill>
                  <a:srgbClr val="000090"/>
                </a:solidFill>
              </a:rPr>
              <a:t>: na pasteurização, na esterilização de recipientes, na fabricação de creme de leite, no aquecimento de tanques de água, na produção de queijos, iogurtes e requeijões (fermentação)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>
              <a:lnSpc>
                <a:spcPct val="90000"/>
              </a:lnSpc>
            </a:pPr>
            <a:endParaRPr lang="pt-BR" sz="2400" dirty="0">
              <a:solidFill>
                <a:srgbClr val="00009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Frigoríficos</a:t>
            </a:r>
            <a:r>
              <a:rPr lang="pt-BR" sz="2400" dirty="0">
                <a:solidFill>
                  <a:srgbClr val="000090"/>
                </a:solidFill>
              </a:rPr>
              <a:t>: nas estufas para cozimento, nos digestores, nas prensas para extração de óleo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>
              <a:lnSpc>
                <a:spcPct val="90000"/>
              </a:lnSpc>
            </a:pPr>
            <a:endParaRPr lang="pt-BR" sz="2400" dirty="0">
              <a:solidFill>
                <a:srgbClr val="00009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Indústria </a:t>
            </a:r>
            <a:r>
              <a:rPr lang="pt-BR" sz="2400" dirty="0">
                <a:solidFill>
                  <a:srgbClr val="FF0000"/>
                </a:solidFill>
              </a:rPr>
              <a:t>de doces em geral</a:t>
            </a:r>
            <a:r>
              <a:rPr lang="pt-BR" sz="2400" dirty="0">
                <a:solidFill>
                  <a:srgbClr val="000090"/>
                </a:solidFill>
              </a:rPr>
              <a:t>: no aquecimento do tanque de glicose, no cozimento de massa em panelas sob pressão, em mesas para o preparo de massa, em estufas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>
              <a:lnSpc>
                <a:spcPct val="90000"/>
              </a:lnSpc>
            </a:pPr>
            <a:endParaRPr lang="pt-BR" sz="2400" dirty="0">
              <a:solidFill>
                <a:srgbClr val="00009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Indústria </a:t>
            </a:r>
            <a:r>
              <a:rPr lang="pt-BR" sz="2400" dirty="0">
                <a:solidFill>
                  <a:srgbClr val="FF0000"/>
                </a:solidFill>
              </a:rPr>
              <a:t>de vulcanização e recauchutagem</a:t>
            </a:r>
            <a:r>
              <a:rPr lang="pt-BR" sz="2400" dirty="0">
                <a:solidFill>
                  <a:srgbClr val="000090"/>
                </a:solidFill>
              </a:rPr>
              <a:t>: na vulcanização, nas prensas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>
              <a:lnSpc>
                <a:spcPct val="90000"/>
              </a:lnSpc>
            </a:pPr>
            <a:endParaRPr lang="pt-BR" sz="2400" dirty="0">
              <a:solidFill>
                <a:srgbClr val="00009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pt-BR" sz="2400" dirty="0" smtClean="0">
                <a:solidFill>
                  <a:srgbClr val="FF0000"/>
                </a:solidFill>
              </a:rPr>
              <a:t>Indústrias </a:t>
            </a:r>
            <a:r>
              <a:rPr lang="pt-BR" sz="2400" dirty="0">
                <a:solidFill>
                  <a:srgbClr val="FF0000"/>
                </a:solidFill>
              </a:rPr>
              <a:t>químicas</a:t>
            </a:r>
            <a:r>
              <a:rPr lang="pt-BR" sz="2400" dirty="0">
                <a:solidFill>
                  <a:srgbClr val="000090"/>
                </a:solidFill>
              </a:rPr>
              <a:t>: nas autoclaves, nos tanques de armazenamento, nos reatores, nos vasos de pressão, nos trocadores de calor. </a:t>
            </a:r>
          </a:p>
        </p:txBody>
      </p:sp>
    </p:spTree>
    <p:extLst>
      <p:ext uri="{BB962C8B-B14F-4D97-AF65-F5344CB8AC3E}">
        <p14:creationId xmlns:p14="http://schemas.microsoft.com/office/powerpoint/2010/main" val="158515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045"/>
            <a:ext cx="9144000" cy="226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3234394"/>
            <a:ext cx="6226974" cy="3623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84990"/>
            <a:ext cx="1262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Grelhas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03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31729"/>
            <a:ext cx="4342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Injeção de Ar para Combustão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2222500"/>
            <a:ext cx="28575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2222500"/>
            <a:ext cx="28575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2222500"/>
            <a:ext cx="28575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204" y="1416902"/>
            <a:ext cx="4028201" cy="2685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2222500"/>
            <a:ext cx="28575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47" y="3481260"/>
            <a:ext cx="3557442" cy="29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40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62328"/>
            <a:ext cx="5847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Controle da vazão de Ar para Combustão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92" y="1284328"/>
            <a:ext cx="3518034" cy="3397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241800" cy="533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9004" y="5370964"/>
            <a:ext cx="1433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Dampers</a:t>
            </a:r>
          </a:p>
        </p:txBody>
      </p:sp>
    </p:spTree>
    <p:extLst>
      <p:ext uri="{BB962C8B-B14F-4D97-AF65-F5344CB8AC3E}">
        <p14:creationId xmlns:p14="http://schemas.microsoft.com/office/powerpoint/2010/main" val="166087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31" y="1705473"/>
            <a:ext cx="7460937" cy="51525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921" y="454289"/>
            <a:ext cx="69555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solidFill>
                  <a:srgbClr val="FF0000"/>
                </a:solidFill>
              </a:rPr>
              <a:t>Queimadores (só para combustíveis líquidos </a:t>
            </a:r>
            <a:r>
              <a:rPr lang="pt-BR" sz="2200" dirty="0" smtClean="0">
                <a:solidFill>
                  <a:srgbClr val="FF0000"/>
                </a:solidFill>
              </a:rPr>
              <a:t>ou gasosos</a:t>
            </a:r>
            <a:r>
              <a:rPr lang="pt-BR" sz="2200" dirty="0">
                <a:solidFill>
                  <a:srgbClr val="FF0000"/>
                </a:solidFill>
              </a:rPr>
              <a:t>)</a:t>
            </a:r>
            <a:r>
              <a:rPr lang="pt-BR" sz="2200" dirty="0">
                <a:solidFill>
                  <a:srgbClr val="000090"/>
                </a:solidFill>
              </a:rPr>
              <a:t>: responsável pela injeção do combustível. </a:t>
            </a:r>
            <a:r>
              <a:rPr lang="pt-BR" sz="2200" dirty="0" smtClean="0">
                <a:solidFill>
                  <a:srgbClr val="000090"/>
                </a:solidFill>
              </a:rPr>
              <a:t>A função </a:t>
            </a:r>
            <a:r>
              <a:rPr lang="pt-BR" sz="2200" dirty="0">
                <a:solidFill>
                  <a:srgbClr val="000090"/>
                </a:solidFill>
              </a:rPr>
              <a:t>do queimador e o de fazer com que </a:t>
            </a:r>
            <a:r>
              <a:rPr lang="pt-BR" sz="2200" dirty="0" smtClean="0">
                <a:solidFill>
                  <a:srgbClr val="000090"/>
                </a:solidFill>
              </a:rPr>
              <a:t>o combustível </a:t>
            </a:r>
            <a:r>
              <a:rPr lang="pt-BR" sz="2200" dirty="0">
                <a:solidFill>
                  <a:srgbClr val="000090"/>
                </a:solidFill>
              </a:rPr>
              <a:t>e o oxidante fiquem em contato o </a:t>
            </a:r>
            <a:r>
              <a:rPr lang="pt-BR" sz="2200" dirty="0" smtClean="0">
                <a:solidFill>
                  <a:srgbClr val="000090"/>
                </a:solidFill>
              </a:rPr>
              <a:t>tempo suficiente </a:t>
            </a:r>
            <a:r>
              <a:rPr lang="pt-BR" sz="2200" dirty="0">
                <a:solidFill>
                  <a:srgbClr val="000090"/>
                </a:solidFill>
              </a:rPr>
              <a:t>e a temperatura suficiente para ocorrer </a:t>
            </a:r>
            <a:r>
              <a:rPr lang="pt-BR" sz="2200" dirty="0" smtClean="0">
                <a:solidFill>
                  <a:srgbClr val="000090"/>
                </a:solidFill>
              </a:rPr>
              <a:t>e completar </a:t>
            </a:r>
            <a:r>
              <a:rPr lang="pt-BR" sz="2200" dirty="0">
                <a:solidFill>
                  <a:srgbClr val="000090"/>
                </a:solidFill>
              </a:rPr>
              <a:t>a reação de combustão.</a:t>
            </a:r>
            <a:endParaRPr lang="en-US" sz="2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6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488280"/>
            <a:ext cx="8648700" cy="510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16429"/>
            <a:ext cx="2032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Queimadores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1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08" y="3582937"/>
            <a:ext cx="3994855" cy="2992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771349"/>
            <a:ext cx="35687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7" y="493407"/>
            <a:ext cx="5513313" cy="2563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869" y="3435562"/>
            <a:ext cx="4569131" cy="34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1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2222500"/>
            <a:ext cx="2794000" cy="240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824" y="534714"/>
            <a:ext cx="7448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Cinzeiro</a:t>
            </a:r>
            <a:r>
              <a:rPr lang="pt-BR" sz="2400" dirty="0">
                <a:solidFill>
                  <a:srgbClr val="000090"/>
                </a:solidFill>
              </a:rPr>
              <a:t>: Local de deposição das cinzas e restos </a:t>
            </a:r>
            <a:r>
              <a:rPr lang="pt-BR" sz="2400" dirty="0" smtClean="0">
                <a:solidFill>
                  <a:srgbClr val="000090"/>
                </a:solidFill>
              </a:rPr>
              <a:t>de combustível </a:t>
            </a:r>
            <a:r>
              <a:rPr lang="pt-BR" sz="2400" dirty="0">
                <a:solidFill>
                  <a:srgbClr val="000090"/>
                </a:solidFill>
              </a:rPr>
              <a:t>não reagidos.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7" y="2222500"/>
            <a:ext cx="4651993" cy="388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295" y="1365711"/>
            <a:ext cx="3060523" cy="51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9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306" y="417793"/>
            <a:ext cx="82623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FF0000"/>
                </a:solidFill>
              </a:rPr>
              <a:t>Câmara de Combustão</a:t>
            </a:r>
            <a:r>
              <a:rPr lang="pt-BR" sz="2000" dirty="0">
                <a:solidFill>
                  <a:srgbClr val="000090"/>
                </a:solidFill>
              </a:rPr>
              <a:t>: Pode ser confundida com </a:t>
            </a:r>
            <a:r>
              <a:rPr lang="pt-BR" sz="2000" dirty="0" smtClean="0">
                <a:solidFill>
                  <a:srgbClr val="000090"/>
                </a:solidFill>
              </a:rPr>
              <a:t>a fornalha </a:t>
            </a:r>
            <a:r>
              <a:rPr lang="pt-BR" sz="2000" dirty="0">
                <a:solidFill>
                  <a:srgbClr val="000090"/>
                </a:solidFill>
              </a:rPr>
              <a:t>ou ser completamente independente, é </a:t>
            </a:r>
            <a:r>
              <a:rPr lang="pt-BR" sz="2000" dirty="0" smtClean="0">
                <a:solidFill>
                  <a:srgbClr val="000090"/>
                </a:solidFill>
              </a:rPr>
              <a:t>um volume </a:t>
            </a:r>
            <a:r>
              <a:rPr lang="pt-BR" sz="2000" dirty="0">
                <a:solidFill>
                  <a:srgbClr val="000090"/>
                </a:solidFill>
              </a:rPr>
              <a:t>que tem a função de manter a chama </a:t>
            </a:r>
            <a:r>
              <a:rPr lang="pt-BR" sz="2000" dirty="0" smtClean="0">
                <a:solidFill>
                  <a:srgbClr val="000090"/>
                </a:solidFill>
              </a:rPr>
              <a:t>numa temperatura </a:t>
            </a:r>
            <a:r>
              <a:rPr lang="pt-BR" sz="2000" dirty="0">
                <a:solidFill>
                  <a:srgbClr val="000090"/>
                </a:solidFill>
              </a:rPr>
              <a:t>elevada com duração suficiente para </a:t>
            </a:r>
            <a:r>
              <a:rPr lang="pt-BR" sz="2000" dirty="0" smtClean="0">
                <a:solidFill>
                  <a:srgbClr val="000090"/>
                </a:solidFill>
              </a:rPr>
              <a:t>que o </a:t>
            </a:r>
            <a:r>
              <a:rPr lang="pt-BR" sz="2000" dirty="0">
                <a:solidFill>
                  <a:srgbClr val="000090"/>
                </a:solidFill>
              </a:rPr>
              <a:t>combustível queime totalmente antes dos </a:t>
            </a:r>
            <a:r>
              <a:rPr lang="pt-BR" sz="2000" dirty="0" smtClean="0">
                <a:solidFill>
                  <a:srgbClr val="000090"/>
                </a:solidFill>
              </a:rPr>
              <a:t>produtos alcançarem </a:t>
            </a:r>
            <a:r>
              <a:rPr lang="pt-BR" sz="2000" dirty="0">
                <a:solidFill>
                  <a:srgbClr val="000090"/>
                </a:solidFill>
              </a:rPr>
              <a:t>os feixes (dutos) de troca de calor.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960" y="3672110"/>
            <a:ext cx="4140040" cy="318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" y="2245030"/>
            <a:ext cx="5324597" cy="398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508" y="273026"/>
            <a:ext cx="8847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Tambor de Vapor e </a:t>
            </a:r>
            <a:r>
              <a:rPr lang="pt-BR" sz="2400" dirty="0" err="1">
                <a:solidFill>
                  <a:srgbClr val="FF0000"/>
                </a:solidFill>
              </a:rPr>
              <a:t>Tubulões</a:t>
            </a:r>
            <a:r>
              <a:rPr lang="pt-BR" sz="2400" dirty="0">
                <a:solidFill>
                  <a:srgbClr val="000090"/>
                </a:solidFill>
              </a:rPr>
              <a:t>: É onde </a:t>
            </a:r>
            <a:r>
              <a:rPr lang="pt-BR" sz="2400" dirty="0" smtClean="0">
                <a:solidFill>
                  <a:srgbClr val="000090"/>
                </a:solidFill>
              </a:rPr>
              <a:t>a água é transformada </a:t>
            </a:r>
            <a:r>
              <a:rPr lang="pt-BR" sz="2400" dirty="0">
                <a:solidFill>
                  <a:srgbClr val="000090"/>
                </a:solidFill>
              </a:rPr>
              <a:t>em vapor ou onde ocorre a </a:t>
            </a:r>
            <a:r>
              <a:rPr lang="pt-BR" sz="2400" dirty="0" smtClean="0">
                <a:solidFill>
                  <a:srgbClr val="000090"/>
                </a:solidFill>
              </a:rPr>
              <a:t>separação das </a:t>
            </a:r>
            <a:r>
              <a:rPr lang="pt-BR" sz="2400" dirty="0">
                <a:solidFill>
                  <a:srgbClr val="000090"/>
                </a:solidFill>
              </a:rPr>
              <a:t>fases.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52" y="2700558"/>
            <a:ext cx="5441263" cy="408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4" y="1058126"/>
            <a:ext cx="5133266" cy="3849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00189"/>
            <a:ext cx="4184803" cy="31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1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5897"/>
            <a:ext cx="5232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PRINCIPAIS PARTES COMPONENTES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110" y="517807"/>
            <a:ext cx="866011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err="1">
                <a:solidFill>
                  <a:srgbClr val="FF0000"/>
                </a:solidFill>
              </a:rPr>
              <a:t>Superaquecedor</a:t>
            </a:r>
            <a:r>
              <a:rPr lang="pt-BR" sz="2400" dirty="0">
                <a:solidFill>
                  <a:srgbClr val="000090"/>
                </a:solidFill>
              </a:rPr>
              <a:t>: Consiste de um ou mais </a:t>
            </a:r>
            <a:r>
              <a:rPr lang="pt-BR" sz="2400" dirty="0" smtClean="0">
                <a:solidFill>
                  <a:srgbClr val="000090"/>
                </a:solidFill>
              </a:rPr>
              <a:t>feixes tubulares</a:t>
            </a:r>
            <a:r>
              <a:rPr lang="pt-BR" sz="2400" dirty="0">
                <a:solidFill>
                  <a:srgbClr val="000090"/>
                </a:solidFill>
              </a:rPr>
              <a:t>, destinados a aumentar a temperatura </a:t>
            </a:r>
            <a:r>
              <a:rPr lang="pt-BR" sz="2400" dirty="0" smtClean="0">
                <a:solidFill>
                  <a:srgbClr val="000090"/>
                </a:solidFill>
              </a:rPr>
              <a:t>do vapor gerado </a:t>
            </a:r>
            <a:r>
              <a:rPr lang="pt-BR" sz="2400" dirty="0">
                <a:solidFill>
                  <a:srgbClr val="000090"/>
                </a:solidFill>
              </a:rPr>
              <a:t>na caldeira.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10" y="1861372"/>
            <a:ext cx="4022497" cy="4856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63" y="3873280"/>
            <a:ext cx="2968025" cy="2954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705" y="1320348"/>
            <a:ext cx="4002666" cy="299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5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785148"/>
            <a:ext cx="8229600" cy="6048375"/>
          </a:xfrm>
        </p:spPr>
        <p:txBody>
          <a:bodyPr/>
          <a:lstStyle/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Indústria </a:t>
            </a:r>
            <a:r>
              <a:rPr lang="pt-BR" sz="2400" dirty="0">
                <a:solidFill>
                  <a:srgbClr val="FF0000"/>
                </a:solidFill>
              </a:rPr>
              <a:t>têxtil</a:t>
            </a:r>
            <a:r>
              <a:rPr lang="pt-BR" sz="2400" dirty="0">
                <a:solidFill>
                  <a:srgbClr val="000090"/>
                </a:solidFill>
              </a:rPr>
              <a:t>: utiliza vapor no aquecimento de grandes quantidades de água para alvejar e tingir tecidos, bem como para realizar a secagem em estufas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Indústria </a:t>
            </a:r>
            <a:r>
              <a:rPr lang="pt-BR" sz="2400" dirty="0">
                <a:solidFill>
                  <a:srgbClr val="FF0000"/>
                </a:solidFill>
              </a:rPr>
              <a:t>de petróleo e seus derivados</a:t>
            </a:r>
            <a:r>
              <a:rPr lang="pt-BR" sz="2400" dirty="0">
                <a:solidFill>
                  <a:srgbClr val="000090"/>
                </a:solidFill>
              </a:rPr>
              <a:t>: nos </a:t>
            </a:r>
            <a:r>
              <a:rPr lang="pt-BR" sz="2400" dirty="0" err="1">
                <a:solidFill>
                  <a:srgbClr val="000090"/>
                </a:solidFill>
              </a:rPr>
              <a:t>refervedores</a:t>
            </a:r>
            <a:r>
              <a:rPr lang="pt-BR" sz="2400" dirty="0">
                <a:solidFill>
                  <a:srgbClr val="000090"/>
                </a:solidFill>
              </a:rPr>
              <a:t>, nos trocadores de calor, nas torres de fracionamento e destilação, nos fornos, nos vasos de pressão, nos reatores e turbinas</a:t>
            </a:r>
            <a:r>
              <a:rPr lang="pt-BR" sz="24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Indústria </a:t>
            </a:r>
            <a:r>
              <a:rPr lang="pt-BR" sz="2400" dirty="0">
                <a:solidFill>
                  <a:srgbClr val="FF0000"/>
                </a:solidFill>
              </a:rPr>
              <a:t>metalúrgica</a:t>
            </a:r>
            <a:r>
              <a:rPr lang="pt-BR" sz="2400" dirty="0">
                <a:solidFill>
                  <a:srgbClr val="000090"/>
                </a:solidFill>
              </a:rPr>
              <a:t>: nos banhos químicos, na secagem e pintura.</a:t>
            </a:r>
          </a:p>
        </p:txBody>
      </p:sp>
    </p:spTree>
    <p:extLst>
      <p:ext uri="{BB962C8B-B14F-4D97-AF65-F5344CB8AC3E}">
        <p14:creationId xmlns:p14="http://schemas.microsoft.com/office/powerpoint/2010/main" val="17361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025" y="610140"/>
            <a:ext cx="8541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Alimentação de Água e </a:t>
            </a:r>
            <a:r>
              <a:rPr lang="pt-BR" sz="2400" dirty="0" smtClean="0">
                <a:solidFill>
                  <a:srgbClr val="FF0000"/>
                </a:solidFill>
              </a:rPr>
              <a:t>Condensado</a:t>
            </a:r>
            <a:r>
              <a:rPr lang="pt-BR" sz="2400" dirty="0" smtClean="0">
                <a:solidFill>
                  <a:srgbClr val="000090"/>
                </a:solidFill>
              </a:rPr>
              <a:t>: Realizado por </a:t>
            </a:r>
            <a:r>
              <a:rPr lang="es-ES_tradnl" sz="2400" dirty="0" smtClean="0">
                <a:solidFill>
                  <a:srgbClr val="000090"/>
                </a:solidFill>
              </a:rPr>
              <a:t>bombas </a:t>
            </a:r>
            <a:r>
              <a:rPr lang="es-ES_tradnl" sz="2400" dirty="0">
                <a:solidFill>
                  <a:srgbClr val="000090"/>
                </a:solidFill>
              </a:rPr>
              <a:t>centrífugas.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89" y="1697803"/>
            <a:ext cx="6398611" cy="479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6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809" y="487208"/>
            <a:ext cx="870602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Economizador</a:t>
            </a:r>
            <a:r>
              <a:rPr lang="pt-BR" sz="2400" dirty="0">
                <a:solidFill>
                  <a:srgbClr val="000090"/>
                </a:solidFill>
              </a:rPr>
              <a:t>: Utiliza o calor residual dos gases </a:t>
            </a:r>
            <a:r>
              <a:rPr lang="pt-BR" sz="2400" dirty="0" smtClean="0">
                <a:solidFill>
                  <a:srgbClr val="000090"/>
                </a:solidFill>
              </a:rPr>
              <a:t>para aquecer </a:t>
            </a:r>
            <a:r>
              <a:rPr lang="pt-BR" sz="2400" dirty="0">
                <a:solidFill>
                  <a:srgbClr val="000090"/>
                </a:solidFill>
              </a:rPr>
              <a:t>a água de alimentação, é </a:t>
            </a:r>
            <a:r>
              <a:rPr lang="pt-BR" sz="2400" dirty="0" smtClean="0">
                <a:solidFill>
                  <a:srgbClr val="000090"/>
                </a:solidFill>
              </a:rPr>
              <a:t>normalmente instalado </a:t>
            </a:r>
            <a:r>
              <a:rPr lang="pt-BR" sz="2400" dirty="0">
                <a:solidFill>
                  <a:srgbClr val="000090"/>
                </a:solidFill>
              </a:rPr>
              <a:t>após os </a:t>
            </a:r>
            <a:r>
              <a:rPr lang="pt-BR" sz="2400" dirty="0" err="1">
                <a:solidFill>
                  <a:srgbClr val="000090"/>
                </a:solidFill>
              </a:rPr>
              <a:t>superaquecedores</a:t>
            </a:r>
            <a:r>
              <a:rPr lang="pt-BR" sz="2400" dirty="0">
                <a:solidFill>
                  <a:srgbClr val="000090"/>
                </a:solidFill>
              </a:rPr>
              <a:t>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" name="Imagem 3" descr="http://www.equitherm.com.br/caldeiras/imagens/economizad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48" y="1959233"/>
            <a:ext cx="8672182" cy="440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53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607" y="514592"/>
            <a:ext cx="8583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Aquecedor de Ar</a:t>
            </a:r>
            <a:r>
              <a:rPr lang="pt-BR" sz="2400" dirty="0">
                <a:solidFill>
                  <a:srgbClr val="000090"/>
                </a:solidFill>
              </a:rPr>
              <a:t>: Aproveita o </a:t>
            </a:r>
            <a:r>
              <a:rPr lang="pt-BR" sz="2400" dirty="0" smtClean="0">
                <a:solidFill>
                  <a:srgbClr val="000090"/>
                </a:solidFill>
              </a:rPr>
              <a:t>calor residual </a:t>
            </a:r>
            <a:r>
              <a:rPr lang="pt-BR" sz="2400" dirty="0">
                <a:solidFill>
                  <a:srgbClr val="000090"/>
                </a:solidFill>
              </a:rPr>
              <a:t>dos </a:t>
            </a:r>
            <a:r>
              <a:rPr lang="pt-BR" sz="2400" dirty="0" smtClean="0">
                <a:solidFill>
                  <a:srgbClr val="000090"/>
                </a:solidFill>
              </a:rPr>
              <a:t>gases de </a:t>
            </a:r>
            <a:r>
              <a:rPr lang="pt-BR" sz="2400" dirty="0">
                <a:solidFill>
                  <a:srgbClr val="000090"/>
                </a:solidFill>
              </a:rPr>
              <a:t>combustão pré-aquecendo o ar utilizado na </a:t>
            </a:r>
            <a:r>
              <a:rPr lang="pt-BR" sz="2400" dirty="0" smtClean="0">
                <a:solidFill>
                  <a:srgbClr val="000090"/>
                </a:solidFill>
              </a:rPr>
              <a:t>queima de </a:t>
            </a:r>
            <a:r>
              <a:rPr lang="pt-BR" sz="2400" dirty="0">
                <a:solidFill>
                  <a:srgbClr val="000090"/>
                </a:solidFill>
              </a:rPr>
              <a:t>combustível; Aquece o ar entre 120 e 300 </a:t>
            </a:r>
            <a:r>
              <a:rPr lang="pt-BR" sz="2400" dirty="0" err="1">
                <a:solidFill>
                  <a:srgbClr val="000090"/>
                </a:solidFill>
              </a:rPr>
              <a:t>ºC</a:t>
            </a:r>
            <a:r>
              <a:rPr lang="pt-BR" sz="2400" dirty="0" smtClean="0">
                <a:solidFill>
                  <a:srgbClr val="000090"/>
                </a:solidFill>
              </a:rPr>
              <a:t>, dependendo </a:t>
            </a:r>
            <a:r>
              <a:rPr lang="pt-BR" sz="2400" dirty="0">
                <a:solidFill>
                  <a:srgbClr val="000090"/>
                </a:solidFill>
              </a:rPr>
              <a:t>do tipo de instalação e do tipo </a:t>
            </a:r>
            <a:r>
              <a:rPr lang="pt-BR" sz="2400" dirty="0" smtClean="0">
                <a:solidFill>
                  <a:srgbClr val="000090"/>
                </a:solidFill>
              </a:rPr>
              <a:t>de combustível </a:t>
            </a:r>
            <a:r>
              <a:rPr lang="pt-BR" sz="2400" dirty="0">
                <a:solidFill>
                  <a:srgbClr val="000090"/>
                </a:solidFill>
              </a:rPr>
              <a:t>queimado.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75" y="2389761"/>
            <a:ext cx="3721186" cy="4158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042" y="2084252"/>
            <a:ext cx="3053055" cy="459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15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109" y="574986"/>
            <a:ext cx="8660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Sopradores de fuligem</a:t>
            </a:r>
            <a:r>
              <a:rPr lang="pt-BR" sz="2400" dirty="0">
                <a:solidFill>
                  <a:srgbClr val="000090"/>
                </a:solidFill>
              </a:rPr>
              <a:t>: Os sopradores de </a:t>
            </a:r>
            <a:r>
              <a:rPr lang="pt-BR" sz="2400" dirty="0" smtClean="0">
                <a:solidFill>
                  <a:srgbClr val="000090"/>
                </a:solidFill>
              </a:rPr>
              <a:t>fuligem permitem </a:t>
            </a:r>
            <a:r>
              <a:rPr lang="pt-BR" sz="2400" dirty="0">
                <a:solidFill>
                  <a:srgbClr val="000090"/>
                </a:solidFill>
              </a:rPr>
              <a:t>uma distribuição rotativa de um jato de </a:t>
            </a:r>
            <a:r>
              <a:rPr lang="pt-BR" sz="2400" dirty="0" smtClean="0">
                <a:solidFill>
                  <a:srgbClr val="000090"/>
                </a:solidFill>
              </a:rPr>
              <a:t>vapor no </a:t>
            </a:r>
            <a:r>
              <a:rPr lang="pt-BR" sz="2400" dirty="0">
                <a:solidFill>
                  <a:srgbClr val="000090"/>
                </a:solidFill>
              </a:rPr>
              <a:t>interior da caldeira e tem por finalidade, fazer </a:t>
            </a:r>
            <a:r>
              <a:rPr lang="pt-BR" sz="2400" dirty="0" smtClean="0">
                <a:solidFill>
                  <a:srgbClr val="000090"/>
                </a:solidFill>
              </a:rPr>
              <a:t>a remoção </a:t>
            </a:r>
            <a:r>
              <a:rPr lang="pt-BR" sz="2400" dirty="0">
                <a:solidFill>
                  <a:srgbClr val="000090"/>
                </a:solidFill>
              </a:rPr>
              <a:t>da fuligem e depósitos </a:t>
            </a:r>
            <a:r>
              <a:rPr lang="pt-BR" sz="2400" dirty="0" smtClean="0">
                <a:solidFill>
                  <a:srgbClr val="000090"/>
                </a:solidFill>
              </a:rPr>
              <a:t>formados na superfície externa </a:t>
            </a:r>
            <a:r>
              <a:rPr lang="pt-BR" sz="2400" dirty="0">
                <a:solidFill>
                  <a:srgbClr val="000090"/>
                </a:solidFill>
              </a:rPr>
              <a:t>da zona de convecção </a:t>
            </a:r>
            <a:r>
              <a:rPr lang="pt-BR" sz="2400" dirty="0" smtClean="0">
                <a:solidFill>
                  <a:srgbClr val="000090"/>
                </a:solidFill>
              </a:rPr>
              <a:t>das caldeiras</a:t>
            </a:r>
            <a:r>
              <a:rPr lang="pt-BR" sz="2400" dirty="0">
                <a:solidFill>
                  <a:srgbClr val="000090"/>
                </a:solidFill>
              </a:rPr>
              <a:t>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744" y="3300371"/>
            <a:ext cx="6705900" cy="32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50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11" y="500901"/>
            <a:ext cx="86295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Exaustão e Condução de Fumos</a:t>
            </a:r>
            <a:r>
              <a:rPr lang="pt-BR" sz="2400" dirty="0">
                <a:solidFill>
                  <a:srgbClr val="000090"/>
                </a:solidFill>
              </a:rPr>
              <a:t>: São canais </a:t>
            </a:r>
            <a:r>
              <a:rPr lang="pt-BR" sz="2400" dirty="0" smtClean="0">
                <a:solidFill>
                  <a:srgbClr val="000090"/>
                </a:solidFill>
              </a:rPr>
              <a:t>que conduzem </a:t>
            </a:r>
            <a:r>
              <a:rPr lang="pt-BR" sz="2400" dirty="0">
                <a:solidFill>
                  <a:srgbClr val="000090"/>
                </a:solidFill>
              </a:rPr>
              <a:t>os gases da combustão até a chaminé. </a:t>
            </a:r>
            <a:r>
              <a:rPr lang="pt-BR" sz="2400" dirty="0" smtClean="0">
                <a:solidFill>
                  <a:srgbClr val="000090"/>
                </a:solidFill>
              </a:rPr>
              <a:t>A remoção </a:t>
            </a:r>
            <a:r>
              <a:rPr lang="pt-BR" sz="2400" dirty="0">
                <a:solidFill>
                  <a:srgbClr val="000090"/>
                </a:solidFill>
              </a:rPr>
              <a:t>dos gases da combustão pode ser </a:t>
            </a:r>
            <a:r>
              <a:rPr lang="pt-BR" sz="2400" dirty="0" smtClean="0">
                <a:solidFill>
                  <a:srgbClr val="000090"/>
                </a:solidFill>
              </a:rPr>
              <a:t>realizada de </a:t>
            </a:r>
            <a:r>
              <a:rPr lang="pt-BR" sz="2400" dirty="0">
                <a:solidFill>
                  <a:srgbClr val="000090"/>
                </a:solidFill>
              </a:rPr>
              <a:t>forma Natural ou Assistida.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465663"/>
            <a:ext cx="78486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400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809" y="438095"/>
            <a:ext cx="87213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Retentor de Fuligem</a:t>
            </a:r>
            <a:r>
              <a:rPr lang="pt-BR" sz="2400" dirty="0">
                <a:solidFill>
                  <a:srgbClr val="000090"/>
                </a:solidFill>
              </a:rPr>
              <a:t>: Tem como função separar </a:t>
            </a:r>
            <a:r>
              <a:rPr lang="pt-BR" sz="2400" dirty="0" smtClean="0">
                <a:solidFill>
                  <a:srgbClr val="000090"/>
                </a:solidFill>
              </a:rPr>
              <a:t>a fuligem</a:t>
            </a:r>
            <a:r>
              <a:rPr lang="pt-BR" sz="2400" dirty="0">
                <a:solidFill>
                  <a:srgbClr val="000090"/>
                </a:solidFill>
              </a:rPr>
              <a:t>, resultante da queima não estequiométrica </a:t>
            </a:r>
            <a:r>
              <a:rPr lang="pt-BR" sz="2400" dirty="0" smtClean="0">
                <a:solidFill>
                  <a:srgbClr val="000090"/>
                </a:solidFill>
              </a:rPr>
              <a:t>do combustível</a:t>
            </a:r>
            <a:r>
              <a:rPr lang="pt-BR" sz="2400" dirty="0">
                <a:solidFill>
                  <a:srgbClr val="000090"/>
                </a:solidFill>
              </a:rPr>
              <a:t>, dos gases antes dos mesmos saírem </a:t>
            </a:r>
            <a:r>
              <a:rPr lang="pt-BR" sz="2400" dirty="0" smtClean="0">
                <a:solidFill>
                  <a:srgbClr val="000090"/>
                </a:solidFill>
              </a:rPr>
              <a:t>pela chaminé</a:t>
            </a:r>
            <a:r>
              <a:rPr lang="pt-BR" sz="2400" dirty="0">
                <a:solidFill>
                  <a:srgbClr val="000090"/>
                </a:solidFill>
              </a:rPr>
              <a:t>. Ex.: </a:t>
            </a:r>
            <a:r>
              <a:rPr lang="pt-BR" sz="2400" dirty="0" err="1">
                <a:solidFill>
                  <a:srgbClr val="000090"/>
                </a:solidFill>
              </a:rPr>
              <a:t>Precipitadores</a:t>
            </a:r>
            <a:r>
              <a:rPr lang="pt-BR" sz="2400" dirty="0">
                <a:solidFill>
                  <a:srgbClr val="000090"/>
                </a:solidFill>
              </a:rPr>
              <a:t> eletrostáticos, Filtros </a:t>
            </a:r>
            <a:r>
              <a:rPr lang="pt-BR" sz="2400" dirty="0" smtClean="0">
                <a:solidFill>
                  <a:srgbClr val="000090"/>
                </a:solidFill>
              </a:rPr>
              <a:t>em geral</a:t>
            </a:r>
            <a:r>
              <a:rPr lang="pt-BR" sz="2400" dirty="0">
                <a:solidFill>
                  <a:srgbClr val="000090"/>
                </a:solidFill>
              </a:rPr>
              <a:t>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272" y="2319495"/>
            <a:ext cx="4283869" cy="3616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19495"/>
            <a:ext cx="4828493" cy="36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83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710" y="442114"/>
            <a:ext cx="8491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Chaminé</a:t>
            </a:r>
            <a:r>
              <a:rPr lang="pt-BR" sz="2400" dirty="0">
                <a:solidFill>
                  <a:srgbClr val="000090"/>
                </a:solidFill>
              </a:rPr>
              <a:t>: Tem função de retirar os gases </a:t>
            </a:r>
            <a:r>
              <a:rPr lang="pt-BR" sz="2400" dirty="0" smtClean="0">
                <a:solidFill>
                  <a:srgbClr val="000090"/>
                </a:solidFill>
              </a:rPr>
              <a:t>da instalação </a:t>
            </a:r>
            <a:r>
              <a:rPr lang="pt-BR" sz="2400" dirty="0">
                <a:solidFill>
                  <a:srgbClr val="000090"/>
                </a:solidFill>
              </a:rPr>
              <a:t>lançando-os na </a:t>
            </a:r>
            <a:r>
              <a:rPr lang="pt-BR" sz="2400" dirty="0" smtClean="0">
                <a:solidFill>
                  <a:srgbClr val="000090"/>
                </a:solidFill>
              </a:rPr>
              <a:t>atmosfera (</a:t>
            </a:r>
            <a:r>
              <a:rPr lang="pt-BR" sz="2400" dirty="0">
                <a:solidFill>
                  <a:srgbClr val="000090"/>
                </a:solidFill>
              </a:rPr>
              <a:t>tiragem).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17" y="2516980"/>
            <a:ext cx="44704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780" y="1735295"/>
            <a:ext cx="2811137" cy="45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89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" y="550717"/>
            <a:ext cx="6640249" cy="519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Texto 3"/>
          <p:cNvSpPr txBox="1">
            <a:spLocks/>
          </p:cNvSpPr>
          <p:nvPr/>
        </p:nvSpPr>
        <p:spPr>
          <a:xfrm>
            <a:off x="6443902" y="1582636"/>
            <a:ext cx="2899011" cy="441479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CINZEIRO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FORNALHA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CÂMARA DE COMBUSTÃO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TUBOS EVAPORADORES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SUPERAQUECEDOR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ECONOMIZADOR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PRÉ-AQUECEDOR DE AR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CANAIS DE GASES</a:t>
            </a:r>
          </a:p>
          <a:p>
            <a:pPr marL="342900" indent="-342900">
              <a:buFont typeface="Arial" charset="0"/>
              <a:buAutoNum type="alphaUcParenR"/>
            </a:pPr>
            <a:r>
              <a:rPr lang="en-US" sz="2000" dirty="0" smtClean="0">
                <a:solidFill>
                  <a:srgbClr val="000090"/>
                </a:solidFill>
                <a:latin typeface="Calibri" charset="0"/>
              </a:rPr>
              <a:t>CHAMINÉ</a:t>
            </a:r>
            <a:endParaRPr lang="pt-BR" sz="2000" dirty="0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657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858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09168" y="435751"/>
            <a:ext cx="4705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  <a:cs typeface="Arial" panose="020B0604020202020204" pitchFamily="34" charset="0"/>
              </a:rPr>
              <a:t>COMBUSTÍVEL LÍQUIDO / GÁS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930753"/>
            <a:ext cx="8603087" cy="59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76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924" y="803674"/>
            <a:ext cx="63071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pt-BR" sz="2400" u="sng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 </a:t>
            </a:r>
            <a:r>
              <a:rPr lang="pt-BR" sz="2400" u="sng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aquecimento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0 a 200º C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t-BR" sz="24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Higiene pessoal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Cozimento de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 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industriais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pt-BR" sz="2400" u="sng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 </a:t>
            </a:r>
            <a:r>
              <a:rPr lang="pt-BR" sz="2400" u="sng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acionamento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acima de 200º C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t-BR" sz="24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Movimentação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7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040914" y="359467"/>
            <a:ext cx="259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CALDEIRA FOGOTUBULAR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9" y="1532586"/>
            <a:ext cx="8957825" cy="38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996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97197" y="544133"/>
            <a:ext cx="4061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</a:rPr>
              <a:t>CALDEIRA </a:t>
            </a:r>
            <a:r>
              <a:rPr lang="pt-BR" sz="2400" dirty="0" smtClean="0">
                <a:solidFill>
                  <a:srgbClr val="000090"/>
                </a:solidFill>
              </a:rPr>
              <a:t>AQUATUBULAR</a:t>
            </a:r>
            <a:endParaRPr lang="pt-BR" sz="2400" dirty="0">
              <a:solidFill>
                <a:srgbClr val="000090"/>
              </a:solidFill>
            </a:endParaRPr>
          </a:p>
        </p:txBody>
      </p:sp>
      <p:pic>
        <p:nvPicPr>
          <p:cNvPr id="6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163"/>
            <a:ext cx="9025086" cy="406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019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69757" y="346588"/>
            <a:ext cx="3766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COMBUSTÍVEL SÓLIDO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808253"/>
            <a:ext cx="8611289" cy="559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344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07828" y="590299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ELETRICIDADE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766"/>
            <a:ext cx="9140067" cy="5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055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07828" y="590299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ELETRICIDADE</a:t>
            </a:r>
          </a:p>
        </p:txBody>
      </p:sp>
      <p:pic>
        <p:nvPicPr>
          <p:cNvPr id="4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0" y="1481071"/>
            <a:ext cx="9002890" cy="41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282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90"/>
                </a:solidFill>
                <a:latin typeface="+mn-lt"/>
              </a:rPr>
              <a:t>Classificação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000090"/>
                </a:solidFill>
                <a:latin typeface="+mn-lt"/>
              </a:rPr>
              <a:t>Caldeiras</a:t>
            </a:r>
            <a:endParaRPr lang="pt-BR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000090"/>
                </a:solidFill>
              </a:rPr>
              <a:t>Quanto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à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disposição</a:t>
            </a:r>
            <a:r>
              <a:rPr lang="en-US" dirty="0">
                <a:solidFill>
                  <a:srgbClr val="000090"/>
                </a:solidFill>
              </a:rPr>
              <a:t> da </a:t>
            </a:r>
            <a:r>
              <a:rPr lang="en-US" dirty="0" err="1">
                <a:solidFill>
                  <a:srgbClr val="000090"/>
                </a:solidFill>
              </a:rPr>
              <a:t>água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em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relação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aos</a:t>
            </a:r>
            <a:r>
              <a:rPr lang="en-US" dirty="0">
                <a:solidFill>
                  <a:srgbClr val="000090"/>
                </a:solidFill>
              </a:rPr>
              <a:t> gases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/>
              <a:t>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/>
              <a:t>         </a:t>
            </a:r>
            <a:r>
              <a:rPr lang="en-US" dirty="0" err="1">
                <a:solidFill>
                  <a:srgbClr val="000090"/>
                </a:solidFill>
              </a:rPr>
              <a:t>Flamotubulares</a:t>
            </a:r>
            <a:r>
              <a:rPr lang="en-US" dirty="0">
                <a:solidFill>
                  <a:srgbClr val="000090"/>
                </a:solidFill>
              </a:rPr>
              <a:t>        </a:t>
            </a:r>
            <a:r>
              <a:rPr lang="en-US" dirty="0" smtClean="0">
                <a:solidFill>
                  <a:srgbClr val="000090"/>
                </a:solidFill>
              </a:rPr>
              <a:t>                 </a:t>
            </a:r>
            <a:r>
              <a:rPr lang="en-US" dirty="0" err="1">
                <a:solidFill>
                  <a:srgbClr val="000090"/>
                </a:solidFill>
              </a:rPr>
              <a:t>Aquatubulares</a:t>
            </a: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pt-BR" dirty="0"/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43934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7173" name="Objeto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" b="-414"/>
          <a:stretch>
            <a:fillRect/>
          </a:stretch>
        </p:blipFill>
        <p:spPr bwMode="auto">
          <a:xfrm>
            <a:off x="457201" y="2692712"/>
            <a:ext cx="3790950" cy="232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jeto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" b="-414"/>
          <a:stretch>
            <a:fillRect/>
          </a:stretch>
        </p:blipFill>
        <p:spPr bwMode="auto">
          <a:xfrm>
            <a:off x="4929188" y="2692712"/>
            <a:ext cx="3899238" cy="232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85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Classificação</a:t>
            </a:r>
            <a:r>
              <a:rPr lang="en-US" dirty="0">
                <a:latin typeface="+mn-lt"/>
              </a:rPr>
              <a:t> de </a:t>
            </a:r>
            <a:r>
              <a:rPr lang="en-US" dirty="0" err="1">
                <a:latin typeface="+mn-lt"/>
              </a:rPr>
              <a:t>Caldeiras</a:t>
            </a:r>
            <a:endParaRPr lang="pt-BR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52077"/>
            <a:ext cx="8229600" cy="487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000090"/>
                </a:solidFill>
                <a:latin typeface="Calibri" charset="0"/>
              </a:rPr>
              <a:t>Quanto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Calibri" charset="0"/>
              </a:rPr>
              <a:t>à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Calibri" charset="0"/>
              </a:rPr>
              <a:t>posição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 dos </a:t>
            </a:r>
            <a:r>
              <a:rPr lang="en-US" dirty="0" err="1">
                <a:solidFill>
                  <a:srgbClr val="000090"/>
                </a:solidFill>
                <a:latin typeface="Calibri" charset="0"/>
              </a:rPr>
              <a:t>tubos</a:t>
            </a:r>
            <a:endParaRPr lang="en-US" dirty="0">
              <a:solidFill>
                <a:srgbClr val="000090"/>
              </a:solidFill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 smtClean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 smtClean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>
                <a:latin typeface="Calibri" charset="0"/>
              </a:rPr>
              <a:t>       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Horizontal         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		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Vertical           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	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Inclinado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11268" name="Picture 7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57" y="3112292"/>
            <a:ext cx="3048000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699073"/>
            <a:ext cx="218916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http://www.chdvalvulas.com.br/artigos_tecnicos/caldeiras/img/02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3464719"/>
            <a:ext cx="2744787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0731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009478" y="600222"/>
            <a:ext cx="3839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CALDEIRA HORIZONTAL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95" y="1418507"/>
            <a:ext cx="8145251" cy="4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8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26047" y="337574"/>
            <a:ext cx="338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solidFill>
                  <a:srgbClr val="000090"/>
                </a:solidFill>
                <a:cs typeface="Arial" panose="020B0604020202020204" pitchFamily="34" charset="0"/>
              </a:rPr>
              <a:t>CALDEIRA VERTICAL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19" y="866250"/>
            <a:ext cx="8093998" cy="60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693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90"/>
                </a:solidFill>
                <a:latin typeface="Calibri" charset="0"/>
              </a:rPr>
              <a:t>Caldeiras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Calibri" charset="0"/>
              </a:rPr>
              <a:t>Flamotubulares</a:t>
            </a:r>
            <a:endParaRPr lang="pt-BR" dirty="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12291" name="Picture 4" descr="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857375"/>
            <a:ext cx="4786313" cy="3802063"/>
          </a:xfrm>
        </p:spPr>
      </p:pic>
    </p:spTree>
    <p:extLst>
      <p:ext uri="{BB962C8B-B14F-4D97-AF65-F5344CB8AC3E}">
        <p14:creationId xmlns:p14="http://schemas.microsoft.com/office/powerpoint/2010/main" val="272669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241" y="772137"/>
            <a:ext cx="804980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90"/>
                </a:solidFill>
              </a:rPr>
              <a:t>VAPOR SATURADO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  <a:endParaRPr lang="en-US" sz="2400" dirty="0">
              <a:solidFill>
                <a:srgbClr val="000090"/>
              </a:solidFill>
            </a:endParaRPr>
          </a:p>
          <a:p>
            <a:pPr algn="just"/>
            <a:endParaRPr lang="en-US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 smtClean="0">
                <a:solidFill>
                  <a:srgbClr val="000090"/>
                </a:solidFill>
              </a:rPr>
              <a:t>Amplamente </a:t>
            </a:r>
            <a:r>
              <a:rPr lang="pt-BR" sz="2400" dirty="0">
                <a:solidFill>
                  <a:srgbClr val="000090"/>
                </a:solidFill>
              </a:rPr>
              <a:t>utilizado na grande maioria das </a:t>
            </a:r>
            <a:r>
              <a:rPr lang="pt-BR" sz="2400" dirty="0" smtClean="0">
                <a:solidFill>
                  <a:srgbClr val="000090"/>
                </a:solidFill>
              </a:rPr>
              <a:t>industrias e </a:t>
            </a:r>
            <a:r>
              <a:rPr lang="pt-BR" sz="2400" dirty="0">
                <a:solidFill>
                  <a:srgbClr val="000090"/>
                </a:solidFill>
              </a:rPr>
              <a:t>processos, pois o vapor saturado tem a </a:t>
            </a:r>
            <a:r>
              <a:rPr lang="pt-BR" sz="2400" dirty="0" smtClean="0">
                <a:solidFill>
                  <a:srgbClr val="000090"/>
                </a:solidFill>
              </a:rPr>
              <a:t>grande vantagem </a:t>
            </a:r>
            <a:r>
              <a:rPr lang="pt-BR" sz="2400" dirty="0">
                <a:solidFill>
                  <a:srgbClr val="000090"/>
                </a:solidFill>
              </a:rPr>
              <a:t>em manter temperatura constante durante </a:t>
            </a:r>
            <a:r>
              <a:rPr lang="pt-BR" sz="2400" dirty="0" smtClean="0">
                <a:solidFill>
                  <a:srgbClr val="000090"/>
                </a:solidFill>
              </a:rPr>
              <a:t>a condensação </a:t>
            </a:r>
            <a:r>
              <a:rPr lang="pt-BR" sz="2400" dirty="0">
                <a:solidFill>
                  <a:srgbClr val="000090"/>
                </a:solidFill>
              </a:rPr>
              <a:t>a pressão constante. A temperatura </a:t>
            </a:r>
            <a:r>
              <a:rPr lang="pt-BR" sz="2400" dirty="0" smtClean="0">
                <a:solidFill>
                  <a:srgbClr val="000090"/>
                </a:solidFill>
              </a:rPr>
              <a:t>pode variar </a:t>
            </a:r>
            <a:r>
              <a:rPr lang="pt-BR" sz="2400" dirty="0">
                <a:solidFill>
                  <a:srgbClr val="000090"/>
                </a:solidFill>
              </a:rPr>
              <a:t>entre 130ºC a 350ºC, </a:t>
            </a:r>
            <a:r>
              <a:rPr lang="pt-BR" sz="2400" dirty="0" smtClean="0">
                <a:solidFill>
                  <a:srgbClr val="FF0000"/>
                </a:solidFill>
              </a:rPr>
              <a:t>porém</a:t>
            </a:r>
            <a:r>
              <a:rPr lang="pt-BR" sz="2400" dirty="0" smtClean="0">
                <a:solidFill>
                  <a:srgbClr val="000090"/>
                </a:solidFill>
              </a:rPr>
              <a:t> </a:t>
            </a:r>
            <a:r>
              <a:rPr lang="pt-BR" sz="2400" dirty="0">
                <a:solidFill>
                  <a:srgbClr val="000090"/>
                </a:solidFill>
              </a:rPr>
              <a:t>a </a:t>
            </a:r>
            <a:r>
              <a:rPr lang="pt-BR" sz="2400" i="1" u="sng" dirty="0">
                <a:solidFill>
                  <a:srgbClr val="000090"/>
                </a:solidFill>
              </a:rPr>
              <a:t>faixa </a:t>
            </a:r>
            <a:r>
              <a:rPr lang="pt-BR" sz="2400" i="1" u="sng" dirty="0" smtClean="0">
                <a:solidFill>
                  <a:srgbClr val="000090"/>
                </a:solidFill>
              </a:rPr>
              <a:t>de temperatura </a:t>
            </a:r>
            <a:r>
              <a:rPr lang="pt-BR" sz="2400" i="1" u="sng" dirty="0">
                <a:solidFill>
                  <a:srgbClr val="000090"/>
                </a:solidFill>
              </a:rPr>
              <a:t>até </a:t>
            </a:r>
            <a:r>
              <a:rPr lang="pt-BR" sz="2400" i="1" u="sng" dirty="0" smtClean="0">
                <a:solidFill>
                  <a:srgbClr val="000090"/>
                </a:solidFill>
              </a:rPr>
              <a:t>170ºC, </a:t>
            </a:r>
            <a:r>
              <a:rPr lang="pt-BR" sz="2400" i="1" u="sng" dirty="0">
                <a:solidFill>
                  <a:srgbClr val="000090"/>
                </a:solidFill>
              </a:rPr>
              <a:t>corresponde </a:t>
            </a:r>
            <a:r>
              <a:rPr lang="pt-BR" sz="2400" i="1" u="sng" dirty="0" smtClean="0">
                <a:solidFill>
                  <a:srgbClr val="000090"/>
                </a:solidFill>
              </a:rPr>
              <a:t>a grande </a:t>
            </a:r>
            <a:r>
              <a:rPr lang="pt-BR" sz="2400" i="1" u="sng" dirty="0">
                <a:solidFill>
                  <a:srgbClr val="000090"/>
                </a:solidFill>
              </a:rPr>
              <a:t>maioria de pequenos e médios </a:t>
            </a:r>
            <a:r>
              <a:rPr lang="pt-BR" sz="2400" i="1" u="sng" dirty="0" smtClean="0">
                <a:solidFill>
                  <a:srgbClr val="000090"/>
                </a:solidFill>
              </a:rPr>
              <a:t>consumidores </a:t>
            </a:r>
            <a:r>
              <a:rPr lang="fi-FI" sz="2400" i="1" u="sng" dirty="0" smtClean="0">
                <a:solidFill>
                  <a:srgbClr val="000090"/>
                </a:solidFill>
              </a:rPr>
              <a:t>de </a:t>
            </a:r>
            <a:r>
              <a:rPr lang="fi-FI" sz="2400" i="1" u="sng" dirty="0" err="1">
                <a:solidFill>
                  <a:srgbClr val="000090"/>
                </a:solidFill>
              </a:rPr>
              <a:t>vapor</a:t>
            </a:r>
            <a:r>
              <a:rPr lang="fi-FI" sz="24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fi-FI" sz="2400" dirty="0" smtClean="0">
              <a:solidFill>
                <a:srgbClr val="000090"/>
              </a:solidFill>
            </a:endParaRPr>
          </a:p>
          <a:p>
            <a:pPr algn="just"/>
            <a:endParaRPr lang="fi-FI" sz="2400" dirty="0">
              <a:solidFill>
                <a:srgbClr val="000090"/>
              </a:solidFill>
            </a:endParaRPr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O limite da temperatura de vapor saturado é o ponto</a:t>
            </a:r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crítico, a 374 </a:t>
            </a:r>
            <a:r>
              <a:rPr lang="pt-BR" sz="2400" b="1" dirty="0" err="1">
                <a:solidFill>
                  <a:srgbClr val="FF0000"/>
                </a:solidFill>
              </a:rPr>
              <a:t>ºC</a:t>
            </a:r>
            <a:r>
              <a:rPr lang="pt-BR" sz="2400" b="1" dirty="0">
                <a:solidFill>
                  <a:srgbClr val="FF0000"/>
                </a:solidFill>
              </a:rPr>
              <a:t> e 218 atmosferas.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4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Caldeiras Flamotubulares</a:t>
            </a:r>
            <a:endParaRPr lang="pt-BR">
              <a:latin typeface="Calibri" charset="0"/>
            </a:endParaRPr>
          </a:p>
        </p:txBody>
      </p:sp>
      <p:pic>
        <p:nvPicPr>
          <p:cNvPr id="1331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1714500"/>
            <a:ext cx="4951413" cy="4030663"/>
          </a:xfrm>
        </p:spPr>
      </p:pic>
    </p:spTree>
    <p:extLst>
      <p:ext uri="{BB962C8B-B14F-4D97-AF65-F5344CB8AC3E}">
        <p14:creationId xmlns:p14="http://schemas.microsoft.com/office/powerpoint/2010/main" val="31664220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615619"/>
            <a:ext cx="8229600" cy="4876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pt-PT" b="1" dirty="0">
                <a:solidFill>
                  <a:srgbClr val="000090"/>
                </a:solidFill>
              </a:rPr>
              <a:t>Vantagens e desvantagens das caldeiras  </a:t>
            </a:r>
            <a:r>
              <a:rPr lang="pt-PT" b="1" dirty="0" err="1">
                <a:solidFill>
                  <a:srgbClr val="000090"/>
                </a:solidFill>
              </a:rPr>
              <a:t>flamotubulares</a:t>
            </a:r>
            <a:r>
              <a:rPr lang="pt-PT" b="1" dirty="0">
                <a:solidFill>
                  <a:srgbClr val="000090"/>
                </a:solidFill>
              </a:rPr>
              <a:t/>
            </a:r>
            <a:br>
              <a:rPr lang="pt-PT" b="1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/>
            </a:r>
            <a:br>
              <a:rPr lang="pt-PT" dirty="0">
                <a:solidFill>
                  <a:srgbClr val="000090"/>
                </a:solidFill>
              </a:rPr>
            </a:br>
            <a:endParaRPr lang="pt-PT" dirty="0">
              <a:solidFill>
                <a:srgbClr val="000090"/>
              </a:solidFill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t-PT" dirty="0">
                <a:solidFill>
                  <a:srgbClr val="000090"/>
                </a:solidFill>
              </a:rPr>
              <a:t>As principais </a:t>
            </a:r>
            <a:r>
              <a:rPr lang="pt-PT" b="1" dirty="0">
                <a:solidFill>
                  <a:srgbClr val="FF0000"/>
                </a:solidFill>
              </a:rPr>
              <a:t>vantagens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>
                <a:solidFill>
                  <a:srgbClr val="000090"/>
                </a:solidFill>
              </a:rPr>
              <a:t>das caldeiras deste tipo são: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/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• custo de aquisição mais baixo;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• exigem pouca alvenaria;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• atendem bem a aumentos instantâneos de demanda de 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  vapor.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t-PT" dirty="0">
              <a:solidFill>
                <a:srgbClr val="000090"/>
              </a:solidFill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t-PT" dirty="0">
                <a:solidFill>
                  <a:srgbClr val="000090"/>
                </a:solidFill>
              </a:rPr>
              <a:t>As principais </a:t>
            </a:r>
            <a:r>
              <a:rPr lang="pt-PT" b="1" dirty="0">
                <a:solidFill>
                  <a:srgbClr val="FF0000"/>
                </a:solidFill>
              </a:rPr>
              <a:t>desvantagens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>
                <a:solidFill>
                  <a:srgbClr val="000090"/>
                </a:solidFill>
              </a:rPr>
              <a:t>das caldeiras deste tipo são: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/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• baixo rendimento térmico;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• partida lenta devido ao grande volume interno de água;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• limitação de pressão de operação (</a:t>
            </a:r>
            <a:r>
              <a:rPr lang="pt-PT" dirty="0" err="1">
                <a:solidFill>
                  <a:srgbClr val="000090"/>
                </a:solidFill>
              </a:rPr>
              <a:t>máx</a:t>
            </a:r>
            <a:r>
              <a:rPr lang="pt-PT" dirty="0">
                <a:solidFill>
                  <a:srgbClr val="000090"/>
                </a:solidFill>
              </a:rPr>
              <a:t>. 15 </a:t>
            </a:r>
            <a:r>
              <a:rPr lang="pt-PT" dirty="0" err="1">
                <a:solidFill>
                  <a:srgbClr val="000090"/>
                </a:solidFill>
              </a:rPr>
              <a:t>kgf</a:t>
            </a:r>
            <a:r>
              <a:rPr lang="pt-PT" dirty="0">
                <a:solidFill>
                  <a:srgbClr val="000090"/>
                </a:solidFill>
              </a:rPr>
              <a:t>/cm²);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• capacidade de produção limitada;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• dificuldades para instalação de economizador, </a:t>
            </a:r>
            <a:br>
              <a:rPr lang="pt-PT" dirty="0">
                <a:solidFill>
                  <a:srgbClr val="000090"/>
                </a:solidFill>
              </a:rPr>
            </a:br>
            <a:r>
              <a:rPr lang="pt-PT" dirty="0">
                <a:solidFill>
                  <a:srgbClr val="000090"/>
                </a:solidFill>
              </a:rPr>
              <a:t>  </a:t>
            </a:r>
            <a:r>
              <a:rPr lang="pt-PT" dirty="0" err="1">
                <a:solidFill>
                  <a:srgbClr val="000090"/>
                </a:solidFill>
              </a:rPr>
              <a:t>superaquecedor</a:t>
            </a:r>
            <a:r>
              <a:rPr lang="pt-PT" dirty="0">
                <a:solidFill>
                  <a:srgbClr val="000090"/>
                </a:solidFill>
              </a:rPr>
              <a:t> e pré-aquecedor.</a:t>
            </a:r>
            <a:endParaRPr lang="pt-BR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319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Caldeiras Aquatubulares</a:t>
            </a:r>
            <a:endParaRPr lang="pt-BR">
              <a:latin typeface="Calibri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714500"/>
            <a:ext cx="40290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0235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9861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90"/>
                </a:solidFill>
                <a:latin typeface="Calibri" charset="0"/>
              </a:rPr>
              <a:t>Circulação</a:t>
            </a:r>
            <a:r>
              <a:rPr lang="en-US" sz="3200" dirty="0">
                <a:solidFill>
                  <a:srgbClr val="000090"/>
                </a:solidFill>
                <a:latin typeface="Calibri" charset="0"/>
              </a:rPr>
              <a:t> de </a:t>
            </a:r>
            <a:r>
              <a:rPr lang="en-US" sz="3200" dirty="0" err="1">
                <a:solidFill>
                  <a:srgbClr val="000090"/>
                </a:solidFill>
                <a:latin typeface="Calibri" charset="0"/>
              </a:rPr>
              <a:t>Água</a:t>
            </a:r>
            <a:r>
              <a:rPr lang="en-US" sz="3200" dirty="0">
                <a:solidFill>
                  <a:srgbClr val="000090"/>
                </a:solidFill>
                <a:latin typeface="Calibri" charset="0"/>
              </a:rPr>
              <a:t> no Interior dos </a:t>
            </a:r>
            <a:r>
              <a:rPr lang="en-US" sz="3200" dirty="0" err="1">
                <a:solidFill>
                  <a:srgbClr val="000090"/>
                </a:solidFill>
                <a:latin typeface="Calibri" charset="0"/>
              </a:rPr>
              <a:t>Tubos</a:t>
            </a:r>
            <a:endParaRPr lang="pt-BR" sz="3200" dirty="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16387" name="Image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30" y="1084460"/>
            <a:ext cx="3324946" cy="287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060461"/>
            <a:ext cx="3358548" cy="312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m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30" y="3975085"/>
            <a:ext cx="2924895" cy="293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m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429125"/>
            <a:ext cx="3669625" cy="259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4727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90"/>
                </a:solidFill>
                <a:latin typeface="Calibri" charset="0"/>
              </a:rPr>
              <a:t>Fluxo</a:t>
            </a:r>
            <a:r>
              <a:rPr lang="en-US" sz="3200" dirty="0">
                <a:solidFill>
                  <a:srgbClr val="000090"/>
                </a:solidFill>
                <a:latin typeface="Calibri" charset="0"/>
              </a:rPr>
              <a:t> dos Gases</a:t>
            </a:r>
            <a:endParaRPr lang="pt-BR" sz="3200" dirty="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17411" name="Picture 7" descr="http://www.chdvalvulas.com.br/artigos_tecnicos/caldeiras/img/05.gif"/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0" y="1785938"/>
            <a:ext cx="6713538" cy="4143375"/>
          </a:xfrm>
        </p:spPr>
      </p:pic>
    </p:spTree>
    <p:extLst>
      <p:ext uri="{BB962C8B-B14F-4D97-AF65-F5344CB8AC3E}">
        <p14:creationId xmlns:p14="http://schemas.microsoft.com/office/powerpoint/2010/main" val="30842025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https://youtu.be/98u-</a:t>
            </a:r>
            <a:r>
              <a:rPr lang="en-US" dirty="0" smtClean="0">
                <a:hlinkClick r:id="rId2"/>
              </a:rPr>
              <a:t>bhwkUyA</a:t>
            </a:r>
            <a:r>
              <a:rPr lang="en-US" dirty="0" smtClean="0"/>
              <a:t> </a:t>
            </a:r>
            <a:r>
              <a:rPr lang="en-US" dirty="0" err="1" smtClean="0"/>
              <a:t>Caldeiras</a:t>
            </a:r>
            <a:r>
              <a:rPr lang="en-US" dirty="0" smtClean="0"/>
              <a:t> </a:t>
            </a:r>
            <a:r>
              <a:rPr lang="en-US" dirty="0" err="1"/>
              <a:t>Aquotubulares</a:t>
            </a:r>
            <a:endParaRPr lang="en-US" dirty="0"/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://youtu.be/</a:t>
            </a:r>
            <a:r>
              <a:rPr lang="en-US" dirty="0" smtClean="0">
                <a:hlinkClick r:id="rId3"/>
              </a:rPr>
              <a:t>DcMqQfcUp1Y</a:t>
            </a:r>
            <a:r>
              <a:rPr lang="en-US" dirty="0" smtClean="0"/>
              <a:t>  </a:t>
            </a:r>
            <a:r>
              <a:rPr lang="en-US" dirty="0" err="1"/>
              <a:t>C</a:t>
            </a:r>
            <a:r>
              <a:rPr lang="en-US" dirty="0" err="1" smtClean="0"/>
              <a:t>ontroles</a:t>
            </a:r>
            <a:r>
              <a:rPr lang="en-US" dirty="0" smtClean="0"/>
              <a:t> de </a:t>
            </a:r>
            <a:r>
              <a:rPr lang="en-US" dirty="0" err="1" smtClean="0"/>
              <a:t>caldeiras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https://youtu.be/</a:t>
            </a:r>
            <a:r>
              <a:rPr lang="en-US" dirty="0" smtClean="0">
                <a:hlinkClick r:id="rId4"/>
              </a:rPr>
              <a:t>hoTwQwcpPqI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egurança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337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3592" y="605733"/>
            <a:ext cx="8570133" cy="588125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b="1" dirty="0" err="1">
                <a:solidFill>
                  <a:srgbClr val="000090"/>
                </a:solidFill>
                <a:latin typeface="Calibri" charset="0"/>
              </a:rPr>
              <a:t>Vantagens</a:t>
            </a:r>
            <a:r>
              <a:rPr lang="en-US" b="1" dirty="0">
                <a:solidFill>
                  <a:srgbClr val="000090"/>
                </a:solidFill>
                <a:latin typeface="Calibri" charset="0"/>
              </a:rPr>
              <a:t> e </a:t>
            </a:r>
            <a:r>
              <a:rPr lang="en-US" b="1" dirty="0" err="1">
                <a:solidFill>
                  <a:srgbClr val="000090"/>
                </a:solidFill>
                <a:latin typeface="Calibri" charset="0"/>
              </a:rPr>
              <a:t>desvantagens</a:t>
            </a:r>
            <a:r>
              <a:rPr lang="en-US" b="1" dirty="0">
                <a:solidFill>
                  <a:srgbClr val="000090"/>
                </a:solidFill>
                <a:latin typeface="Calibri" charset="0"/>
              </a:rPr>
              <a:t> das </a:t>
            </a:r>
            <a:r>
              <a:rPr lang="en-US" b="1" dirty="0" err="1">
                <a:solidFill>
                  <a:srgbClr val="000090"/>
                </a:solidFill>
                <a:latin typeface="Calibri" charset="0"/>
              </a:rPr>
              <a:t>caldeiras</a:t>
            </a:r>
            <a:r>
              <a:rPr lang="en-US" b="1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Calibri" charset="0"/>
              </a:rPr>
              <a:t>aquatubulares</a:t>
            </a:r>
            <a:endParaRPr lang="en-US" b="1" dirty="0">
              <a:solidFill>
                <a:srgbClr val="000090"/>
              </a:solidFill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t-BR" b="1" dirty="0">
              <a:solidFill>
                <a:srgbClr val="000090"/>
              </a:solidFill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t-PT" dirty="0">
                <a:solidFill>
                  <a:srgbClr val="000090"/>
                </a:solidFill>
                <a:latin typeface="Calibri" charset="0"/>
              </a:rPr>
              <a:t>As principais </a:t>
            </a:r>
            <a:r>
              <a:rPr lang="pt-PT" b="1" dirty="0">
                <a:solidFill>
                  <a:srgbClr val="FF0000"/>
                </a:solidFill>
                <a:latin typeface="Calibri" charset="0"/>
              </a:rPr>
              <a:t>vantagens</a:t>
            </a:r>
            <a:r>
              <a:rPr lang="pt-PT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pt-PT" dirty="0">
                <a:solidFill>
                  <a:srgbClr val="000090"/>
                </a:solidFill>
                <a:latin typeface="Calibri" charset="0"/>
              </a:rPr>
              <a:t>das caldeiras deste tipo são:</a:t>
            </a:r>
            <a:endParaRPr lang="pt-BR" dirty="0">
              <a:solidFill>
                <a:srgbClr val="000090"/>
              </a:solidFill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grandes pressões - 50 -165 bar</a:t>
            </a: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grandes produções</a:t>
            </a: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rapidez de arranque</a:t>
            </a: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fácil adaptação a diferentes tipos de combustível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t-BR" dirty="0">
              <a:solidFill>
                <a:srgbClr val="000090"/>
              </a:solidFill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t-PT" dirty="0">
                <a:solidFill>
                  <a:srgbClr val="000090"/>
                </a:solidFill>
                <a:latin typeface="Calibri" charset="0"/>
              </a:rPr>
              <a:t>As principais </a:t>
            </a:r>
            <a:r>
              <a:rPr lang="pt-PT" b="1" dirty="0">
                <a:solidFill>
                  <a:srgbClr val="FF0000"/>
                </a:solidFill>
                <a:latin typeface="Calibri" charset="0"/>
              </a:rPr>
              <a:t>desvantagens</a:t>
            </a:r>
            <a:r>
              <a:rPr lang="pt-PT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pt-PT" dirty="0">
                <a:solidFill>
                  <a:srgbClr val="000090"/>
                </a:solidFill>
                <a:latin typeface="Calibri" charset="0"/>
              </a:rPr>
              <a:t>das caldeiras deste tipo são:</a:t>
            </a:r>
            <a:br>
              <a:rPr lang="pt-PT" dirty="0">
                <a:solidFill>
                  <a:srgbClr val="000090"/>
                </a:solidFill>
                <a:latin typeface="Calibri" charset="0"/>
              </a:rPr>
            </a:br>
            <a:endParaRPr lang="pt-BR" dirty="0">
              <a:solidFill>
                <a:srgbClr val="000090"/>
              </a:solidFill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grandes dimensões </a:t>
            </a: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sensíveis às variações bruscas de carga </a:t>
            </a: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grandes exigências na qualidade da água de alimentação devido à elevada pressão de funcionamento</a:t>
            </a: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elevado custo</a:t>
            </a:r>
          </a:p>
          <a:p>
            <a:pPr>
              <a:lnSpc>
                <a:spcPct val="80000"/>
              </a:lnSpc>
            </a:pPr>
            <a:r>
              <a:rPr lang="pt-BR" dirty="0">
                <a:solidFill>
                  <a:srgbClr val="000090"/>
                </a:solidFill>
                <a:latin typeface="Calibri" charset="0"/>
              </a:rPr>
              <a:t>grande complexidade de montagem</a:t>
            </a:r>
          </a:p>
          <a:p>
            <a:pPr>
              <a:lnSpc>
                <a:spcPct val="80000"/>
              </a:lnSpc>
            </a:pPr>
            <a:endParaRPr lang="pt-BR" dirty="0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928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10747" y="454044"/>
            <a:ext cx="87833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NORMAS APLICÁVEIS</a:t>
            </a:r>
          </a:p>
          <a:p>
            <a:endParaRPr lang="pt-BR" sz="2400" dirty="0" smtClean="0">
              <a:solidFill>
                <a:srgbClr val="000090"/>
              </a:solidFill>
              <a:cs typeface="Arial" panose="020B0604020202020204" pitchFamily="34" charset="0"/>
            </a:endParaRP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</a:t>
            </a:r>
            <a:r>
              <a:rPr lang="pt-BR" sz="2400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NR 13 – Caldeiras e vasos de pressão</a:t>
            </a:r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NBR 12177 – 1 – 1999. Caldeiras estacionárias à vapor. Parte 1: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caldeiras </a:t>
            </a:r>
            <a:r>
              <a:rPr lang="pt-BR" sz="2400" dirty="0" err="1" smtClean="0">
                <a:solidFill>
                  <a:srgbClr val="000090"/>
                </a:solidFill>
                <a:cs typeface="Arial" panose="020B0604020202020204" pitchFamily="34" charset="0"/>
              </a:rPr>
              <a:t>flamotubulares</a:t>
            </a:r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NBR 12177 – 2 – 1999. Caldeiras estacionárias à vapor. Parte 2: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caldeiras </a:t>
            </a:r>
            <a:r>
              <a:rPr lang="pt-BR" sz="2400" dirty="0" err="1" smtClean="0">
                <a:solidFill>
                  <a:srgbClr val="000090"/>
                </a:solidFill>
                <a:cs typeface="Arial" panose="020B0604020202020204" pitchFamily="34" charset="0"/>
              </a:rPr>
              <a:t>aquatubulares</a:t>
            </a:r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</a:t>
            </a:r>
            <a:r>
              <a:rPr lang="pt-BR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NBR 13203. inspeção de segurança em caldeiras estacionárias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elétricas.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NBR 15417 – Vasos de pressão - inspeção de segurança em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serviço.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ASME (</a:t>
            </a:r>
            <a:r>
              <a:rPr lang="en-US" sz="2400" i="1" dirty="0">
                <a:solidFill>
                  <a:srgbClr val="000090"/>
                </a:solidFill>
              </a:rPr>
              <a:t>American Society of Mechanical </a:t>
            </a:r>
            <a:r>
              <a:rPr lang="en-US" sz="2400" i="1" dirty="0" smtClean="0">
                <a:solidFill>
                  <a:srgbClr val="000090"/>
                </a:solidFill>
              </a:rPr>
              <a:t>Engineers) </a:t>
            </a:r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diversas.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Normas e procedimentos diversos (Ex. Petrobrás).</a:t>
            </a:r>
            <a:endParaRPr lang="pt-BR" sz="2400" dirty="0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6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4546" y="850006"/>
            <a:ext cx="8857487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13.1. </a:t>
            </a:r>
            <a:r>
              <a:rPr lang="pt-B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Caldeiras a vapor – disposições gerais</a:t>
            </a:r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t-BR" sz="28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13.1.1. Caldeiras a vapor são equipamentos destinados a produzir e acumular vapor sob pressão superior à atmosférica, utilizando qualquer fonte de energia, excetuando-se os </a:t>
            </a:r>
            <a:r>
              <a:rPr lang="pt-BR" sz="2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refervedores</a:t>
            </a:r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equipamentos similares utilizados em unidades de processo.</a:t>
            </a:r>
            <a:endParaRPr lang="pt-BR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00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0" y="765102"/>
            <a:ext cx="8128362" cy="56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4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88" y="1438279"/>
            <a:ext cx="7587609" cy="54197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4546" y="1982151"/>
            <a:ext cx="2522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22,0MPa</a:t>
            </a:r>
            <a:r>
              <a:rPr lang="en-US" sz="2400" i="1" dirty="0">
                <a:solidFill>
                  <a:srgbClr val="FF0000"/>
                </a:solidFill>
              </a:rPr>
              <a:t>, 374</a:t>
            </a:r>
            <a:r>
              <a:rPr lang="en-US" sz="2400" b="1" i="1" dirty="0">
                <a:solidFill>
                  <a:srgbClr val="FF0000"/>
                </a:solidFill>
              </a:rPr>
              <a:t>°</a:t>
            </a:r>
            <a:r>
              <a:rPr lang="en-US" sz="2400" i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0209" y="356428"/>
            <a:ext cx="7222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rgbClr val="000090"/>
                </a:solidFill>
              </a:rPr>
              <a:t> </a:t>
            </a:r>
            <a:r>
              <a:rPr lang="pt-BR" sz="2400" dirty="0">
                <a:solidFill>
                  <a:srgbClr val="000090"/>
                </a:solidFill>
              </a:rPr>
              <a:t>Processos dimensionados para a utilização de</a:t>
            </a:r>
            <a:r>
              <a:rPr lang="pt-BR" sz="2400" dirty="0" smtClean="0">
                <a:solidFill>
                  <a:srgbClr val="000090"/>
                </a:solidFill>
              </a:rPr>
              <a:t>:</a:t>
            </a:r>
            <a:endParaRPr lang="es-ES_tradnl" sz="2400" dirty="0" smtClean="0">
              <a:solidFill>
                <a:srgbClr val="000090"/>
              </a:solidFill>
            </a:endParaRPr>
          </a:p>
          <a:p>
            <a:pPr algn="ctr"/>
            <a:r>
              <a:rPr lang="es-ES_tradnl" sz="2400" dirty="0" smtClean="0">
                <a:solidFill>
                  <a:srgbClr val="000090"/>
                </a:solidFill>
              </a:rPr>
              <a:t>vapor </a:t>
            </a:r>
            <a:r>
              <a:rPr lang="es-ES_tradnl" sz="2400" u="sng" dirty="0" smtClean="0">
                <a:solidFill>
                  <a:srgbClr val="000090"/>
                </a:solidFill>
              </a:rPr>
              <a:t>saturado</a:t>
            </a:r>
            <a:r>
              <a:rPr lang="es-ES_tradnl" sz="2400" dirty="0">
                <a:solidFill>
                  <a:srgbClr val="000090"/>
                </a:solidFill>
              </a:rPr>
              <a:t> </a:t>
            </a:r>
            <a:r>
              <a:rPr lang="es-ES_tradnl" sz="2400" dirty="0" smtClean="0">
                <a:solidFill>
                  <a:srgbClr val="000090"/>
                </a:solidFill>
              </a:rPr>
              <a:t>e </a:t>
            </a:r>
            <a:r>
              <a:rPr lang="pt-BR" sz="2400" dirty="0" smtClean="0">
                <a:solidFill>
                  <a:srgbClr val="000090"/>
                </a:solidFill>
              </a:rPr>
              <a:t>vapor </a:t>
            </a:r>
            <a:r>
              <a:rPr lang="pt-BR" sz="2400" u="sng" dirty="0" smtClean="0">
                <a:solidFill>
                  <a:srgbClr val="000090"/>
                </a:solidFill>
              </a:rPr>
              <a:t>superaquecido</a:t>
            </a:r>
            <a:endParaRPr lang="en-US" sz="2400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6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4698" y="530540"/>
            <a:ext cx="889930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000090"/>
                </a:solidFill>
                <a:cs typeface="Arial" panose="020B0604020202020204" pitchFamily="34" charset="0"/>
              </a:rPr>
              <a:t>13.6. Vasos de pressão – disposições gerais.</a:t>
            </a:r>
          </a:p>
          <a:p>
            <a:r>
              <a:rPr lang="pt-BR" sz="2000" dirty="0" smtClean="0">
                <a:solidFill>
                  <a:srgbClr val="000090"/>
                </a:solidFill>
                <a:cs typeface="Arial" panose="020B0604020202020204" pitchFamily="34" charset="0"/>
              </a:rPr>
              <a:t>13.6.1. Vasos de pressão são equipamentos que contêm fluidos sob</a:t>
            </a:r>
          </a:p>
          <a:p>
            <a:r>
              <a:rPr lang="pt-BR" sz="2000" dirty="0" smtClean="0">
                <a:solidFill>
                  <a:srgbClr val="000090"/>
                </a:solidFill>
                <a:cs typeface="Arial" panose="020B0604020202020204" pitchFamily="34" charset="0"/>
              </a:rPr>
              <a:t>pressão interna ou externa.</a:t>
            </a:r>
          </a:p>
          <a:p>
            <a:endParaRPr lang="pt-BR" sz="2000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rgbClr val="000090"/>
                </a:solidFill>
                <a:cs typeface="Arial" panose="020B0604020202020204" pitchFamily="34" charset="0"/>
              </a:rPr>
              <a:t>ANEXO </a:t>
            </a:r>
            <a:r>
              <a:rPr lang="pt-BR" sz="2000" b="1" dirty="0" smtClean="0">
                <a:solidFill>
                  <a:srgbClr val="000090"/>
                </a:solidFill>
                <a:cs typeface="Arial" panose="020B0604020202020204" pitchFamily="34" charset="0"/>
              </a:rPr>
              <a:t>III</a:t>
            </a:r>
          </a:p>
          <a:p>
            <a:endParaRPr lang="pt-BR" sz="2000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1. Esta NR deve ser aplicada aos seguintes equipamentos: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a) Qualquer vaso cujo produto “P.V” seja superior a oito, onde “P” é a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máxima pressão de operação em kPa, e “V”, o seu volume geométrico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interno em m3 incluindo: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– permutadores de calor, evaporadores e similares;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– vasos de pressão ou partes sujeitas a chama direta que não estejam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dentro do escopo de outras </a:t>
            </a:r>
            <a:r>
              <a:rPr lang="pt-BR" sz="2000" dirty="0" err="1">
                <a:solidFill>
                  <a:srgbClr val="000090"/>
                </a:solidFill>
                <a:cs typeface="Arial" panose="020B0604020202020204" pitchFamily="34" charset="0"/>
              </a:rPr>
              <a:t>NRs</a:t>
            </a:r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, nem do item 13.1. desta NR;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– vasos de pressão encamisados, incluindo </a:t>
            </a:r>
            <a:r>
              <a:rPr lang="pt-BR" sz="2000" dirty="0" err="1">
                <a:solidFill>
                  <a:srgbClr val="000090"/>
                </a:solidFill>
                <a:cs typeface="Arial" panose="020B0604020202020204" pitchFamily="34" charset="0"/>
              </a:rPr>
              <a:t>refervedores</a:t>
            </a:r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 e reatores;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– autoclaves e caldeiras de fluido térmico que não o vaporizem</a:t>
            </a:r>
            <a:r>
              <a:rPr lang="pt-BR" sz="2000" dirty="0" smtClean="0">
                <a:solidFill>
                  <a:srgbClr val="000090"/>
                </a:solidFill>
                <a:cs typeface="Arial" panose="020B0604020202020204" pitchFamily="34" charset="0"/>
              </a:rPr>
              <a:t>.</a:t>
            </a:r>
            <a:r>
              <a:rPr lang="pt-BR" sz="2000" dirty="0">
                <a:solidFill>
                  <a:srgbClr val="000090"/>
                </a:solidFill>
              </a:rPr>
              <a:t> </a:t>
            </a:r>
            <a:endParaRPr lang="pt-BR" sz="2000" dirty="0" smtClean="0">
              <a:solidFill>
                <a:srgbClr val="000090"/>
              </a:solidFill>
            </a:endParaRPr>
          </a:p>
          <a:p>
            <a:r>
              <a:rPr lang="pt-BR" sz="2000" dirty="0" smtClean="0">
                <a:solidFill>
                  <a:srgbClr val="000090"/>
                </a:solidFill>
                <a:cs typeface="Arial" panose="020B0604020202020204" pitchFamily="34" charset="0"/>
              </a:rPr>
              <a:t>– </a:t>
            </a:r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vasos de pressão encamisados, incluindo </a:t>
            </a:r>
            <a:r>
              <a:rPr lang="pt-BR" sz="2000" dirty="0" err="1">
                <a:solidFill>
                  <a:srgbClr val="000090"/>
                </a:solidFill>
                <a:cs typeface="Arial" panose="020B0604020202020204" pitchFamily="34" charset="0"/>
              </a:rPr>
              <a:t>refervedores</a:t>
            </a:r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 e reatores;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– autoclaves e caldeiras de fluido térmico que não o vaporizem.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b) Vasos que contenham fluido da classe “A”, especificados no Anexo IV,</a:t>
            </a:r>
          </a:p>
          <a:p>
            <a:r>
              <a:rPr lang="pt-BR" sz="2000" dirty="0">
                <a:solidFill>
                  <a:srgbClr val="000090"/>
                </a:solidFill>
                <a:cs typeface="Arial" panose="020B0604020202020204" pitchFamily="34" charset="0"/>
              </a:rPr>
              <a:t>independentemente das dimensões e do produto “P.V”.</a:t>
            </a:r>
            <a:endParaRPr lang="pt-BR" sz="2000" dirty="0" smtClean="0">
              <a:solidFill>
                <a:srgbClr val="000090"/>
              </a:solidFill>
              <a:cs typeface="Arial" panose="020B0604020202020204" pitchFamily="34" charset="0"/>
            </a:endParaRPr>
          </a:p>
          <a:p>
            <a:endParaRPr lang="pt-BR" sz="2000" dirty="0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0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4547" y="579549"/>
            <a:ext cx="88993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Fluídos CLASSE “A” conforme anexo IV:</a:t>
            </a:r>
          </a:p>
          <a:p>
            <a:endParaRPr lang="pt-BR" sz="28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fluidos inflamáveis;</a:t>
            </a:r>
          </a:p>
          <a:p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combustível com temperatura superior ou igual a 200ºC;</a:t>
            </a:r>
          </a:p>
          <a:p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fluidos tóxicos com limite de tolerância igual ou inferior a 20 </a:t>
            </a:r>
            <a:r>
              <a:rPr lang="pt-BR" sz="28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hidrogênio;</a:t>
            </a:r>
          </a:p>
          <a:p>
            <a:r>
              <a:rPr lang="pt-BR" sz="28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acetileno.</a:t>
            </a:r>
            <a:endParaRPr lang="pt-BR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1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0304" y="569176"/>
            <a:ext cx="8822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Prazos máximos de inspeção de vasos de pressão (13.10.3 e anexo IV):</a:t>
            </a:r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" y="1262130"/>
            <a:ext cx="9021372" cy="434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5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24592" y="1009307"/>
            <a:ext cx="5446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DE VASO DE PRESSÃO</a:t>
            </a:r>
            <a:endParaRPr lang="pt-BR" dirty="0">
              <a:solidFill>
                <a:srgbClr val="00009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89" y="2233415"/>
            <a:ext cx="3971024" cy="31214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221" y="2241506"/>
            <a:ext cx="4101260" cy="31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0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84483" y="679465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90"/>
                </a:solidFill>
                <a:cs typeface="Arial" panose="020B0604020202020204" pitchFamily="34" charset="0"/>
              </a:rPr>
              <a:t>DEFINIÇÕES</a:t>
            </a:r>
            <a:endParaRPr lang="pt-BR" sz="2400" b="1" dirty="0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47630" y="1532078"/>
            <a:ext cx="87189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RESPONSABILIDADES</a:t>
            </a:r>
            <a:r>
              <a:rPr lang="pt-BR" sz="2400" b="1" dirty="0" smtClean="0">
                <a:solidFill>
                  <a:srgbClr val="000090"/>
                </a:solidFill>
                <a:cs typeface="Arial" panose="020B0604020202020204" pitchFamily="34" charset="0"/>
              </a:rPr>
              <a:t> DO TÉCNICO DE SEGURANÇA</a:t>
            </a:r>
          </a:p>
          <a:p>
            <a:r>
              <a:rPr lang="pt-BR" sz="2400" b="1" dirty="0" smtClean="0">
                <a:solidFill>
                  <a:srgbClr val="000090"/>
                </a:solidFill>
                <a:cs typeface="Arial" panose="020B0604020202020204" pitchFamily="34" charset="0"/>
              </a:rPr>
              <a:t>PERANTE A NR 13:</a:t>
            </a:r>
          </a:p>
          <a:p>
            <a:endParaRPr lang="pt-BR" sz="2400" dirty="0" smtClean="0">
              <a:solidFill>
                <a:srgbClr val="000090"/>
              </a:solidFill>
              <a:cs typeface="Arial" panose="020B0604020202020204" pitchFamily="34" charset="0"/>
            </a:endParaRP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Identificar equipamentos que produzem e acumulam vapor sob pressão maior que a atmosférica.</a:t>
            </a:r>
          </a:p>
          <a:p>
            <a:r>
              <a:rPr lang="pt-BR" sz="2400" dirty="0" smtClean="0">
                <a:solidFill>
                  <a:srgbClr val="000090"/>
                </a:solidFill>
                <a:cs typeface="Arial" panose="020B0604020202020204" pitchFamily="34" charset="0"/>
              </a:rPr>
              <a:t>• Identificar equipamentos que contêm fluidos sobre pressão interna ou externa.</a:t>
            </a:r>
          </a:p>
          <a:p>
            <a:r>
              <a:rPr lang="pt-BR" sz="2400" dirty="0">
                <a:solidFill>
                  <a:srgbClr val="000090"/>
                </a:solidFill>
              </a:rPr>
              <a:t>• Requisitar os trabalhos de um </a:t>
            </a:r>
            <a:r>
              <a:rPr lang="pt-BR" sz="2400" dirty="0">
                <a:solidFill>
                  <a:srgbClr val="FF0000"/>
                </a:solidFill>
              </a:rPr>
              <a:t>profissional habilitado </a:t>
            </a:r>
            <a:r>
              <a:rPr lang="pt-BR" sz="2400" dirty="0">
                <a:solidFill>
                  <a:srgbClr val="000090"/>
                </a:solidFill>
              </a:rPr>
              <a:t>para </a:t>
            </a:r>
            <a:r>
              <a:rPr lang="pt-BR" sz="2400" dirty="0" smtClean="0">
                <a:solidFill>
                  <a:srgbClr val="000090"/>
                </a:solidFill>
              </a:rPr>
              <a:t>execução das </a:t>
            </a:r>
            <a:r>
              <a:rPr lang="pt-BR" sz="2400" dirty="0">
                <a:solidFill>
                  <a:srgbClr val="000090"/>
                </a:solidFill>
              </a:rPr>
              <a:t>inspeções e elaboração dos documentos.</a:t>
            </a:r>
          </a:p>
          <a:p>
            <a:r>
              <a:rPr lang="pt-BR" sz="2400" dirty="0">
                <a:solidFill>
                  <a:srgbClr val="000090"/>
                </a:solidFill>
              </a:rPr>
              <a:t>• Fiscalizar o trabalho deste profissional, atuar para que suas</a:t>
            </a:r>
          </a:p>
          <a:p>
            <a:r>
              <a:rPr lang="pt-BR" sz="2400" dirty="0">
                <a:solidFill>
                  <a:srgbClr val="000090"/>
                </a:solidFill>
              </a:rPr>
              <a:t>orientações sejam seguidas, zelar pela documentação e</a:t>
            </a:r>
          </a:p>
          <a:p>
            <a:r>
              <a:rPr lang="pt-BR" sz="2400" dirty="0">
                <a:solidFill>
                  <a:srgbClr val="000090"/>
                </a:solidFill>
              </a:rPr>
              <a:t>cumprimento dos procedimentos de segurança que estes</a:t>
            </a:r>
          </a:p>
          <a:p>
            <a:r>
              <a:rPr lang="pt-BR" sz="2400" dirty="0">
                <a:solidFill>
                  <a:srgbClr val="000090"/>
                </a:solidFill>
              </a:rPr>
              <a:t>equipamentos requerem.</a:t>
            </a:r>
            <a:endParaRPr lang="pt-BR" sz="2400" dirty="0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8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73387" y="1452198"/>
            <a:ext cx="87189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RESPONSABILIDADES DO TÉCNICO DE SEGURANÇA</a:t>
            </a:r>
          </a:p>
          <a:p>
            <a:r>
              <a:rPr lang="pt-BR" sz="2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PERANTE A NR 13:</a:t>
            </a:r>
          </a:p>
          <a:p>
            <a:endParaRPr lang="pt-BR" sz="24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riscos à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Identificar riscos ao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ambiente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Identificar riscos ao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patrimônio</a:t>
            </a:r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2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Propor soluções</a:t>
            </a:r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9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73387" y="1452198"/>
            <a:ext cx="87189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PROFISSIONAL HABILITADO</a:t>
            </a:r>
          </a:p>
          <a:p>
            <a:endParaRPr lang="pt-BR" sz="24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13.1.2. Para efeito desta NR, considera-se Profissional Habilitado (PH) aquele que tem competência legal para o exercício da profissão de engenheiro nas atividades referentes a projeto de construção, acompanhamento de operação e manutenção, inspeção e supervisão de inspeção de caldeiras e vasos de pressão, em conformidade com a regulamentação profissional vigente no País.</a:t>
            </a:r>
          </a:p>
          <a:p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1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73387" y="717822"/>
            <a:ext cx="87189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PROFISSIONAL HABILITADO</a:t>
            </a:r>
          </a:p>
          <a:p>
            <a:pPr algn="just"/>
            <a:endParaRPr lang="pt-BR" sz="24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Resolução nº 218, de 29/07/1973, do CONFEA</a:t>
            </a:r>
            <a:r>
              <a:rPr lang="pt-BR" sz="2400" dirty="0" smtClean="0">
                <a:solidFill>
                  <a:srgbClr val="000090"/>
                </a:solidFill>
              </a:rPr>
              <a:t>;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Decisão Normativa nº 29/88 e nº 45/92 do CONFEA</a:t>
            </a:r>
            <a:r>
              <a:rPr lang="pt-BR" sz="2400" dirty="0" smtClean="0">
                <a:solidFill>
                  <a:srgbClr val="000090"/>
                </a:solidFill>
              </a:rPr>
              <a:t>:</a:t>
            </a:r>
          </a:p>
          <a:p>
            <a:pPr algn="just"/>
            <a:endParaRPr lang="pt-BR" sz="2400" dirty="0">
              <a:solidFill>
                <a:srgbClr val="000090"/>
              </a:solidFill>
            </a:endParaRPr>
          </a:p>
          <a:p>
            <a:pPr algn="just"/>
            <a:r>
              <a:rPr lang="pt-BR" sz="2400" dirty="0">
                <a:solidFill>
                  <a:srgbClr val="000090"/>
                </a:solidFill>
              </a:rPr>
              <a:t>Estabelecem como habilitados os profissionais da área de </a:t>
            </a:r>
            <a:r>
              <a:rPr lang="pt-BR" sz="2400" b="1" i="1" dirty="0" smtClean="0">
                <a:solidFill>
                  <a:srgbClr val="000090"/>
                </a:solidFill>
              </a:rPr>
              <a:t>Engenharia Mecânica </a:t>
            </a:r>
            <a:r>
              <a:rPr lang="pt-BR" sz="2400" b="1" i="1" dirty="0">
                <a:solidFill>
                  <a:srgbClr val="000090"/>
                </a:solidFill>
              </a:rPr>
              <a:t>e de Engenharia Naval bem como os engenheiros </a:t>
            </a:r>
            <a:r>
              <a:rPr lang="pt-BR" sz="2400" b="1" i="1" dirty="0" smtClean="0">
                <a:solidFill>
                  <a:srgbClr val="000090"/>
                </a:solidFill>
              </a:rPr>
              <a:t>civis </a:t>
            </a:r>
            <a:r>
              <a:rPr lang="pt-BR" sz="2400" dirty="0" smtClean="0">
                <a:solidFill>
                  <a:srgbClr val="000090"/>
                </a:solidFill>
              </a:rPr>
              <a:t>com </a:t>
            </a:r>
            <a:r>
              <a:rPr lang="pt-BR" sz="2400" dirty="0">
                <a:solidFill>
                  <a:srgbClr val="000090"/>
                </a:solidFill>
              </a:rPr>
              <a:t>atribuições do art. 28 do Decreto Federal nº 23.569/33 </a:t>
            </a:r>
            <a:r>
              <a:rPr lang="pt-BR" sz="2400" dirty="0" smtClean="0">
                <a:solidFill>
                  <a:srgbClr val="000090"/>
                </a:solidFill>
              </a:rPr>
              <a:t>que tenham </a:t>
            </a:r>
            <a:r>
              <a:rPr lang="pt-BR" sz="2400" dirty="0">
                <a:solidFill>
                  <a:srgbClr val="000090"/>
                </a:solidFill>
              </a:rPr>
              <a:t>cursado as disciplinas de </a:t>
            </a:r>
            <a:r>
              <a:rPr lang="pt-BR" sz="2400" dirty="0">
                <a:solidFill>
                  <a:srgbClr val="FF0000"/>
                </a:solidFill>
              </a:rPr>
              <a:t>“Termodinâmica e </a:t>
            </a:r>
            <a:r>
              <a:rPr lang="pt-BR" sz="2400" dirty="0" smtClean="0">
                <a:solidFill>
                  <a:srgbClr val="FF0000"/>
                </a:solidFill>
              </a:rPr>
              <a:t>suas Aplicações</a:t>
            </a:r>
            <a:r>
              <a:rPr lang="pt-BR" sz="2400" dirty="0">
                <a:solidFill>
                  <a:srgbClr val="FF0000"/>
                </a:solidFill>
              </a:rPr>
              <a:t>” e “Transferência de Calor” </a:t>
            </a:r>
            <a:r>
              <a:rPr lang="pt-BR" sz="2400" dirty="0">
                <a:solidFill>
                  <a:srgbClr val="000090"/>
                </a:solidFill>
              </a:rPr>
              <a:t>ou equivalentes </a:t>
            </a:r>
            <a:r>
              <a:rPr lang="pt-BR" sz="2400" dirty="0" smtClean="0">
                <a:solidFill>
                  <a:srgbClr val="000090"/>
                </a:solidFill>
              </a:rPr>
              <a:t>com denominações </a:t>
            </a:r>
            <a:r>
              <a:rPr lang="pt-BR" sz="2400" dirty="0">
                <a:solidFill>
                  <a:srgbClr val="000090"/>
                </a:solidFill>
              </a:rPr>
              <a:t>distintas, independentemente do número de </a:t>
            </a:r>
            <a:r>
              <a:rPr lang="pt-BR" sz="2400" dirty="0" smtClean="0">
                <a:solidFill>
                  <a:srgbClr val="000090"/>
                </a:solidFill>
              </a:rPr>
              <a:t>anos transcorridos </a:t>
            </a:r>
            <a:r>
              <a:rPr lang="pt-BR" sz="2400" dirty="0">
                <a:solidFill>
                  <a:srgbClr val="000090"/>
                </a:solidFill>
              </a:rPr>
              <a:t>desde sua formatura.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4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6062" y="1133341"/>
            <a:ext cx="88091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Caldeiras: classificação conforme a NR 13.</a:t>
            </a:r>
          </a:p>
          <a:p>
            <a:endParaRPr lang="pt-BR" sz="24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Caldeiras da categoria “A” são aquelas cuja pressão</a:t>
            </a:r>
          </a:p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operação é igual ou superior a 1960 kPa (19,98 kgf/cm).</a:t>
            </a:r>
          </a:p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Caldeiras categoria “C” são aquelas cuja pressão de operação é igual ou inferior a 588 kPa (5,99 kgf/cm) e o volume é igual ou inferior a 100 litros.</a:t>
            </a:r>
          </a:p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Caldeiras categoria “B” são todas aquelas que não se enquadram nas categorias anteriores.</a:t>
            </a:r>
          </a:p>
        </p:txBody>
      </p:sp>
    </p:spTree>
    <p:extLst>
      <p:ext uri="{BB962C8B-B14F-4D97-AF65-F5344CB8AC3E}">
        <p14:creationId xmlns:p14="http://schemas.microsoft.com/office/powerpoint/2010/main" val="4549195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" y="1192980"/>
            <a:ext cx="8542596" cy="493260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223934" y="692342"/>
            <a:ext cx="5514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CALDEIRAS E VASOS DE PRESSÃO</a:t>
            </a:r>
            <a:endParaRPr lang="pt-BR" sz="24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165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2660</TotalTime>
  <Words>4069</Words>
  <Application>Microsoft Macintosh PowerPoint</Application>
  <PresentationFormat>On-screen Show (4:3)</PresentationFormat>
  <Paragraphs>433</Paragraphs>
  <Slides>105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Clarity</vt:lpstr>
      <vt:lpstr>Usos e aplicações Industriais do Vapor D’água</vt:lpstr>
      <vt:lpstr>PowerPoint Presentation</vt:lpstr>
      <vt:lpstr>PowerPoint Presentation</vt:lpstr>
      <vt:lpstr>Nos processos de fabricação e de beneficiamento, o  vapor é empregado em: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Classificação de Caldeiras</vt:lpstr>
      <vt:lpstr>Classificação de Caldeiras</vt:lpstr>
      <vt:lpstr>PowerPoint Presentation</vt:lpstr>
      <vt:lpstr>PowerPoint Presentation</vt:lpstr>
      <vt:lpstr>Caldeiras Flamotubulares</vt:lpstr>
      <vt:lpstr>Caldeiras Flamotubulares</vt:lpstr>
      <vt:lpstr>PowerPoint Presentation</vt:lpstr>
      <vt:lpstr>Caldeiras Aquatubulares</vt:lpstr>
      <vt:lpstr>Circulação de Água no Interior dos Tubos</vt:lpstr>
      <vt:lpstr>Fluxo dos Gases</vt:lpstr>
      <vt:lpstr>Videos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Usos e aplicações Industriais do Vapor D’água</dc:title>
  <dc:creator>Herenilton Paulino Oliveira</dc:creator>
  <cp:lastModifiedBy>Paulo Olivi</cp:lastModifiedBy>
  <cp:revision>67</cp:revision>
  <dcterms:created xsi:type="dcterms:W3CDTF">2014-09-05T12:53:19Z</dcterms:created>
  <dcterms:modified xsi:type="dcterms:W3CDTF">2018-09-19T17:55:31Z</dcterms:modified>
</cp:coreProperties>
</file>