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2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7854-2E8E-464A-B876-5A5049C8C772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FF0F2-B8B5-45C2-8D55-4F1B3B4062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5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0459-0777-4D9E-A571-8D808416BA7E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30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1D6B-F5D4-4245-B234-6707D03C491C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0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DCFA-D9B5-4D21-9292-AEC56C1F4E4D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24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B895-5AF2-4D74-9765-4135256766C2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58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AE-10C7-4303-A485-782D7FF444CE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98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97E-1BAE-45C9-BB3F-B5280699301B}" type="datetime1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1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7C8C-87A0-43F0-B528-79CEC125EA3B}" type="datetime1">
              <a:rPr lang="pt-BR" smtClean="0"/>
              <a:t>17/10/2016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46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57FB-E47A-40A9-B612-213DF82B2BF1}" type="datetime1">
              <a:rPr lang="pt-BR" smtClean="0"/>
              <a:t>17/10/2016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81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FD40-1E19-4370-8FFC-DCD6009F184C}" type="datetime1">
              <a:rPr lang="pt-BR" smtClean="0"/>
              <a:t>17/10/2016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34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C31C-DDFB-40B8-A908-8FC92C2334BE}" type="datetime1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40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E001-F4A8-42AA-B456-70C25F68D5B2}" type="datetime1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2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D8A4-28A5-443C-B19B-DB6D8E934674}" type="datetime1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34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700808"/>
            <a:ext cx="7715250" cy="935360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b="1" dirty="0" smtClean="0"/>
              <a:t>Gestão Estratégica de Custos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857625"/>
            <a:ext cx="7698432" cy="26431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sz="2400" b="1" dirty="0" smtClean="0"/>
              <a:t>AULA  –  Tema </a:t>
            </a:r>
            <a:r>
              <a:rPr lang="pt-BR" sz="2400" b="1" dirty="0" smtClean="0"/>
              <a:t>5 </a:t>
            </a:r>
            <a:endParaRPr lang="pt-BR" sz="24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BR" sz="2400" b="1" i="1" dirty="0" smtClean="0">
                <a:latin typeface="Arial" charset="0"/>
                <a:cs typeface="Arial" charset="0"/>
              </a:rPr>
              <a:t>Gestão do Ciclo de Vida</a:t>
            </a:r>
            <a:endParaRPr lang="pt-BR" sz="24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pt-BR" sz="2400" b="1" i="1" dirty="0" smtClean="0"/>
          </a:p>
          <a:p>
            <a:pPr eaLnBrk="1" hangingPunct="1">
              <a:defRPr/>
            </a:pPr>
            <a:r>
              <a:rPr lang="pt-BR" sz="2400" i="1" dirty="0" smtClean="0"/>
              <a:t>	</a:t>
            </a:r>
          </a:p>
          <a:p>
            <a:pPr eaLnBrk="1" hangingPunct="1">
              <a:defRPr/>
            </a:pPr>
            <a:r>
              <a:rPr lang="pt-BR" sz="1800" i="1" dirty="0" smtClean="0"/>
              <a:t>PROFA SOLANGE GARCIA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FEARP/USP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2º.sem  2016</a:t>
            </a:r>
          </a:p>
          <a:p>
            <a:pPr eaLnBrk="1" hangingPunct="1">
              <a:defRPr/>
            </a:pPr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8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-6855"/>
            <a:ext cx="5834471" cy="1143357"/>
          </a:xfrm>
        </p:spPr>
        <p:txBody>
          <a:bodyPr/>
          <a:lstStyle/>
          <a:p>
            <a:r>
              <a:rPr lang="pt-BR" sz="2881" b="1" dirty="0"/>
              <a:t>Relacionamentos Típicos no Ciclo de Vida do Produto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440  </a:t>
            </a:r>
            <a:endParaRPr lang="pt-BR" sz="1260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228560" y="1169913"/>
          <a:ext cx="8751707" cy="524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789"/>
                <a:gridCol w="1685514"/>
                <a:gridCol w="259310"/>
                <a:gridCol w="1426204"/>
                <a:gridCol w="129655"/>
                <a:gridCol w="1620686"/>
                <a:gridCol w="129655"/>
                <a:gridCol w="1166894"/>
              </a:tblGrid>
              <a:tr h="329287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Atributos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Introdução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Crescimento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Maturidade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Declínio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287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Ciclos de Vida do Produto do Ponto de Vista de Marketing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137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Vendas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Baixas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Crescimento rápido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Crescimento lento</a:t>
                      </a:r>
                    </a:p>
                    <a:p>
                      <a:r>
                        <a:rPr lang="pt-BR" sz="1400" dirty="0" smtClean="0"/>
                        <a:t>Pico de vendas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Declínio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287">
                <a:tc gridSpan="8"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Ciclo de Vida da Produção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99469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Custos e Despesas :</a:t>
                      </a:r>
                    </a:p>
                    <a:p>
                      <a:pPr algn="r"/>
                      <a:r>
                        <a:rPr lang="pt-BR" sz="1400" dirty="0" err="1" smtClean="0"/>
                        <a:t>P&amp;D</a:t>
                      </a:r>
                      <a:r>
                        <a:rPr lang="pt-BR" sz="1400" dirty="0" smtClean="0"/>
                        <a:t> do produto</a:t>
                      </a:r>
                    </a:p>
                    <a:p>
                      <a:pPr algn="r"/>
                      <a:r>
                        <a:rPr lang="pt-BR" sz="1400" dirty="0" err="1" smtClean="0"/>
                        <a:t>P&amp;D</a:t>
                      </a:r>
                      <a:r>
                        <a:rPr lang="pt-BR" sz="1400" dirty="0" smtClean="0"/>
                        <a:t> do produto</a:t>
                      </a:r>
                    </a:p>
                    <a:p>
                      <a:pPr algn="r"/>
                      <a:r>
                        <a:rPr lang="pt-BR" sz="1400" dirty="0" smtClean="0"/>
                        <a:t>Fábrica e Equipamento</a:t>
                      </a:r>
                    </a:p>
                    <a:p>
                      <a:pPr algn="r"/>
                      <a:r>
                        <a:rPr lang="pt-BR" sz="1400" dirty="0" smtClean="0"/>
                        <a:t>Publicidade</a:t>
                      </a:r>
                    </a:p>
                    <a:p>
                      <a:pPr algn="r"/>
                      <a:r>
                        <a:rPr lang="pt-BR" sz="1400" dirty="0" smtClean="0"/>
                        <a:t>Serviço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gridSpan="2"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Altas</a:t>
                      </a:r>
                    </a:p>
                    <a:p>
                      <a:r>
                        <a:rPr lang="pt-BR" sz="1400" dirty="0" smtClean="0"/>
                        <a:t>Moderadas</a:t>
                      </a:r>
                    </a:p>
                    <a:p>
                      <a:r>
                        <a:rPr lang="pt-BR" sz="1400" dirty="0" smtClean="0"/>
                        <a:t>Baixas p Moderadas</a:t>
                      </a:r>
                    </a:p>
                    <a:p>
                      <a:r>
                        <a:rPr lang="pt-BR" sz="1400" dirty="0" smtClean="0"/>
                        <a:t>Moderadas</a:t>
                      </a:r>
                    </a:p>
                    <a:p>
                      <a:r>
                        <a:rPr lang="pt-BR" sz="1400" dirty="0" smtClean="0"/>
                        <a:t>Baixas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Moderado</a:t>
                      </a:r>
                    </a:p>
                    <a:p>
                      <a:r>
                        <a:rPr lang="pt-BR" sz="1400" dirty="0" smtClean="0"/>
                        <a:t>Alto</a:t>
                      </a:r>
                    </a:p>
                    <a:p>
                      <a:r>
                        <a:rPr lang="pt-BR" sz="1400" dirty="0" smtClean="0"/>
                        <a:t>Alto</a:t>
                      </a:r>
                    </a:p>
                    <a:p>
                      <a:r>
                        <a:rPr lang="pt-BR" sz="1400" dirty="0" smtClean="0"/>
                        <a:t>Alto</a:t>
                      </a:r>
                    </a:p>
                    <a:p>
                      <a:r>
                        <a:rPr lang="pt-BR" sz="1400" dirty="0" smtClean="0"/>
                        <a:t>Moderado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Moderada</a:t>
                      </a:r>
                    </a:p>
                    <a:p>
                      <a:r>
                        <a:rPr lang="pt-BR" sz="1400" dirty="0" smtClean="0"/>
                        <a:t>Moderada</a:t>
                      </a:r>
                    </a:p>
                    <a:p>
                      <a:r>
                        <a:rPr lang="pt-BR" sz="1400" dirty="0" smtClean="0"/>
                        <a:t>Moderada</a:t>
                      </a:r>
                    </a:p>
                    <a:p>
                      <a:r>
                        <a:rPr lang="pt-BR" sz="1400" dirty="0" smtClean="0"/>
                        <a:t>Moderada</a:t>
                      </a:r>
                    </a:p>
                    <a:p>
                      <a:r>
                        <a:rPr lang="pt-BR" sz="1400" dirty="0" smtClean="0"/>
                        <a:t>Alta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gridSpan="2"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Baixo</a:t>
                      </a:r>
                    </a:p>
                    <a:p>
                      <a:r>
                        <a:rPr lang="pt-BR" sz="1400" dirty="0" smtClean="0"/>
                        <a:t>Baixo</a:t>
                      </a:r>
                    </a:p>
                    <a:p>
                      <a:r>
                        <a:rPr lang="pt-BR" sz="1400" dirty="0" smtClean="0"/>
                        <a:t>Baixo</a:t>
                      </a:r>
                    </a:p>
                    <a:p>
                      <a:r>
                        <a:rPr lang="pt-BR" sz="1400" dirty="0" smtClean="0"/>
                        <a:t>Baixo</a:t>
                      </a:r>
                    </a:p>
                    <a:p>
                      <a:r>
                        <a:rPr lang="pt-BR" sz="1400" dirty="0" smtClean="0"/>
                        <a:t>Baixo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287">
                <a:tc gridSpan="8"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Ciclo de Vida Consumível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8179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Valor ao cliente:</a:t>
                      </a:r>
                    </a:p>
                    <a:p>
                      <a:pPr algn="r"/>
                      <a:r>
                        <a:rPr lang="pt-BR" sz="1400" dirty="0" smtClean="0"/>
                        <a:t>Tipos de clientes</a:t>
                      </a:r>
                    </a:p>
                    <a:p>
                      <a:pPr algn="r"/>
                      <a:r>
                        <a:rPr lang="pt-BR" sz="1400" dirty="0" smtClean="0"/>
                        <a:t>Sensibilidade ao desempenho</a:t>
                      </a:r>
                    </a:p>
                    <a:p>
                      <a:pPr algn="r"/>
                      <a:r>
                        <a:rPr lang="pt-BR" sz="1400" dirty="0" smtClean="0"/>
                        <a:t>Sensibilidade ao preço</a:t>
                      </a:r>
                    </a:p>
                    <a:p>
                      <a:pPr algn="r"/>
                      <a:r>
                        <a:rPr lang="pt-BR" sz="1400" dirty="0" smtClean="0"/>
                        <a:t>Competitividade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Inovadores</a:t>
                      </a:r>
                    </a:p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Alta</a:t>
                      </a:r>
                    </a:p>
                    <a:p>
                      <a:r>
                        <a:rPr lang="pt-BR" sz="1400" dirty="0" smtClean="0"/>
                        <a:t>Baixa</a:t>
                      </a:r>
                    </a:p>
                    <a:p>
                      <a:r>
                        <a:rPr lang="pt-BR" sz="1400" dirty="0" smtClean="0"/>
                        <a:t>Nenhuma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gridSpan="3"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Mercado de massa</a:t>
                      </a:r>
                    </a:p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Alta</a:t>
                      </a:r>
                    </a:p>
                    <a:p>
                      <a:r>
                        <a:rPr lang="pt-BR" sz="1400" dirty="0" smtClean="0"/>
                        <a:t>Moderado</a:t>
                      </a:r>
                    </a:p>
                    <a:p>
                      <a:r>
                        <a:rPr lang="pt-BR" sz="1400" dirty="0" smtClean="0"/>
                        <a:t>Em crescimento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Mercado de massa diferenciado</a:t>
                      </a:r>
                    </a:p>
                    <a:p>
                      <a:r>
                        <a:rPr lang="pt-BR" sz="1400" dirty="0" smtClean="0"/>
                        <a:t>Alta</a:t>
                      </a:r>
                    </a:p>
                    <a:p>
                      <a:r>
                        <a:rPr lang="pt-BR" sz="1400" dirty="0" smtClean="0"/>
                        <a:t>Alta</a:t>
                      </a:r>
                    </a:p>
                    <a:p>
                      <a:r>
                        <a:rPr lang="pt-BR" sz="1400" dirty="0" smtClean="0"/>
                        <a:t>Alta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r>
                        <a:rPr lang="pt-BR" sz="1400" dirty="0" smtClean="0"/>
                        <a:t>Moderado</a:t>
                      </a:r>
                    </a:p>
                    <a:p>
                      <a:r>
                        <a:rPr lang="pt-BR" sz="1400" dirty="0" smtClean="0"/>
                        <a:t>Moderado</a:t>
                      </a:r>
                    </a:p>
                    <a:p>
                      <a:r>
                        <a:rPr lang="pt-BR" sz="1400" dirty="0" smtClean="0"/>
                        <a:t>Baixo</a:t>
                      </a:r>
                      <a:endParaRPr lang="pt-BR" sz="1600" dirty="0"/>
                    </a:p>
                  </a:txBody>
                  <a:tcPr marL="82322" marR="82322" marT="41161" marB="41161"/>
                </a:tc>
              </a:tr>
              <a:tr h="52137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Lucros</a:t>
                      </a:r>
                      <a:endParaRPr lang="pt-BR" sz="14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Negligenciáveis para prejuízos</a:t>
                      </a:r>
                      <a:endParaRPr lang="pt-BR" sz="14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400" dirty="0" smtClean="0"/>
                        <a:t>Níveis de pico</a:t>
                      </a:r>
                      <a:endParaRPr lang="pt-BR" sz="14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Moderada para alta</a:t>
                      </a:r>
                      <a:endParaRPr lang="pt-BR" sz="14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 smtClean="0"/>
                    </a:p>
                    <a:p>
                      <a:r>
                        <a:rPr lang="pt-BR" sz="1400" dirty="0" smtClean="0"/>
                        <a:t>Baixo</a:t>
                      </a:r>
                      <a:endParaRPr lang="pt-BR" sz="14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791800" y="6503113"/>
            <a:ext cx="1318122" cy="29691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99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07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Melhoria da Receita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1" y="1289694"/>
            <a:ext cx="8656129" cy="4394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estratégia de precificação depende do estágio do ciclo de vida de marketing. 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No estágio de introdução pode-se cobrar preços mais altos porque os clientes estão mais interessados no desempenho.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Na maturidade, os clientes estão mais sensíveis ao preço e ao desempenho, então uma estratégia é adicionar características, aumentar a durabilidade, melhorar a capacidade de manutenção. A </a:t>
            </a:r>
            <a:r>
              <a:rPr lang="pt-BR" sz="2521" b="1" dirty="0"/>
              <a:t>diferenciação</a:t>
            </a:r>
            <a:r>
              <a:rPr lang="pt-BR" sz="2521" dirty="0"/>
              <a:t> é importante.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No declínio, as receitas podem ser melhoradas buscando-se novos usos e novos clientes para os produtos.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441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402836" y="6243803"/>
            <a:ext cx="1382949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42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Redução de Custos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715772"/>
            <a:ext cx="83968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redução de custos e não o controle de custos é a ênfase na gestão de custo do ciclo de vida.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gestão por atividades é importante porque 90% dos custos do ciclo de vida ocorrem durante o estágio de desenvolvimento.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O projeto de produtos e o projeto de processos oferece múltiplas oportunidades para redução de custos: custos de manufatura, de apoio logístico, de pós-compra.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441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701655" y="6243803"/>
            <a:ext cx="131812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60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Redução de Custos Exemplo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531223"/>
            <a:ext cx="8526475" cy="3336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Considere a Companhia Branco, uma empresa que produz ferramentas elétricas industriais. Devido à competição a gestão instruiu seus engenheiros projetistas a desenvolverem novos produtos e processos para os produtos existentes a fim de reduzir os custos de manufatura (estão no último estágio de crescimento de seu ciclo de vida de marketing)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Os engenheiros estão analisando dois novos projetos de produto para um das ferramentas elétricas.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441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955061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282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Redução de Custos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442  </a:t>
            </a:r>
            <a:endParaRPr lang="pt-BR" sz="126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3733" y="1997647"/>
          <a:ext cx="8297915" cy="3553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7915"/>
              </a:tblGrid>
              <a:tr h="588597"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Comportamento de Custos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Consumo de mão de obra: $10 por hora de mão de obra direta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Consumo de materiais (diretos): $8 por peça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Usinagem: $28 por hora máquina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Atividade Comprar: $60 por pedido de compra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Atividade Preparar: $1.000 por hora de preparação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631133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Atividade Garantir: $200 por unidade devolvida (normalmente a unidade requer retrabalho extensivo)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de reparo por cliente: $10 por hora de reparo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955061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03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Redução de Custos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442  </a:t>
            </a:r>
            <a:endParaRPr lang="pt-BR" sz="126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3733" y="1997646"/>
          <a:ext cx="8492401" cy="3700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130"/>
                <a:gridCol w="2285172"/>
                <a:gridCol w="2123098"/>
              </a:tblGrid>
              <a:tr h="588597"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Projeto A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Projeto B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Unidades Produzidas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Consumo de material direto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100.000 peças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60.000 peças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Consumo de mão de obra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50.000 horas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80.000 horas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Horas máquina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25.000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Pedidos de compra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300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Horas de preparação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Unidades devolvidas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400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75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Tempo de reparo (cliente)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150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93388" y="1289694"/>
            <a:ext cx="8622052" cy="42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b="1" dirty="0"/>
              <a:t>Informações das Atividades e dos Recursos (estimativas anuais)</a:t>
            </a:r>
            <a:endParaRPr lang="pt-BR" sz="2161" b="1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825406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07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Redução de Custos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13785" y="6587770"/>
            <a:ext cx="496096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443  </a:t>
            </a:r>
            <a:endParaRPr lang="pt-BR" sz="126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93384" y="1289694"/>
          <a:ext cx="8492401" cy="447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130"/>
                <a:gridCol w="2285172"/>
                <a:gridCol w="2123098"/>
              </a:tblGrid>
              <a:tr h="588597"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Custeio ABC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Projeto A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Projeto B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Materiais diretos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$800.000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$480.000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Mão de obra direta </a:t>
                      </a:r>
                      <a:r>
                        <a:rPr lang="pt-BR" sz="1800" b="1" baseline="30000" dirty="0" smtClean="0"/>
                        <a:t>a</a:t>
                      </a:r>
                      <a:endParaRPr lang="pt-BR" sz="1800" b="1" baseline="300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Usinagem </a:t>
                      </a:r>
                      <a:r>
                        <a:rPr lang="pt-BR" sz="1800" b="1" baseline="30000" dirty="0" smtClean="0"/>
                        <a:t>b</a:t>
                      </a:r>
                      <a:endParaRPr lang="pt-BR" sz="1800" b="1" baseline="300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700.000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560.000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Compras </a:t>
                      </a:r>
                      <a:r>
                        <a:rPr lang="pt-BR" sz="1800" b="1" baseline="30000" dirty="0" smtClean="0"/>
                        <a:t>c</a:t>
                      </a:r>
                      <a:endParaRPr lang="pt-BR" sz="1800" b="1" baseline="300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18.000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12.000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Preparações </a:t>
                      </a:r>
                      <a:r>
                        <a:rPr lang="pt-BR" sz="1800" b="1" baseline="30000" dirty="0" smtClean="0"/>
                        <a:t>c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Garantia </a:t>
                      </a:r>
                      <a:r>
                        <a:rPr lang="pt-BR" sz="1800" b="1" baseline="30000" dirty="0" smtClean="0"/>
                        <a:t>c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80.000</a:t>
                      </a:r>
                      <a:endParaRPr lang="pt-BR" sz="18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15.000</a:t>
                      </a:r>
                      <a:endParaRPr lang="pt-BR" sz="18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Total de custos do produto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$2.298.000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$1.967.000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Unidades produzidas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: 10.000</a:t>
                      </a:r>
                      <a:endParaRPr lang="pt-BR" sz="18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: 10.000</a:t>
                      </a:r>
                      <a:endParaRPr lang="pt-BR" sz="18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Unitário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$230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$197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Custos pós-compra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$80.000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$15.000</a:t>
                      </a:r>
                      <a:endParaRPr lang="pt-BR" sz="18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58215" y="5827616"/>
            <a:ext cx="3111718" cy="80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3394">
              <a:spcAft>
                <a:spcPts val="540"/>
              </a:spcAft>
            </a:pPr>
            <a:r>
              <a:rPr lang="pt-BR" sz="1621" baseline="30000" dirty="0"/>
              <a:t>a $10X50.000; $10X80.000</a:t>
            </a:r>
          </a:p>
          <a:p>
            <a:pPr defTabSz="583394">
              <a:spcAft>
                <a:spcPts val="540"/>
              </a:spcAft>
            </a:pPr>
            <a:r>
              <a:rPr lang="pt-BR" sz="1621" baseline="30000" dirty="0"/>
              <a:t>b $28X25.000; $28X20.000</a:t>
            </a:r>
          </a:p>
          <a:p>
            <a:pPr defTabSz="583394">
              <a:spcAft>
                <a:spcPts val="540"/>
              </a:spcAft>
            </a:pPr>
            <a:r>
              <a:rPr lang="pt-BR" sz="1621" baseline="30000" dirty="0"/>
              <a:t>c $60X300; $60X200 </a:t>
            </a:r>
            <a:r>
              <a:rPr lang="pt-BR" sz="1621" baseline="30000" dirty="0" err="1"/>
              <a:t>etc</a:t>
            </a:r>
            <a:endParaRPr lang="pt-BR" sz="1621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8440076" y="6243803"/>
            <a:ext cx="605019" cy="426570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22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3241" b="1" dirty="0"/>
              <a:t>Ciclo de Vida do Produto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678659"/>
            <a:ext cx="8362742" cy="4112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521" dirty="0"/>
              <a:t> O </a:t>
            </a:r>
            <a:r>
              <a:rPr lang="pt-BR" sz="2521" b="1" dirty="0"/>
              <a:t>ciclo de vida do produto </a:t>
            </a:r>
            <a:r>
              <a:rPr lang="pt-BR" sz="2521" dirty="0"/>
              <a:t>é o tempo de existência de um produto – de sua </a:t>
            </a:r>
            <a:r>
              <a:rPr lang="pt-BR" sz="2521" b="1" dirty="0"/>
              <a:t>concepção</a:t>
            </a:r>
            <a:r>
              <a:rPr lang="pt-BR" sz="2521" dirty="0"/>
              <a:t> até o seu </a:t>
            </a:r>
            <a:r>
              <a:rPr lang="pt-BR" sz="2521" b="1" dirty="0"/>
              <a:t>abandono</a:t>
            </a:r>
            <a:r>
              <a:rPr lang="pt-BR" sz="2521" dirty="0"/>
              <a:t>. </a:t>
            </a:r>
          </a:p>
          <a:p>
            <a:pPr>
              <a:spcAft>
                <a:spcPts val="1080"/>
              </a:spcAft>
            </a:pPr>
            <a:r>
              <a:rPr lang="pt-BR" sz="2521" dirty="0"/>
              <a:t>Geralmente se refere a uma classe de produtos – como automóveis – mas pode se referir a formas específicas e marcas ou modelos.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Ao substituir “</a:t>
            </a:r>
            <a:r>
              <a:rPr lang="pt-BR" sz="2521" b="1" dirty="0"/>
              <a:t>concepção</a:t>
            </a:r>
            <a:r>
              <a:rPr lang="pt-BR" sz="2521" dirty="0"/>
              <a:t>” por “</a:t>
            </a:r>
            <a:r>
              <a:rPr lang="pt-BR" sz="2521" b="1" dirty="0"/>
              <a:t>compra</a:t>
            </a:r>
            <a:r>
              <a:rPr lang="pt-BR" sz="2521" dirty="0"/>
              <a:t>” temos uma definição de ciclo de vida orientada para o cliente.  A definição orientada para o produtor refere-se à vida de classes, formas ou marcas e a definição orientada para o cliente refere-se à vida de uma unidade do produto.     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437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91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18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146337"/>
            <a:ext cx="5834471" cy="1143357"/>
          </a:xfrm>
        </p:spPr>
        <p:txBody>
          <a:bodyPr/>
          <a:lstStyle/>
          <a:p>
            <a:r>
              <a:rPr lang="pt-BR" sz="3241" b="1" dirty="0"/>
              <a:t>Ciclo de Vida do Produto</a:t>
            </a:r>
            <a:br>
              <a:rPr lang="pt-BR" sz="3241" b="1" dirty="0"/>
            </a:br>
            <a:r>
              <a:rPr lang="pt-BR" sz="3241" b="1" dirty="0"/>
              <a:t>Produtor e Cliente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678659"/>
            <a:ext cx="8362742" cy="4394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</a:t>
            </a:r>
            <a:r>
              <a:rPr lang="pt-BR" sz="2521" b="1" dirty="0"/>
              <a:t>vida produtora de receita </a:t>
            </a:r>
            <a:r>
              <a:rPr lang="pt-BR" sz="2521" dirty="0"/>
              <a:t>é o período de tempo que um produto gera receitas para a empresa e inicia-se com a venda da primeira unidade do produto.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</a:t>
            </a:r>
            <a:r>
              <a:rPr lang="pt-BR" sz="2521" b="1" dirty="0"/>
              <a:t>vida consumível </a:t>
            </a:r>
            <a:r>
              <a:rPr lang="pt-BR" sz="2521" dirty="0"/>
              <a:t>é o período de tempo de uso do produto, no qual um produto satisfaz as necessidades de um cliente.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A vida produtora de receita é de maior interesse do produtor e a vida consumível é de maior interesse do cliente. Contudo, a vida consumível pode ser usada pelo produtor para estabelecer uma vantagem competitiva.</a:t>
            </a:r>
          </a:p>
          <a:p>
            <a:pPr>
              <a:buFont typeface="Arial" pitchFamily="34" charset="0"/>
              <a:buChar char="•"/>
            </a:pP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437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92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116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146337"/>
            <a:ext cx="5834471" cy="1143357"/>
          </a:xfrm>
        </p:spPr>
        <p:txBody>
          <a:bodyPr/>
          <a:lstStyle/>
          <a:p>
            <a:r>
              <a:rPr lang="pt-BR" sz="3241" b="1" dirty="0"/>
              <a:t>Ciclo de Vida do Produto</a:t>
            </a:r>
            <a:br>
              <a:rPr lang="pt-BR" sz="3241" b="1" dirty="0"/>
            </a:br>
            <a:r>
              <a:rPr lang="pt-BR" sz="3241" b="1" dirty="0"/>
              <a:t>Ponto de vista de Marketing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9656" y="1678659"/>
            <a:ext cx="8915439" cy="4817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O ponto de vista de marketing descreve o padrão geral de vendas de um produto enquanto ele passa pelos diversos estágios do ciclo de vida.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Os estágios do ciclo de vida são:</a:t>
            </a:r>
          </a:p>
          <a:p>
            <a:pPr marL="162054">
              <a:spcAft>
                <a:spcPts val="1080"/>
              </a:spcAft>
            </a:pPr>
            <a:r>
              <a:rPr lang="pt-BR" sz="2521" b="1" dirty="0"/>
              <a:t>Introdução</a:t>
            </a:r>
            <a:r>
              <a:rPr lang="pt-BR" sz="2521" dirty="0"/>
              <a:t> – Período de desenvolvimento de atividades de pré-produção e focalização de mercado</a:t>
            </a:r>
          </a:p>
          <a:p>
            <a:pPr marL="162054">
              <a:spcAft>
                <a:spcPts val="1080"/>
              </a:spcAft>
            </a:pPr>
            <a:r>
              <a:rPr lang="pt-BR" sz="2521" b="1" dirty="0"/>
              <a:t>Crescimento</a:t>
            </a:r>
            <a:r>
              <a:rPr lang="pt-BR" sz="2521" dirty="0"/>
              <a:t> – Período de crescimento das vendas</a:t>
            </a:r>
          </a:p>
          <a:p>
            <a:pPr marL="162054">
              <a:spcAft>
                <a:spcPts val="1080"/>
              </a:spcAft>
            </a:pPr>
            <a:r>
              <a:rPr lang="pt-BR" sz="2521" b="1" dirty="0"/>
              <a:t>Maturidade</a:t>
            </a:r>
            <a:r>
              <a:rPr lang="pt-BR" sz="2521" dirty="0"/>
              <a:t> –  Período de manutenção da fatia de mercado </a:t>
            </a:r>
          </a:p>
          <a:p>
            <a:pPr marL="162054">
              <a:spcAft>
                <a:spcPts val="1080"/>
              </a:spcAft>
            </a:pPr>
            <a:r>
              <a:rPr lang="pt-BR" sz="2521" b="1" dirty="0"/>
              <a:t>Declínio</a:t>
            </a:r>
            <a:r>
              <a:rPr lang="pt-BR" sz="2521" dirty="0"/>
              <a:t> – Período de perda de aceitação do produto no mercado</a:t>
            </a:r>
          </a:p>
          <a:p>
            <a:pPr>
              <a:buFont typeface="Arial" pitchFamily="34" charset="0"/>
              <a:buChar char="•"/>
            </a:pP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437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93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71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211164"/>
            <a:ext cx="5834471" cy="1143357"/>
          </a:xfrm>
        </p:spPr>
        <p:txBody>
          <a:bodyPr/>
          <a:lstStyle/>
          <a:p>
            <a:r>
              <a:rPr lang="pt-BR" sz="2881" b="1" dirty="0"/>
              <a:t>Padrão Geral do Ciclo de Vida do Produto - Marketing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438  </a:t>
            </a:r>
            <a:endParaRPr lang="pt-BR" sz="1260" dirty="0"/>
          </a:p>
        </p:txBody>
      </p:sp>
      <p:grpSp>
        <p:nvGrpSpPr>
          <p:cNvPr id="22" name="Grupo 21"/>
          <p:cNvGrpSpPr/>
          <p:nvPr/>
        </p:nvGrpSpPr>
        <p:grpSpPr>
          <a:xfrm>
            <a:off x="1641410" y="1613831"/>
            <a:ext cx="6107136" cy="4019302"/>
            <a:chOff x="1045964" y="1791395"/>
            <a:chExt cx="6783586" cy="4464496"/>
          </a:xfrm>
        </p:grpSpPr>
        <p:sp>
          <p:nvSpPr>
            <p:cNvPr id="12" name="Retângulo 11"/>
            <p:cNvSpPr/>
            <p:nvPr/>
          </p:nvSpPr>
          <p:spPr bwMode="auto">
            <a:xfrm>
              <a:off x="1045964" y="1791395"/>
              <a:ext cx="6768752" cy="446449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322" tIns="41161" rIns="82322" bIns="41161" numCol="1" rtlCol="0" anchor="t" anchorCtr="0" compatLnSpc="1">
              <a:prstTxWarp prst="textNoShape">
                <a:avLst/>
              </a:prstTxWarp>
            </a:bodyPr>
            <a:lstStyle/>
            <a:p>
              <a:pPr defTabSz="914705" fontAlgn="base">
                <a:spcBef>
                  <a:spcPct val="0"/>
                </a:spcBef>
                <a:spcAft>
                  <a:spcPct val="0"/>
                </a:spcAft>
              </a:pPr>
              <a:endParaRPr lang="pt-BR" sz="1801">
                <a:latin typeface="Arial" charset="0"/>
              </a:endParaRPr>
            </a:p>
          </p:txBody>
        </p:sp>
        <p:sp>
          <p:nvSpPr>
            <p:cNvPr id="21" name="Forma livre 20"/>
            <p:cNvSpPr/>
            <p:nvPr/>
          </p:nvSpPr>
          <p:spPr bwMode="auto">
            <a:xfrm>
              <a:off x="1047750" y="2511475"/>
              <a:ext cx="6781800" cy="3733800"/>
            </a:xfrm>
            <a:custGeom>
              <a:avLst/>
              <a:gdLst>
                <a:gd name="connsiteX0" fmla="*/ 0 w 6781800"/>
                <a:gd name="connsiteY0" fmla="*/ 3733800 h 3733800"/>
                <a:gd name="connsiteX1" fmla="*/ 4572000 w 6781800"/>
                <a:gd name="connsiteY1" fmla="*/ 438150 h 3733800"/>
                <a:gd name="connsiteX2" fmla="*/ 6781800 w 6781800"/>
                <a:gd name="connsiteY2" fmla="*/ 1104900 h 373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81800" h="3733800">
                  <a:moveTo>
                    <a:pt x="0" y="3733800"/>
                  </a:moveTo>
                  <a:cubicBezTo>
                    <a:pt x="1720850" y="2305050"/>
                    <a:pt x="3441700" y="876300"/>
                    <a:pt x="4572000" y="438150"/>
                  </a:cubicBezTo>
                  <a:cubicBezTo>
                    <a:pt x="5702300" y="0"/>
                    <a:pt x="6416675" y="1003300"/>
                    <a:pt x="6781800" y="1104900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82322" tIns="41161" rIns="82322" bIns="41161" numCol="1" rtlCol="0" anchor="t" anchorCtr="0" compatLnSpc="1">
              <a:prstTxWarp prst="textNoShape">
                <a:avLst/>
              </a:prstTxWarp>
            </a:bodyPr>
            <a:lstStyle/>
            <a:p>
              <a:pPr defTabSz="914705" fontAlgn="base">
                <a:spcBef>
                  <a:spcPct val="0"/>
                </a:spcBef>
                <a:spcAft>
                  <a:spcPct val="0"/>
                </a:spcAft>
              </a:pPr>
              <a:endParaRPr lang="pt-BR" sz="1801">
                <a:latin typeface="Arial" charset="0"/>
              </a:endParaRPr>
            </a:p>
          </p:txBody>
        </p:sp>
        <p:cxnSp>
          <p:nvCxnSpPr>
            <p:cNvPr id="14" name="Conector reto 13"/>
            <p:cNvCxnSpPr/>
            <p:nvPr/>
          </p:nvCxnSpPr>
          <p:spPr bwMode="auto">
            <a:xfrm rot="5400000">
              <a:off x="757932" y="4311675"/>
              <a:ext cx="388843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Conector reto 14"/>
            <p:cNvCxnSpPr/>
            <p:nvPr/>
          </p:nvCxnSpPr>
          <p:spPr bwMode="auto">
            <a:xfrm rot="5400000">
              <a:off x="2414116" y="4311675"/>
              <a:ext cx="388843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Conector reto 15"/>
            <p:cNvCxnSpPr/>
            <p:nvPr/>
          </p:nvCxnSpPr>
          <p:spPr bwMode="auto">
            <a:xfrm rot="5400000">
              <a:off x="4142308" y="4311675"/>
              <a:ext cx="388843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CaixaDeTexto 22"/>
          <p:cNvSpPr txBox="1"/>
          <p:nvPr/>
        </p:nvSpPr>
        <p:spPr>
          <a:xfrm>
            <a:off x="259310" y="1937969"/>
            <a:ext cx="1330627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Unidades de Vendas</a:t>
            </a:r>
            <a:endParaRPr lang="pt-BR" sz="1621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654764" y="5697961"/>
            <a:ext cx="1426204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Introdução</a:t>
            </a:r>
            <a:endParaRPr lang="pt-BR" sz="1621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3080968" y="5697961"/>
            <a:ext cx="1555859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Crescimento</a:t>
            </a:r>
            <a:endParaRPr lang="pt-BR" sz="1621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701655" y="5697961"/>
            <a:ext cx="1426204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Maturidade</a:t>
            </a:r>
            <a:endParaRPr lang="pt-BR" sz="1621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322341" y="5697961"/>
            <a:ext cx="1426204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Declínio</a:t>
            </a:r>
            <a:endParaRPr lang="pt-BR" sz="1621" b="1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7813373" y="6243803"/>
            <a:ext cx="123172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94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60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146337"/>
            <a:ext cx="5834471" cy="1143357"/>
          </a:xfrm>
        </p:spPr>
        <p:txBody>
          <a:bodyPr/>
          <a:lstStyle/>
          <a:p>
            <a:r>
              <a:rPr lang="pt-BR" sz="3241" b="1" dirty="0"/>
              <a:t>Ciclo de Vida do Produto</a:t>
            </a:r>
            <a:br>
              <a:rPr lang="pt-BR" sz="3241" b="1" dirty="0"/>
            </a:br>
            <a:r>
              <a:rPr lang="pt-BR" sz="3241" b="1" dirty="0"/>
              <a:t>Ponto de vista da Produção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9655" y="1678659"/>
            <a:ext cx="8202337" cy="4505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O ponto de vista da produção define estágios de acordo com os tipos de atividades que são executadas , enfatizando os custos incorridos nestas atividades.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Atividades de pesquisa e desenvolvimento, atividades de produção, atividades logísticas.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Os custos do ciclo de vida são todos os custos associados com o produto durante o ciclo de vida inteiro.</a:t>
            </a:r>
          </a:p>
          <a:p>
            <a:pPr>
              <a:buFont typeface="Arial" pitchFamily="34" charset="0"/>
              <a:buChar char="•"/>
            </a:pPr>
            <a:endParaRPr lang="pt-BR" sz="288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438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95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95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211164"/>
            <a:ext cx="5834471" cy="1143357"/>
          </a:xfrm>
        </p:spPr>
        <p:txBody>
          <a:bodyPr/>
          <a:lstStyle/>
          <a:p>
            <a:r>
              <a:rPr lang="pt-BR" sz="2881" b="1" dirty="0"/>
              <a:t>Padrão Geral do Ciclo de Vida do Produto - Produção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438  </a:t>
            </a:r>
            <a:endParaRPr lang="pt-BR" sz="1260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1654764" y="2262106"/>
            <a:ext cx="6496101" cy="350068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322" tIns="41161" rIns="82322" bIns="41161" numCol="1" rtlCol="0" anchor="t" anchorCtr="0" compatLnSpc="1">
            <a:prstTxWarp prst="textNoShape">
              <a:avLst/>
            </a:prstTxWarp>
          </a:bodyPr>
          <a:lstStyle/>
          <a:p>
            <a:pPr defTabSz="914705" fontAlgn="base">
              <a:spcBef>
                <a:spcPct val="0"/>
              </a:spcBef>
              <a:spcAft>
                <a:spcPct val="0"/>
              </a:spcAft>
            </a:pPr>
            <a:endParaRPr lang="pt-BR" sz="1801">
              <a:latin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59310" y="1484177"/>
            <a:ext cx="1330627" cy="84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Custo do Ciclo de Vida (%)</a:t>
            </a:r>
            <a:endParaRPr lang="pt-BR" sz="1621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589937" y="5791542"/>
            <a:ext cx="123172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Pesquisa</a:t>
            </a:r>
            <a:endParaRPr lang="pt-BR" sz="1621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2692004" y="5791542"/>
            <a:ext cx="1685514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Planejamento</a:t>
            </a:r>
            <a:endParaRPr lang="pt-BR" sz="1621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312690" y="5791542"/>
            <a:ext cx="97241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Projeto</a:t>
            </a:r>
            <a:endParaRPr lang="pt-BR" sz="1621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5220274" y="5791542"/>
            <a:ext cx="777930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Teste</a:t>
            </a:r>
            <a:endParaRPr lang="pt-BR" sz="1621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100271" y="5791542"/>
            <a:ext cx="123172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Logística</a:t>
            </a:r>
            <a:endParaRPr lang="pt-BR" sz="1621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933376" y="5791542"/>
            <a:ext cx="123172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Produção</a:t>
            </a:r>
            <a:endParaRPr lang="pt-BR" sz="1621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200972" y="4790377"/>
            <a:ext cx="45379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25</a:t>
            </a:r>
            <a:endParaRPr lang="pt-BR" sz="1621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200972" y="4012447"/>
            <a:ext cx="45379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50</a:t>
            </a:r>
            <a:endParaRPr lang="pt-BR" sz="1621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200972" y="3226152"/>
            <a:ext cx="45379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75</a:t>
            </a:r>
            <a:endParaRPr lang="pt-BR" sz="1621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071317" y="2448223"/>
            <a:ext cx="583447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100</a:t>
            </a:r>
            <a:endParaRPr lang="pt-BR" sz="1621" b="1" dirty="0"/>
          </a:p>
        </p:txBody>
      </p:sp>
      <p:cxnSp>
        <p:nvCxnSpPr>
          <p:cNvPr id="41" name="Conector reto 40"/>
          <p:cNvCxnSpPr>
            <a:stCxn id="28" idx="3"/>
          </p:cNvCxnSpPr>
          <p:nvPr/>
        </p:nvCxnSpPr>
        <p:spPr bwMode="auto">
          <a:xfrm flipV="1">
            <a:off x="1654764" y="2586243"/>
            <a:ext cx="6482746" cy="3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sp>
        <p:nvSpPr>
          <p:cNvPr id="49" name="Forma livre 48"/>
          <p:cNvSpPr/>
          <p:nvPr/>
        </p:nvSpPr>
        <p:spPr bwMode="auto">
          <a:xfrm>
            <a:off x="1629285" y="2651070"/>
            <a:ext cx="6499986" cy="3035614"/>
          </a:xfrm>
          <a:custGeom>
            <a:avLst/>
            <a:gdLst>
              <a:gd name="connsiteX0" fmla="*/ 0 w 7219950"/>
              <a:gd name="connsiteY0" fmla="*/ 3371850 h 3371850"/>
              <a:gd name="connsiteX1" fmla="*/ 5010150 w 7219950"/>
              <a:gd name="connsiteY1" fmla="*/ 704850 h 3371850"/>
              <a:gd name="connsiteX2" fmla="*/ 7219950 w 7219950"/>
              <a:gd name="connsiteY2" fmla="*/ 0 h 337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9950" h="3371850">
                <a:moveTo>
                  <a:pt x="0" y="3371850"/>
                </a:moveTo>
                <a:cubicBezTo>
                  <a:pt x="1903412" y="2319337"/>
                  <a:pt x="3806825" y="1266825"/>
                  <a:pt x="5010150" y="704850"/>
                </a:cubicBezTo>
                <a:cubicBezTo>
                  <a:pt x="6213475" y="142875"/>
                  <a:pt x="6867525" y="117475"/>
                  <a:pt x="7219950" y="0"/>
                </a:cubicBezTo>
              </a:path>
            </a:pathLst>
          </a:cu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322" tIns="41161" rIns="82322" bIns="41161" numCol="1" rtlCol="0" anchor="t" anchorCtr="0" compatLnSpc="1">
            <a:prstTxWarp prst="textNoShape">
              <a:avLst/>
            </a:prstTxWarp>
          </a:bodyPr>
          <a:lstStyle/>
          <a:p>
            <a:pPr defTabSz="914705" fontAlgn="base">
              <a:spcBef>
                <a:spcPct val="0"/>
              </a:spcBef>
              <a:spcAft>
                <a:spcPct val="0"/>
              </a:spcAft>
            </a:pPr>
            <a:endParaRPr lang="pt-BR" sz="1801">
              <a:latin typeface="Arial" charset="0"/>
            </a:endParaRPr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7943028" y="6322676"/>
            <a:ext cx="1253294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96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10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662" y="146337"/>
            <a:ext cx="6871711" cy="1143357"/>
          </a:xfrm>
        </p:spPr>
        <p:txBody>
          <a:bodyPr/>
          <a:lstStyle/>
          <a:p>
            <a:r>
              <a:rPr lang="pt-BR" sz="2881" b="1" dirty="0"/>
              <a:t>Ciclo de Vida do Produto</a:t>
            </a:r>
            <a:br>
              <a:rPr lang="pt-BR" sz="2881" b="1" dirty="0"/>
            </a:br>
            <a:r>
              <a:rPr lang="pt-BR" sz="2881" b="1" dirty="0"/>
              <a:t>Ponto de vista Vida Consumível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9655" y="1419349"/>
            <a:ext cx="8720957" cy="4807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O ponto de vista do ciclo de consumo define estágios de acordo com as atividades relacionadas a: comprar, operar, manter e descartar. 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Enfatiza o desempenho do produto por um dado preço, o qual representa os custos de propriedade: custos de compras, custos de operação, custos de manutenção e custos de descarte.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881" dirty="0"/>
              <a:t> A satisfação dos clientes é afetada pelo preço de compra e pelos custos pós-compra, os quais devem ser objeto de gestão</a:t>
            </a:r>
            <a:endParaRPr lang="pt-BR" sz="288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439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791801" y="6243803"/>
            <a:ext cx="1123639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97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69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Gestão do Custo do Ciclo de Vida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419349"/>
            <a:ext cx="8526475" cy="425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A </a:t>
            </a:r>
            <a:r>
              <a:rPr lang="pt-BR" sz="2521" b="1" dirty="0"/>
              <a:t>gestão do custo do ciclo de vida </a:t>
            </a:r>
            <a:r>
              <a:rPr lang="pt-BR" sz="2521" dirty="0"/>
              <a:t>consiste em ações tomadas que provocam projeção, desenvolvimento, produção, comercialização, distribuição, operação, manutenção, atendimento e descarte de um produto para que os lucros do ciclo de vida sejam maximizados.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Para maximizar os lucros do ciclo de vida os produtores precisam entender os relacionamentos entre os três pontos de vista: marketing, produção e consumo.  </a:t>
            </a:r>
          </a:p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Implementar ações que tirem vantagem da melhoria de receitas e das oportunidades de redução de custos.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439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38008" y="6243803"/>
            <a:ext cx="1382949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98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53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1469</Words>
  <Application>Microsoft Office PowerPoint</Application>
  <PresentationFormat>Apresentação na tela (4:3)</PresentationFormat>
  <Paragraphs>249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Gestão Estratégica de Custos</vt:lpstr>
      <vt:lpstr>Ciclo de Vida do Produto</vt:lpstr>
      <vt:lpstr>Ciclo de Vida do Produto Produtor e Cliente</vt:lpstr>
      <vt:lpstr>Ciclo de Vida do Produto Ponto de vista de Marketing</vt:lpstr>
      <vt:lpstr>Padrão Geral do Ciclo de Vida do Produto - Marketing</vt:lpstr>
      <vt:lpstr>Ciclo de Vida do Produto Ponto de vista da Produção</vt:lpstr>
      <vt:lpstr>Padrão Geral do Ciclo de Vida do Produto - Produção</vt:lpstr>
      <vt:lpstr>Ciclo de Vida do Produto Ponto de vista Vida Consumível</vt:lpstr>
      <vt:lpstr>Gestão do Custo do Ciclo de Vida</vt:lpstr>
      <vt:lpstr>Relacionamentos Típicos no Ciclo de Vida do Produto</vt:lpstr>
      <vt:lpstr>Melhoria da Receita</vt:lpstr>
      <vt:lpstr>Redução de Custos</vt:lpstr>
      <vt:lpstr>Redução de Custos Exemplo</vt:lpstr>
      <vt:lpstr>Redução de Custos Exemplo</vt:lpstr>
      <vt:lpstr>Redução de Custos Exemplo</vt:lpstr>
      <vt:lpstr>Redução de Custos Exemplo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SOLANGE</dc:creator>
  <cp:lastModifiedBy>solange</cp:lastModifiedBy>
  <cp:revision>10</cp:revision>
  <dcterms:created xsi:type="dcterms:W3CDTF">2013-04-24T15:02:26Z</dcterms:created>
  <dcterms:modified xsi:type="dcterms:W3CDTF">2016-10-17T15:30:56Z</dcterms:modified>
</cp:coreProperties>
</file>