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74" r:id="rId4"/>
    <p:sldId id="375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76" r:id="rId13"/>
    <p:sldId id="385" r:id="rId14"/>
    <p:sldId id="384" r:id="rId15"/>
    <p:sldId id="319" r:id="rId16"/>
    <p:sldId id="403" r:id="rId17"/>
    <p:sldId id="321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323" r:id="rId36"/>
    <p:sldId id="322" r:id="rId37"/>
    <p:sldId id="324" r:id="rId38"/>
    <p:sldId id="369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318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 varScale="1">
        <p:scale>
          <a:sx n="73" d="100"/>
          <a:sy n="73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50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7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7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9220-150B-4D63-982E-47805E419BE8}" type="datetimeFigureOut">
              <a:rPr lang="pt-BR" smtClean="0"/>
              <a:pPr/>
              <a:t>14/09/2020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fpr.br/~jair/CursoAtsl/Aula%2010.%20Microbiologiadaagua.pdf" TargetMode="External"/><Relationship Id="rId2" Type="http://schemas.openxmlformats.org/officeDocument/2006/relationships/hyperlink" Target="http://www.universidadeaber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16/B978-0-12-800021-2.00014-5" TargetMode="External"/><Relationship Id="rId5" Type="http://schemas.openxmlformats.org/officeDocument/2006/relationships/hyperlink" Target="http://conexaoagua.mpf.mp.br/arquivos/artigos-cientificos/2016/11-microrganismos-tambem-existem-nas-aguas-por-que-precisamos-conhece-los.pdf" TargetMode="External"/><Relationship Id="rId4" Type="http://schemas.openxmlformats.org/officeDocument/2006/relationships/hyperlink" Target="http://www.uepb.edu.br/download/ebooks/Tecnicas-de-Microbiologia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8414" y="644377"/>
            <a:ext cx="797693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Disciplina: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04.1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MICROBIOLOGIA  DE SISTEMAS AQUÁTICOS</a:t>
            </a:r>
            <a:endParaRPr lang="pt-BR" altLang="en-US" sz="3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Profa.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195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 de Setembro de 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5149"/>
            <a:ext cx="864096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Benéficas </a:t>
            </a:r>
            <a:r>
              <a:rPr lang="pt-BR" sz="2400" b="1" dirty="0" smtClean="0"/>
              <a:t>ou </a:t>
            </a:r>
            <a:r>
              <a:rPr lang="pt-BR" sz="2400" b="1" dirty="0"/>
              <a:t>Prejudiciais 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Produto de excreção da atividade microbiana de uma população é nutriente para </a:t>
            </a:r>
            <a:r>
              <a:rPr lang="pt-BR" sz="2400" dirty="0" smtClean="0"/>
              <a:t>outra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Produto de uma população pode ser tóxico para </a:t>
            </a:r>
            <a:r>
              <a:rPr lang="pt-BR" sz="2400" dirty="0" smtClean="0"/>
              <a:t>outra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Sinergismo e Antagonismo.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376953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795854"/>
            <a:ext cx="31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Interações microbianas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9" y="170506"/>
            <a:ext cx="808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3. MICRORGANISMOS - AMBIENTES NATURAIS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Seres vivos junto com os constituintes físico e químico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Influenciado </a:t>
            </a:r>
            <a:r>
              <a:rPr lang="pt-BR" sz="2400" dirty="0"/>
              <a:t>e controlado pelas atividades </a:t>
            </a:r>
            <a:r>
              <a:rPr lang="pt-BR" sz="2400" dirty="0" smtClean="0"/>
              <a:t>microbianas</a:t>
            </a:r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Removem nutrientes para construir novas </a:t>
            </a:r>
            <a:r>
              <a:rPr lang="pt-BR" sz="2400" dirty="0" smtClean="0"/>
              <a:t>células</a:t>
            </a:r>
          </a:p>
          <a:p>
            <a:pPr marL="0" indent="0" algn="just">
              <a:buNone/>
            </a:pPr>
            <a:r>
              <a:rPr lang="pt-BR" sz="2400" dirty="0"/>
              <a:t>-</a:t>
            </a:r>
            <a:r>
              <a:rPr lang="pt-BR" sz="2400" dirty="0" smtClean="0"/>
              <a:t> Expande-se/contrai = Dependendo </a:t>
            </a:r>
            <a:r>
              <a:rPr lang="pt-BR" sz="2400" dirty="0"/>
              <a:t>da disponibilidade de </a:t>
            </a:r>
            <a:r>
              <a:rPr lang="pt-BR" sz="2400" dirty="0" smtClean="0"/>
              <a:t>nutrientes</a:t>
            </a:r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As modificações </a:t>
            </a:r>
            <a:r>
              <a:rPr lang="pt-BR" sz="2400" dirty="0" smtClean="0"/>
              <a:t>do </a:t>
            </a:r>
            <a:r>
              <a:rPr lang="pt-BR" sz="2400" dirty="0"/>
              <a:t>ambiente </a:t>
            </a:r>
            <a:r>
              <a:rPr lang="pt-BR" sz="2400" dirty="0" smtClean="0"/>
              <a:t>podem favorecer </a:t>
            </a:r>
            <a:r>
              <a:rPr lang="pt-BR" sz="2400" dirty="0"/>
              <a:t>determinados microrganismos e prejudicar outros</a:t>
            </a:r>
          </a:p>
          <a:p>
            <a:pPr marL="0" indent="0" algn="just">
              <a:buNone/>
            </a:pPr>
            <a:endParaRPr lang="pt-BR" sz="1800" dirty="0"/>
          </a:p>
          <a:p>
            <a:pPr algn="just"/>
            <a:r>
              <a:rPr lang="pt-BR" sz="2400" b="1" dirty="0" smtClean="0"/>
              <a:t>Ambientes </a:t>
            </a:r>
            <a:r>
              <a:rPr lang="pt-BR" sz="2400" b="1" dirty="0"/>
              <a:t>Aquáticos 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Oceanos, lagoas, lagos, riachos, gelo e fontes </a:t>
            </a:r>
            <a:r>
              <a:rPr lang="pt-BR" sz="2400" dirty="0" smtClean="0"/>
              <a:t>termais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2400" b="1" dirty="0" smtClean="0"/>
              <a:t>• </a:t>
            </a:r>
            <a:r>
              <a:rPr lang="pt-BR" sz="2400" b="1" dirty="0"/>
              <a:t>Ambientes Terrestres 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– </a:t>
            </a:r>
            <a:r>
              <a:rPr lang="pt-BR" sz="2400" dirty="0"/>
              <a:t>Solo, ambiente de </a:t>
            </a:r>
            <a:r>
              <a:rPr lang="pt-BR" sz="2400" dirty="0" err="1" smtClean="0"/>
              <a:t>sub-superfície</a:t>
            </a:r>
            <a:r>
              <a:rPr lang="pt-BR" sz="2400" dirty="0" smtClean="0"/>
              <a:t> </a:t>
            </a:r>
            <a:r>
              <a:rPr lang="pt-BR" sz="2400" dirty="0"/>
              <a:t>profunda, plantas e </a:t>
            </a:r>
            <a:r>
              <a:rPr lang="pt-BR" sz="2400" dirty="0" smtClean="0"/>
              <a:t>animais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376953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795854"/>
            <a:ext cx="3229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Ecossistema microbiano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9" y="170506"/>
            <a:ext cx="808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3. MICRORGANISMOS - AMBIENTES NATURAIS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3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238" y="1772816"/>
            <a:ext cx="8568952" cy="4351338"/>
          </a:xfrm>
        </p:spPr>
        <p:txBody>
          <a:bodyPr>
            <a:normAutofit/>
          </a:bodyPr>
          <a:lstStyle/>
          <a:p>
            <a:r>
              <a:rPr lang="pt-BR" sz="2400" b="1" dirty="0"/>
              <a:t>Os microrganismos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Constituem a maior MASSA de matéria viva da </a:t>
            </a:r>
            <a:r>
              <a:rPr lang="pt-BR" sz="2400" dirty="0" smtClean="0"/>
              <a:t>Terra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Realizam processos químicos necessários para outros </a:t>
            </a:r>
            <a:r>
              <a:rPr lang="pt-BR" sz="2400" dirty="0" smtClean="0"/>
              <a:t>organismos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Na AUSÊNCIA dos microrganismos outras formas de vida não teriam surgido e ou não se </a:t>
            </a:r>
            <a:r>
              <a:rPr lang="pt-BR" sz="2400" dirty="0" smtClean="0"/>
              <a:t>manteriam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b="1" dirty="0" smtClean="0"/>
              <a:t>Resultado </a:t>
            </a:r>
            <a:r>
              <a:rPr lang="pt-BR" sz="2400" b="1" dirty="0"/>
              <a:t>das atividades dos microrganismos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Oxigênio que </a:t>
            </a:r>
            <a:r>
              <a:rPr lang="pt-BR" sz="2400" dirty="0" smtClean="0"/>
              <a:t>respiramos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Reciclagem de nutrientes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Desconstrução da matéria orgânica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376953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795854"/>
            <a:ext cx="4098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Importância da Microbiologia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9" y="170506"/>
            <a:ext cx="808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3. MICRORGANISMOS - AMBIENTES NATURAIS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8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788670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Controlada pelos recursos e pelas condições </a:t>
            </a:r>
            <a:r>
              <a:rPr lang="pt-BR" sz="2400" dirty="0" smtClean="0"/>
              <a:t>ambientais</a:t>
            </a:r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Recursos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Nutrientes, </a:t>
            </a:r>
            <a:r>
              <a:rPr lang="pt-BR" sz="2400" dirty="0" err="1"/>
              <a:t>N,P,K,Mo,Cu,Zn</a:t>
            </a:r>
            <a:r>
              <a:rPr lang="pt-BR" sz="2400" dirty="0"/>
              <a:t> e 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Condições ambientais: T, pH, Teor de O2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376953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795854"/>
            <a:ext cx="4386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Diversidade dos </a:t>
            </a:r>
            <a:r>
              <a:rPr lang="pt-BR" sz="2400" b="1" i="1" dirty="0" smtClean="0">
                <a:solidFill>
                  <a:srgbClr val="0070C0"/>
                </a:solidFill>
              </a:rPr>
              <a:t>microrganismos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9" y="170506"/>
            <a:ext cx="808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3. MICRORGANISMOS - AMBIENTES NATURAIS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0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8867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RESUMO DA VIDA NA TERRA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9290" y="1124744"/>
            <a:ext cx="7886700" cy="4351338"/>
          </a:xfrm>
        </p:spPr>
        <p:txBody>
          <a:bodyPr>
            <a:noAutofit/>
          </a:bodyPr>
          <a:lstStyle/>
          <a:p>
            <a:r>
              <a:rPr lang="pt-BR" sz="2400" b="1" dirty="0"/>
              <a:t>Origem da Terra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4,6 bilhões de anos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Bactérias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3,8 bilhões de anos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Cianobactérias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2,5 bilhões de anos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Terra foi lentamente oxigenada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Origem dos Eucariotos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Diversidade das algas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Invertebrados com concha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Plantas vasculares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Mamíferos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Humanos</a:t>
            </a:r>
          </a:p>
        </p:txBody>
      </p:sp>
    </p:spTree>
    <p:extLst>
      <p:ext uri="{BB962C8B-B14F-4D97-AF65-F5344CB8AC3E}">
        <p14:creationId xmlns:p14="http://schemas.microsoft.com/office/powerpoint/2010/main" val="132991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137" y="1413346"/>
            <a:ext cx="851535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Refere-se </a:t>
            </a:r>
            <a:r>
              <a:rPr lang="pt-BR" sz="2400" dirty="0"/>
              <a:t>ao estudo de microrganismos e suas atividades em águas </a:t>
            </a:r>
            <a:r>
              <a:rPr lang="pt-BR" sz="2400" dirty="0" smtClean="0"/>
              <a:t>naturais: lagos</a:t>
            </a:r>
            <a:r>
              <a:rPr lang="pt-BR" sz="2400" dirty="0"/>
              <a:t>, lagoas, arroios, rios, estuários, ribeirões, oceanos e </a:t>
            </a:r>
            <a:r>
              <a:rPr lang="pt-BR" sz="2400" dirty="0" smtClean="0"/>
              <a:t>esgoto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microbiologia aquática, diante da variedade de habitats aquáticos e a variedade de microrganismos, tem papel fundamental na identificação </a:t>
            </a:r>
            <a:r>
              <a:rPr lang="pt-BR" sz="2400" dirty="0" smtClean="0"/>
              <a:t>de</a:t>
            </a:r>
          </a:p>
          <a:p>
            <a:pPr marL="0" indent="0" algn="just">
              <a:buNone/>
            </a:pPr>
            <a:r>
              <a:rPr lang="pt-BR" sz="2400" dirty="0" smtClean="0"/>
              <a:t>microrganismos </a:t>
            </a:r>
            <a:r>
              <a:rPr lang="pt-BR" sz="2400" dirty="0"/>
              <a:t>patogênicos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capazes </a:t>
            </a:r>
            <a:r>
              <a:rPr lang="pt-BR" sz="2400" dirty="0"/>
              <a:t>de comprometer o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ecossistema</a:t>
            </a:r>
            <a:r>
              <a:rPr lang="pt-BR" sz="2400" dirty="0"/>
              <a:t>.</a:t>
            </a:r>
            <a:endParaRPr lang="pt-BR" sz="2800" dirty="0"/>
          </a:p>
          <a:p>
            <a:pPr marL="0" indent="0" algn="just">
              <a:buNone/>
            </a:pPr>
            <a:endParaRPr 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7045" y="293183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4. </a:t>
            </a:r>
            <a:r>
              <a:rPr lang="pt-BR" sz="3200" b="1" dirty="0" smtClean="0">
                <a:solidFill>
                  <a:srgbClr val="FF0000"/>
                </a:solidFill>
              </a:rPr>
              <a:t>MICROBIOLOGIA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18383" y="823033"/>
            <a:ext cx="14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Análise de Água – Aqu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1" y="3761236"/>
            <a:ext cx="3922520" cy="30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9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442139" cy="4773565"/>
          </a:xfr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07045" y="293183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4. </a:t>
            </a:r>
            <a:r>
              <a:rPr lang="pt-BR" sz="3200" b="1" dirty="0" smtClean="0">
                <a:solidFill>
                  <a:srgbClr val="FF0000"/>
                </a:solidFill>
              </a:rPr>
              <a:t>MICROBIOLOGIA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20" y="877958"/>
            <a:ext cx="469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Disponibilidade de água no planeta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3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659"/>
            <a:ext cx="8964487" cy="544465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A vida </a:t>
            </a:r>
            <a:r>
              <a:rPr lang="pt-BR" sz="2400" b="1" dirty="0"/>
              <a:t>aquática</a:t>
            </a:r>
            <a:r>
              <a:rPr lang="pt-BR" sz="2400" dirty="0"/>
              <a:t> é um misto de interações entre os microrganismos e as formas de vida vegetal e </a:t>
            </a:r>
            <a:r>
              <a:rPr lang="pt-BR" sz="2400" dirty="0" smtClean="0"/>
              <a:t>animal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r>
              <a:rPr lang="pt-BR" sz="2400" dirty="0" smtClean="0"/>
              <a:t>Microrganismos </a:t>
            </a:r>
            <a:r>
              <a:rPr lang="pt-BR" sz="2400" dirty="0"/>
              <a:t>ocupam um papel chave na vida aquática, </a:t>
            </a:r>
            <a:r>
              <a:rPr lang="pt-BR" sz="2400" dirty="0" smtClean="0"/>
              <a:t>já que realizam diversas reações bioquímicas, fundamentais nos </a:t>
            </a:r>
            <a:r>
              <a:rPr lang="pt-BR" sz="2400" dirty="0"/>
              <a:t>ciclos ambientais, </a:t>
            </a:r>
            <a:r>
              <a:rPr lang="pt-BR" sz="2400" dirty="0" smtClean="0"/>
              <a:t>e também participam da </a:t>
            </a:r>
            <a:r>
              <a:rPr lang="pt-BR" sz="2400" dirty="0"/>
              <a:t>cadeia </a:t>
            </a:r>
            <a:r>
              <a:rPr lang="pt-BR" sz="2400" dirty="0" smtClean="0"/>
              <a:t>alimentar</a:t>
            </a:r>
          </a:p>
          <a:p>
            <a:pPr marL="0" indent="0" algn="just">
              <a:buNone/>
            </a:pPr>
            <a:endParaRPr lang="pt-BR" sz="1800" dirty="0"/>
          </a:p>
          <a:p>
            <a:pPr algn="just"/>
            <a:r>
              <a:rPr lang="pt-BR" sz="2400" dirty="0" smtClean="0"/>
              <a:t>Também, podem </a:t>
            </a:r>
            <a:r>
              <a:rPr lang="pt-BR" sz="2400" dirty="0"/>
              <a:t>estar relacionados a </a:t>
            </a:r>
            <a:r>
              <a:rPr lang="pt-BR" sz="2400" dirty="0" smtClean="0"/>
              <a:t>doenças transmitidas </a:t>
            </a:r>
            <a:r>
              <a:rPr lang="pt-BR" sz="2400" dirty="0"/>
              <a:t>pela rede alimentar </a:t>
            </a:r>
            <a:r>
              <a:rPr lang="pt-BR" sz="2400" dirty="0" smtClean="0"/>
              <a:t>aquática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algn="just"/>
            <a:r>
              <a:rPr lang="pt-BR" sz="2400" dirty="0"/>
              <a:t>A microbiologia aquática analisa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toxinas </a:t>
            </a:r>
            <a:r>
              <a:rPr lang="pt-BR" sz="2400" dirty="0"/>
              <a:t>produzidas pelos </a:t>
            </a:r>
            <a:r>
              <a:rPr lang="pt-BR" sz="2400" dirty="0" smtClean="0"/>
              <a:t>microrganismos</a:t>
            </a:r>
          </a:p>
          <a:p>
            <a:pPr marL="0" indent="0" algn="just">
              <a:buNone/>
            </a:pPr>
            <a:r>
              <a:rPr lang="pt-BR" sz="2400" dirty="0" smtClean="0"/>
              <a:t>que podem </a:t>
            </a:r>
            <a:r>
              <a:rPr lang="pt-BR" sz="2400" dirty="0"/>
              <a:t>ser muito potentes e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persistir </a:t>
            </a:r>
            <a:r>
              <a:rPr lang="pt-BR" sz="2400" dirty="0"/>
              <a:t>no meio </a:t>
            </a:r>
            <a:r>
              <a:rPr lang="pt-BR" sz="2400" dirty="0" smtClean="0"/>
              <a:t>ambiente por grande </a:t>
            </a:r>
          </a:p>
          <a:p>
            <a:pPr marL="0" indent="0" algn="just">
              <a:buNone/>
            </a:pPr>
            <a:r>
              <a:rPr lang="pt-BR" sz="2400" dirty="0" smtClean="0"/>
              <a:t>período</a:t>
            </a:r>
            <a:r>
              <a:rPr lang="pt-BR" sz="2400" dirty="0"/>
              <a:t>. </a:t>
            </a:r>
            <a:endParaRPr lang="pt-BR" sz="2800" dirty="0"/>
          </a:p>
          <a:p>
            <a:pPr algn="just"/>
            <a:endParaRPr lang="pt-BR" sz="2400" dirty="0" smtClean="0"/>
          </a:p>
          <a:p>
            <a:pPr marL="0" indent="0" algn="just">
              <a:buNone/>
            </a:pPr>
            <a:endParaRPr lang="pt-BR" sz="18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7045" y="293183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4. </a:t>
            </a:r>
            <a:r>
              <a:rPr lang="pt-BR" sz="3200" b="1" dirty="0" smtClean="0">
                <a:solidFill>
                  <a:srgbClr val="FF0000"/>
                </a:solidFill>
              </a:rPr>
              <a:t>MICROBIOLOGIA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63849" y="714751"/>
            <a:ext cx="14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aern realiza análises de qualidade da água no Açude Dourado – Blog Wllana  Da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725144"/>
            <a:ext cx="375259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42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59" y="3717032"/>
            <a:ext cx="8676456" cy="1325563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+mn-lt"/>
              </a:rPr>
              <a:t>- A </a:t>
            </a:r>
            <a:r>
              <a:rPr lang="pt-BR" sz="2400" dirty="0" smtClean="0">
                <a:latin typeface="+mn-lt"/>
              </a:rPr>
              <a:t>umidade </a:t>
            </a:r>
            <a:r>
              <a:rPr lang="pt-BR" sz="2400" dirty="0">
                <a:latin typeface="+mn-lt"/>
              </a:rPr>
              <a:t>em </a:t>
            </a:r>
            <a:r>
              <a:rPr lang="pt-BR" sz="2400" dirty="0" smtClean="0">
                <a:latin typeface="+mn-lt"/>
              </a:rPr>
              <a:t>nosso planeta passa por um </a:t>
            </a:r>
            <a:r>
              <a:rPr lang="pt-BR" sz="2400" dirty="0">
                <a:latin typeface="+mn-lt"/>
              </a:rPr>
              <a:t>a </a:t>
            </a:r>
            <a:r>
              <a:rPr lang="pt-BR" sz="2400" dirty="0" smtClean="0">
                <a:latin typeface="+mn-lt"/>
              </a:rPr>
              <a:t>circulação contínua, fornecendo a água necessária </a:t>
            </a:r>
            <a:r>
              <a:rPr lang="pt-BR" sz="2400" dirty="0">
                <a:latin typeface="+mn-lt"/>
              </a:rPr>
              <a:t>a todos os seres </a:t>
            </a:r>
            <a:r>
              <a:rPr lang="pt-BR" sz="2400" dirty="0" smtClean="0">
                <a:latin typeface="+mn-lt"/>
              </a:rPr>
              <a:t>vivos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/>
            </a:r>
            <a:br>
              <a:rPr lang="pt-BR" sz="1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- A </a:t>
            </a:r>
            <a:r>
              <a:rPr lang="pt-BR" sz="2400" dirty="0">
                <a:latin typeface="+mn-lt"/>
              </a:rPr>
              <a:t>água </a:t>
            </a:r>
            <a:r>
              <a:rPr lang="pt-BR" sz="2400" dirty="0" smtClean="0">
                <a:latin typeface="+mn-lt"/>
              </a:rPr>
              <a:t>entra </a:t>
            </a:r>
            <a:r>
              <a:rPr lang="pt-BR" sz="2400" dirty="0">
                <a:latin typeface="+mn-lt"/>
              </a:rPr>
              <a:t>na </a:t>
            </a:r>
            <a:r>
              <a:rPr lang="pt-BR" sz="2400" dirty="0" smtClean="0">
                <a:latin typeface="+mn-lt"/>
              </a:rPr>
              <a:t>atmosfera terrestre pela evaporação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lagos 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rios </a:t>
            </a:r>
            <a:r>
              <a:rPr lang="pt-BR" sz="2400" dirty="0">
                <a:latin typeface="+mn-lt"/>
              </a:rPr>
              <a:t>e </a:t>
            </a:r>
            <a:r>
              <a:rPr lang="pt-BR" sz="2400" dirty="0" smtClean="0">
                <a:latin typeface="+mn-lt"/>
              </a:rPr>
              <a:t>oceanos </a:t>
            </a:r>
            <a:r>
              <a:rPr lang="pt-BR" sz="2400" dirty="0">
                <a:latin typeface="+mn-lt"/>
              </a:rPr>
              <a:t>e </a:t>
            </a:r>
            <a:r>
              <a:rPr lang="pt-BR" sz="2400" dirty="0" smtClean="0">
                <a:latin typeface="+mn-lt"/>
              </a:rPr>
              <a:t>pela transpiração das folhas </a:t>
            </a:r>
            <a:r>
              <a:rPr lang="pt-BR" sz="2400" dirty="0">
                <a:latin typeface="+mn-lt"/>
              </a:rPr>
              <a:t>das </a:t>
            </a:r>
            <a:r>
              <a:rPr lang="pt-BR" sz="2400" dirty="0" smtClean="0">
                <a:latin typeface="+mn-lt"/>
              </a:rPr>
              <a:t>plantas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/>
            </a:r>
            <a:br>
              <a:rPr lang="pt-BR" sz="1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- </a:t>
            </a:r>
            <a:r>
              <a:rPr lang="pt-BR" sz="2400" dirty="0" smtClean="0">
                <a:latin typeface="+mn-lt"/>
              </a:rPr>
              <a:t>Em seguida </a:t>
            </a:r>
            <a:r>
              <a:rPr lang="pt-BR" sz="2400" dirty="0" smtClean="0">
                <a:latin typeface="+mn-lt"/>
              </a:rPr>
              <a:t>precipita-se </a:t>
            </a:r>
            <a:r>
              <a:rPr lang="pt-BR" sz="2400" dirty="0">
                <a:latin typeface="+mn-lt"/>
              </a:rPr>
              <a:t>e </a:t>
            </a:r>
            <a:r>
              <a:rPr lang="pt-BR" sz="2400" dirty="0" smtClean="0">
                <a:latin typeface="+mn-lt"/>
              </a:rPr>
              <a:t>retorna </a:t>
            </a:r>
            <a:r>
              <a:rPr lang="pt-BR" sz="2400" dirty="0">
                <a:latin typeface="+mn-lt"/>
              </a:rPr>
              <a:t>à </a:t>
            </a:r>
            <a:r>
              <a:rPr lang="pt-BR" sz="2400" dirty="0" smtClean="0">
                <a:latin typeface="+mn-lt"/>
              </a:rPr>
              <a:t>terra </a:t>
            </a:r>
            <a:r>
              <a:rPr lang="pt-BR" sz="2400" dirty="0">
                <a:latin typeface="+mn-lt"/>
              </a:rPr>
              <a:t>na </a:t>
            </a:r>
            <a:r>
              <a:rPr lang="pt-BR" sz="2400" dirty="0" smtClean="0">
                <a:latin typeface="+mn-lt"/>
              </a:rPr>
              <a:t>forma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neve</a:t>
            </a:r>
            <a:r>
              <a:rPr lang="pt-BR" sz="2400" dirty="0">
                <a:latin typeface="+mn-lt"/>
              </a:rPr>
              <a:t>, granizo ou </a:t>
            </a:r>
            <a:r>
              <a:rPr lang="pt-BR" sz="2400" dirty="0" smtClean="0">
                <a:latin typeface="+mn-lt"/>
              </a:rPr>
              <a:t>chuva</a:t>
            </a:r>
            <a:br>
              <a:rPr lang="pt-BR" sz="24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- A </a:t>
            </a:r>
            <a:r>
              <a:rPr lang="pt-BR" sz="2400" dirty="0" smtClean="0">
                <a:latin typeface="+mn-lt"/>
              </a:rPr>
              <a:t>água utilizada pelo homem vem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fontes naturais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água </a:t>
            </a:r>
            <a:r>
              <a:rPr lang="pt-BR" sz="2400" dirty="0">
                <a:latin typeface="+mn-lt"/>
              </a:rPr>
              <a:t>doce (poços, lagos e </a:t>
            </a:r>
            <a:r>
              <a:rPr lang="pt-BR" sz="2400" dirty="0" smtClean="0">
                <a:latin typeface="+mn-lt"/>
              </a:rPr>
              <a:t>rios Por segurança 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essa água </a:t>
            </a:r>
            <a:r>
              <a:rPr lang="pt-BR" sz="2400" dirty="0">
                <a:latin typeface="+mn-lt"/>
              </a:rPr>
              <a:t>(exceto </a:t>
            </a:r>
            <a:r>
              <a:rPr lang="pt-BR" sz="2400" dirty="0" smtClean="0">
                <a:latin typeface="+mn-lt"/>
              </a:rPr>
              <a:t>aquela fornecida </a:t>
            </a:r>
            <a:r>
              <a:rPr lang="pt-BR" sz="2400" dirty="0">
                <a:latin typeface="+mn-lt"/>
              </a:rPr>
              <a:t>por </a:t>
            </a:r>
            <a:r>
              <a:rPr lang="pt-BR" sz="2400" dirty="0" smtClean="0">
                <a:latin typeface="+mn-lt"/>
              </a:rPr>
              <a:t>poços) deve ser tratada para  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eliminar microrganismos </a:t>
            </a:r>
            <a:r>
              <a:rPr lang="pt-BR" sz="2400" dirty="0" smtClean="0">
                <a:latin typeface="+mn-lt"/>
              </a:rPr>
              <a:t>patogênicos</a:t>
            </a:r>
            <a:br>
              <a:rPr lang="pt-BR" sz="2400" dirty="0" smtClean="0">
                <a:latin typeface="+mn-lt"/>
              </a:rPr>
            </a:br>
            <a:r>
              <a:rPr lang="pt-BR" sz="1600" dirty="0" smtClean="0">
                <a:latin typeface="+mn-lt"/>
              </a:rPr>
              <a:t/>
            </a:r>
            <a:br>
              <a:rPr lang="pt-BR" sz="16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- </a:t>
            </a:r>
            <a:r>
              <a:rPr lang="pt-BR" sz="2400" dirty="0" smtClean="0">
                <a:latin typeface="+mn-lt"/>
              </a:rPr>
              <a:t>Estações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purificação </a:t>
            </a:r>
            <a:r>
              <a:rPr lang="pt-BR" sz="2400" dirty="0">
                <a:latin typeface="+mn-lt"/>
              </a:rPr>
              <a:t>de </a:t>
            </a:r>
            <a:r>
              <a:rPr lang="pt-BR" sz="2400" dirty="0" smtClean="0">
                <a:latin typeface="+mn-lt"/>
              </a:rPr>
              <a:t>água </a:t>
            </a:r>
            <a:r>
              <a:rPr lang="pt-BR" sz="2400" dirty="0">
                <a:latin typeface="+mn-lt"/>
              </a:rPr>
              <a:t>são </a:t>
            </a:r>
            <a:r>
              <a:rPr lang="pt-BR" sz="2400" dirty="0" smtClean="0">
                <a:latin typeface="+mn-lt"/>
              </a:rPr>
              <a:t>construídas </a:t>
            </a:r>
            <a:r>
              <a:rPr lang="pt-BR" sz="2400" dirty="0">
                <a:latin typeface="+mn-lt"/>
              </a:rPr>
              <a:t>com </a:t>
            </a:r>
            <a:r>
              <a:rPr lang="pt-BR" sz="2400" dirty="0" smtClean="0">
                <a:latin typeface="+mn-lt"/>
              </a:rPr>
              <a:t>esse propósito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07045" y="293183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4. </a:t>
            </a:r>
            <a:r>
              <a:rPr lang="pt-BR" sz="3200" b="1" dirty="0" smtClean="0">
                <a:solidFill>
                  <a:srgbClr val="FF0000"/>
                </a:solidFill>
              </a:rPr>
              <a:t>MICROBIOLOGIA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25001" y="775773"/>
            <a:ext cx="1566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25625"/>
            <a:ext cx="826383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- Águas </a:t>
            </a:r>
            <a:r>
              <a:rPr lang="pt-BR" sz="2400" dirty="0"/>
              <a:t>de </a:t>
            </a:r>
            <a:r>
              <a:rPr lang="pt-BR" sz="2400" dirty="0" smtClean="0"/>
              <a:t>esgoto </a:t>
            </a:r>
            <a:r>
              <a:rPr lang="pt-BR" sz="2400" dirty="0"/>
              <a:t>ou </a:t>
            </a:r>
            <a:r>
              <a:rPr lang="pt-BR" sz="2400" dirty="0" smtClean="0"/>
              <a:t>residuais são águas </a:t>
            </a:r>
            <a:r>
              <a:rPr lang="pt-BR" sz="2400" dirty="0"/>
              <a:t>já </a:t>
            </a:r>
            <a:r>
              <a:rPr lang="pt-BR" sz="2400" dirty="0" smtClean="0"/>
              <a:t>utilizadas pelo homem para fins domésticos ou industriais; elas devem ser tratadas antes de estar </a:t>
            </a:r>
            <a:r>
              <a:rPr lang="pt-BR" sz="2400" dirty="0" smtClean="0"/>
              <a:t>disponíveis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Os </a:t>
            </a:r>
            <a:r>
              <a:rPr lang="pt-BR" sz="2400" dirty="0" smtClean="0"/>
              <a:t>microrganismos realizam </a:t>
            </a:r>
            <a:r>
              <a:rPr lang="pt-BR" sz="2400" dirty="0"/>
              <a:t>o </a:t>
            </a:r>
            <a:r>
              <a:rPr lang="pt-BR" sz="2400" dirty="0" smtClean="0"/>
              <a:t>principal papel no tratamento </a:t>
            </a:r>
            <a:r>
              <a:rPr lang="pt-BR" sz="2400" dirty="0"/>
              <a:t>do </a:t>
            </a:r>
            <a:r>
              <a:rPr lang="pt-BR" sz="2400" dirty="0" smtClean="0"/>
              <a:t>esgoto pela degradação </a:t>
            </a:r>
            <a:r>
              <a:rPr lang="pt-BR" sz="2400" dirty="0"/>
              <a:t>de </a:t>
            </a:r>
            <a:r>
              <a:rPr lang="pt-BR" sz="2400" dirty="0" smtClean="0"/>
              <a:t>grande parte </a:t>
            </a:r>
            <a:r>
              <a:rPr lang="pt-BR" sz="2400" dirty="0"/>
              <a:t>do </a:t>
            </a:r>
            <a:r>
              <a:rPr lang="pt-BR" sz="2400" dirty="0" smtClean="0"/>
              <a:t>material orgânico presente e pela decomposição </a:t>
            </a:r>
            <a:r>
              <a:rPr lang="pt-BR" sz="2400" dirty="0"/>
              <a:t>de </a:t>
            </a:r>
            <a:r>
              <a:rPr lang="pt-BR" sz="2400" dirty="0" smtClean="0"/>
              <a:t>outras substâncias químicas indesejáveis </a:t>
            </a: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" y="376953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34897" y="903455"/>
            <a:ext cx="14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34583" y="318680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4. </a:t>
            </a:r>
            <a:r>
              <a:rPr lang="pt-BR" sz="3200" b="1" dirty="0" smtClean="0">
                <a:solidFill>
                  <a:srgbClr val="FF0000"/>
                </a:solidFill>
              </a:rPr>
              <a:t>MICROBIOLOGIA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4121" y="963151"/>
            <a:ext cx="7903790" cy="572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2400" b="1" dirty="0" smtClean="0"/>
              <a:t>PARTE: MICROBIOLOGIA DE SISTEMAS </a:t>
            </a:r>
            <a:r>
              <a:rPr lang="pt-BR" sz="2400" b="1" dirty="0" smtClean="0"/>
              <a:t>AQUÁTICOS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1. Introdução – Definições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2. Princípios de Microbiologia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3. Microrganismos em ambientes naturais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4. Microbiologia de Sistemas Aquáticos - Definições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5. Categoria das águas - </a:t>
            </a:r>
            <a:r>
              <a:rPr lang="pt-BR" sz="2200" b="1" dirty="0" smtClean="0"/>
              <a:t>Fatores determinantes 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6. Tipos de microrganismos por ambiente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7. Contaminantes em ambientes aquáticos, </a:t>
            </a:r>
            <a:r>
              <a:rPr lang="pt-BR" sz="2200" b="1" dirty="0" smtClean="0"/>
              <a:t>Legislação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8. Doenças transmitidas pela água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9. Indicadores de contaminantes</a:t>
            </a:r>
          </a:p>
          <a:p>
            <a:pPr>
              <a:lnSpc>
                <a:spcPct val="150000"/>
              </a:lnSpc>
            </a:pPr>
            <a:r>
              <a:rPr lang="pt-BR" sz="2200" b="1" dirty="0" smtClean="0"/>
              <a:t>10. Análise da água</a:t>
            </a:r>
            <a:r>
              <a:rPr lang="pt-BR" sz="2200" b="1" dirty="0" smtClean="0"/>
              <a:t> </a:t>
            </a:r>
            <a:endParaRPr lang="pt-BR" sz="22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4046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ROTEIRO 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25625"/>
            <a:ext cx="864096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/>
              <a:t>Categorias de </a:t>
            </a:r>
            <a:r>
              <a:rPr lang="pt-BR" sz="2400" b="1" dirty="0" smtClean="0"/>
              <a:t>águas </a:t>
            </a:r>
            <a:r>
              <a:rPr lang="pt-BR" sz="2400" b="1" dirty="0"/>
              <a:t>naturais </a:t>
            </a:r>
          </a:p>
          <a:p>
            <a:pPr algn="just"/>
            <a:r>
              <a:rPr lang="pt-BR" sz="2400" dirty="0" smtClean="0"/>
              <a:t>Água atmosférica</a:t>
            </a:r>
            <a:r>
              <a:rPr lang="pt-BR" sz="2400" dirty="0"/>
              <a:t>: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Água </a:t>
            </a:r>
            <a:r>
              <a:rPr lang="pt-BR" sz="2400" dirty="0" smtClean="0"/>
              <a:t>presente </a:t>
            </a:r>
            <a:r>
              <a:rPr lang="pt-BR" sz="2400" dirty="0"/>
              <a:t>nas </a:t>
            </a:r>
            <a:r>
              <a:rPr lang="pt-BR" sz="2400" dirty="0" smtClean="0"/>
              <a:t>nuvens e precipitada </a:t>
            </a:r>
            <a:r>
              <a:rPr lang="pt-BR" sz="2400" dirty="0"/>
              <a:t>como chuva, </a:t>
            </a:r>
            <a:r>
              <a:rPr lang="pt-BR" sz="2400" dirty="0" smtClean="0"/>
              <a:t>neve </a:t>
            </a:r>
            <a:r>
              <a:rPr lang="pt-BR" sz="2400" dirty="0"/>
              <a:t>ou </a:t>
            </a:r>
            <a:r>
              <a:rPr lang="pt-BR" sz="2400" dirty="0" smtClean="0"/>
              <a:t>granizo</a:t>
            </a:r>
            <a:endParaRPr lang="pt-BR" sz="2400" dirty="0"/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Tx/>
              <a:buChar char="-"/>
            </a:pPr>
            <a:r>
              <a:rPr lang="pt-BR" sz="2400" dirty="0" smtClean="0"/>
              <a:t>Água </a:t>
            </a:r>
            <a:r>
              <a:rPr lang="pt-BR" sz="2400" dirty="0" smtClean="0"/>
              <a:t>superficial</a:t>
            </a:r>
            <a:r>
              <a:rPr lang="pt-BR" sz="2400" dirty="0"/>
              <a:t>: </a:t>
            </a:r>
            <a:r>
              <a:rPr lang="pt-BR" sz="2400" dirty="0" smtClean="0"/>
              <a:t>porções </a:t>
            </a:r>
            <a:r>
              <a:rPr lang="pt-BR" sz="2400" dirty="0"/>
              <a:t>de </a:t>
            </a:r>
            <a:r>
              <a:rPr lang="pt-BR" sz="2400" dirty="0" smtClean="0"/>
              <a:t>água como lagos, rios, </a:t>
            </a:r>
            <a:r>
              <a:rPr lang="pt-BR" sz="2400" dirty="0"/>
              <a:t>ribeirões e </a:t>
            </a:r>
            <a:r>
              <a:rPr lang="pt-BR" sz="2400" dirty="0" smtClean="0"/>
              <a:t>oceano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400" dirty="0" smtClean="0"/>
              <a:t>- Água </a:t>
            </a:r>
            <a:r>
              <a:rPr lang="pt-BR" sz="2400" dirty="0"/>
              <a:t>de </a:t>
            </a:r>
            <a:r>
              <a:rPr lang="pt-BR" sz="2400" dirty="0" smtClean="0"/>
              <a:t>lençol freático: água subterrânea onde todos </a:t>
            </a:r>
            <a:r>
              <a:rPr lang="pt-BR" sz="2400" dirty="0"/>
              <a:t>os </a:t>
            </a:r>
            <a:r>
              <a:rPr lang="pt-BR" sz="2400" dirty="0" smtClean="0"/>
              <a:t>poros </a:t>
            </a:r>
            <a:r>
              <a:rPr lang="pt-BR" sz="2400" dirty="0"/>
              <a:t>do </a:t>
            </a:r>
            <a:r>
              <a:rPr lang="pt-BR" sz="2400" dirty="0" smtClean="0"/>
              <a:t>solo, bem como </a:t>
            </a:r>
            <a:r>
              <a:rPr lang="pt-BR" sz="2400" dirty="0"/>
              <a:t>os </a:t>
            </a:r>
            <a:r>
              <a:rPr lang="pt-BR" sz="2400" dirty="0" smtClean="0"/>
              <a:t>espaços internos </a:t>
            </a:r>
            <a:r>
              <a:rPr lang="pt-BR" sz="2400" dirty="0"/>
              <a:t>e </a:t>
            </a:r>
            <a:r>
              <a:rPr lang="pt-BR" sz="2400" dirty="0" smtClean="0"/>
              <a:t>entre </a:t>
            </a:r>
            <a:r>
              <a:rPr lang="pt-BR" sz="2400" dirty="0"/>
              <a:t>os </a:t>
            </a:r>
            <a:r>
              <a:rPr lang="pt-BR" sz="2400" dirty="0" smtClean="0"/>
              <a:t>materiais rochosos </a:t>
            </a:r>
            <a:r>
              <a:rPr lang="pt-BR" sz="2400" dirty="0"/>
              <a:t>estão </a:t>
            </a:r>
            <a:r>
              <a:rPr lang="pt-BR" sz="2400" dirty="0" smtClean="0"/>
              <a:t>saturados</a:t>
            </a: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93160" y="774836"/>
            <a:ext cx="261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Sistemas aquáticos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25625"/>
            <a:ext cx="864096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Fatores determinantes </a:t>
            </a:r>
          </a:p>
          <a:p>
            <a:pPr algn="just"/>
            <a:r>
              <a:rPr lang="pt-BR" sz="2400" dirty="0" smtClean="0"/>
              <a:t>Os </a:t>
            </a:r>
            <a:r>
              <a:rPr lang="pt-BR" sz="2400" dirty="0"/>
              <a:t>tipos de </a:t>
            </a:r>
            <a:r>
              <a:rPr lang="pt-BR" sz="2400" dirty="0" smtClean="0"/>
              <a:t>microrganismos encontrados </a:t>
            </a:r>
            <a:r>
              <a:rPr lang="pt-BR" sz="2400" dirty="0"/>
              <a:t>em </a:t>
            </a:r>
            <a:r>
              <a:rPr lang="pt-BR" sz="2400" dirty="0" smtClean="0"/>
              <a:t>um ambiente aquático </a:t>
            </a:r>
            <a:r>
              <a:rPr lang="pt-BR" sz="2400" dirty="0"/>
              <a:t>são, de </a:t>
            </a:r>
            <a:r>
              <a:rPr lang="pt-BR" sz="2400" dirty="0" smtClean="0"/>
              <a:t>forma ampla</a:t>
            </a:r>
            <a:r>
              <a:rPr lang="pt-BR" sz="2400" dirty="0"/>
              <a:t>, </a:t>
            </a:r>
            <a:r>
              <a:rPr lang="pt-BR" sz="2400" dirty="0" smtClean="0"/>
              <a:t>determinados pelas condições físicas </a:t>
            </a:r>
            <a:r>
              <a:rPr lang="pt-BR" sz="2400" dirty="0"/>
              <a:t>e </a:t>
            </a:r>
            <a:r>
              <a:rPr lang="pt-BR" sz="2400" dirty="0" smtClean="0"/>
              <a:t>químicas </a:t>
            </a:r>
            <a:r>
              <a:rPr lang="pt-BR" sz="2400" dirty="0"/>
              <a:t>que </a:t>
            </a:r>
            <a:r>
              <a:rPr lang="pt-BR" sz="2400" dirty="0" smtClean="0"/>
              <a:t>prevalecem </a:t>
            </a:r>
            <a:r>
              <a:rPr lang="pt-BR" sz="2400" dirty="0"/>
              <a:t>naquele ambiente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/>
            <a:r>
              <a:rPr lang="pt-BR" sz="2400" dirty="0" smtClean="0"/>
              <a:t>Essas condições ambientais variam </a:t>
            </a:r>
            <a:r>
              <a:rPr lang="pt-BR" sz="2400" dirty="0"/>
              <a:t>de um </a:t>
            </a:r>
            <a:r>
              <a:rPr lang="pt-BR" sz="2400" dirty="0" smtClean="0"/>
              <a:t>extremo </a:t>
            </a:r>
            <a:r>
              <a:rPr lang="pt-BR" sz="2400" dirty="0"/>
              <a:t>a </a:t>
            </a:r>
            <a:r>
              <a:rPr lang="pt-BR" sz="2400" dirty="0" smtClean="0"/>
              <a:t>outro </a:t>
            </a:r>
            <a:r>
              <a:rPr lang="pt-BR" sz="2400" dirty="0"/>
              <a:t>em </a:t>
            </a:r>
            <a:r>
              <a:rPr lang="pt-BR" sz="2400" dirty="0" smtClean="0"/>
              <a:t>relação </a:t>
            </a:r>
            <a:r>
              <a:rPr lang="pt-BR" sz="2400" dirty="0"/>
              <a:t>a </a:t>
            </a:r>
            <a:r>
              <a:rPr lang="pt-BR" sz="2400" dirty="0" smtClean="0"/>
              <a:t>fatores como temperatura, luminosidade</a:t>
            </a:r>
            <a:r>
              <a:rPr lang="pt-BR" sz="2400" dirty="0"/>
              <a:t>, pH e </a:t>
            </a:r>
            <a:r>
              <a:rPr lang="pt-BR" sz="2400" dirty="0" smtClean="0"/>
              <a:t>nutriente</a:t>
            </a: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55776" y="744245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25625"/>
            <a:ext cx="8568952" cy="435133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Temperatura </a:t>
            </a:r>
            <a:endParaRPr lang="pt-BR" sz="2400" b="1" dirty="0"/>
          </a:p>
          <a:p>
            <a:r>
              <a:rPr lang="pt-BR" sz="2400" dirty="0" smtClean="0"/>
              <a:t>As temperaturas </a:t>
            </a:r>
            <a:r>
              <a:rPr lang="pt-BR" sz="2400" dirty="0"/>
              <a:t>das </a:t>
            </a:r>
            <a:r>
              <a:rPr lang="pt-BR" sz="2400" dirty="0" smtClean="0"/>
              <a:t>águas superficiais variam </a:t>
            </a:r>
            <a:r>
              <a:rPr lang="pt-BR" sz="2400" dirty="0"/>
              <a:t>de 0 º C </a:t>
            </a:r>
            <a:r>
              <a:rPr lang="pt-BR" sz="2400" dirty="0" smtClean="0"/>
              <a:t>nas regiões polares </a:t>
            </a:r>
            <a:r>
              <a:rPr lang="pt-BR" sz="2400" dirty="0"/>
              <a:t>a 40º C </a:t>
            </a:r>
            <a:r>
              <a:rPr lang="pt-BR" sz="2400" dirty="0" smtClean="0"/>
              <a:t>nas </a:t>
            </a:r>
            <a:r>
              <a:rPr lang="pt-BR" sz="2400" dirty="0"/>
              <a:t>regiões </a:t>
            </a:r>
            <a:r>
              <a:rPr lang="pt-BR" sz="2400" dirty="0" smtClean="0"/>
              <a:t>equatoriais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 smtClean="0"/>
              <a:t>Sob a superfície</a:t>
            </a:r>
            <a:r>
              <a:rPr lang="pt-BR" sz="2400" dirty="0"/>
              <a:t>, </a:t>
            </a:r>
            <a:r>
              <a:rPr lang="pt-BR" sz="2400" dirty="0" smtClean="0"/>
              <a:t>mais </a:t>
            </a:r>
            <a:r>
              <a:rPr lang="pt-BR" sz="2400" dirty="0"/>
              <a:t>de 90 % do </a:t>
            </a:r>
            <a:r>
              <a:rPr lang="pt-BR" sz="2400" dirty="0" smtClean="0"/>
              <a:t>ambiente marinho está abaixo </a:t>
            </a:r>
            <a:r>
              <a:rPr lang="pt-BR" sz="2400" dirty="0"/>
              <a:t>de 5º C, </a:t>
            </a:r>
            <a:r>
              <a:rPr lang="pt-BR" sz="2400" dirty="0" smtClean="0"/>
              <a:t>uma condição favorável para </a:t>
            </a:r>
            <a:r>
              <a:rPr lang="pt-BR" sz="2400" dirty="0"/>
              <a:t>o </a:t>
            </a:r>
            <a:r>
              <a:rPr lang="pt-BR" sz="2400" dirty="0" smtClean="0"/>
              <a:t>crescimento </a:t>
            </a:r>
            <a:r>
              <a:rPr lang="pt-BR" sz="2400" dirty="0"/>
              <a:t>de </a:t>
            </a:r>
            <a:r>
              <a:rPr lang="pt-BR" sz="2400" dirty="0" smtClean="0"/>
              <a:t>microrganismos </a:t>
            </a:r>
            <a:r>
              <a:rPr lang="pt-BR" sz="2400" dirty="0" err="1" smtClean="0"/>
              <a:t>psicrófilos</a:t>
            </a:r>
            <a:r>
              <a:rPr lang="pt-BR" sz="2400" dirty="0" smtClean="0"/>
              <a:t> </a:t>
            </a:r>
            <a:r>
              <a:rPr lang="pt-BR" sz="2400" dirty="0"/>
              <a:t>- </a:t>
            </a:r>
            <a:r>
              <a:rPr lang="pt-BR" sz="2400" dirty="0" smtClean="0"/>
              <a:t>microrganismos que crescem </a:t>
            </a:r>
            <a:r>
              <a:rPr lang="pt-BR" sz="2400" dirty="0"/>
              <a:t>em </a:t>
            </a:r>
            <a:r>
              <a:rPr lang="pt-BR" sz="2400" dirty="0" smtClean="0"/>
              <a:t>temperaturas que variam de -10 a 15C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55776" y="744245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25625"/>
            <a:ext cx="8784976" cy="435133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Bactérias </a:t>
            </a:r>
            <a:r>
              <a:rPr lang="pt-BR" sz="2400" b="1" dirty="0" err="1" smtClean="0"/>
              <a:t>termófilas</a:t>
            </a:r>
            <a:r>
              <a:rPr lang="pt-BR" sz="2400" b="1" dirty="0" smtClean="0"/>
              <a:t> </a:t>
            </a:r>
            <a:r>
              <a:rPr lang="pt-BR" sz="2400" dirty="0"/>
              <a:t>– </a:t>
            </a:r>
            <a:r>
              <a:rPr lang="pt-BR" sz="2400" dirty="0" smtClean="0"/>
              <a:t>crescem </a:t>
            </a:r>
            <a:r>
              <a:rPr lang="pt-BR" sz="2400" dirty="0"/>
              <a:t>em </a:t>
            </a:r>
            <a:r>
              <a:rPr lang="pt-BR" sz="2400" dirty="0" smtClean="0"/>
              <a:t>temperaturas entre </a:t>
            </a:r>
            <a:r>
              <a:rPr lang="pt-BR" sz="2400" dirty="0"/>
              <a:t>(68º a 110º C). 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Estas </a:t>
            </a:r>
            <a:r>
              <a:rPr lang="pt-BR" sz="2400" dirty="0"/>
              <a:t>foram isoladas de </a:t>
            </a:r>
            <a:r>
              <a:rPr lang="pt-BR" sz="2400" dirty="0" smtClean="0"/>
              <a:t>sedimentos anaeróbios próximos </a:t>
            </a:r>
            <a:r>
              <a:rPr lang="pt-BR" sz="2400" dirty="0"/>
              <a:t>a </a:t>
            </a:r>
            <a:r>
              <a:rPr lang="pt-BR" sz="2400" dirty="0" smtClean="0"/>
              <a:t>fendas </a:t>
            </a:r>
            <a:r>
              <a:rPr lang="pt-BR" sz="2400" dirty="0"/>
              <a:t>no </a:t>
            </a:r>
            <a:r>
              <a:rPr lang="pt-BR" sz="2400" dirty="0" smtClean="0"/>
              <a:t>fundo </a:t>
            </a:r>
            <a:r>
              <a:rPr lang="pt-BR" sz="2400" dirty="0"/>
              <a:t>do </a:t>
            </a:r>
            <a:r>
              <a:rPr lang="pt-BR" sz="2400" dirty="0" smtClean="0"/>
              <a:t>oceano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EX: </a:t>
            </a:r>
            <a:r>
              <a:rPr lang="pt-BR" sz="2400" dirty="0" err="1" smtClean="0"/>
              <a:t>arqueobactéria</a:t>
            </a:r>
            <a:r>
              <a:rPr lang="pt-BR" sz="2400" dirty="0" smtClean="0"/>
              <a:t>, </a:t>
            </a:r>
            <a:r>
              <a:rPr lang="pt-BR" sz="2400" i="1" dirty="0" err="1" smtClean="0"/>
              <a:t>Pyrodictium</a:t>
            </a:r>
            <a:r>
              <a:rPr lang="pt-BR" sz="2400" i="1" dirty="0" smtClean="0"/>
              <a:t> </a:t>
            </a:r>
            <a:r>
              <a:rPr lang="pt-BR" sz="2400" i="1" dirty="0" err="1"/>
              <a:t>occultum</a:t>
            </a:r>
            <a:endParaRPr lang="pt-BR" sz="2400" i="1" dirty="0"/>
          </a:p>
          <a:p>
            <a:pPr marL="0" indent="0">
              <a:buNone/>
            </a:pPr>
            <a:r>
              <a:rPr lang="pt-BR" sz="2400" dirty="0"/>
              <a:t>isolada de um campo </a:t>
            </a:r>
            <a:r>
              <a:rPr lang="pt-BR" sz="2400" dirty="0" smtClean="0"/>
              <a:t>submarino </a:t>
            </a:r>
            <a:r>
              <a:rPr lang="pt-BR" sz="2400" dirty="0"/>
              <a:t>próximo à </a:t>
            </a:r>
            <a:r>
              <a:rPr lang="pt-BR" sz="2400" dirty="0" smtClean="0"/>
              <a:t>ilha Vulcano </a:t>
            </a:r>
            <a:r>
              <a:rPr lang="pt-BR" sz="2400" dirty="0"/>
              <a:t>(</a:t>
            </a:r>
            <a:r>
              <a:rPr lang="pt-BR" sz="2400" dirty="0" smtClean="0"/>
              <a:t>Itália</a:t>
            </a:r>
            <a:r>
              <a:rPr lang="pt-BR" sz="2400" dirty="0"/>
              <a:t>) a </a:t>
            </a:r>
            <a:r>
              <a:rPr lang="pt-BR" sz="2400" dirty="0" smtClean="0"/>
              <a:t>água </a:t>
            </a:r>
            <a:r>
              <a:rPr lang="pt-BR" sz="2400" dirty="0"/>
              <a:t>atinge </a:t>
            </a:r>
            <a:r>
              <a:rPr lang="pt-BR" sz="2400" dirty="0" smtClean="0"/>
              <a:t>até </a:t>
            </a:r>
            <a:r>
              <a:rPr lang="pt-BR" sz="2400" dirty="0"/>
              <a:t>103º</a:t>
            </a:r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900905"/>
            <a:ext cx="8718337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Pressão Hidrostática </a:t>
            </a:r>
          </a:p>
          <a:p>
            <a:pPr algn="just"/>
            <a:r>
              <a:rPr lang="pt-BR" sz="2400" dirty="0" smtClean="0"/>
              <a:t>É </a:t>
            </a:r>
            <a:r>
              <a:rPr lang="pt-BR" sz="2400" dirty="0"/>
              <a:t>a pressão do fundo de uma coluna </a:t>
            </a:r>
            <a:r>
              <a:rPr lang="pt-BR" sz="2400" dirty="0" smtClean="0"/>
              <a:t>vertical </a:t>
            </a:r>
            <a:r>
              <a:rPr lang="pt-BR" sz="2400" dirty="0"/>
              <a:t>de </a:t>
            </a:r>
            <a:r>
              <a:rPr lang="pt-BR" sz="2400" dirty="0" smtClean="0"/>
              <a:t>água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-Essa pressão </a:t>
            </a:r>
            <a:r>
              <a:rPr lang="pt-BR" sz="2400" dirty="0"/>
              <a:t>aumenta com a </a:t>
            </a:r>
            <a:r>
              <a:rPr lang="pt-BR" sz="2400" dirty="0" smtClean="0"/>
              <a:t>profundidade </a:t>
            </a:r>
            <a:r>
              <a:rPr lang="pt-BR" sz="2400" dirty="0"/>
              <a:t>da água a uma </a:t>
            </a:r>
            <a:r>
              <a:rPr lang="pt-BR" sz="2400" dirty="0" smtClean="0"/>
              <a:t>proporção de </a:t>
            </a:r>
            <a:r>
              <a:rPr lang="pt-BR" sz="2400" dirty="0"/>
              <a:t>de 1 </a:t>
            </a:r>
            <a:r>
              <a:rPr lang="pt-BR" sz="2400" dirty="0" smtClean="0"/>
              <a:t>atmosfera </a:t>
            </a:r>
            <a:r>
              <a:rPr lang="pt-BR" sz="2400" dirty="0"/>
              <a:t>a cada 10 </a:t>
            </a:r>
            <a:r>
              <a:rPr lang="pt-BR" sz="2400" dirty="0" smtClean="0"/>
              <a:t>m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- Em grandes profundezas</a:t>
            </a:r>
            <a:r>
              <a:rPr lang="pt-BR" sz="2400" dirty="0"/>
              <a:t>, </a:t>
            </a:r>
            <a:r>
              <a:rPr lang="pt-BR" sz="2400" dirty="0" smtClean="0"/>
              <a:t>junto </a:t>
            </a:r>
            <a:r>
              <a:rPr lang="pt-BR" sz="2400" dirty="0"/>
              <a:t>ao </a:t>
            </a:r>
            <a:r>
              <a:rPr lang="pt-BR" sz="2400" dirty="0" smtClean="0"/>
              <a:t>fundo </a:t>
            </a:r>
            <a:r>
              <a:rPr lang="pt-BR" sz="2400" dirty="0"/>
              <a:t>do </a:t>
            </a:r>
            <a:r>
              <a:rPr lang="pt-BR" sz="2400" dirty="0" smtClean="0"/>
              <a:t>mar</a:t>
            </a:r>
            <a:r>
              <a:rPr lang="pt-BR" sz="2400" dirty="0"/>
              <a:t>, </a:t>
            </a:r>
            <a:r>
              <a:rPr lang="pt-BR" sz="2400" dirty="0" smtClean="0"/>
              <a:t>a pressão hidrostática </a:t>
            </a:r>
            <a:r>
              <a:rPr lang="pt-BR" sz="2400" dirty="0"/>
              <a:t>é </a:t>
            </a:r>
            <a:r>
              <a:rPr lang="pt-BR" sz="2400" dirty="0" smtClean="0"/>
              <a:t>enorme </a:t>
            </a:r>
            <a:r>
              <a:rPr lang="pt-BR" sz="2400" dirty="0"/>
              <a:t>e </a:t>
            </a:r>
            <a:r>
              <a:rPr lang="pt-BR" sz="2400" dirty="0" smtClean="0"/>
              <a:t>pode causar alterações </a:t>
            </a:r>
            <a:r>
              <a:rPr lang="pt-BR" sz="2400" dirty="0"/>
              <a:t>que </a:t>
            </a:r>
            <a:r>
              <a:rPr lang="pt-BR" sz="2400" dirty="0" smtClean="0"/>
              <a:t>afetam o sistema biológico </a:t>
            </a:r>
            <a:r>
              <a:rPr lang="pt-BR" sz="2400" dirty="0"/>
              <a:t>( </a:t>
            </a:r>
            <a:r>
              <a:rPr lang="pt-BR" sz="2400" dirty="0" smtClean="0"/>
              <a:t>mudança </a:t>
            </a:r>
            <a:r>
              <a:rPr lang="pt-BR" sz="2400" dirty="0"/>
              <a:t>na </a:t>
            </a:r>
            <a:r>
              <a:rPr lang="pt-BR" sz="2400" dirty="0" smtClean="0"/>
              <a:t>velocidade de reações químicas, </a:t>
            </a:r>
            <a:r>
              <a:rPr lang="pt-BR" sz="2400" dirty="0"/>
              <a:t>na </a:t>
            </a:r>
            <a:r>
              <a:rPr lang="pt-BR" sz="2400" dirty="0" smtClean="0"/>
              <a:t>solubilidade </a:t>
            </a:r>
            <a:r>
              <a:rPr lang="pt-BR" sz="2400" dirty="0"/>
              <a:t>de </a:t>
            </a:r>
            <a:r>
              <a:rPr lang="pt-BR" sz="2400" dirty="0" smtClean="0"/>
              <a:t>nutrientes </a:t>
            </a:r>
            <a:r>
              <a:rPr lang="pt-BR" sz="2400" dirty="0"/>
              <a:t>e no </a:t>
            </a:r>
            <a:r>
              <a:rPr lang="pt-BR" sz="2400" dirty="0" smtClean="0"/>
              <a:t>ponto </a:t>
            </a:r>
            <a:r>
              <a:rPr lang="pt-BR" sz="2400" dirty="0"/>
              <a:t>de </a:t>
            </a:r>
            <a:r>
              <a:rPr lang="pt-BR" sz="2400" dirty="0" smtClean="0"/>
              <a:t>ebulição </a:t>
            </a:r>
            <a:r>
              <a:rPr lang="pt-BR" sz="2400" dirty="0"/>
              <a:t>da </a:t>
            </a:r>
            <a:r>
              <a:rPr lang="pt-BR" sz="2400" dirty="0" smtClean="0"/>
              <a:t>água</a:t>
            </a:r>
            <a:r>
              <a:rPr lang="pt-BR" sz="2400" dirty="0"/>
              <a:t>)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25625"/>
            <a:ext cx="8568952" cy="232345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Organismos </a:t>
            </a:r>
            <a:r>
              <a:rPr lang="pt-BR" sz="2400" b="1" dirty="0" err="1" smtClean="0"/>
              <a:t>barófilos</a:t>
            </a:r>
            <a:r>
              <a:rPr lang="pt-BR" sz="2400" b="1" dirty="0" smtClean="0"/>
              <a:t> </a:t>
            </a:r>
            <a:r>
              <a:rPr lang="pt-BR" sz="2400" dirty="0"/>
              <a:t>– </a:t>
            </a:r>
            <a:r>
              <a:rPr lang="pt-BR" sz="2400" dirty="0" smtClean="0"/>
              <a:t>organismos </a:t>
            </a:r>
            <a:r>
              <a:rPr lang="pt-BR" sz="2400" dirty="0"/>
              <a:t>que não </a:t>
            </a:r>
            <a:r>
              <a:rPr lang="pt-BR" sz="2400" dirty="0" smtClean="0"/>
              <a:t>podem crescer </a:t>
            </a:r>
            <a:r>
              <a:rPr lang="pt-BR" sz="2400" dirty="0"/>
              <a:t>na pressão atmosférica </a:t>
            </a:r>
            <a:r>
              <a:rPr lang="pt-BR" sz="2400" dirty="0" smtClean="0"/>
              <a:t>normal e </a:t>
            </a:r>
            <a:r>
              <a:rPr lang="pt-BR" sz="2400" dirty="0"/>
              <a:t>requerem alta pressão </a:t>
            </a:r>
            <a:r>
              <a:rPr lang="pt-BR" sz="2400" dirty="0" smtClean="0"/>
              <a:t>hidrostática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Algumas bactérias </a:t>
            </a:r>
            <a:r>
              <a:rPr lang="pt-BR" sz="2400" dirty="0" err="1"/>
              <a:t>barófilas</a:t>
            </a:r>
            <a:r>
              <a:rPr lang="pt-BR" sz="2400" dirty="0"/>
              <a:t> </a:t>
            </a:r>
            <a:r>
              <a:rPr lang="pt-BR" sz="2400" dirty="0" smtClean="0"/>
              <a:t>foram </a:t>
            </a:r>
            <a:r>
              <a:rPr lang="pt-BR" sz="2400" dirty="0"/>
              <a:t>isoladas do </a:t>
            </a:r>
            <a:r>
              <a:rPr lang="pt-BR" sz="2400" dirty="0" smtClean="0"/>
              <a:t>oceano Pacífico </a:t>
            </a:r>
            <a:r>
              <a:rPr lang="pt-BR" sz="2400" dirty="0"/>
              <a:t>em valas de profundidades de </a:t>
            </a:r>
            <a:r>
              <a:rPr lang="pt-BR" sz="2400" dirty="0" smtClean="0"/>
              <a:t>1.000 </a:t>
            </a:r>
            <a:r>
              <a:rPr lang="pt-BR" sz="2400" dirty="0"/>
              <a:t>a 10.000 </a:t>
            </a:r>
            <a:r>
              <a:rPr lang="pt-BR" sz="2400" dirty="0" smtClean="0"/>
              <a:t>m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Para </a:t>
            </a:r>
            <a:r>
              <a:rPr lang="pt-BR" sz="2400" dirty="0"/>
              <a:t>seu isolamento é </a:t>
            </a:r>
            <a:r>
              <a:rPr lang="pt-BR" sz="2400" dirty="0" smtClean="0"/>
              <a:t>necessário </a:t>
            </a:r>
            <a:r>
              <a:rPr lang="pt-BR" sz="2400" dirty="0"/>
              <a:t>equipamento </a:t>
            </a:r>
            <a:r>
              <a:rPr lang="pt-BR" sz="2400" dirty="0" smtClean="0"/>
              <a:t>especial </a:t>
            </a:r>
            <a:r>
              <a:rPr lang="pt-BR" sz="2400" dirty="0"/>
              <a:t>de </a:t>
            </a:r>
            <a:r>
              <a:rPr lang="pt-BR" sz="2400" dirty="0" smtClean="0"/>
              <a:t>amostragem </a:t>
            </a:r>
            <a:r>
              <a:rPr lang="pt-BR" sz="2400" dirty="0"/>
              <a:t>que mantém a alta pressão na </a:t>
            </a:r>
            <a:r>
              <a:rPr lang="pt-BR" sz="2400" dirty="0" smtClean="0"/>
              <a:t>amostra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360" y="1893887"/>
            <a:ext cx="8810127" cy="4351338"/>
          </a:xfrm>
        </p:spPr>
        <p:txBody>
          <a:bodyPr>
            <a:noAutofit/>
          </a:bodyPr>
          <a:lstStyle/>
          <a:p>
            <a:r>
              <a:rPr lang="pt-BR" sz="2400" b="1" dirty="0"/>
              <a:t>Luz</a:t>
            </a:r>
            <a:r>
              <a:rPr lang="pt-BR" sz="2400" dirty="0"/>
              <a:t> </a:t>
            </a:r>
          </a:p>
          <a:p>
            <a:pPr algn="just"/>
            <a:r>
              <a:rPr lang="pt-BR" sz="2400" dirty="0" smtClean="0"/>
              <a:t>Muitas formas </a:t>
            </a:r>
            <a:r>
              <a:rPr lang="pt-BR" sz="2400" dirty="0"/>
              <a:t>de </a:t>
            </a:r>
            <a:r>
              <a:rPr lang="pt-BR" sz="2400" dirty="0" smtClean="0"/>
              <a:t>vida aquática dependem, direta </a:t>
            </a:r>
            <a:r>
              <a:rPr lang="pt-BR" sz="2400" dirty="0"/>
              <a:t>ou </a:t>
            </a:r>
            <a:r>
              <a:rPr lang="pt-BR" sz="2400" dirty="0" smtClean="0"/>
              <a:t>indiretamente</a:t>
            </a:r>
            <a:r>
              <a:rPr lang="pt-BR" sz="2400" dirty="0"/>
              <a:t>, </a:t>
            </a:r>
            <a:r>
              <a:rPr lang="pt-BR" sz="2400" dirty="0" smtClean="0"/>
              <a:t>dos produtos metabólicos </a:t>
            </a:r>
            <a:r>
              <a:rPr lang="pt-BR" sz="2400" dirty="0"/>
              <a:t>de </a:t>
            </a:r>
            <a:r>
              <a:rPr lang="pt-BR" sz="2400" dirty="0" smtClean="0"/>
              <a:t>organismos fotos </a:t>
            </a:r>
            <a:r>
              <a:rPr lang="pt-BR" sz="2400" dirty="0" smtClean="0"/>
              <a:t>sintéticos</a:t>
            </a:r>
          </a:p>
          <a:p>
            <a:pPr marL="0" indent="0" algn="just">
              <a:buNone/>
            </a:pPr>
            <a:endParaRPr lang="pt-BR" sz="1600" dirty="0"/>
          </a:p>
          <a:p>
            <a:pPr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 smtClean="0"/>
              <a:t>principais organismos fotossintéticos </a:t>
            </a:r>
            <a:r>
              <a:rPr lang="pt-BR" sz="2400" dirty="0"/>
              <a:t>na </a:t>
            </a:r>
            <a:r>
              <a:rPr lang="pt-BR" sz="2400" dirty="0" smtClean="0"/>
              <a:t>maioria </a:t>
            </a:r>
            <a:r>
              <a:rPr lang="pt-BR" sz="2400" dirty="0"/>
              <a:t>dos </a:t>
            </a:r>
            <a:r>
              <a:rPr lang="pt-BR" sz="2400" dirty="0" smtClean="0"/>
              <a:t>habitats aquáticos são </a:t>
            </a:r>
            <a:r>
              <a:rPr lang="pt-BR" sz="2400" dirty="0"/>
              <a:t>as </a:t>
            </a:r>
            <a:r>
              <a:rPr lang="pt-BR" sz="2400" dirty="0" smtClean="0"/>
              <a:t>algas </a:t>
            </a:r>
            <a:r>
              <a:rPr lang="pt-BR" sz="2400" dirty="0"/>
              <a:t>e </a:t>
            </a:r>
            <a:r>
              <a:rPr lang="pt-BR" sz="2400" dirty="0" smtClean="0"/>
              <a:t>as </a:t>
            </a:r>
            <a:r>
              <a:rPr lang="pt-BR" sz="2400" dirty="0" smtClean="0"/>
              <a:t>cianobactérias</a:t>
            </a:r>
          </a:p>
          <a:p>
            <a:pPr marL="0" indent="0">
              <a:buNone/>
            </a:pPr>
            <a:endParaRPr lang="pt-BR" sz="1400" dirty="0"/>
          </a:p>
          <a:p>
            <a:pPr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 smtClean="0"/>
              <a:t>crescimento desses microrganismos </a:t>
            </a:r>
            <a:r>
              <a:rPr lang="pt-BR" sz="2400" dirty="0"/>
              <a:t>é </a:t>
            </a:r>
            <a:r>
              <a:rPr lang="pt-BR" sz="2400" dirty="0" smtClean="0"/>
              <a:t>restrito </a:t>
            </a:r>
            <a:r>
              <a:rPr lang="pt-BR" sz="2400" dirty="0"/>
              <a:t>às </a:t>
            </a:r>
            <a:r>
              <a:rPr lang="pt-BR" sz="2400" dirty="0" smtClean="0"/>
              <a:t>camadas superiores </a:t>
            </a:r>
            <a:r>
              <a:rPr lang="pt-BR" sz="2400" dirty="0"/>
              <a:t>de </a:t>
            </a:r>
            <a:r>
              <a:rPr lang="pt-BR" sz="2400" dirty="0" smtClean="0"/>
              <a:t>águas através </a:t>
            </a:r>
            <a:r>
              <a:rPr lang="pt-BR" sz="2400" dirty="0"/>
              <a:t>das quais a luz pode </a:t>
            </a:r>
            <a:r>
              <a:rPr lang="pt-BR" sz="2400" dirty="0" smtClean="0"/>
              <a:t>penetrar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dirty="0" smtClean="0"/>
              <a:t>- A </a:t>
            </a:r>
            <a:r>
              <a:rPr lang="pt-BR" sz="2400" dirty="0"/>
              <a:t>região da </a:t>
            </a:r>
            <a:r>
              <a:rPr lang="pt-BR" sz="2400" dirty="0" smtClean="0"/>
              <a:t>camada </a:t>
            </a:r>
            <a:r>
              <a:rPr lang="pt-BR" sz="2400" dirty="0"/>
              <a:t>de </a:t>
            </a:r>
            <a:r>
              <a:rPr lang="pt-BR" sz="2400" dirty="0" smtClean="0"/>
              <a:t>água </a:t>
            </a:r>
            <a:r>
              <a:rPr lang="pt-BR" sz="2400" dirty="0"/>
              <a:t>na </a:t>
            </a:r>
            <a:r>
              <a:rPr lang="pt-BR" sz="2400" dirty="0" smtClean="0"/>
              <a:t>qual ocorre </a:t>
            </a:r>
            <a:r>
              <a:rPr lang="pt-BR" sz="2400" dirty="0"/>
              <a:t>a </a:t>
            </a:r>
            <a:r>
              <a:rPr lang="pt-BR" sz="2400" dirty="0" smtClean="0"/>
              <a:t>fotossíntese </a:t>
            </a:r>
            <a:r>
              <a:rPr lang="pt-BR" sz="2400" dirty="0"/>
              <a:t>é chamada de zona fótica</a:t>
            </a:r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526885"/>
            <a:ext cx="862387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O </a:t>
            </a:r>
            <a:r>
              <a:rPr lang="pt-BR" sz="2400" dirty="0" smtClean="0"/>
              <a:t>tamanho dessa zona varia</a:t>
            </a:r>
            <a:r>
              <a:rPr lang="pt-BR" sz="2400" dirty="0"/>
              <a:t>, </a:t>
            </a:r>
            <a:r>
              <a:rPr lang="pt-BR" sz="2400" dirty="0" smtClean="0"/>
              <a:t>dependendo </a:t>
            </a:r>
            <a:r>
              <a:rPr lang="pt-BR" sz="2400" dirty="0"/>
              <a:t>das </a:t>
            </a:r>
            <a:r>
              <a:rPr lang="pt-BR" sz="2400" dirty="0" smtClean="0"/>
              <a:t>condições </a:t>
            </a:r>
            <a:r>
              <a:rPr lang="pt-BR" sz="2400" dirty="0"/>
              <a:t>do </a:t>
            </a:r>
            <a:r>
              <a:rPr lang="pt-BR" sz="2400" dirty="0" smtClean="0"/>
              <a:t>local, </a:t>
            </a:r>
            <a:r>
              <a:rPr lang="pt-BR" sz="2400" dirty="0"/>
              <a:t>como </a:t>
            </a:r>
            <a:r>
              <a:rPr lang="pt-BR" sz="2400" dirty="0" smtClean="0"/>
              <a:t>posição </a:t>
            </a:r>
            <a:r>
              <a:rPr lang="pt-BR" sz="2400" dirty="0"/>
              <a:t>do sol, </a:t>
            </a:r>
            <a:r>
              <a:rPr lang="pt-BR" sz="2400" dirty="0" smtClean="0"/>
              <a:t>estação </a:t>
            </a:r>
            <a:r>
              <a:rPr lang="pt-BR" sz="2400" dirty="0"/>
              <a:t>do ano e </a:t>
            </a:r>
            <a:r>
              <a:rPr lang="pt-BR" sz="2400" dirty="0" smtClean="0"/>
              <a:t>turbidez </a:t>
            </a:r>
            <a:r>
              <a:rPr lang="pt-BR" sz="2400" dirty="0"/>
              <a:t>da </a:t>
            </a:r>
            <a:r>
              <a:rPr lang="pt-BR" sz="2400" dirty="0" smtClean="0"/>
              <a:t>água</a:t>
            </a:r>
            <a:r>
              <a:rPr lang="pt-BR" sz="2400" dirty="0"/>
              <a:t>, </a:t>
            </a:r>
            <a:r>
              <a:rPr lang="pt-BR" sz="2400" dirty="0" smtClean="0"/>
              <a:t>geralmente </a:t>
            </a:r>
            <a:r>
              <a:rPr lang="pt-BR" sz="2400" dirty="0"/>
              <a:t>a </a:t>
            </a:r>
            <a:r>
              <a:rPr lang="pt-BR" sz="2400" dirty="0" smtClean="0"/>
              <a:t>região fotossintética está restrita </a:t>
            </a:r>
            <a:r>
              <a:rPr lang="pt-BR" sz="2400" dirty="0"/>
              <a:t>a </a:t>
            </a:r>
            <a:r>
              <a:rPr lang="pt-BR" sz="2400" dirty="0" smtClean="0"/>
              <a:t>faixa </a:t>
            </a:r>
            <a:r>
              <a:rPr lang="pt-BR" sz="2400" dirty="0"/>
              <a:t>de 50 </a:t>
            </a:r>
            <a:r>
              <a:rPr lang="pt-BR" sz="2400" dirty="0" smtClean="0"/>
              <a:t>A 125 </a:t>
            </a:r>
            <a:r>
              <a:rPr lang="pt-BR" sz="2400" dirty="0" err="1" smtClean="0"/>
              <a:t>mt</a:t>
            </a:r>
            <a:r>
              <a:rPr lang="pt-BR" sz="2400" dirty="0" smtClean="0"/>
              <a:t> profundidade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45024"/>
            <a:ext cx="7929352" cy="2808312"/>
          </a:xfrm>
          <a:prstGeom prst="rect">
            <a:avLst/>
          </a:prstGeo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50667" y="751840"/>
            <a:ext cx="2242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Zonas aquáticas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5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445285"/>
            <a:ext cx="870919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 smtClean="0"/>
              <a:t>Salinidade </a:t>
            </a:r>
            <a:endParaRPr lang="pt-BR" sz="2400" b="1" dirty="0"/>
          </a:p>
          <a:p>
            <a:pPr algn="just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dirty="0"/>
              <a:t>salinidade, ou </a:t>
            </a:r>
            <a:r>
              <a:rPr lang="pt-BR" sz="2400" dirty="0" smtClean="0"/>
              <a:t>concentração </a:t>
            </a:r>
            <a:r>
              <a:rPr lang="pt-BR" sz="2400" dirty="0"/>
              <a:t>do cloreto de </a:t>
            </a:r>
            <a:r>
              <a:rPr lang="pt-BR" sz="2400" dirty="0" smtClean="0"/>
              <a:t>sódio, </a:t>
            </a:r>
            <a:r>
              <a:rPr lang="pt-BR" sz="2400" dirty="0"/>
              <a:t>de águas naturais varia de quase zero </a:t>
            </a:r>
            <a:r>
              <a:rPr lang="pt-BR" sz="2400" dirty="0" smtClean="0"/>
              <a:t>em </a:t>
            </a:r>
            <a:r>
              <a:rPr lang="pt-BR" sz="2400" dirty="0"/>
              <a:t>água do c e à saturada ( 32% de </a:t>
            </a:r>
            <a:r>
              <a:rPr lang="pt-BR" sz="2400" dirty="0" err="1"/>
              <a:t>NaC</a:t>
            </a:r>
            <a:r>
              <a:rPr lang="pt-BR" sz="2400" dirty="0"/>
              <a:t> l) em </a:t>
            </a:r>
            <a:r>
              <a:rPr lang="pt-BR" sz="2400" dirty="0" smtClean="0"/>
              <a:t>lagoas </a:t>
            </a:r>
            <a:r>
              <a:rPr lang="pt-BR" sz="2400" dirty="0" smtClean="0"/>
              <a:t>salgadas</a:t>
            </a:r>
          </a:p>
          <a:p>
            <a:pPr marL="0" indent="0" algn="just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dirty="0"/>
              <a:t>água do mar </a:t>
            </a:r>
            <a:r>
              <a:rPr lang="pt-BR" sz="2400" dirty="0" smtClean="0"/>
              <a:t>contém aproximadamente </a:t>
            </a:r>
            <a:r>
              <a:rPr lang="pt-BR" sz="2400" dirty="0"/>
              <a:t>2,75% de </a:t>
            </a:r>
            <a:r>
              <a:rPr lang="pt-BR" sz="2400" dirty="0" err="1"/>
              <a:t>NaC</a:t>
            </a:r>
            <a:r>
              <a:rPr lang="pt-BR" sz="2400" dirty="0"/>
              <a:t> </a:t>
            </a:r>
            <a:r>
              <a:rPr lang="pt-BR" sz="2400" dirty="0" smtClean="0"/>
              <a:t>l Além </a:t>
            </a:r>
            <a:r>
              <a:rPr lang="pt-BR" sz="2400" dirty="0"/>
              <a:t>do </a:t>
            </a:r>
            <a:r>
              <a:rPr lang="pt-BR" sz="2400" dirty="0" err="1"/>
              <a:t>NaCl</a:t>
            </a:r>
            <a:r>
              <a:rPr lang="pt-BR" sz="2400" dirty="0"/>
              <a:t>, os </a:t>
            </a:r>
            <a:r>
              <a:rPr lang="pt-BR" sz="2400" dirty="0" smtClean="0"/>
              <a:t>principais </a:t>
            </a:r>
            <a:r>
              <a:rPr lang="pt-BR" sz="2400" dirty="0"/>
              <a:t>sais </a:t>
            </a:r>
            <a:r>
              <a:rPr lang="pt-BR" sz="2400" dirty="0" smtClean="0"/>
              <a:t>encontrados </a:t>
            </a:r>
            <a:r>
              <a:rPr lang="pt-BR" sz="2400" dirty="0"/>
              <a:t>na </a:t>
            </a:r>
            <a:r>
              <a:rPr lang="pt-BR" sz="2400" dirty="0" smtClean="0"/>
              <a:t>água </a:t>
            </a:r>
            <a:r>
              <a:rPr lang="pt-BR" sz="2400" dirty="0"/>
              <a:t>são os sulfato s e os </a:t>
            </a:r>
            <a:r>
              <a:rPr lang="pt-BR" sz="2400" dirty="0" smtClean="0"/>
              <a:t>carbonatos </a:t>
            </a:r>
            <a:r>
              <a:rPr lang="pt-BR" sz="2400" dirty="0"/>
              <a:t>de </a:t>
            </a:r>
            <a:r>
              <a:rPr lang="pt-BR" sz="2400" dirty="0" smtClean="0"/>
              <a:t>sódio e </a:t>
            </a:r>
            <a:r>
              <a:rPr lang="pt-BR" sz="2400" dirty="0"/>
              <a:t>os </a:t>
            </a:r>
            <a:r>
              <a:rPr lang="pt-BR" sz="2400" dirty="0" smtClean="0"/>
              <a:t>cloretos</a:t>
            </a:r>
            <a:r>
              <a:rPr lang="pt-BR" sz="2400" dirty="0"/>
              <a:t>, sulfatos e </a:t>
            </a:r>
            <a:r>
              <a:rPr lang="pt-BR" sz="2400" dirty="0" smtClean="0"/>
              <a:t>carbonatos </a:t>
            </a:r>
            <a:r>
              <a:rPr lang="pt-BR" sz="2400" dirty="0"/>
              <a:t>de </a:t>
            </a:r>
            <a:r>
              <a:rPr lang="pt-BR" sz="2400" dirty="0" smtClean="0"/>
              <a:t>potássio</a:t>
            </a:r>
            <a:r>
              <a:rPr lang="pt-BR" sz="2400" dirty="0"/>
              <a:t>, </a:t>
            </a:r>
            <a:r>
              <a:rPr lang="pt-BR" sz="2400" dirty="0" smtClean="0"/>
              <a:t>cálcio </a:t>
            </a:r>
            <a:r>
              <a:rPr lang="pt-BR" sz="2400" dirty="0"/>
              <a:t>e </a:t>
            </a:r>
            <a:r>
              <a:rPr lang="pt-BR" sz="2400" dirty="0" smtClean="0"/>
              <a:t>magnésio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- A concentração </a:t>
            </a:r>
            <a:r>
              <a:rPr lang="pt-BR" sz="2400" dirty="0"/>
              <a:t>de sais é usualmente menor </a:t>
            </a:r>
            <a:r>
              <a:rPr lang="pt-BR" sz="2400" dirty="0" smtClean="0"/>
              <a:t>em </a:t>
            </a:r>
            <a:r>
              <a:rPr lang="pt-BR" sz="2400" dirty="0"/>
              <a:t>praias rasas </a:t>
            </a:r>
            <a:r>
              <a:rPr lang="pt-BR" sz="2400" dirty="0" smtClean="0"/>
              <a:t>próximas </a:t>
            </a:r>
            <a:r>
              <a:rPr lang="pt-BR" sz="2400" dirty="0"/>
              <a:t>a </a:t>
            </a:r>
            <a:r>
              <a:rPr lang="pt-BR" sz="2400" dirty="0" smtClean="0"/>
              <a:t>foz </a:t>
            </a:r>
            <a:r>
              <a:rPr lang="pt-BR" sz="2400" dirty="0"/>
              <a:t>dos rio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825625"/>
            <a:ext cx="8781202" cy="4351338"/>
          </a:xfrm>
        </p:spPr>
        <p:txBody>
          <a:bodyPr>
            <a:noAutofit/>
          </a:bodyPr>
          <a:lstStyle/>
          <a:p>
            <a:r>
              <a:rPr lang="pt-BR" sz="2400" b="1" dirty="0"/>
              <a:t>Turvação</a:t>
            </a: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dirty="0" smtClean="0"/>
              <a:t>- Há </a:t>
            </a:r>
            <a:r>
              <a:rPr lang="pt-BR" sz="2400" dirty="0"/>
              <a:t>nitidez na limpidez das águas de </a:t>
            </a:r>
            <a:r>
              <a:rPr lang="pt-BR" sz="2400" dirty="0" smtClean="0"/>
              <a:t>superfície 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material em suspensão, </a:t>
            </a:r>
            <a:r>
              <a:rPr lang="pt-BR" sz="2400" dirty="0" smtClean="0"/>
              <a:t>responsável </a:t>
            </a:r>
            <a:r>
              <a:rPr lang="pt-BR" sz="2400" dirty="0"/>
              <a:t>pela </a:t>
            </a:r>
            <a:r>
              <a:rPr lang="pt-BR" sz="2400" dirty="0" smtClean="0"/>
              <a:t>turvação </a:t>
            </a:r>
            <a:r>
              <a:rPr lang="pt-BR" sz="2400" dirty="0"/>
              <a:t>da </a:t>
            </a:r>
            <a:r>
              <a:rPr lang="pt-BR" sz="2400" dirty="0" smtClean="0"/>
              <a:t>água inclui</a:t>
            </a:r>
            <a:r>
              <a:rPr lang="pt-BR" sz="2400" dirty="0"/>
              <a:t>: </a:t>
            </a:r>
            <a:endParaRPr lang="pt-BR" sz="2400" dirty="0" smtClean="0"/>
          </a:p>
          <a:p>
            <a:pPr marL="0" indent="0">
              <a:buNone/>
            </a:pPr>
            <a:endParaRPr lang="pt-BR" sz="1400" dirty="0"/>
          </a:p>
          <a:p>
            <a:r>
              <a:rPr lang="pt-BR" sz="2400" dirty="0" smtClean="0"/>
              <a:t>partículas </a:t>
            </a:r>
            <a:r>
              <a:rPr lang="pt-BR" sz="2400" dirty="0"/>
              <a:t>de materiais minerais da erosão </a:t>
            </a:r>
            <a:r>
              <a:rPr lang="pt-BR" sz="2400" dirty="0" smtClean="0"/>
              <a:t>da costa </a:t>
            </a:r>
            <a:r>
              <a:rPr lang="pt-BR" sz="2400" dirty="0" smtClean="0"/>
              <a:t>terrestre</a:t>
            </a:r>
          </a:p>
          <a:p>
            <a:pPr marL="0" indent="0">
              <a:buNone/>
            </a:pPr>
            <a:endParaRPr lang="pt-BR" sz="1400" dirty="0"/>
          </a:p>
          <a:p>
            <a:r>
              <a:rPr lang="pt-BR" sz="2400" dirty="0"/>
              <a:t>detritos, </a:t>
            </a:r>
            <a:r>
              <a:rPr lang="pt-BR" sz="2400" dirty="0" smtClean="0"/>
              <a:t>formados por </a:t>
            </a:r>
            <a:r>
              <a:rPr lang="pt-BR" sz="2400" dirty="0"/>
              <a:t>matéria </a:t>
            </a:r>
            <a:r>
              <a:rPr lang="pt-BR" sz="2400" dirty="0" smtClean="0"/>
              <a:t>orgânica particulada, como </a:t>
            </a:r>
            <a:r>
              <a:rPr lang="pt-BR" sz="2400" dirty="0"/>
              <a:t>fragmentos de </a:t>
            </a:r>
            <a:r>
              <a:rPr lang="pt-BR" sz="2400" dirty="0" smtClean="0"/>
              <a:t>celulose</a:t>
            </a:r>
            <a:r>
              <a:rPr lang="pt-BR" sz="2400" dirty="0"/>
              <a:t>, </a:t>
            </a:r>
            <a:r>
              <a:rPr lang="pt-BR" sz="2400" dirty="0" err="1" smtClean="0"/>
              <a:t>hemicelulose</a:t>
            </a:r>
            <a:r>
              <a:rPr lang="pt-BR" sz="2400" dirty="0" smtClean="0"/>
              <a:t> </a:t>
            </a:r>
            <a:r>
              <a:rPr lang="pt-BR" sz="2400" dirty="0"/>
              <a:t>e quitina</a:t>
            </a:r>
            <a:r>
              <a:rPr lang="pt-BR" sz="2400" dirty="0" smtClean="0"/>
              <a:t>, proveniente da decomposição </a:t>
            </a:r>
            <a:r>
              <a:rPr lang="pt-BR" sz="2400" dirty="0"/>
              <a:t>de material vegetal e </a:t>
            </a:r>
            <a:r>
              <a:rPr lang="pt-BR" sz="2400" dirty="0" smtClean="0"/>
              <a:t>animal</a:t>
            </a:r>
          </a:p>
          <a:p>
            <a:pPr marL="0" indent="0">
              <a:buNone/>
            </a:pPr>
            <a:endParaRPr lang="pt-BR" sz="1400" dirty="0" smtClean="0"/>
          </a:p>
          <a:p>
            <a:r>
              <a:rPr lang="pt-BR" sz="2400" dirty="0"/>
              <a:t>Quanto maior a </a:t>
            </a:r>
            <a:r>
              <a:rPr lang="pt-BR" sz="2400" dirty="0" smtClean="0"/>
              <a:t>turvação </a:t>
            </a:r>
            <a:r>
              <a:rPr lang="pt-BR" sz="2400" dirty="0"/>
              <a:t>da água, </a:t>
            </a:r>
            <a:r>
              <a:rPr lang="pt-BR" sz="2400" dirty="0" smtClean="0"/>
              <a:t>menor </a:t>
            </a:r>
            <a:r>
              <a:rPr lang="pt-BR" sz="2400" dirty="0"/>
              <a:t>é a penetração de luz e menor </a:t>
            </a:r>
            <a:r>
              <a:rPr lang="pt-BR" sz="2400" dirty="0" smtClean="0"/>
              <a:t>será </a:t>
            </a:r>
            <a:r>
              <a:rPr lang="pt-BR" sz="2400" dirty="0"/>
              <a:t>a profundida de da zona fótica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25625"/>
            <a:ext cx="8712968" cy="4351338"/>
          </a:xfrm>
        </p:spPr>
        <p:txBody>
          <a:bodyPr>
            <a:normAutofit/>
          </a:bodyPr>
          <a:lstStyle/>
          <a:p>
            <a:r>
              <a:rPr lang="pt-BR" sz="2400" dirty="0"/>
              <a:t>Microbiologia – Estudo dos </a:t>
            </a:r>
            <a:r>
              <a:rPr lang="pt-BR" sz="2400" dirty="0" smtClean="0"/>
              <a:t>microrganismos 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Organismos unicelulares microscópicos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Organismos acelular – vírus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Organismos pluricelular </a:t>
            </a:r>
            <a:r>
              <a:rPr lang="pt-BR" sz="2400" dirty="0" smtClean="0"/>
              <a:t>– fungos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• </a:t>
            </a:r>
            <a:r>
              <a:rPr lang="pt-BR" sz="2400" dirty="0" smtClean="0"/>
              <a:t>Aplicação </a:t>
            </a:r>
            <a:r>
              <a:rPr lang="pt-BR" sz="2400" dirty="0"/>
              <a:t>do entendimento de </a:t>
            </a:r>
            <a:r>
              <a:rPr lang="pt-BR" sz="2400" dirty="0" smtClean="0"/>
              <a:t>microbiologia = entender </a:t>
            </a:r>
            <a:r>
              <a:rPr lang="pt-BR" sz="2400" dirty="0"/>
              <a:t>processos básicos da vida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Para o benefício da </a:t>
            </a:r>
            <a:r>
              <a:rPr lang="pt-BR" sz="2400" dirty="0" smtClean="0"/>
              <a:t>humanidade</a:t>
            </a: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99792" y="232396"/>
            <a:ext cx="2946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1. </a:t>
            </a:r>
            <a:r>
              <a:rPr lang="pt-BR" sz="3200" b="1" dirty="0" smtClean="0">
                <a:solidFill>
                  <a:srgbClr val="FF0000"/>
                </a:solidFill>
              </a:rPr>
              <a:t>INTRODUÇÃO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24542" y="954450"/>
            <a:ext cx="14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5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pH</a:t>
            </a:r>
            <a:r>
              <a:rPr lang="pt-BR" sz="2400" dirty="0" smtClean="0"/>
              <a:t> 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 smtClean="0"/>
              <a:t>microrganismos aquáticos </a:t>
            </a:r>
            <a:r>
              <a:rPr lang="pt-BR" sz="2400" dirty="0"/>
              <a:t>geralmente </a:t>
            </a:r>
            <a:r>
              <a:rPr lang="pt-BR" sz="2400" dirty="0" smtClean="0"/>
              <a:t>crescem </a:t>
            </a:r>
            <a:r>
              <a:rPr lang="pt-BR" sz="2400" dirty="0"/>
              <a:t>bem em uma faixa de pH de 6 ,5 a 8 ,5. 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O </a:t>
            </a:r>
            <a:r>
              <a:rPr lang="pt-BR" sz="2400" dirty="0"/>
              <a:t>pH da água do mar é de 7,5 a 8 ,5 , e </a:t>
            </a:r>
            <a:r>
              <a:rPr lang="pt-BR" sz="2400" dirty="0" smtClean="0"/>
              <a:t>muitos microrganismos marinhos crescem </a:t>
            </a:r>
            <a:r>
              <a:rPr lang="pt-BR" sz="2400" dirty="0"/>
              <a:t>bem em um </a:t>
            </a:r>
            <a:r>
              <a:rPr lang="pt-BR" sz="2400" dirty="0" smtClean="0"/>
              <a:t>meio </a:t>
            </a:r>
            <a:r>
              <a:rPr lang="pt-BR" sz="2400" dirty="0"/>
              <a:t>de </a:t>
            </a:r>
            <a:r>
              <a:rPr lang="pt-BR" sz="2400" dirty="0" smtClean="0"/>
              <a:t>cultura com </a:t>
            </a:r>
            <a:r>
              <a:rPr lang="pt-BR" sz="2400" dirty="0"/>
              <a:t>pH ajustado entre 7,2 e </a:t>
            </a:r>
            <a:r>
              <a:rPr lang="pt-BR" sz="2400" dirty="0" smtClean="0"/>
              <a:t>7,6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0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590444"/>
            <a:ext cx="8493768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Nutrientes 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dirty="0"/>
              <a:t>quantidade e os tipos de materiais orgânicos e </a:t>
            </a:r>
            <a:r>
              <a:rPr lang="pt-BR" sz="2400" dirty="0" smtClean="0"/>
              <a:t>inorgânicos </a:t>
            </a:r>
            <a:r>
              <a:rPr lang="pt-BR" sz="2400" dirty="0"/>
              <a:t>(</a:t>
            </a:r>
            <a:r>
              <a:rPr lang="pt-BR" sz="2400" dirty="0" smtClean="0"/>
              <a:t>nutrientes) presentes </a:t>
            </a:r>
            <a:r>
              <a:rPr lang="pt-BR" sz="2400" dirty="0"/>
              <a:t>no </a:t>
            </a:r>
            <a:r>
              <a:rPr lang="pt-BR" sz="2400" dirty="0" smtClean="0"/>
              <a:t>ambiente aquático influenciam significativamente </a:t>
            </a:r>
            <a:r>
              <a:rPr lang="pt-BR" sz="2400" dirty="0"/>
              <a:t>o </a:t>
            </a:r>
            <a:r>
              <a:rPr lang="pt-BR" sz="2400" dirty="0" smtClean="0"/>
              <a:t>crescimento </a:t>
            </a:r>
            <a:r>
              <a:rPr lang="pt-BR" sz="2400" dirty="0" smtClean="0"/>
              <a:t>microbiano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- Os nitratos </a:t>
            </a:r>
            <a:r>
              <a:rPr lang="pt-BR" sz="2400" dirty="0"/>
              <a:t>e os fosfatos </a:t>
            </a:r>
            <a:r>
              <a:rPr lang="pt-BR" sz="2400" dirty="0" smtClean="0"/>
              <a:t>são constituintes inorgânicos comuns, promovendo </a:t>
            </a:r>
            <a:r>
              <a:rPr lang="pt-BR" sz="2400" dirty="0"/>
              <a:t>o </a:t>
            </a:r>
            <a:r>
              <a:rPr lang="pt-BR" sz="2400" dirty="0" smtClean="0"/>
              <a:t>crescimento de </a:t>
            </a:r>
            <a:r>
              <a:rPr lang="pt-BR" sz="2400" dirty="0"/>
              <a:t>algas</a:t>
            </a:r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36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429261"/>
            <a:ext cx="8781202" cy="435133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Quantidades excessivas </a:t>
            </a:r>
            <a:r>
              <a:rPr lang="pt-BR" sz="2400" dirty="0"/>
              <a:t>de </a:t>
            </a:r>
            <a:r>
              <a:rPr lang="pt-BR" sz="2400" dirty="0" smtClean="0"/>
              <a:t>nitratos e/ou fosfatos podem causar </a:t>
            </a:r>
            <a:r>
              <a:rPr lang="pt-BR" sz="2400" dirty="0"/>
              <a:t>um </a:t>
            </a:r>
            <a:r>
              <a:rPr lang="pt-BR" sz="2400" dirty="0" err="1" smtClean="0"/>
              <a:t>super</a:t>
            </a:r>
            <a:r>
              <a:rPr lang="pt-BR" sz="2400" dirty="0" smtClean="0"/>
              <a:t> crescimento de algas </a:t>
            </a:r>
            <a:r>
              <a:rPr lang="pt-BR" sz="2400" dirty="0"/>
              <a:t>na </a:t>
            </a:r>
            <a:r>
              <a:rPr lang="pt-BR" sz="2400" dirty="0" smtClean="0"/>
              <a:t>água para níveis onde </a:t>
            </a:r>
            <a:r>
              <a:rPr lang="pt-BR" sz="2400" dirty="0"/>
              <a:t>o </a:t>
            </a:r>
            <a:r>
              <a:rPr lang="pt-BR" sz="2400" dirty="0" smtClean="0"/>
              <a:t>crescimento maciço esgota </a:t>
            </a:r>
            <a:r>
              <a:rPr lang="pt-BR" sz="2400" dirty="0"/>
              <a:t>o </a:t>
            </a:r>
            <a:r>
              <a:rPr lang="pt-BR" sz="2400" dirty="0" smtClean="0"/>
              <a:t>fornecimento </a:t>
            </a:r>
            <a:r>
              <a:rPr lang="pt-BR" sz="2400" dirty="0"/>
              <a:t>de </a:t>
            </a:r>
            <a:r>
              <a:rPr lang="pt-BR" sz="2400" dirty="0" smtClean="0"/>
              <a:t>oxigênio </a:t>
            </a:r>
            <a:r>
              <a:rPr lang="pt-BR" sz="2400" dirty="0"/>
              <a:t>da </a:t>
            </a:r>
            <a:r>
              <a:rPr lang="pt-BR" sz="2400" dirty="0" smtClean="0"/>
              <a:t>água, sufocando todas </a:t>
            </a:r>
            <a:r>
              <a:rPr lang="pt-BR" sz="2400" dirty="0"/>
              <a:t>as </a:t>
            </a:r>
            <a:r>
              <a:rPr lang="pt-BR" sz="2400" dirty="0" smtClean="0"/>
              <a:t>outras vidas </a:t>
            </a:r>
            <a:r>
              <a:rPr lang="pt-BR" sz="2400" dirty="0" smtClean="0"/>
              <a:t>aquáticas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dirty="0"/>
              <a:t>quantidade de nutrientes na água é referida </a:t>
            </a:r>
            <a:r>
              <a:rPr lang="pt-BR" sz="2400" dirty="0" smtClean="0"/>
              <a:t>como </a:t>
            </a:r>
            <a:r>
              <a:rPr lang="pt-BR" sz="2400" dirty="0"/>
              <a:t>a carga de nutriente de um </a:t>
            </a:r>
            <a:r>
              <a:rPr lang="pt-BR" sz="2400" dirty="0" smtClean="0"/>
              <a:t>ambiente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Tx/>
              <a:buChar char="-"/>
            </a:pPr>
            <a:r>
              <a:rPr lang="pt-BR" sz="2400" dirty="0" smtClean="0"/>
              <a:t>Águas </a:t>
            </a:r>
            <a:r>
              <a:rPr lang="pt-BR" sz="2400" dirty="0" smtClean="0"/>
              <a:t>próximas </a:t>
            </a:r>
            <a:r>
              <a:rPr lang="pt-BR" sz="2400" dirty="0"/>
              <a:t>às praias, que </a:t>
            </a:r>
            <a:r>
              <a:rPr lang="pt-BR" sz="2400" dirty="0" smtClean="0"/>
              <a:t>recebem esgoto doméstico contendo compostos orgânicos </a:t>
            </a:r>
            <a:r>
              <a:rPr lang="pt-BR" sz="2400" dirty="0"/>
              <a:t>e </a:t>
            </a:r>
            <a:r>
              <a:rPr lang="pt-BR" sz="2400" dirty="0" smtClean="0"/>
              <a:t>inorgânicos</a:t>
            </a:r>
            <a:r>
              <a:rPr lang="pt-BR" sz="2400" dirty="0"/>
              <a:t>, estão sujeitas a intermitentes </a:t>
            </a:r>
            <a:r>
              <a:rPr lang="pt-BR" sz="2400" dirty="0" smtClean="0"/>
              <a:t>variações </a:t>
            </a:r>
            <a:r>
              <a:rPr lang="pt-BR" sz="2400" dirty="0"/>
              <a:t>em sua carga de </a:t>
            </a:r>
            <a:r>
              <a:rPr lang="pt-BR" sz="2400" dirty="0" smtClean="0"/>
              <a:t>alimento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- Em </a:t>
            </a:r>
            <a:r>
              <a:rPr lang="pt-BR" sz="2400" dirty="0"/>
              <a:t>alto mar as águas </a:t>
            </a:r>
            <a:r>
              <a:rPr lang="pt-BR" sz="2400" dirty="0" smtClean="0"/>
              <a:t>têm </a:t>
            </a:r>
            <a:r>
              <a:rPr lang="pt-BR" sz="2400" dirty="0"/>
              <a:t>uma carga de </a:t>
            </a:r>
            <a:r>
              <a:rPr lang="pt-BR" sz="2400" dirty="0" smtClean="0"/>
              <a:t>nutrientes </a:t>
            </a:r>
            <a:r>
              <a:rPr lang="pt-BR" sz="2400" dirty="0"/>
              <a:t>que é </a:t>
            </a:r>
            <a:r>
              <a:rPr lang="pt-BR" sz="2400" dirty="0" smtClean="0"/>
              <a:t>comparativamente </a:t>
            </a:r>
            <a:r>
              <a:rPr lang="pt-BR" sz="2400" dirty="0"/>
              <a:t>baixa e </a:t>
            </a:r>
            <a:r>
              <a:rPr lang="pt-BR" sz="2400" dirty="0" smtClean="0"/>
              <a:t>estável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286" y="1363812"/>
            <a:ext cx="8709194" cy="4351338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Os </a:t>
            </a:r>
            <a:r>
              <a:rPr lang="pt-BR" sz="2400" dirty="0" smtClean="0"/>
              <a:t>esgotos industriais </a:t>
            </a:r>
            <a:r>
              <a:rPr lang="pt-BR" sz="2400" dirty="0"/>
              <a:t>podem também </a:t>
            </a:r>
            <a:r>
              <a:rPr lang="pt-BR" sz="2400" dirty="0" smtClean="0"/>
              <a:t>contribuir com substâncias antimicrobianas </a:t>
            </a:r>
            <a:r>
              <a:rPr lang="pt-BR" sz="2400" dirty="0"/>
              <a:t>quando </a:t>
            </a:r>
            <a:r>
              <a:rPr lang="pt-BR" sz="2400" dirty="0" smtClean="0"/>
              <a:t>lançados </a:t>
            </a:r>
            <a:r>
              <a:rPr lang="pt-BR" sz="2400" dirty="0"/>
              <a:t>às águas de </a:t>
            </a:r>
            <a:r>
              <a:rPr lang="pt-BR" sz="2400" dirty="0" smtClean="0"/>
              <a:t>estuários </a:t>
            </a:r>
            <a:r>
              <a:rPr lang="pt-BR" sz="2400" dirty="0"/>
              <a:t>e </a:t>
            </a:r>
            <a:r>
              <a:rPr lang="pt-BR" sz="2400" dirty="0" smtClean="0"/>
              <a:t>costeiras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 smtClean="0"/>
              <a:t>mercúrio </a:t>
            </a:r>
            <a:r>
              <a:rPr lang="pt-BR" sz="2400" dirty="0"/>
              <a:t>e outros metais pesados de </a:t>
            </a:r>
            <a:r>
              <a:rPr lang="pt-BR" sz="2400" dirty="0" smtClean="0"/>
              <a:t>esgoto industrial </a:t>
            </a:r>
            <a:r>
              <a:rPr lang="pt-BR" sz="2400" dirty="0"/>
              <a:t>podem </a:t>
            </a:r>
            <a:r>
              <a:rPr lang="pt-BR" sz="2400" dirty="0" smtClean="0"/>
              <a:t>inibir </a:t>
            </a:r>
            <a:r>
              <a:rPr lang="pt-BR" sz="2400" dirty="0"/>
              <a:t>o </a:t>
            </a:r>
            <a:r>
              <a:rPr lang="pt-BR" sz="2400" dirty="0" smtClean="0"/>
              <a:t>crescimento </a:t>
            </a:r>
            <a:r>
              <a:rPr lang="pt-BR" sz="2400" dirty="0"/>
              <a:t>de </a:t>
            </a:r>
            <a:r>
              <a:rPr lang="pt-BR" sz="2400" dirty="0" smtClean="0"/>
              <a:t>alguns </a:t>
            </a:r>
            <a:r>
              <a:rPr lang="pt-BR" sz="2400" dirty="0" smtClean="0"/>
              <a:t>microrganismos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- A presença </a:t>
            </a:r>
            <a:r>
              <a:rPr lang="pt-BR" sz="2400" dirty="0"/>
              <a:t>de </a:t>
            </a:r>
            <a:r>
              <a:rPr lang="pt-BR" sz="2400" dirty="0" smtClean="0"/>
              <a:t>mercúrio </a:t>
            </a:r>
            <a:r>
              <a:rPr lang="pt-BR" sz="2400" dirty="0"/>
              <a:t>e </a:t>
            </a:r>
            <a:r>
              <a:rPr lang="pt-BR" sz="2400" dirty="0" smtClean="0"/>
              <a:t>metais pesados permite </a:t>
            </a:r>
            <a:r>
              <a:rPr lang="pt-BR" sz="2400" dirty="0"/>
              <a:t>o </a:t>
            </a:r>
            <a:r>
              <a:rPr lang="pt-BR" sz="2400" dirty="0" smtClean="0"/>
              <a:t>crescimento </a:t>
            </a:r>
            <a:r>
              <a:rPr lang="pt-BR" sz="2400" dirty="0"/>
              <a:t>de </a:t>
            </a:r>
            <a:r>
              <a:rPr lang="pt-BR" sz="2400" dirty="0" smtClean="0"/>
              <a:t>formas </a:t>
            </a:r>
            <a:r>
              <a:rPr lang="pt-BR" sz="2400" dirty="0" smtClean="0"/>
              <a:t>resistentes</a:t>
            </a:r>
            <a:endParaRPr lang="pt-BR" sz="2400" dirty="0"/>
          </a:p>
          <a:p>
            <a:pPr algn="just"/>
            <a:r>
              <a:rPr lang="pt-BR" sz="2400" dirty="0" err="1"/>
              <a:t>Ex</a:t>
            </a:r>
            <a:r>
              <a:rPr lang="pt-BR" sz="2400" dirty="0"/>
              <a:t>: </a:t>
            </a:r>
            <a:r>
              <a:rPr lang="pt-BR" sz="2400" dirty="0" err="1" smtClean="0"/>
              <a:t>pseudomonas</a:t>
            </a:r>
            <a:r>
              <a:rPr lang="pt-BR" sz="2400" dirty="0" smtClean="0"/>
              <a:t> podem sobreviver </a:t>
            </a:r>
            <a:r>
              <a:rPr lang="pt-BR" sz="2400" dirty="0"/>
              <a:t>em </a:t>
            </a:r>
            <a:r>
              <a:rPr lang="pt-BR" sz="2400" dirty="0" smtClean="0"/>
              <a:t>ambientes contendo </a:t>
            </a:r>
            <a:r>
              <a:rPr lang="pt-BR" sz="2400" dirty="0"/>
              <a:t>mercúrio. </a:t>
            </a:r>
          </a:p>
          <a:p>
            <a:pPr marL="0" indent="0" algn="just">
              <a:buNone/>
            </a:pPr>
            <a:r>
              <a:rPr lang="pt-BR" sz="2400" dirty="0" smtClean="0"/>
              <a:t>- Convertem </a:t>
            </a:r>
            <a:r>
              <a:rPr lang="pt-BR" sz="2400" dirty="0"/>
              <a:t>o </a:t>
            </a:r>
            <a:r>
              <a:rPr lang="pt-BR" sz="2400" dirty="0" smtClean="0"/>
              <a:t>mercúrio </a:t>
            </a:r>
            <a:r>
              <a:rPr lang="pt-BR" sz="2400" dirty="0"/>
              <a:t>em </a:t>
            </a:r>
            <a:r>
              <a:rPr lang="pt-BR" sz="2400" dirty="0" smtClean="0"/>
              <a:t>mercúrio </a:t>
            </a:r>
            <a:r>
              <a:rPr lang="pt-BR" sz="2400" dirty="0" err="1" smtClean="0"/>
              <a:t>metilado</a:t>
            </a:r>
            <a:r>
              <a:rPr lang="pt-BR" sz="2400" dirty="0" smtClean="0"/>
              <a:t>, uma substância volátil que escapa para </a:t>
            </a:r>
            <a:r>
              <a:rPr lang="pt-BR" sz="2400" dirty="0"/>
              <a:t>a </a:t>
            </a:r>
            <a:r>
              <a:rPr lang="pt-BR" sz="2400" dirty="0" smtClean="0"/>
              <a:t>atmosfera</a:t>
            </a:r>
            <a:r>
              <a:rPr lang="pt-BR" sz="2400" dirty="0"/>
              <a:t>, </a:t>
            </a:r>
            <a:r>
              <a:rPr lang="pt-BR" sz="2400" dirty="0" smtClean="0"/>
              <a:t>removendo desta forma o </a:t>
            </a:r>
            <a:r>
              <a:rPr lang="pt-BR" sz="2400" dirty="0"/>
              <a:t>mercúrio do ambiente </a:t>
            </a:r>
            <a:r>
              <a:rPr lang="pt-BR" sz="2400" dirty="0" smtClean="0"/>
              <a:t>aquático</a:t>
            </a: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43544" y="844486"/>
            <a:ext cx="3057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Fatores determinantes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277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5. CATEGORIA DAS ÁGUAS - MICRORGANISMOS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20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351338"/>
          </a:xfrm>
        </p:spPr>
        <p:txBody>
          <a:bodyPr>
            <a:noAutofit/>
          </a:bodyPr>
          <a:lstStyle/>
          <a:p>
            <a:r>
              <a:rPr lang="pt-BR" sz="2400" dirty="0" smtClean="0"/>
              <a:t>Lagos</a:t>
            </a:r>
            <a:r>
              <a:rPr lang="pt-BR" sz="2400" dirty="0"/>
              <a:t>, </a:t>
            </a:r>
            <a:r>
              <a:rPr lang="pt-BR" sz="2400" dirty="0" smtClean="0"/>
              <a:t>lagoas</a:t>
            </a:r>
            <a:r>
              <a:rPr lang="pt-BR" sz="2400" dirty="0"/>
              <a:t>, </a:t>
            </a:r>
            <a:r>
              <a:rPr lang="pt-BR" sz="2400" dirty="0" smtClean="0"/>
              <a:t>riachos, estuários </a:t>
            </a:r>
            <a:r>
              <a:rPr lang="pt-BR" sz="2400" dirty="0"/>
              <a:t>e </a:t>
            </a:r>
            <a:r>
              <a:rPr lang="pt-BR" sz="2400" dirty="0" smtClean="0"/>
              <a:t>mar incluem: 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microbiota diversa. 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Microbiota de água doce</a:t>
            </a:r>
            <a:r>
              <a:rPr lang="pt-BR" sz="2400" dirty="0"/>
              <a:t>: </a:t>
            </a:r>
          </a:p>
          <a:p>
            <a:pPr marL="0" indent="0">
              <a:buNone/>
            </a:pPr>
            <a:r>
              <a:rPr lang="pt-BR" sz="2400" b="1" dirty="0"/>
              <a:t>a) </a:t>
            </a:r>
            <a:r>
              <a:rPr lang="pt-BR" sz="2400" b="1" dirty="0" smtClean="0"/>
              <a:t>Zona </a:t>
            </a:r>
            <a:r>
              <a:rPr lang="pt-BR" sz="2400" b="1" dirty="0" smtClean="0"/>
              <a:t>litorânea: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 smtClean="0"/>
              <a:t>penetração da luz </a:t>
            </a:r>
            <a:r>
              <a:rPr lang="pt-BR" sz="2400" dirty="0"/>
              <a:t>e </a:t>
            </a:r>
            <a:r>
              <a:rPr lang="pt-BR" sz="2400" dirty="0" smtClean="0"/>
              <a:t>vegetação presente (diversos) 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b </a:t>
            </a:r>
            <a:r>
              <a:rPr lang="pt-BR" sz="2400" b="1" dirty="0" smtClean="0"/>
              <a:t>) Zona </a:t>
            </a:r>
            <a:r>
              <a:rPr lang="pt-BR" sz="2400" b="1" dirty="0" err="1" smtClean="0"/>
              <a:t>limnética</a:t>
            </a:r>
            <a:r>
              <a:rPr lang="pt-BR" sz="2400" b="1" dirty="0"/>
              <a:t>:</a:t>
            </a:r>
          </a:p>
          <a:p>
            <a:pPr marL="0" indent="0">
              <a:buNone/>
            </a:pPr>
            <a:r>
              <a:rPr lang="pt-BR" sz="2400" dirty="0" smtClean="0"/>
              <a:t>zona aberta</a:t>
            </a:r>
            <a:r>
              <a:rPr lang="pt-BR" sz="2400" dirty="0"/>
              <a:t>, </a:t>
            </a:r>
            <a:r>
              <a:rPr lang="pt-BR" sz="2400" dirty="0" smtClean="0"/>
              <a:t>longe da costa </a:t>
            </a:r>
            <a:r>
              <a:rPr lang="pt-BR" sz="2400" dirty="0"/>
              <a:t>(</a:t>
            </a:r>
            <a:r>
              <a:rPr lang="pt-BR" sz="2400" dirty="0" smtClean="0"/>
              <a:t>algas, </a:t>
            </a:r>
            <a:r>
              <a:rPr lang="pt-BR" sz="2400" dirty="0" err="1" smtClean="0"/>
              <a:t>Pseudomonas</a:t>
            </a:r>
            <a:r>
              <a:rPr lang="pt-BR" sz="2400" dirty="0" smtClean="0"/>
              <a:t>, </a:t>
            </a:r>
            <a:r>
              <a:rPr lang="pt-BR" sz="2400" dirty="0" err="1" smtClean="0"/>
              <a:t>Caulobacter</a:t>
            </a:r>
            <a:r>
              <a:rPr lang="pt-BR" sz="2400" dirty="0"/>
              <a:t>, </a:t>
            </a:r>
            <a:r>
              <a:rPr lang="pt-BR" sz="2400" dirty="0" err="1" smtClean="0"/>
              <a:t>Hyphomicrobium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 smtClean="0"/>
              <a:t>c</a:t>
            </a:r>
            <a:r>
              <a:rPr lang="pt-BR" sz="2400" b="1" dirty="0"/>
              <a:t>) </a:t>
            </a:r>
            <a:r>
              <a:rPr lang="pt-BR" sz="2400" b="1" dirty="0" smtClean="0"/>
              <a:t>Zona </a:t>
            </a:r>
            <a:r>
              <a:rPr lang="pt-BR" sz="2400" b="1" dirty="0" err="1" smtClean="0"/>
              <a:t>hipolímnica</a:t>
            </a:r>
            <a:r>
              <a:rPr lang="pt-BR" sz="2400" b="1" dirty="0"/>
              <a:t>:</a:t>
            </a:r>
          </a:p>
          <a:p>
            <a:pPr marL="0" indent="0">
              <a:buNone/>
            </a:pPr>
            <a:r>
              <a:rPr lang="pt-BR" sz="2400" dirty="0" smtClean="0"/>
              <a:t>água mais profunda </a:t>
            </a:r>
            <a:r>
              <a:rPr lang="pt-BR" sz="2400" dirty="0"/>
              <a:t>(</a:t>
            </a:r>
            <a:r>
              <a:rPr lang="pt-BR" sz="2400" dirty="0" smtClean="0"/>
              <a:t>bactérias sulfurosas, púrpuras </a:t>
            </a:r>
            <a:r>
              <a:rPr lang="pt-BR" sz="2400" dirty="0"/>
              <a:t>e </a:t>
            </a:r>
            <a:r>
              <a:rPr lang="pt-BR" sz="2400" dirty="0" smtClean="0"/>
              <a:t>verdes) </a:t>
            </a:r>
            <a:endParaRPr lang="pt-BR" sz="2400" dirty="0"/>
          </a:p>
          <a:p>
            <a:pPr marL="0" indent="0">
              <a:buNone/>
            </a:pPr>
            <a:r>
              <a:rPr lang="pt-BR" sz="2400" b="1" dirty="0"/>
              <a:t>d ) </a:t>
            </a:r>
            <a:r>
              <a:rPr lang="pt-BR" sz="2400" b="1" dirty="0" smtClean="0"/>
              <a:t> Zona </a:t>
            </a:r>
            <a:r>
              <a:rPr lang="pt-BR" sz="2400" b="1" dirty="0" err="1" smtClean="0"/>
              <a:t>bêntica</a:t>
            </a:r>
            <a:r>
              <a:rPr lang="pt-BR" sz="2400" b="1" dirty="0" smtClean="0"/>
              <a:t>: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 smtClean="0"/>
              <a:t>zona de sedimentação</a:t>
            </a:r>
            <a:r>
              <a:rPr lang="pt-BR" sz="2400" dirty="0"/>
              <a:t>, </a:t>
            </a:r>
            <a:r>
              <a:rPr lang="pt-BR" sz="2400" dirty="0" smtClean="0"/>
              <a:t>fundo de lago </a:t>
            </a:r>
            <a:r>
              <a:rPr lang="pt-BR" sz="2400" dirty="0" err="1" smtClean="0"/>
              <a:t>Desulfuvibrio</a:t>
            </a:r>
            <a:r>
              <a:rPr lang="pt-BR" sz="2400" dirty="0"/>
              <a:t>, </a:t>
            </a:r>
            <a:r>
              <a:rPr lang="pt-BR" sz="2400" dirty="0" smtClean="0"/>
              <a:t>Clostridium</a:t>
            </a:r>
            <a:r>
              <a:rPr lang="pt-BR" sz="2400" dirty="0" smtClean="0"/>
              <a:t>, bactérias  </a:t>
            </a:r>
            <a:r>
              <a:rPr lang="pt-BR" sz="2400" dirty="0" err="1" smtClean="0"/>
              <a:t>metanogênicas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59632" y="774836"/>
            <a:ext cx="719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Distribuição dos microrganismos no ambiente aquático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44639" y="259711"/>
            <a:ext cx="830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6</a:t>
            </a:r>
            <a:r>
              <a:rPr lang="pt-BR" sz="3200" b="1" dirty="0" smtClean="0">
                <a:solidFill>
                  <a:srgbClr val="FF0000"/>
                </a:solidFill>
              </a:rPr>
              <a:t>. TIPOS DE MICRORGANISMOS POR AMBIENTE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58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20" y="1591381"/>
            <a:ext cx="900097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/>
              <a:t>Os microrganismos variam para cada tipo de ambiente aquático. </a:t>
            </a: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/>
              <a:t>Nas </a:t>
            </a:r>
            <a:r>
              <a:rPr lang="pt-BR" sz="2400" b="1" dirty="0"/>
              <a:t>águas superficiais </a:t>
            </a:r>
            <a:r>
              <a:rPr lang="pt-BR" sz="2400" b="1" dirty="0" smtClean="0"/>
              <a:t>são encontrados </a:t>
            </a:r>
            <a:r>
              <a:rPr lang="pt-BR" sz="2400" b="1" dirty="0"/>
              <a:t>microrganismos </a:t>
            </a:r>
            <a:r>
              <a:rPr lang="pt-BR" sz="2400" b="1" dirty="0" smtClean="0"/>
              <a:t>como: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bacilos </a:t>
            </a:r>
            <a:r>
              <a:rPr lang="pt-BR" sz="2400" dirty="0" err="1"/>
              <a:t>gram</a:t>
            </a:r>
            <a:r>
              <a:rPr lang="pt-BR" sz="2400" dirty="0"/>
              <a:t> </a:t>
            </a:r>
            <a:r>
              <a:rPr lang="pt-BR" sz="2400" dirty="0" smtClean="0"/>
              <a:t>negativos: </a:t>
            </a:r>
            <a:r>
              <a:rPr lang="pt-BR" sz="2400" i="1" dirty="0" err="1" smtClean="0"/>
              <a:t>Legionella</a:t>
            </a:r>
            <a:r>
              <a:rPr lang="pt-BR" sz="2400" i="1" dirty="0"/>
              <a:t>, </a:t>
            </a:r>
            <a:r>
              <a:rPr lang="pt-BR" sz="2400" i="1" dirty="0" err="1"/>
              <a:t>Aeromonas</a:t>
            </a:r>
            <a:r>
              <a:rPr lang="pt-BR" sz="2400" dirty="0"/>
              <a:t>, além das mesmas bactérias de águas </a:t>
            </a:r>
            <a:r>
              <a:rPr lang="pt-BR" sz="2400" dirty="0" smtClean="0"/>
              <a:t>subterrâneas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pt-B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/>
              <a:t>Em </a:t>
            </a:r>
            <a:r>
              <a:rPr lang="pt-BR" sz="2400" b="1" dirty="0"/>
              <a:t>águas salobras e salgadas </a:t>
            </a:r>
            <a:r>
              <a:rPr lang="pt-BR" sz="2400" b="1" dirty="0" smtClean="0"/>
              <a:t>são encontrados: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- bacilos </a:t>
            </a:r>
            <a:r>
              <a:rPr lang="pt-BR" sz="2400" dirty="0" err="1"/>
              <a:t>gram</a:t>
            </a:r>
            <a:r>
              <a:rPr lang="pt-BR" sz="2400" dirty="0"/>
              <a:t> </a:t>
            </a:r>
            <a:r>
              <a:rPr lang="pt-BR" sz="2400" dirty="0" smtClean="0"/>
              <a:t>negativos: </a:t>
            </a:r>
            <a:r>
              <a:rPr lang="pt-BR" sz="2400" i="1" dirty="0" err="1" smtClean="0"/>
              <a:t>Photobacterium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i="1" dirty="0" err="1"/>
              <a:t>Vibrio</a:t>
            </a:r>
            <a:r>
              <a:rPr lang="pt-BR" sz="2400" dirty="0"/>
              <a:t>, protozoários </a:t>
            </a:r>
            <a:r>
              <a:rPr lang="pt-BR" sz="2400" dirty="0" smtClean="0"/>
              <a:t>, sendo que a microbiota </a:t>
            </a:r>
            <a:r>
              <a:rPr lang="pt-BR" sz="2400" dirty="0"/>
              <a:t>está vinculada à profundidade. 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59632" y="774836"/>
            <a:ext cx="719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Distribuição dos microrganismos no ambiente aquático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4639" y="259711"/>
            <a:ext cx="830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6</a:t>
            </a:r>
            <a:r>
              <a:rPr lang="pt-BR" sz="3200" b="1" dirty="0" smtClean="0">
                <a:solidFill>
                  <a:srgbClr val="FF0000"/>
                </a:solidFill>
              </a:rPr>
              <a:t>. TIPOS DE MICRORGANISMOS POR AMBIENTE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33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453" y="1911957"/>
            <a:ext cx="869856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/>
              <a:t>Nas </a:t>
            </a:r>
            <a:r>
              <a:rPr lang="pt-BR" sz="2400" b="1" dirty="0"/>
              <a:t>águas subterrâneas </a:t>
            </a:r>
            <a:r>
              <a:rPr lang="pt-BR" sz="2400" dirty="0"/>
              <a:t>originárias de precipitação atmosférica absorvida pelo </a:t>
            </a:r>
            <a:r>
              <a:rPr lang="pt-BR" sz="2400" dirty="0" smtClean="0"/>
              <a:t>solo, rios </a:t>
            </a:r>
            <a:r>
              <a:rPr lang="pt-BR" sz="2400" dirty="0"/>
              <a:t>e </a:t>
            </a:r>
            <a:r>
              <a:rPr lang="pt-BR" sz="2400" dirty="0" smtClean="0"/>
              <a:t>lagos  são encontrados: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bacilos </a:t>
            </a:r>
            <a:r>
              <a:rPr lang="pt-BR" sz="2400" dirty="0" err="1"/>
              <a:t>gram</a:t>
            </a:r>
            <a:r>
              <a:rPr lang="pt-BR" sz="2400" dirty="0"/>
              <a:t> </a:t>
            </a:r>
            <a:r>
              <a:rPr lang="pt-BR" sz="2400" dirty="0" smtClean="0"/>
              <a:t>negativos: </a:t>
            </a:r>
            <a:r>
              <a:rPr lang="pt-BR" sz="2400" i="1" dirty="0" err="1" smtClean="0"/>
              <a:t>Flavobacterium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i="1" dirty="0" err="1" smtClean="0"/>
              <a:t>Achromobacter</a:t>
            </a:r>
            <a:endParaRPr lang="pt-BR" sz="2400" i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- bacilos </a:t>
            </a:r>
            <a:r>
              <a:rPr lang="pt-BR" sz="2400" dirty="0" err="1"/>
              <a:t>gram</a:t>
            </a:r>
            <a:r>
              <a:rPr lang="pt-BR" sz="2400" dirty="0"/>
              <a:t> </a:t>
            </a:r>
            <a:r>
              <a:rPr lang="pt-BR" sz="2400" dirty="0" smtClean="0"/>
              <a:t>positivos: </a:t>
            </a:r>
            <a:r>
              <a:rPr lang="pt-BR" sz="2400" i="1" dirty="0" err="1" smtClean="0"/>
              <a:t>Micrococcus</a:t>
            </a:r>
            <a:r>
              <a:rPr lang="pt-BR" sz="2400" dirty="0"/>
              <a:t>, </a:t>
            </a:r>
            <a:r>
              <a:rPr lang="pt-BR" sz="2400" i="1" dirty="0" err="1"/>
              <a:t>Nocardia</a:t>
            </a:r>
            <a:r>
              <a:rPr lang="pt-BR" sz="2400" dirty="0"/>
              <a:t> e </a:t>
            </a:r>
            <a:r>
              <a:rPr lang="pt-BR" sz="2400" i="1" dirty="0" err="1"/>
              <a:t>Cytophaga</a:t>
            </a:r>
            <a:r>
              <a:rPr lang="pt-BR" sz="2400" dirty="0"/>
              <a:t>, além de bactérias decompositoras de hidrocarboneto, ferro e enxofre. 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59632" y="774836"/>
            <a:ext cx="719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Distribuição dos microrganismos no ambiente aquático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4639" y="259711"/>
            <a:ext cx="830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6</a:t>
            </a:r>
            <a:r>
              <a:rPr lang="pt-BR" sz="3200" b="1" dirty="0" smtClean="0">
                <a:solidFill>
                  <a:srgbClr val="FF0000"/>
                </a:solidFill>
              </a:rPr>
              <a:t>. TIPOS DE MICRORGANISMOS POR AMBIENTE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7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1825625"/>
            <a:ext cx="8724503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Em ambientes aquáticos extremos </a:t>
            </a:r>
            <a:r>
              <a:rPr lang="pt-BR" sz="2400" dirty="0"/>
              <a:t>ainda há o crescimento de bactérias que vivem em águas muito </a:t>
            </a:r>
            <a:r>
              <a:rPr lang="pt-BR" sz="2400" dirty="0" smtClean="0"/>
              <a:t>salgadas: </a:t>
            </a:r>
            <a:r>
              <a:rPr lang="pt-BR" sz="2400" i="1" dirty="0" err="1" smtClean="0"/>
              <a:t>Halobacterium</a:t>
            </a:r>
            <a:r>
              <a:rPr lang="pt-BR" sz="2400" i="1" dirty="0"/>
              <a:t>. </a:t>
            </a:r>
            <a:endParaRPr lang="pt-BR" sz="2400" i="1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Em </a:t>
            </a:r>
            <a:r>
              <a:rPr lang="pt-BR" sz="2400" b="1" dirty="0"/>
              <a:t>águas poluídas e esgoto </a:t>
            </a:r>
            <a:r>
              <a:rPr lang="pt-BR" sz="2400" dirty="0" smtClean="0"/>
              <a:t>encontramos </a:t>
            </a:r>
            <a:r>
              <a:rPr lang="pt-BR" sz="2400" dirty="0"/>
              <a:t>um grupo muito diverso de microrganismos, que irá variar conforme o tipo e a composição do poluente ou do esgoto.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esgoto sempre é muito rico em microrganismos, porque a água está repleta de nutrientes.</a:t>
            </a:r>
          </a:p>
          <a:p>
            <a:pPr algn="just"/>
            <a:endParaRPr lang="pt-BR" sz="24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6" y="259711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259632" y="774836"/>
            <a:ext cx="7194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Distribuição dos microrganismos no ambiente aquático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4639" y="259711"/>
            <a:ext cx="830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6</a:t>
            </a:r>
            <a:r>
              <a:rPr lang="pt-BR" sz="3200" b="1" dirty="0" smtClean="0">
                <a:solidFill>
                  <a:srgbClr val="FF0000"/>
                </a:solidFill>
              </a:rPr>
              <a:t>. TIPOS DE MICRORGANISMOS POR AMBIENTE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263830" cy="4351338"/>
          </a:xfrm>
        </p:spPr>
        <p:txBody>
          <a:bodyPr>
            <a:normAutofit/>
          </a:bodyPr>
          <a:lstStyle/>
          <a:p>
            <a:r>
              <a:rPr lang="pt-BR" sz="2400" b="1" dirty="0"/>
              <a:t>CONTAMINADORES DE ÁGUA POTÁVEL </a:t>
            </a:r>
            <a:endParaRPr lang="pt-BR" sz="2400" b="1" dirty="0" smtClean="0"/>
          </a:p>
          <a:p>
            <a:r>
              <a:rPr lang="pt-BR" sz="2400" dirty="0" smtClean="0"/>
              <a:t>Maiores </a:t>
            </a:r>
            <a:r>
              <a:rPr lang="pt-BR" sz="2400" dirty="0"/>
              <a:t>contaminadores</a:t>
            </a:r>
            <a:r>
              <a:rPr lang="pt-BR" sz="2400" dirty="0" smtClean="0"/>
              <a:t>: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Grandes </a:t>
            </a:r>
            <a:r>
              <a:rPr lang="pt-BR" sz="2400" dirty="0"/>
              <a:t>indústrias de alta tecnologia: 20 a 25%. </a:t>
            </a:r>
            <a:r>
              <a:rPr lang="pt-BR" sz="2400" dirty="0" err="1"/>
              <a:t>Ex</a:t>
            </a:r>
            <a:r>
              <a:rPr lang="pt-BR" sz="2400" dirty="0"/>
              <a:t>.:produção de chips de silício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Agricultura </a:t>
            </a:r>
            <a:r>
              <a:rPr lang="pt-BR" sz="2400" dirty="0"/>
              <a:t>industrial. Ex.: alimentos para exportação: 65 a 75%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Casas </a:t>
            </a:r>
            <a:r>
              <a:rPr lang="pt-BR" sz="2400" dirty="0"/>
              <a:t>particulares: 10%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7045" y="293183"/>
            <a:ext cx="8062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7. CONTAMINANTES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877958"/>
            <a:ext cx="6372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Poluição/Contaminantes </a:t>
            </a:r>
            <a:r>
              <a:rPr lang="pt-BR" sz="2400" b="1" i="1" dirty="0">
                <a:solidFill>
                  <a:srgbClr val="0070C0"/>
                </a:solidFill>
              </a:rPr>
              <a:t>em Sistemas Aquáticos</a:t>
            </a:r>
          </a:p>
        </p:txBody>
      </p:sp>
    </p:spTree>
    <p:extLst>
      <p:ext uri="{BB962C8B-B14F-4D97-AF65-F5344CB8AC3E}">
        <p14:creationId xmlns:p14="http://schemas.microsoft.com/office/powerpoint/2010/main" val="191777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351338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Decreto Federal 5.440 de 04/05/2005 </a:t>
            </a:r>
            <a:endParaRPr lang="pt-BR" sz="2400" b="1" dirty="0" smtClean="0"/>
          </a:p>
          <a:p>
            <a:pPr marL="0" indent="0" algn="just">
              <a:buNone/>
            </a:pPr>
            <a:r>
              <a:rPr lang="pt-BR" sz="2400" dirty="0" smtClean="0"/>
              <a:t>a</a:t>
            </a:r>
            <a:r>
              <a:rPr lang="pt-BR" sz="2400" dirty="0"/>
              <a:t>. Relatório anual da Qualidade da água.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b</a:t>
            </a:r>
            <a:r>
              <a:rPr lang="pt-BR" sz="2400" dirty="0"/>
              <a:t>. Receber em sua conta mensal de água informações sobre a qualidade da água consumida em sua residência.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c</a:t>
            </a:r>
            <a:r>
              <a:rPr lang="pt-BR" sz="2400" dirty="0"/>
              <a:t>. Dados como análise bacteriológica e características do manancial de origem, por exemplo, devem constar nas contas que chegam às casas. Além disso, o decreto estabelece a obrigatoriedade do envio de um relatório anual com outras informações detalhadas sobre a água fornecida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b="1" dirty="0" smtClean="0"/>
              <a:t>ÓRGÃOS REGULADORES</a:t>
            </a:r>
          </a:p>
          <a:p>
            <a:pPr algn="just"/>
            <a:r>
              <a:rPr lang="pt-BR" sz="2400" dirty="0" err="1" smtClean="0"/>
              <a:t>Agespisa</a:t>
            </a:r>
            <a:r>
              <a:rPr lang="pt-BR" sz="2400" dirty="0" smtClean="0"/>
              <a:t> </a:t>
            </a:r>
            <a:r>
              <a:rPr lang="pt-BR" sz="2400" dirty="0"/>
              <a:t>(PI), </a:t>
            </a:r>
            <a:r>
              <a:rPr lang="pt-BR" sz="2400" dirty="0" err="1"/>
              <a:t>Caema</a:t>
            </a:r>
            <a:r>
              <a:rPr lang="pt-BR" sz="2400" dirty="0"/>
              <a:t> (MA), </a:t>
            </a:r>
            <a:r>
              <a:rPr lang="pt-BR" sz="2400" dirty="0" err="1"/>
              <a:t>Caerd</a:t>
            </a:r>
            <a:r>
              <a:rPr lang="pt-BR" sz="2400" dirty="0"/>
              <a:t> (RO), </a:t>
            </a:r>
            <a:r>
              <a:rPr lang="pt-BR" sz="2400" dirty="0" err="1"/>
              <a:t>Caern</a:t>
            </a:r>
            <a:r>
              <a:rPr lang="pt-BR" sz="2400" dirty="0"/>
              <a:t> (RN), Caesb (Brasília), </a:t>
            </a:r>
            <a:r>
              <a:rPr lang="pt-BR" sz="2400" dirty="0" err="1"/>
              <a:t>Cagece</a:t>
            </a:r>
            <a:r>
              <a:rPr lang="pt-BR" sz="2400" dirty="0"/>
              <a:t> (CE), </a:t>
            </a:r>
            <a:r>
              <a:rPr lang="pt-BR" sz="2400" dirty="0" err="1"/>
              <a:t>Cagepa</a:t>
            </a:r>
            <a:r>
              <a:rPr lang="pt-BR" sz="2400" dirty="0"/>
              <a:t> (PB), </a:t>
            </a:r>
            <a:r>
              <a:rPr lang="pt-BR" sz="2400" dirty="0" err="1"/>
              <a:t>Casan</a:t>
            </a:r>
            <a:r>
              <a:rPr lang="pt-BR" sz="2400" dirty="0"/>
              <a:t> (SC), Cedae (RJ), </a:t>
            </a:r>
            <a:r>
              <a:rPr lang="pt-BR" sz="2400" dirty="0" err="1"/>
              <a:t>Cesan</a:t>
            </a:r>
            <a:r>
              <a:rPr lang="pt-BR" sz="2400" dirty="0"/>
              <a:t> (ES), </a:t>
            </a:r>
            <a:r>
              <a:rPr lang="pt-BR" sz="2400" dirty="0" err="1"/>
              <a:t>Copasa</a:t>
            </a:r>
            <a:r>
              <a:rPr lang="pt-BR" sz="2400" dirty="0"/>
              <a:t> (MG), </a:t>
            </a:r>
            <a:r>
              <a:rPr lang="pt-BR" sz="2400" dirty="0" err="1"/>
              <a:t>Corsan</a:t>
            </a:r>
            <a:r>
              <a:rPr lang="pt-BR" sz="2400" dirty="0"/>
              <a:t> (RS), </a:t>
            </a:r>
            <a:r>
              <a:rPr lang="pt-BR" sz="2400" dirty="0" err="1"/>
              <a:t>Cosama</a:t>
            </a:r>
            <a:r>
              <a:rPr lang="pt-BR" sz="2400" dirty="0"/>
              <a:t> (AM), </a:t>
            </a:r>
            <a:r>
              <a:rPr lang="pt-BR" sz="2400" dirty="0" err="1"/>
              <a:t>Cosanpa</a:t>
            </a:r>
            <a:r>
              <a:rPr lang="pt-BR" sz="2400" dirty="0"/>
              <a:t> (PA), Deas (AC), </a:t>
            </a:r>
            <a:r>
              <a:rPr lang="pt-BR" sz="2400" dirty="0" err="1"/>
              <a:t>Deso</a:t>
            </a:r>
            <a:r>
              <a:rPr lang="pt-BR" sz="2400" dirty="0"/>
              <a:t> (SE), Embasa (BA), Sabesp (SP), </a:t>
            </a:r>
            <a:r>
              <a:rPr lang="pt-BR" sz="2400" dirty="0" err="1"/>
              <a:t>Saneatins</a:t>
            </a:r>
            <a:r>
              <a:rPr lang="pt-BR" sz="2400" dirty="0"/>
              <a:t> (TO) e Sanepar (PR).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7045" y="293183"/>
            <a:ext cx="8062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7. CONTAMINANTES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64616" y="75089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Lei da “água limpa” - potável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416" y="1586343"/>
            <a:ext cx="8695478" cy="3672408"/>
          </a:xfrm>
        </p:spPr>
        <p:txBody>
          <a:bodyPr>
            <a:normAutofit/>
          </a:bodyPr>
          <a:lstStyle/>
          <a:p>
            <a:r>
              <a:rPr lang="pt-BR" sz="2400" b="1" dirty="0"/>
              <a:t>Possibilitou o conhecimento sofisticado sobre: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A base química e física da vida </a:t>
            </a:r>
            <a:endParaRPr lang="pt-BR" sz="2400" dirty="0" smtClean="0"/>
          </a:p>
          <a:p>
            <a:pPr marL="0" indent="0">
              <a:buNone/>
            </a:pPr>
            <a:endParaRPr lang="pt-BR" sz="1800" dirty="0" smtClean="0"/>
          </a:p>
          <a:p>
            <a:pPr>
              <a:buFontTx/>
              <a:buChar char="-"/>
            </a:pPr>
            <a:r>
              <a:rPr lang="pt-BR" sz="2400" dirty="0"/>
              <a:t>Os microrganismos surgiram a 4 bilhões de anos </a:t>
            </a:r>
            <a:r>
              <a:rPr lang="pt-BR" sz="2400" dirty="0" smtClean="0"/>
              <a:t>atrás</a:t>
            </a:r>
          </a:p>
          <a:p>
            <a:pPr marL="0" indent="0">
              <a:buNone/>
            </a:pPr>
            <a:endParaRPr lang="pt-BR" sz="1800" dirty="0"/>
          </a:p>
          <a:p>
            <a:pPr>
              <a:buFontTx/>
              <a:buChar char="-"/>
            </a:pPr>
            <a:r>
              <a:rPr lang="pt-BR" sz="2400" dirty="0"/>
              <a:t>Proporcionaram a diversidade das plantas e dos </a:t>
            </a:r>
            <a:r>
              <a:rPr lang="pt-BR" sz="2400" dirty="0" smtClean="0"/>
              <a:t>animais</a:t>
            </a:r>
          </a:p>
          <a:p>
            <a:pPr marL="0" indent="0">
              <a:buNone/>
            </a:pPr>
            <a:endParaRPr lang="pt-BR" sz="1800" dirty="0"/>
          </a:p>
          <a:p>
            <a:pPr>
              <a:buFontTx/>
              <a:buChar char="-"/>
            </a:pPr>
            <a:r>
              <a:rPr lang="pt-BR" sz="2400" dirty="0" smtClean="0"/>
              <a:t>Microrganismos compartilham </a:t>
            </a:r>
            <a:r>
              <a:rPr lang="pt-BR" sz="2400" dirty="0"/>
              <a:t>várias características com as células de organismos </a:t>
            </a:r>
            <a:r>
              <a:rPr lang="pt-BR" sz="2400" dirty="0" smtClean="0"/>
              <a:t>pluricelulares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99792" y="232396"/>
            <a:ext cx="2946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1. </a:t>
            </a:r>
            <a:r>
              <a:rPr lang="pt-BR" sz="3200" b="1" dirty="0" smtClean="0">
                <a:solidFill>
                  <a:srgbClr val="FF0000"/>
                </a:solidFill>
              </a:rPr>
              <a:t>INTRODUÇÃO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082714" y="812133"/>
            <a:ext cx="500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Para que estudar os microrganismos?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4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1690689"/>
            <a:ext cx="8712968" cy="4351338"/>
          </a:xfrm>
        </p:spPr>
        <p:txBody>
          <a:bodyPr>
            <a:noAutofit/>
          </a:bodyPr>
          <a:lstStyle/>
          <a:p>
            <a:r>
              <a:rPr lang="pt-BR" sz="2400" dirty="0"/>
              <a:t>80% das doenças nos países em desenvolvimento – H2O; </a:t>
            </a:r>
            <a:endParaRPr lang="pt-BR" sz="2400" dirty="0" smtClean="0"/>
          </a:p>
          <a:p>
            <a:r>
              <a:rPr lang="pt-BR" sz="2400" dirty="0" smtClean="0"/>
              <a:t>15x10</a:t>
            </a:r>
            <a:r>
              <a:rPr lang="pt-BR" sz="2000" baseline="30000" dirty="0" smtClean="0"/>
              <a:t>6 </a:t>
            </a:r>
            <a:r>
              <a:rPr lang="pt-BR" sz="2400" dirty="0"/>
              <a:t>crianças 0 – 5 anos morrem/ano direta e indiretamente; </a:t>
            </a:r>
            <a:endParaRPr lang="pt-BR" sz="2400" dirty="0" smtClean="0"/>
          </a:p>
          <a:p>
            <a:r>
              <a:rPr lang="pt-BR" sz="2400" dirty="0" smtClean="0"/>
              <a:t>falta </a:t>
            </a:r>
            <a:r>
              <a:rPr lang="pt-BR" sz="2400" dirty="0"/>
              <a:t>ou deficiência dos sistemas de abastecimento de água e esgoto</a:t>
            </a:r>
            <a:r>
              <a:rPr lang="pt-BR" sz="2400" dirty="0" smtClean="0"/>
              <a:t>;</a:t>
            </a:r>
          </a:p>
          <a:p>
            <a:r>
              <a:rPr lang="pt-BR" sz="2400" dirty="0" smtClean="0"/>
              <a:t>30</a:t>
            </a:r>
            <a:r>
              <a:rPr lang="pt-BR" sz="2400" dirty="0"/>
              <a:t>% população mundial tem H2O tratada; </a:t>
            </a:r>
            <a:endParaRPr lang="pt-BR" sz="2400" dirty="0" smtClean="0"/>
          </a:p>
          <a:p>
            <a:r>
              <a:rPr lang="pt-BR" sz="2400" dirty="0" smtClean="0"/>
              <a:t>70</a:t>
            </a:r>
            <a:r>
              <a:rPr lang="pt-BR" sz="2400" dirty="0"/>
              <a:t>% depende de poços e outras fontes, passíveis de </a:t>
            </a:r>
            <a:r>
              <a:rPr lang="pt-BR" sz="2400" dirty="0" smtClean="0"/>
              <a:t>contaminação</a:t>
            </a:r>
          </a:p>
          <a:p>
            <a:endParaRPr lang="pt-BR" sz="2400" dirty="0"/>
          </a:p>
          <a:p>
            <a:r>
              <a:rPr lang="pt-BR" sz="2400" dirty="0"/>
              <a:t>AGENTES PATOGÊNICOS VEICULAÇÃO HÍDRICA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Ponto comum!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Eliminação através das fezes dos </a:t>
            </a:r>
            <a:r>
              <a:rPr lang="pt-BR" sz="2400" dirty="0" smtClean="0"/>
              <a:t>indivíduos </a:t>
            </a:r>
            <a:r>
              <a:rPr lang="pt-BR" sz="2400" dirty="0"/>
              <a:t>doentes ou portadores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7045" y="293183"/>
            <a:ext cx="8062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7. CONTAMINANTES </a:t>
            </a:r>
            <a:r>
              <a:rPr lang="pt-BR" sz="3200" b="1" dirty="0">
                <a:solidFill>
                  <a:srgbClr val="FF0000"/>
                </a:solidFill>
              </a:rPr>
              <a:t>DE SISTEMAS AQUÁTICOS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50369" y="82265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Poluentes - OMS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0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" y="1484784"/>
            <a:ext cx="8039735" cy="5124227"/>
          </a:xfr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28892" y="148022"/>
            <a:ext cx="7010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8. DOENÇAS TRANSMITIDAS PELA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05726" y="7079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Microrganismos patogênicos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vs</a:t>
            </a:r>
            <a:r>
              <a:rPr lang="pt-BR" sz="2400" b="1" i="1" dirty="0" smtClean="0">
                <a:solidFill>
                  <a:srgbClr val="0070C0"/>
                </a:solidFill>
              </a:rPr>
              <a:t> água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38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44" y="111817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Trabalho com animais, produtos animais ou solo ou água contaminados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Caçadores, amestradores, </a:t>
            </a:r>
            <a:r>
              <a:rPr lang="pt-BR" sz="2400" dirty="0" err="1"/>
              <a:t>etc</a:t>
            </a:r>
            <a:r>
              <a:rPr lang="pt-BR" sz="2400" dirty="0"/>
              <a:t>…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Trabalhadores de fazendas de leite/derivados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Criadores de animais de abate.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Veterinários.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Trabalhadores de fazendas </a:t>
            </a:r>
            <a:r>
              <a:rPr lang="pt-BR" sz="2400" dirty="0" smtClean="0"/>
              <a:t>de</a:t>
            </a:r>
          </a:p>
          <a:p>
            <a:pPr marL="0" indent="0">
              <a:buNone/>
            </a:pPr>
            <a:r>
              <a:rPr lang="pt-BR" sz="2400" dirty="0" smtClean="0"/>
              <a:t>arroz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Militares e Bombeiros.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Trabalhadores em esgotos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17" y="3429000"/>
            <a:ext cx="4737984" cy="3296552"/>
          </a:xfrm>
          <a:prstGeom prst="rect">
            <a:avLst/>
          </a:prstGeo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28892" y="148022"/>
            <a:ext cx="7010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8. DOENÇAS TRANSMITIDAS PELA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49271" y="533404"/>
            <a:ext cx="3546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Transmissão ocupacional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15227"/>
            <a:ext cx="8518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Associação com natação e esportes aquáticos, especialmente em rios e </a:t>
            </a:r>
            <a:r>
              <a:rPr lang="pt-BR" sz="2400" dirty="0" smtClean="0"/>
              <a:t>lagos</a:t>
            </a:r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Epidemias: associação com enchentes, tempestades tropicais, tornados, </a:t>
            </a:r>
            <a:r>
              <a:rPr lang="pt-BR" sz="2400" dirty="0" err="1"/>
              <a:t>etc</a:t>
            </a:r>
            <a:r>
              <a:rPr lang="pt-BR" sz="2400" dirty="0"/>
              <a:t>…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No Brasil: enchentes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08" y="2780928"/>
            <a:ext cx="6129723" cy="4039287"/>
          </a:xfrm>
          <a:prstGeom prst="rect">
            <a:avLst/>
          </a:prstGeo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28892" y="148022"/>
            <a:ext cx="7010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8. DOENÇAS TRANSMITIDAS PELA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45998" y="593068"/>
            <a:ext cx="3330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Transmissão acidental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8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548" y="1634535"/>
            <a:ext cx="86989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 smtClean="0"/>
              <a:t>Preservar </a:t>
            </a:r>
            <a:r>
              <a:rPr lang="pt-BR" sz="2400" dirty="0"/>
              <a:t>é necessidade </a:t>
            </a:r>
            <a:r>
              <a:rPr lang="pt-BR" sz="2400" dirty="0" smtClean="0"/>
              <a:t>universal</a:t>
            </a:r>
          </a:p>
          <a:p>
            <a:pPr marL="0" indent="0">
              <a:buNone/>
            </a:pPr>
            <a:r>
              <a:rPr lang="pt-BR" sz="2400" b="1" dirty="0"/>
              <a:t>• </a:t>
            </a:r>
            <a:r>
              <a:rPr lang="pt-BR" sz="2400" b="1" dirty="0" smtClean="0"/>
              <a:t>fiscalização</a:t>
            </a:r>
            <a:r>
              <a:rPr lang="pt-BR" sz="2400" dirty="0" smtClean="0"/>
              <a:t> 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autoridades sanitárias e órgãos de saneamento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exames rotineiros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pesquisa de microrganismos patogênicos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• </a:t>
            </a:r>
            <a:r>
              <a:rPr lang="pt-BR" sz="2400" b="1" dirty="0"/>
              <a:t>requer: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procedimentos complexos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longo tempo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Custos elevados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123173"/>
            <a:ext cx="673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9. INDICADORES DE CONTAMINANTES 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3848" y="69622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Contaminantes da água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0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• </a:t>
            </a:r>
            <a:r>
              <a:rPr lang="pt-BR" sz="2400" dirty="0"/>
              <a:t>Ser um microrganismo ou um grupo de microrganismos prevalente em esgotos e excretado pelo homem e outros animais homeotérmicos.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• </a:t>
            </a:r>
            <a:r>
              <a:rPr lang="pt-BR" sz="2400" dirty="0"/>
              <a:t>Sua densidade deve ter uma relação direta com o grau de contaminação fecal.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•</a:t>
            </a:r>
            <a:r>
              <a:rPr lang="pt-BR" sz="2400" dirty="0"/>
              <a:t>Ser incapaz de se multiplicar no ambiente aquático ou multiplicar-se menos do que as bactérias entéricas.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• </a:t>
            </a:r>
            <a:r>
              <a:rPr lang="pt-BR" sz="2400" dirty="0"/>
              <a:t>Apresentar maior resistência aos desinfetantes que os microrganismos patogênicos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• </a:t>
            </a:r>
            <a:r>
              <a:rPr lang="pt-BR" sz="2400" dirty="0"/>
              <a:t>Ser quantificável por métodos laboratoriais rápidos e simples.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• </a:t>
            </a:r>
            <a:r>
              <a:rPr lang="pt-BR" sz="2400" dirty="0"/>
              <a:t>Não existe um indicador “ideal” que reúna todas os requisitos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r>
              <a:rPr lang="pt-BR" sz="2400" dirty="0" smtClean="0"/>
              <a:t>Todos </a:t>
            </a:r>
            <a:r>
              <a:rPr lang="pt-BR" sz="2400" dirty="0"/>
              <a:t>apresentam vantagens e limitações!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123173"/>
            <a:ext cx="673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9. INDICADORES DE CONTAMINANTES 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88598" y="63362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Requisitos de indicador de contaminação fecal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33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25625"/>
            <a:ext cx="8712968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Coliformes totais: grupo de bactérias, em forma de bacilos, Gram-negativos, </a:t>
            </a:r>
            <a:r>
              <a:rPr lang="pt-BR" sz="2400" dirty="0" smtClean="0"/>
              <a:t>não esporuladas</a:t>
            </a:r>
            <a:r>
              <a:rPr lang="pt-BR" sz="2400" dirty="0"/>
              <a:t>, aeróbias ou anaeróbias facultativas, oxidase-negativas, que fermentam a lactose com produção de ácido, gás e aldeído dentro de 24-48 horas à 35 ±</a:t>
            </a:r>
            <a:r>
              <a:rPr lang="pt-BR" sz="2400" dirty="0" smtClean="0"/>
              <a:t>0,5ºC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Gêneros: </a:t>
            </a:r>
            <a:r>
              <a:rPr lang="pt-BR" sz="2400" i="1" dirty="0"/>
              <a:t>Escherichia, </a:t>
            </a:r>
            <a:r>
              <a:rPr lang="pt-BR" sz="2400" i="1" dirty="0" err="1"/>
              <a:t>Citrobacter</a:t>
            </a:r>
            <a:r>
              <a:rPr lang="pt-BR" sz="2400" i="1" dirty="0"/>
              <a:t>, </a:t>
            </a:r>
            <a:r>
              <a:rPr lang="pt-BR" sz="2400" i="1" dirty="0" err="1"/>
              <a:t>Klebsiella</a:t>
            </a:r>
            <a:r>
              <a:rPr lang="pt-BR" sz="2400" i="1" dirty="0"/>
              <a:t> </a:t>
            </a:r>
            <a:r>
              <a:rPr lang="pt-BR" sz="2400" dirty="0"/>
              <a:t>e </a:t>
            </a:r>
            <a:r>
              <a:rPr lang="pt-BR" sz="2400" i="1" dirty="0" err="1" smtClean="0"/>
              <a:t>Enterobacter</a:t>
            </a:r>
            <a:r>
              <a:rPr lang="pt-BR" sz="2400" i="1" dirty="0"/>
              <a:t>,</a:t>
            </a:r>
            <a:r>
              <a:rPr lang="pt-BR" sz="2400" dirty="0"/>
              <a:t> embora vários outros gêneros e espécies pertençam ao grupo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123173"/>
            <a:ext cx="673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9. INDICADORES DE CONTAMINANTES 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84842" y="707948"/>
            <a:ext cx="1831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Definições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64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EVOLUÇÃO DOS </a:t>
            </a:r>
            <a:r>
              <a:rPr lang="pt-BR" sz="2400" b="1" dirty="0" smtClean="0"/>
              <a:t>INDICADORES</a:t>
            </a:r>
          </a:p>
          <a:p>
            <a:endParaRPr lang="pt-BR" sz="2400" b="1" dirty="0" smtClean="0"/>
          </a:p>
          <a:p>
            <a:r>
              <a:rPr lang="pt-BR" sz="2400" dirty="0"/>
              <a:t>Coliformes totais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Coliformes </a:t>
            </a:r>
            <a:r>
              <a:rPr lang="pt-BR" sz="2400" dirty="0"/>
              <a:t>fecais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Escherichia </a:t>
            </a:r>
            <a:r>
              <a:rPr lang="pt-BR" sz="2400" dirty="0"/>
              <a:t>coli  </a:t>
            </a:r>
            <a:r>
              <a:rPr lang="pt-BR" sz="2400" dirty="0" smtClean="0"/>
              <a:t>    OU  </a:t>
            </a:r>
            <a:r>
              <a:rPr lang="pt-BR" sz="2400" dirty="0" err="1" smtClean="0"/>
              <a:t>Enterococos</a:t>
            </a:r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243358" y="306896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>
            <a:off x="1896931" y="4050967"/>
            <a:ext cx="298805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635896" y="4018873"/>
            <a:ext cx="7200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385725" y="146982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10. ANÁLISE DA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43808" y="716140"/>
            <a:ext cx="417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Análise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quali</a:t>
            </a:r>
            <a:r>
              <a:rPr lang="pt-BR" sz="2400" b="1" i="1" dirty="0" smtClean="0">
                <a:solidFill>
                  <a:srgbClr val="0070C0"/>
                </a:solidFill>
              </a:rPr>
              <a:t>-quantitativa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10" y="1019410"/>
            <a:ext cx="8784976" cy="4351338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/>
              <a:t>Para </a:t>
            </a:r>
            <a:r>
              <a:rPr lang="pt-BR" sz="2400" b="1" dirty="0"/>
              <a:t>análise Microbiológica </a:t>
            </a:r>
            <a:endParaRPr lang="pt-BR" sz="2400" b="1" dirty="0" smtClean="0"/>
          </a:p>
          <a:p>
            <a:pPr algn="just"/>
            <a:r>
              <a:rPr lang="pt-BR" sz="2400" dirty="0" smtClean="0"/>
              <a:t>1</a:t>
            </a:r>
            <a:r>
              <a:rPr lang="pt-BR" sz="2400" dirty="0"/>
              <a:t>. Abrir a torneira, deixando fluir um pouco de </a:t>
            </a:r>
            <a:r>
              <a:rPr lang="pt-BR" sz="2400" dirty="0" smtClean="0"/>
              <a:t>água. </a:t>
            </a:r>
          </a:p>
          <a:p>
            <a:pPr algn="just"/>
            <a:r>
              <a:rPr lang="pt-BR" sz="2400" dirty="0" smtClean="0"/>
              <a:t>2</a:t>
            </a:r>
            <a:r>
              <a:rPr lang="pt-BR" sz="2400" dirty="0"/>
              <a:t>. Medir a temperatura ambiente e da água que escoa pela torneira, fechando-a em seguida. </a:t>
            </a:r>
            <a:endParaRPr lang="pt-BR" sz="2400" dirty="0" smtClean="0"/>
          </a:p>
          <a:p>
            <a:pPr algn="just"/>
            <a:r>
              <a:rPr lang="pt-BR" sz="2400" dirty="0" smtClean="0"/>
              <a:t>3</a:t>
            </a:r>
            <a:r>
              <a:rPr lang="pt-BR" sz="2400" dirty="0"/>
              <a:t>. Passar álcool 70% na torneira, flambar com fogo a torneira e a boca do frasco ainda fechado, por um período de 10 à 20 segundos com o auxílio de um chumaço de algodão embebido em álcool ou lamparina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 4. Coletar </a:t>
            </a:r>
            <a:r>
              <a:rPr lang="pt-BR" sz="2400" dirty="0"/>
              <a:t>a água nos dois recipientes esterilizados enviados, sendo o segundo para a realização de </a:t>
            </a:r>
            <a:r>
              <a:rPr lang="pt-BR" sz="2400" dirty="0" smtClean="0"/>
              <a:t>contraprova </a:t>
            </a:r>
            <a:r>
              <a:rPr lang="pt-BR" sz="2400" dirty="0"/>
              <a:t>caso o primeiro apresentar </a:t>
            </a:r>
            <a:r>
              <a:rPr lang="pt-BR" sz="2400" dirty="0" smtClean="0"/>
              <a:t>contaminação</a:t>
            </a:r>
          </a:p>
          <a:p>
            <a:pPr algn="just"/>
            <a:r>
              <a:rPr lang="pt-BR" sz="2400" dirty="0" smtClean="0"/>
              <a:t>5</a:t>
            </a:r>
            <a:r>
              <a:rPr lang="pt-BR" sz="2400" dirty="0"/>
              <a:t>. Abrir a torneira, deixando fluir um pouco de água, abrir o frasco (flambado) e coletar 100 </a:t>
            </a:r>
            <a:r>
              <a:rPr lang="pt-BR" sz="2400" dirty="0" smtClean="0"/>
              <a:t>ml, </a:t>
            </a:r>
            <a:r>
              <a:rPr lang="pt-BR" sz="2400" dirty="0"/>
              <a:t>flambar novamente o frasco e fechar imediatamente. </a:t>
            </a:r>
            <a:endParaRPr lang="pt-BR" sz="2400" dirty="0" smtClean="0"/>
          </a:p>
          <a:p>
            <a:pPr algn="just"/>
            <a:r>
              <a:rPr lang="pt-BR" sz="2400" dirty="0" smtClean="0"/>
              <a:t>6</a:t>
            </a:r>
            <a:r>
              <a:rPr lang="pt-BR" sz="2400" dirty="0"/>
              <a:t>. Proceder a identificação corretamente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85725" y="146982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10. ANÁLISE DA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85725" y="584108"/>
            <a:ext cx="417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Instruções para coleta da água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7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693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Exame microbiológicos o mais rápido possível;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No caso de não ser possível, as amostras devem ser acondicionadas sob refrigeração, entre 4 e 10°C, até a chegada ao laboratório, num prazo máximo de até 30 horas após a coleta;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dirty="0"/>
              <a:t>Não se deve lançar mão de nenhum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err="1" smtClean="0"/>
              <a:t>preservante</a:t>
            </a:r>
            <a:r>
              <a:rPr lang="pt-BR" sz="2400" dirty="0" smtClean="0"/>
              <a:t> </a:t>
            </a:r>
            <a:r>
              <a:rPr lang="pt-BR" sz="2400" dirty="0"/>
              <a:t>químico com o objetivo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de </a:t>
            </a:r>
            <a:r>
              <a:rPr lang="pt-BR" sz="2400" dirty="0"/>
              <a:t>conservar a amostra até a ocasião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da </a:t>
            </a:r>
            <a:r>
              <a:rPr lang="pt-BR" sz="2400" dirty="0"/>
              <a:t>análise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65" y="3501008"/>
            <a:ext cx="3725825" cy="3227645"/>
          </a:xfrm>
          <a:prstGeom prst="rect">
            <a:avLst/>
          </a:prstGeom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85725" y="146982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10. ANÁLISE DA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85725" y="584108"/>
            <a:ext cx="417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Conservação e preservação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936" y="1988840"/>
            <a:ext cx="8839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– Unidade fundamental da vida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Separada por uma membrana plasmática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Algumas por membrana celular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Compostos químicos em grande quantidade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Estruturas </a:t>
            </a:r>
            <a:r>
              <a:rPr lang="pt-BR" sz="2400" dirty="0" err="1"/>
              <a:t>subcelulares</a:t>
            </a: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53649" y="232396"/>
            <a:ext cx="594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2. MICROBIOLOGIA - PRINCÍPIOS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11760" y="817171"/>
            <a:ext cx="383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Microrganismos como célula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6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2899"/>
            <a:ext cx="3161474" cy="34070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2" y="1772816"/>
            <a:ext cx="4646078" cy="38040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54490"/>
            <a:ext cx="3953562" cy="1842968"/>
          </a:xfrm>
          <a:prstGeom prst="rect">
            <a:avLst/>
          </a:prstGeom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85725" y="146982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10. ANÁLISE DA ÁGUA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85725" y="584108"/>
            <a:ext cx="417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Processamento das análises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88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383" y="1628800"/>
            <a:ext cx="8829113" cy="2664296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Referências</a:t>
            </a:r>
            <a:r>
              <a:rPr lang="pt-BR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2000" dirty="0" smtClean="0">
                <a:solidFill>
                  <a:srgbClr val="0070C0"/>
                </a:solidFill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</a:t>
            </a:r>
            <a:r>
              <a:rPr lang="pt-BR" sz="2000" dirty="0" smtClean="0"/>
              <a:t>Paula </a:t>
            </a:r>
            <a:r>
              <a:rPr lang="pt-BR" sz="2000" dirty="0"/>
              <a:t>Bacelar </a:t>
            </a:r>
            <a:r>
              <a:rPr lang="pt-BR" sz="2000" dirty="0" smtClean="0"/>
              <a:t>Nicolau. Microrganismos </a:t>
            </a:r>
            <a:r>
              <a:rPr lang="pt-BR" sz="2000" dirty="0"/>
              <a:t>e </a:t>
            </a:r>
            <a:r>
              <a:rPr lang="pt-BR" sz="2000" dirty="0" smtClean="0"/>
              <a:t>Ambiente. </a:t>
            </a:r>
            <a:r>
              <a:rPr lang="pt-BR" sz="2000" dirty="0" smtClean="0">
                <a:hlinkClick r:id="rId2"/>
              </a:rPr>
              <a:t>www.universidadeaberta.com</a:t>
            </a:r>
            <a:r>
              <a:rPr lang="pt-BR" sz="2000" dirty="0" smtClean="0"/>
              <a:t>, 2010.</a:t>
            </a:r>
            <a:br>
              <a:rPr lang="pt-BR" sz="2000" dirty="0" smtClean="0"/>
            </a:br>
            <a:r>
              <a:rPr lang="pt-BR" sz="2000" dirty="0" smtClean="0"/>
              <a:t>- Microbiologia da água. Acesso em 29-08-2020. </a:t>
            </a:r>
            <a:r>
              <a:rPr lang="pt-BR" sz="2000" dirty="0" smtClean="0">
                <a:hlinkClick r:id="rId3"/>
              </a:rPr>
              <a:t>https</a:t>
            </a:r>
            <a:r>
              <a:rPr lang="pt-BR" sz="2000" dirty="0">
                <a:hlinkClick r:id="rId3"/>
              </a:rPr>
              <a:t>://docs.ufpr.br/~jair/CursoAtsl/Aula%2010.%</a:t>
            </a:r>
            <a:r>
              <a:rPr lang="pt-BR" sz="2000" dirty="0" smtClean="0">
                <a:hlinkClick r:id="rId3"/>
              </a:rPr>
              <a:t>20Microbiologiadaagua.pdf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 Beatriz Susana, et al. Técnicas de Microbiologia Sanitária e Ambiental. Universidade Estadual </a:t>
            </a:r>
            <a:r>
              <a:rPr lang="pt-BR" sz="2000" dirty="0"/>
              <a:t>da Paraíba. </a:t>
            </a:r>
            <a:r>
              <a:rPr lang="pt-BR" sz="2000" dirty="0">
                <a:hlinkClick r:id="rId4"/>
              </a:rPr>
              <a:t>http://</a:t>
            </a:r>
            <a:r>
              <a:rPr lang="pt-BR" sz="2000" dirty="0" smtClean="0">
                <a:hlinkClick r:id="rId4"/>
              </a:rPr>
              <a:t>www.uepb.edu.br/download/ebooks/Tecnicas-de-Microbiologia.pdf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- OTSUKA, A. </a:t>
            </a:r>
            <a:r>
              <a:rPr lang="pt-BR" sz="2000" dirty="0" smtClean="0"/>
              <a:t>A. et al. Microrganismos também existem nas águas: Por que precisamos conhece-los</a:t>
            </a:r>
            <a:r>
              <a:rPr lang="pt-BR" sz="2000" dirty="0"/>
              <a:t>? </a:t>
            </a:r>
            <a:r>
              <a:rPr lang="pt-BR" sz="2000" dirty="0">
                <a:hlinkClick r:id="rId5"/>
              </a:rPr>
              <a:t>http://</a:t>
            </a:r>
            <a:r>
              <a:rPr lang="pt-BR" sz="2000" dirty="0" smtClean="0">
                <a:hlinkClick r:id="rId5"/>
              </a:rPr>
              <a:t>conexaoagua.mpf.mp.br/arquivos/artigos-cientificos/2016/11-microrganismos-tambem-existem-nas-aguas-por-que-precisamos-conhece-los.pdf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- </a:t>
            </a:r>
            <a:r>
              <a:rPr lang="pt-BR" sz="2000" b="1" i="1" dirty="0"/>
              <a:t>Leitura </a:t>
            </a:r>
            <a:r>
              <a:rPr lang="pt-BR" sz="2000" b="1" i="1" dirty="0" smtClean="0"/>
              <a:t>adicional, artigo científico</a:t>
            </a:r>
            <a:r>
              <a:rPr lang="pt-BR" sz="2000" dirty="0" smtClean="0"/>
              <a:t>: </a:t>
            </a:r>
            <a:r>
              <a:rPr lang="pt-BR" sz="2000" dirty="0" err="1" smtClean="0"/>
              <a:t>Deviprasad</a:t>
            </a:r>
            <a:r>
              <a:rPr lang="pt-BR" sz="2000" dirty="0" smtClean="0"/>
              <a:t> </a:t>
            </a:r>
            <a:r>
              <a:rPr lang="pt-BR" sz="2000" dirty="0" err="1"/>
              <a:t>Samantaray</a:t>
            </a:r>
            <a:r>
              <a:rPr lang="pt-BR" sz="2000" dirty="0"/>
              <a:t>, et al. </a:t>
            </a:r>
            <a:r>
              <a:rPr lang="pt-BR" sz="2000" dirty="0"/>
              <a:t>Microbial </a:t>
            </a:r>
            <a:r>
              <a:rPr lang="pt-BR" sz="2000" dirty="0" err="1"/>
              <a:t>Bioremediation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Industrial </a:t>
            </a:r>
            <a:r>
              <a:rPr lang="pt-BR" sz="2000" dirty="0" err="1" smtClean="0"/>
              <a:t>Effluents</a:t>
            </a:r>
            <a:r>
              <a:rPr lang="pt-BR" sz="2000" dirty="0" smtClean="0"/>
              <a:t>. </a:t>
            </a:r>
            <a:r>
              <a:rPr lang="en-US" sz="2000" dirty="0"/>
              <a:t>Microbial Biodegradation and Bioremediation. DOI: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dx.doi.org/10.1016/B978-0-12-800021-2.00014-5</a:t>
            </a:r>
            <a:r>
              <a:rPr lang="en-US" sz="2000" dirty="0" smtClean="0"/>
              <a:t>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383" y="5805264"/>
            <a:ext cx="4004577" cy="763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70C0"/>
                </a:solidFill>
              </a:rPr>
              <a:t>Duvidas</a:t>
            </a:r>
            <a:r>
              <a:rPr lang="pt-BR" dirty="0" smtClean="0">
                <a:solidFill>
                  <a:srgbClr val="0070C0"/>
                </a:solidFill>
              </a:rPr>
              <a:t>: </a:t>
            </a:r>
            <a:r>
              <a:rPr lang="pt-BR" dirty="0" smtClean="0"/>
              <a:t>elidamarnunes@usp.br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8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600" y="1508475"/>
            <a:ext cx="8820472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Macromoléculas 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Proteínas, Ácidos Nucleicos, Lipídios e </a:t>
            </a:r>
            <a:r>
              <a:rPr lang="pt-BR" sz="2400" dirty="0" smtClean="0"/>
              <a:t>Polissacarídeos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Correspondem 95% do peso da </a:t>
            </a:r>
            <a:r>
              <a:rPr lang="pt-BR" sz="2400" dirty="0" smtClean="0"/>
              <a:t>célula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Outros 5% precursores de macromoléculas e íons inorgânicos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• Cada célula é quimicamente ÚNICA </a:t>
            </a:r>
          </a:p>
          <a:p>
            <a:pPr marL="0" indent="0">
              <a:buNone/>
            </a:pPr>
            <a:r>
              <a:rPr lang="pt-BR" sz="2400" dirty="0" smtClean="0"/>
              <a:t>– A química/arranjo preciso das macromolécula tornam a célula única</a:t>
            </a:r>
          </a:p>
          <a:p>
            <a:pPr marL="0" indent="0">
              <a:buNone/>
            </a:pPr>
            <a:r>
              <a:rPr lang="pt-BR" sz="2400" dirty="0" smtClean="0"/>
              <a:t>– Membrana Citoplasmática </a:t>
            </a:r>
          </a:p>
          <a:p>
            <a:pPr marL="0" indent="0">
              <a:buNone/>
            </a:pPr>
            <a:r>
              <a:rPr lang="pt-BR" sz="2400" dirty="0" smtClean="0"/>
              <a:t>– Citoplasma </a:t>
            </a:r>
          </a:p>
          <a:p>
            <a:pPr marL="0" indent="0">
              <a:buNone/>
            </a:pPr>
            <a:r>
              <a:rPr lang="pt-BR" sz="2400" dirty="0" smtClean="0"/>
              <a:t>– Maquinaria Celular </a:t>
            </a:r>
          </a:p>
          <a:p>
            <a:pPr marL="0" indent="0">
              <a:buNone/>
            </a:pPr>
            <a:r>
              <a:rPr lang="pt-BR" sz="2400" dirty="0" smtClean="0"/>
              <a:t>– DNA, RNA, Ribossomos </a:t>
            </a:r>
          </a:p>
          <a:p>
            <a:pPr marL="0" indent="0">
              <a:buNone/>
            </a:pPr>
            <a:r>
              <a:rPr lang="pt-BR" sz="2400" dirty="0" smtClean="0"/>
              <a:t>– Ausência de organelas </a:t>
            </a:r>
            <a:endParaRPr 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987824" y="775773"/>
            <a:ext cx="216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Química celular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3649" y="232396"/>
            <a:ext cx="594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2. MICROBIOLOGIA - PRINCÍPIOS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54178"/>
            <a:ext cx="8352928" cy="4943174"/>
          </a:xfrm>
        </p:spPr>
        <p:txBody>
          <a:bodyPr>
            <a:normAutofit/>
          </a:bodyPr>
          <a:lstStyle/>
          <a:p>
            <a:r>
              <a:rPr lang="pt-BR" sz="2400" b="1" dirty="0"/>
              <a:t>Metabolismo </a:t>
            </a:r>
            <a:r>
              <a:rPr lang="pt-BR" sz="2400" b="1" dirty="0" smtClean="0"/>
              <a:t>que permite à célula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Captação de nutrientes e transformação </a:t>
            </a:r>
            <a:r>
              <a:rPr lang="pt-BR" sz="2400" dirty="0" smtClean="0"/>
              <a:t>química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Conservação de energia e eliminação de </a:t>
            </a:r>
            <a:r>
              <a:rPr lang="pt-BR" sz="2400" dirty="0" smtClean="0"/>
              <a:t>produtos 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Regeneração e </a:t>
            </a:r>
            <a:r>
              <a:rPr lang="pt-BR" sz="2400" dirty="0" smtClean="0"/>
              <a:t>reprodução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Substituir componentes conforme </a:t>
            </a:r>
            <a:r>
              <a:rPr lang="pt-BR" sz="2400" dirty="0" smtClean="0"/>
              <a:t>necessidade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Acumular cópias de cada componente</a:t>
            </a:r>
            <a:r>
              <a:rPr lang="pt-BR" sz="2400" dirty="0" smtClean="0"/>
              <a:t>.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817171"/>
            <a:ext cx="4003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Características dos seres vivos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3649" y="232396"/>
            <a:ext cx="594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2. MICROBIOLOGIA - PRINCÍPIOS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764" y="1722783"/>
            <a:ext cx="88204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• </a:t>
            </a:r>
            <a:r>
              <a:rPr lang="pt-BR" sz="2400" b="1" dirty="0" smtClean="0"/>
              <a:t>Diferenciação  </a:t>
            </a:r>
            <a:r>
              <a:rPr lang="pt-BR" sz="2400" dirty="0"/>
              <a:t>com substâncias e estruturas </a:t>
            </a:r>
            <a:r>
              <a:rPr lang="pt-BR" sz="2400" dirty="0" smtClean="0"/>
              <a:t>que modificam </a:t>
            </a:r>
            <a:r>
              <a:rPr lang="pt-BR" sz="2400" dirty="0"/>
              <a:t>a célula</a:t>
            </a:r>
          </a:p>
          <a:p>
            <a:pPr marL="0" indent="0">
              <a:buNone/>
            </a:pPr>
            <a:r>
              <a:rPr lang="pt-BR" sz="2400" dirty="0" smtClean="0"/>
              <a:t>–Esporos: estão </a:t>
            </a:r>
            <a:r>
              <a:rPr lang="pt-BR" sz="2400" dirty="0"/>
              <a:t>envolvidos na reprodução, dispersão ou </a:t>
            </a:r>
            <a:r>
              <a:rPr lang="pt-BR" sz="2400" dirty="0" smtClean="0"/>
              <a:t>sobrevivência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• </a:t>
            </a:r>
            <a:r>
              <a:rPr lang="pt-BR" sz="2400" b="1" dirty="0"/>
              <a:t>Sinais químicos </a:t>
            </a:r>
            <a:r>
              <a:rPr lang="pt-BR" sz="2400" dirty="0"/>
              <a:t>provenientes do ambiente e de outras células 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/>
              <a:t>– Respondem a sinais </a:t>
            </a:r>
            <a:r>
              <a:rPr lang="pt-BR" sz="2400" dirty="0" smtClean="0"/>
              <a:t>químicos e os </a:t>
            </a:r>
            <a:r>
              <a:rPr lang="pt-BR" sz="2400" dirty="0"/>
              <a:t>processam </a:t>
            </a:r>
            <a:r>
              <a:rPr lang="pt-BR" sz="2400" dirty="0" smtClean="0"/>
              <a:t>para realizar determinada função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411760" y="817171"/>
            <a:ext cx="383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Microrganismos como célula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3649" y="232396"/>
            <a:ext cx="594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2. MICROBIOLOGIA - PRINCÍPIOS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351338"/>
          </a:xfrm>
        </p:spPr>
        <p:txBody>
          <a:bodyPr>
            <a:normAutofit/>
          </a:bodyPr>
          <a:lstStyle/>
          <a:p>
            <a:r>
              <a:rPr lang="pt-BR" sz="2400" b="1" dirty="0"/>
              <a:t>Células microbianas na natureza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Vivem associadas a outras </a:t>
            </a:r>
            <a:r>
              <a:rPr lang="pt-BR" sz="2400" dirty="0" smtClean="0"/>
              <a:t>células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Formam </a:t>
            </a:r>
            <a:r>
              <a:rPr lang="pt-BR" sz="2400" dirty="0" smtClean="0"/>
              <a:t>populações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Hábitat – ambiente onde vive uma </a:t>
            </a:r>
            <a:r>
              <a:rPr lang="pt-BR" sz="2400" dirty="0" smtClean="0"/>
              <a:t>população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Interações entre populações </a:t>
            </a:r>
            <a:r>
              <a:rPr lang="pt-BR" sz="2400" dirty="0" smtClean="0"/>
              <a:t> =  Comunidade microbianas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/>
              <a:t>• Reguladas 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Disponibilidade de </a:t>
            </a:r>
            <a:r>
              <a:rPr lang="pt-BR" sz="2400" dirty="0" smtClean="0"/>
              <a:t>Nutrientes</a:t>
            </a:r>
          </a:p>
          <a:p>
            <a:pPr marL="0" indent="0">
              <a:buNone/>
            </a:pPr>
            <a:r>
              <a:rPr lang="pt-BR" sz="2400" dirty="0" smtClean="0"/>
              <a:t>– </a:t>
            </a:r>
            <a:r>
              <a:rPr lang="pt-BR" sz="2400" dirty="0"/>
              <a:t>Temperatura, pH, Oxigênio, </a:t>
            </a:r>
            <a:r>
              <a:rPr lang="pt-BR" sz="2400" dirty="0" err="1"/>
              <a:t>osmolaridade</a:t>
            </a:r>
            <a:r>
              <a:rPr lang="pt-BR" sz="2400" dirty="0"/>
              <a:t> </a:t>
            </a:r>
            <a:endParaRPr 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19672" y="775773"/>
            <a:ext cx="5000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smtClean="0">
                <a:solidFill>
                  <a:srgbClr val="0070C0"/>
                </a:solidFill>
              </a:rPr>
              <a:t>Microrganismos e ambientes naturais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3649" y="232396"/>
            <a:ext cx="594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2. MICROBIOLOGIA - PRINCÍPIOS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5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</TotalTime>
  <Words>3111</Words>
  <Application>Microsoft Office PowerPoint</Application>
  <PresentationFormat>Apresentação na tela (4:3)</PresentationFormat>
  <Paragraphs>426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7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DA VIDA NA TERRA</vt:lpstr>
      <vt:lpstr>Apresentação do PowerPoint</vt:lpstr>
      <vt:lpstr>Apresentação do PowerPoint</vt:lpstr>
      <vt:lpstr>Apresentação do PowerPoint</vt:lpstr>
      <vt:lpstr>- A umidade em nosso planeta passa por um a circulação contínua, fornecendo a água necessária a todos os seres vivos   - A água entra na atmosfera terrestre pela evaporação de lagos , rios e oceanos e pela transpiração das folhas das plantas   - Em seguida precipita-se e retorna à terra na forma de neve, granizo ou chuva  - A água utilizada pelo homem vem de fontes naturais de água doce (poços, lagos e rios Por segurança , essa água (exceto aquela fornecida por poços) deve ser tratada para   eliminar microrganismos patogênicos  - Estações de purificação de água são construídas com esse propósito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 - Paula Bacelar Nicolau. Microrganismos e Ambiente. www.universidadeaberta.com, 2010. - Microbiologia da água. Acesso em 29-08-2020. https://docs.ufpr.br/~jair/CursoAtsl/Aula%2010.%20Microbiologiadaagua.pdf - Beatriz Susana, et al. Técnicas de Microbiologia Sanitária e Ambiental. Universidade Estadual da Paraíba. http://www.uepb.edu.br/download/ebooks/Tecnicas-de-Microbiologia.pdf - OTSUKA, A. A. et al. Microrganismos também existem nas águas: Por que precisamos conhece-los? http://conexaoagua.mpf.mp.br/arquivos/artigos-cientificos/2016/11-microrganismos-tambem-existem-nas-aguas-por-que-precisamos-conhece-los.pdf   - Leitura adicional, artigo científico: Deviprasad Samantaray, et al. Microbial Bioremediation of Industrial Effluents. Microbial Biodegradation and Bioremediation. DOI: http://dx.doi.org/10.1016/B978-0-12-800021-2.00014-5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MICROBIOLOGIA</dc:title>
  <dc:creator>VARGES</dc:creator>
  <cp:lastModifiedBy>Elida</cp:lastModifiedBy>
  <cp:revision>566</cp:revision>
  <dcterms:created xsi:type="dcterms:W3CDTF">2010-03-06T15:43:09Z</dcterms:created>
  <dcterms:modified xsi:type="dcterms:W3CDTF">2020-09-14T13:09:07Z</dcterms:modified>
</cp:coreProperties>
</file>