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9"/>
  </p:notesMasterIdLst>
  <p:sldIdLst>
    <p:sldId id="256" r:id="rId2"/>
    <p:sldId id="335" r:id="rId3"/>
    <p:sldId id="405" r:id="rId4"/>
    <p:sldId id="406" r:id="rId5"/>
    <p:sldId id="262" r:id="rId6"/>
    <p:sldId id="265" r:id="rId7"/>
    <p:sldId id="264" r:id="rId8"/>
    <p:sldId id="407" r:id="rId9"/>
    <p:sldId id="266" r:id="rId10"/>
    <p:sldId id="324" r:id="rId11"/>
    <p:sldId id="269" r:id="rId12"/>
    <p:sldId id="268" r:id="rId13"/>
    <p:sldId id="359" r:id="rId14"/>
    <p:sldId id="408" r:id="rId15"/>
    <p:sldId id="388" r:id="rId16"/>
    <p:sldId id="385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26" r:id="rId29"/>
    <p:sldId id="409" r:id="rId30"/>
    <p:sldId id="272" r:id="rId31"/>
    <p:sldId id="360" r:id="rId32"/>
    <p:sldId id="361" r:id="rId33"/>
    <p:sldId id="353" r:id="rId34"/>
    <p:sldId id="390" r:id="rId35"/>
    <p:sldId id="391" r:id="rId36"/>
    <p:sldId id="392" r:id="rId37"/>
    <p:sldId id="393" r:id="rId38"/>
    <p:sldId id="398" r:id="rId39"/>
    <p:sldId id="399" r:id="rId40"/>
    <p:sldId id="400" r:id="rId41"/>
    <p:sldId id="401" r:id="rId42"/>
    <p:sldId id="403" r:id="rId43"/>
    <p:sldId id="404" r:id="rId44"/>
    <p:sldId id="270" r:id="rId45"/>
    <p:sldId id="296" r:id="rId46"/>
    <p:sldId id="298" r:id="rId47"/>
    <p:sldId id="334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/>
    <p:restoredTop sz="94296" autoAdjust="0"/>
  </p:normalViewPr>
  <p:slideViewPr>
    <p:cSldViewPr>
      <p:cViewPr varScale="1">
        <p:scale>
          <a:sx n="116" d="100"/>
          <a:sy n="116" d="100"/>
        </p:scale>
        <p:origin x="1528" y="18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\Desktop\ICB\2014\BMM0270-Odonto\CURVA%20DE%20CRESCIMEN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\Desktop\ICB\2014\BMM0270-Odonto\CURVA%20DE%20CRESCIMEN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\Desktop\ICB\2014\BMM0270-Odonto\CURVA%20DE%20CRESCIMEN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tx>
            <c:strRef>
              <c:f>Plan1!$D$6</c:f>
              <c:strCache>
                <c:ptCount val="1"/>
                <c:pt idx="0">
                  <c:v>numero de Células</c:v>
                </c:pt>
              </c:strCache>
            </c:strRef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Plan1!$D$7:$D$15</c:f>
              <c:numCache>
                <c:formatCode>General</c:formatCode>
                <c:ptCount val="9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800</c:v>
                </c:pt>
                <c:pt idx="4">
                  <c:v>1600</c:v>
                </c:pt>
                <c:pt idx="5">
                  <c:v>3200</c:v>
                </c:pt>
                <c:pt idx="6">
                  <c:v>6400</c:v>
                </c:pt>
                <c:pt idx="7">
                  <c:v>12800</c:v>
                </c:pt>
                <c:pt idx="8">
                  <c:v>25600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7D-4946-8DDC-15F31ABFDE4E}"/>
            </c:ext>
          </c:extLst>
        </c:ser>
        <c:ser>
          <c:idx val="5"/>
          <c:order val="5"/>
          <c:tx>
            <c:v>rapido</c:v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Plan1!$E$7:$E$15</c:f>
              <c:numCache>
                <c:formatCode>General</c:formatCode>
                <c:ptCount val="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7D-4946-8DDC-15F31ABFDE4E}"/>
            </c:ext>
          </c:extLst>
        </c:ser>
        <c:ser>
          <c:idx val="6"/>
          <c:order val="6"/>
          <c:tx>
            <c:strRef>
              <c:f>Plan1!$D$6</c:f>
              <c:strCache>
                <c:ptCount val="1"/>
                <c:pt idx="0">
                  <c:v>numero de Células</c:v>
                </c:pt>
              </c:strCache>
            </c:strRef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Plan1!$D$7:$D$15</c:f>
              <c:numCache>
                <c:formatCode>General</c:formatCode>
                <c:ptCount val="9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800</c:v>
                </c:pt>
                <c:pt idx="4">
                  <c:v>1600</c:v>
                </c:pt>
                <c:pt idx="5">
                  <c:v>3200</c:v>
                </c:pt>
                <c:pt idx="6">
                  <c:v>6400</c:v>
                </c:pt>
                <c:pt idx="7">
                  <c:v>12800</c:v>
                </c:pt>
                <c:pt idx="8">
                  <c:v>25600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87D-4946-8DDC-15F31ABFDE4E}"/>
            </c:ext>
          </c:extLst>
        </c:ser>
        <c:ser>
          <c:idx val="7"/>
          <c:order val="7"/>
          <c:tx>
            <c:v>rapido</c:v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Plan1!$E$7:$E$15</c:f>
              <c:numCache>
                <c:formatCode>General</c:formatCode>
                <c:ptCount val="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7D-4946-8DDC-15F31ABFDE4E}"/>
            </c:ext>
          </c:extLst>
        </c:ser>
        <c:ser>
          <c:idx val="2"/>
          <c:order val="2"/>
          <c:tx>
            <c:strRef>
              <c:f>Plan1!$D$6</c:f>
              <c:strCache>
                <c:ptCount val="1"/>
                <c:pt idx="0">
                  <c:v>numero de Células</c:v>
                </c:pt>
              </c:strCache>
            </c:strRef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Plan1!$D$7:$D$15</c:f>
              <c:numCache>
                <c:formatCode>General</c:formatCode>
                <c:ptCount val="9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800</c:v>
                </c:pt>
                <c:pt idx="4">
                  <c:v>1600</c:v>
                </c:pt>
                <c:pt idx="5">
                  <c:v>3200</c:v>
                </c:pt>
                <c:pt idx="6">
                  <c:v>6400</c:v>
                </c:pt>
                <c:pt idx="7">
                  <c:v>12800</c:v>
                </c:pt>
                <c:pt idx="8">
                  <c:v>25600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87D-4946-8DDC-15F31ABFDE4E}"/>
            </c:ext>
          </c:extLst>
        </c:ser>
        <c:ser>
          <c:idx val="3"/>
          <c:order val="3"/>
          <c:tx>
            <c:v>rapido</c:v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Plan1!$E$7:$E$15</c:f>
              <c:numCache>
                <c:formatCode>General</c:formatCode>
                <c:ptCount val="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87D-4946-8DDC-15F31ABFDE4E}"/>
            </c:ext>
          </c:extLst>
        </c:ser>
        <c:ser>
          <c:idx val="0"/>
          <c:order val="0"/>
          <c:tx>
            <c:strRef>
              <c:f>Plan1!$D$6</c:f>
              <c:strCache>
                <c:ptCount val="1"/>
                <c:pt idx="0">
                  <c:v>numero de Células</c:v>
                </c:pt>
              </c:strCache>
            </c:strRef>
          </c:tx>
          <c:spPr>
            <a:ln w="28575">
              <a:noFill/>
            </a:ln>
          </c:spPr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power"/>
            <c:dispRSqr val="1"/>
            <c:dispEq val="1"/>
            <c:trendlineLbl>
              <c:numFmt formatCode="General" sourceLinked="0"/>
            </c:trendlineLbl>
          </c:trendline>
          <c:trendline>
            <c:trendlineType val="power"/>
            <c:dispRSqr val="1"/>
            <c:dispEq val="1"/>
            <c:trendlineLbl>
              <c:numFmt formatCode="General" sourceLinked="0"/>
            </c:trendlineLbl>
          </c:trendline>
          <c:trendline>
            <c:trendlineType val="exp"/>
            <c:dispRSqr val="1"/>
            <c:dispEq val="1"/>
            <c:trendlineLbl>
              <c:layout>
                <c:manualLayout>
                  <c:x val="4.4210848643919512E-2"/>
                  <c:y val="-6.5289442986293383E-2"/>
                </c:manualLayout>
              </c:layout>
              <c:tx>
                <c:rich>
                  <a:bodyPr/>
                  <a:lstStyle/>
                  <a:p>
                    <a:pPr>
                      <a:defRPr sz="3000" b="1">
                        <a:solidFill>
                          <a:srgbClr val="FF0000"/>
                        </a:solidFill>
                      </a:defRPr>
                    </a:pPr>
                    <a:r>
                      <a:rPr lang="en-US" sz="3000" baseline="0" dirty="0">
                        <a:solidFill>
                          <a:srgbClr val="FF0000"/>
                        </a:solidFill>
                      </a:rPr>
                      <a:t>y = 100. 2</a:t>
                    </a:r>
                    <a:r>
                      <a:rPr lang="en-US" sz="3000" baseline="30000" dirty="0">
                        <a:solidFill>
                          <a:srgbClr val="FF0000"/>
                        </a:solidFill>
                      </a:rPr>
                      <a:t>x</a:t>
                    </a:r>
                  </a:p>
                  <a:p>
                    <a:pPr>
                      <a:defRPr sz="3000" b="1">
                        <a:solidFill>
                          <a:srgbClr val="FF0000"/>
                        </a:solidFill>
                      </a:defRPr>
                    </a:pPr>
                    <a:r>
                      <a:rPr lang="en-US" sz="3000" baseline="0" dirty="0">
                        <a:solidFill>
                          <a:srgbClr val="FF0000"/>
                        </a:solidFill>
                      </a:rPr>
                      <a:t>
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Plan1!$D$7:$D$15</c:f>
              <c:numCache>
                <c:formatCode>General</c:formatCode>
                <c:ptCount val="9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800</c:v>
                </c:pt>
                <c:pt idx="4">
                  <c:v>1600</c:v>
                </c:pt>
                <c:pt idx="5">
                  <c:v>3200</c:v>
                </c:pt>
                <c:pt idx="6">
                  <c:v>6400</c:v>
                </c:pt>
                <c:pt idx="7">
                  <c:v>12800</c:v>
                </c:pt>
                <c:pt idx="8">
                  <c:v>25600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87D-4946-8DDC-15F31ABFDE4E}"/>
            </c:ext>
          </c:extLst>
        </c:ser>
        <c:ser>
          <c:idx val="1"/>
          <c:order val="1"/>
          <c:tx>
            <c:v>rapido</c:v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Plan1!$E$7:$E$15</c:f>
              <c:numCache>
                <c:formatCode>General</c:formatCode>
                <c:ptCount val="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87D-4946-8DDC-15F31ABFD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294248"/>
        <c:axId val="-2093329256"/>
      </c:scatterChart>
      <c:valAx>
        <c:axId val="-2093294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3329256"/>
        <c:crosses val="autoZero"/>
        <c:crossBetween val="midCat"/>
      </c:valAx>
      <c:valAx>
        <c:axId val="-2093329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93294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54708005249344"/>
                  <c:y val="0.4893861184018670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80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BR"/>
                </a:p>
              </c:txPr>
            </c:trendlineLbl>
          </c:trendline>
          <c:trendline>
            <c:trendlineType val="linear"/>
            <c:dispRSqr val="0"/>
            <c:dispEq val="0"/>
          </c:trendline>
          <c:xVal>
            <c:numRef>
              <c:f>Plan1!$C$19:$C$27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Plan1!$D$19:$D$27</c:f>
              <c:numCache>
                <c:formatCode>General</c:formatCode>
                <c:ptCount val="9"/>
                <c:pt idx="0">
                  <c:v>2</c:v>
                </c:pt>
                <c:pt idx="1">
                  <c:v>2.3010299956639781</c:v>
                </c:pt>
                <c:pt idx="2">
                  <c:v>2.6020599913279621</c:v>
                </c:pt>
                <c:pt idx="3">
                  <c:v>2.9030899869919442</c:v>
                </c:pt>
                <c:pt idx="4">
                  <c:v>3.2041199826559299</c:v>
                </c:pt>
                <c:pt idx="5">
                  <c:v>3.5051499783199058</c:v>
                </c:pt>
                <c:pt idx="6">
                  <c:v>3.8061799739838729</c:v>
                </c:pt>
                <c:pt idx="7">
                  <c:v>4.1072099696478688</c:v>
                </c:pt>
                <c:pt idx="8">
                  <c:v>4.4082399653118571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171-D14D-8B76-754861655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6967608"/>
        <c:axId val="-2076969320"/>
      </c:scatterChart>
      <c:valAx>
        <c:axId val="-2076967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6969320"/>
        <c:crosses val="autoZero"/>
        <c:crossBetween val="midCat"/>
      </c:valAx>
      <c:valAx>
        <c:axId val="-2076969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769676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tx>
            <c:strRef>
              <c:f>Plan1!$D$6</c:f>
              <c:strCache>
                <c:ptCount val="1"/>
                <c:pt idx="0">
                  <c:v>numero de Células</c:v>
                </c:pt>
              </c:strCache>
            </c:strRef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Plan1!$D$7:$D$15</c:f>
              <c:numCache>
                <c:formatCode>General</c:formatCode>
                <c:ptCount val="9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800</c:v>
                </c:pt>
                <c:pt idx="4">
                  <c:v>1600</c:v>
                </c:pt>
                <c:pt idx="5">
                  <c:v>3200</c:v>
                </c:pt>
                <c:pt idx="6">
                  <c:v>6400</c:v>
                </c:pt>
                <c:pt idx="7">
                  <c:v>12800</c:v>
                </c:pt>
                <c:pt idx="8">
                  <c:v>25600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AA-A740-A398-29DCF49079F6}"/>
            </c:ext>
          </c:extLst>
        </c:ser>
        <c:ser>
          <c:idx val="5"/>
          <c:order val="5"/>
          <c:tx>
            <c:v>rapido</c:v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Plan1!$E$7:$E$15</c:f>
              <c:numCache>
                <c:formatCode>General</c:formatCode>
                <c:ptCount val="9"/>
                <c:pt idx="0">
                  <c:v>100</c:v>
                </c:pt>
                <c:pt idx="1">
                  <c:v>400</c:v>
                </c:pt>
                <c:pt idx="2">
                  <c:v>1600</c:v>
                </c:pt>
                <c:pt idx="3">
                  <c:v>6400</c:v>
                </c:pt>
                <c:pt idx="4">
                  <c:v>25600</c:v>
                </c:pt>
                <c:pt idx="5">
                  <c:v>51200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AA-A740-A398-29DCF49079F6}"/>
            </c:ext>
          </c:extLst>
        </c:ser>
        <c:ser>
          <c:idx val="6"/>
          <c:order val="6"/>
          <c:tx>
            <c:strRef>
              <c:f>Plan1!$D$6</c:f>
              <c:strCache>
                <c:ptCount val="1"/>
                <c:pt idx="0">
                  <c:v>numero de Células</c:v>
                </c:pt>
              </c:strCache>
            </c:strRef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Plan1!$D$7:$D$15</c:f>
              <c:numCache>
                <c:formatCode>General</c:formatCode>
                <c:ptCount val="9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800</c:v>
                </c:pt>
                <c:pt idx="4">
                  <c:v>1600</c:v>
                </c:pt>
                <c:pt idx="5">
                  <c:v>3200</c:v>
                </c:pt>
                <c:pt idx="6">
                  <c:v>6400</c:v>
                </c:pt>
                <c:pt idx="7">
                  <c:v>12800</c:v>
                </c:pt>
                <c:pt idx="8">
                  <c:v>25600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AA-A740-A398-29DCF49079F6}"/>
            </c:ext>
          </c:extLst>
        </c:ser>
        <c:ser>
          <c:idx val="7"/>
          <c:order val="7"/>
          <c:tx>
            <c:v>rapido</c:v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Plan1!$E$7:$E$15</c:f>
              <c:numCache>
                <c:formatCode>General</c:formatCode>
                <c:ptCount val="9"/>
                <c:pt idx="0">
                  <c:v>100</c:v>
                </c:pt>
                <c:pt idx="1">
                  <c:v>400</c:v>
                </c:pt>
                <c:pt idx="2">
                  <c:v>1600</c:v>
                </c:pt>
                <c:pt idx="3">
                  <c:v>6400</c:v>
                </c:pt>
                <c:pt idx="4">
                  <c:v>25600</c:v>
                </c:pt>
                <c:pt idx="5">
                  <c:v>51200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AA-A740-A398-29DCF49079F6}"/>
            </c:ext>
          </c:extLst>
        </c:ser>
        <c:ser>
          <c:idx val="2"/>
          <c:order val="2"/>
          <c:tx>
            <c:strRef>
              <c:f>Plan1!$D$6</c:f>
              <c:strCache>
                <c:ptCount val="1"/>
                <c:pt idx="0">
                  <c:v>numero de Células</c:v>
                </c:pt>
              </c:strCache>
            </c:strRef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Plan1!$D$7:$D$15</c:f>
              <c:numCache>
                <c:formatCode>General</c:formatCode>
                <c:ptCount val="9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800</c:v>
                </c:pt>
                <c:pt idx="4">
                  <c:v>1600</c:v>
                </c:pt>
                <c:pt idx="5">
                  <c:v>3200</c:v>
                </c:pt>
                <c:pt idx="6">
                  <c:v>6400</c:v>
                </c:pt>
                <c:pt idx="7">
                  <c:v>12800</c:v>
                </c:pt>
                <c:pt idx="8">
                  <c:v>25600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7AA-A740-A398-29DCF49079F6}"/>
            </c:ext>
          </c:extLst>
        </c:ser>
        <c:ser>
          <c:idx val="3"/>
          <c:order val="3"/>
          <c:tx>
            <c:v>rapido</c:v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Plan1!$E$7:$E$15</c:f>
              <c:numCache>
                <c:formatCode>General</c:formatCode>
                <c:ptCount val="9"/>
                <c:pt idx="0">
                  <c:v>100</c:v>
                </c:pt>
                <c:pt idx="1">
                  <c:v>400</c:v>
                </c:pt>
                <c:pt idx="2">
                  <c:v>1600</c:v>
                </c:pt>
                <c:pt idx="3">
                  <c:v>6400</c:v>
                </c:pt>
                <c:pt idx="4">
                  <c:v>25600</c:v>
                </c:pt>
                <c:pt idx="5">
                  <c:v>51200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7AA-A740-A398-29DCF49079F6}"/>
            </c:ext>
          </c:extLst>
        </c:ser>
        <c:ser>
          <c:idx val="0"/>
          <c:order val="0"/>
          <c:tx>
            <c:strRef>
              <c:f>Plan1!$D$6</c:f>
              <c:strCache>
                <c:ptCount val="1"/>
                <c:pt idx="0">
                  <c:v>numero de Células</c:v>
                </c:pt>
              </c:strCache>
            </c:strRef>
          </c:tx>
          <c:spPr>
            <a:ln w="28575">
              <a:noFill/>
            </a:ln>
          </c:spPr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power"/>
            <c:dispRSqr val="1"/>
            <c:dispEq val="1"/>
            <c:trendlineLbl>
              <c:numFmt formatCode="General" sourceLinked="0"/>
            </c:trendlineLbl>
          </c:trendline>
          <c:trendline>
            <c:trendlineType val="power"/>
            <c:dispRSqr val="1"/>
            <c:dispEq val="1"/>
            <c:trendlineLbl>
              <c:numFmt formatCode="General" sourceLinked="0"/>
            </c:trendlineLbl>
          </c:trendline>
          <c:trendline>
            <c:trendlineType val="exp"/>
            <c:dispRSqr val="1"/>
            <c:dispEq val="1"/>
            <c:trendlineLbl>
              <c:layout>
                <c:manualLayout>
                  <c:x val="9.5399606299212694E-2"/>
                  <c:y val="0.2013466025080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y = 100.2</a:t>
                    </a:r>
                    <a:r>
                      <a:rPr lang="en-US" baseline="30000"/>
                      <a:t>x</a:t>
                    </a:r>
                    <a:r>
                      <a:rPr lang="en-US" baseline="0"/>
                      <a:t>
R² = 1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Plan1!$D$7:$D$15</c:f>
              <c:numCache>
                <c:formatCode>General</c:formatCode>
                <c:ptCount val="9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800</c:v>
                </c:pt>
                <c:pt idx="4">
                  <c:v>1600</c:v>
                </c:pt>
                <c:pt idx="5">
                  <c:v>3200</c:v>
                </c:pt>
                <c:pt idx="6">
                  <c:v>6400</c:v>
                </c:pt>
                <c:pt idx="7">
                  <c:v>12800</c:v>
                </c:pt>
                <c:pt idx="8">
                  <c:v>25600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67AA-A740-A398-29DCF49079F6}"/>
            </c:ext>
          </c:extLst>
        </c:ser>
        <c:ser>
          <c:idx val="1"/>
          <c:order val="1"/>
          <c:tx>
            <c:v>rapido</c:v>
          </c:tx>
          <c:spPr>
            <a:ln w="28575">
              <a:noFill/>
            </a:ln>
          </c:spPr>
          <c:xVal>
            <c:numRef>
              <c:f>Plan1!$C$7:$C$15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Plan1!$E$7:$E$15</c:f>
              <c:numCache>
                <c:formatCode>General</c:formatCode>
                <c:ptCount val="9"/>
                <c:pt idx="0">
                  <c:v>100</c:v>
                </c:pt>
                <c:pt idx="1">
                  <c:v>400</c:v>
                </c:pt>
                <c:pt idx="2">
                  <c:v>1600</c:v>
                </c:pt>
                <c:pt idx="3">
                  <c:v>6400</c:v>
                </c:pt>
                <c:pt idx="4">
                  <c:v>25600</c:v>
                </c:pt>
                <c:pt idx="5">
                  <c:v>51200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7AA-A740-A398-29DCF4907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548728"/>
        <c:axId val="2146551864"/>
      </c:scatterChart>
      <c:valAx>
        <c:axId val="2146548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6551864"/>
        <c:crosses val="autoZero"/>
        <c:crossBetween val="midCat"/>
      </c:valAx>
      <c:valAx>
        <c:axId val="2146551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465487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193CF-AE43-4B39-B0D1-2CDE349F9DF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BEDD1-428C-4D4B-985B-2594EE0C03F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65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03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EA4E6-6CC6-4EBA-85C2-DF954421D9A2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7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EDD1-428C-4D4B-985B-2594EE0C03F9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D6DE-93A4-490C-BE61-049A36CFF432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5A55-5EE1-4D6F-B114-854AFD295EFA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260648"/>
            <a:ext cx="5796136" cy="1470025"/>
          </a:xfrm>
        </p:spPr>
        <p:txBody>
          <a:bodyPr>
            <a:normAutofit/>
          </a:bodyPr>
          <a:lstStyle/>
          <a:p>
            <a:r>
              <a:rPr lang="pt-BR" dirty="0"/>
              <a:t>Fisiologia Bacteriana: crescimento e nutrição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1720" y="1700808"/>
            <a:ext cx="6400800" cy="1752600"/>
          </a:xfrm>
        </p:spPr>
        <p:txBody>
          <a:bodyPr>
            <a:norm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Cristiane Guzzo</a:t>
            </a:r>
            <a:br>
              <a:rPr lang="pt-BR" sz="1400" dirty="0">
                <a:solidFill>
                  <a:schemeClr val="tx1"/>
                </a:solidFill>
              </a:rPr>
            </a:br>
            <a:r>
              <a:rPr lang="pt-BR" sz="1400" dirty="0">
                <a:solidFill>
                  <a:schemeClr val="tx1"/>
                </a:solidFill>
              </a:rPr>
              <a:t>Departamento de Microbiologia - ICBII-USP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5949280"/>
            <a:ext cx="5325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BMM0271 – Microbiologia Básica para Odontologia - Noturno</a:t>
            </a: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8160" y="2204864"/>
            <a:ext cx="219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200" dirty="0"/>
          </a:p>
          <a:p>
            <a:r>
              <a:rPr lang="pt-BR" sz="1200" dirty="0"/>
              <a:t> </a:t>
            </a:r>
          </a:p>
          <a:p>
            <a:endParaRPr lang="pt-BR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3891" t="7732" r="8014" b="6821"/>
          <a:stretch>
            <a:fillRect/>
          </a:stretch>
        </p:blipFill>
        <p:spPr bwMode="auto">
          <a:xfrm>
            <a:off x="0" y="-1"/>
            <a:ext cx="3347864" cy="326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442" r="2221" b="37155"/>
          <a:stretch>
            <a:fillRect/>
          </a:stretch>
        </p:blipFill>
        <p:spPr bwMode="auto">
          <a:xfrm>
            <a:off x="251520" y="3212976"/>
            <a:ext cx="8676456" cy="361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320" y="-168498"/>
            <a:ext cx="7498080" cy="1143000"/>
          </a:xfrm>
        </p:spPr>
        <p:txBody>
          <a:bodyPr>
            <a:normAutofit/>
          </a:bodyPr>
          <a:lstStyle/>
          <a:p>
            <a:r>
              <a:rPr lang="en-US" sz="4200" dirty="0" err="1"/>
              <a:t>Meio</a:t>
            </a:r>
            <a:r>
              <a:rPr lang="en-US" sz="4200" dirty="0"/>
              <a:t> </a:t>
            </a:r>
            <a:r>
              <a:rPr lang="en-US" sz="4200" dirty="0" err="1"/>
              <a:t>Seletivo</a:t>
            </a:r>
            <a:r>
              <a:rPr lang="en-US" sz="4200" dirty="0"/>
              <a:t> </a:t>
            </a:r>
            <a:r>
              <a:rPr lang="en-US" sz="4200" dirty="0" err="1"/>
              <a:t>ou</a:t>
            </a:r>
            <a:r>
              <a:rPr lang="en-US" sz="4200" dirty="0"/>
              <a:t> </a:t>
            </a:r>
            <a:r>
              <a:rPr lang="en-US" sz="4200" dirty="0" err="1"/>
              <a:t>Diferenciais</a:t>
            </a:r>
            <a:endParaRPr lang="en-US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076672"/>
            <a:ext cx="7498080" cy="4800600"/>
          </a:xfrm>
        </p:spPr>
        <p:txBody>
          <a:bodyPr>
            <a:normAutofit/>
          </a:bodyPr>
          <a:lstStyle/>
          <a:p>
            <a:pPr marL="0" indent="0">
              <a:buSzPct val="150000"/>
              <a:buNone/>
            </a:pPr>
            <a:r>
              <a:rPr lang="en-US" sz="2400" b="1" dirty="0">
                <a:solidFill>
                  <a:srgbClr val="7030A0"/>
                </a:solidFill>
              </a:rPr>
              <a:t>3. </a:t>
            </a:r>
            <a:r>
              <a:rPr lang="en-US" sz="2400" b="1" dirty="0" err="1">
                <a:solidFill>
                  <a:srgbClr val="7030A0"/>
                </a:solidFill>
              </a:rPr>
              <a:t>Meio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Seletivo</a:t>
            </a:r>
            <a:endParaRPr lang="en-US" sz="2400" b="1" dirty="0">
              <a:solidFill>
                <a:srgbClr val="7030A0"/>
              </a:solidFill>
            </a:endParaRPr>
          </a:p>
          <a:p>
            <a:pPr marL="548640" lvl="2">
              <a:buClr>
                <a:schemeClr val="accent1"/>
              </a:buClr>
              <a:buSzPct val="150000"/>
              <a:buNone/>
            </a:pPr>
            <a:r>
              <a:rPr lang="en-US" sz="2000" dirty="0" err="1"/>
              <a:t>Contém</a:t>
            </a:r>
            <a:r>
              <a:rPr lang="en-US" sz="2000" dirty="0"/>
              <a:t> </a:t>
            </a:r>
            <a:r>
              <a:rPr lang="en-US" sz="2000" dirty="0" err="1"/>
              <a:t>compostos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inibem</a:t>
            </a:r>
            <a:r>
              <a:rPr lang="en-US" sz="2000" dirty="0"/>
              <a:t> o </a:t>
            </a:r>
            <a:r>
              <a:rPr lang="en-US" sz="2000" dirty="0" err="1"/>
              <a:t>crescimento</a:t>
            </a:r>
            <a:r>
              <a:rPr lang="en-US" sz="2000" dirty="0"/>
              <a:t> de </a:t>
            </a:r>
            <a:r>
              <a:rPr lang="en-US" sz="2000" dirty="0" err="1"/>
              <a:t>alguns</a:t>
            </a:r>
            <a:r>
              <a:rPr lang="en-US" sz="2000" dirty="0"/>
              <a:t> </a:t>
            </a:r>
            <a:r>
              <a:rPr lang="en-US" sz="2000" dirty="0" err="1"/>
              <a:t>microrganismos</a:t>
            </a:r>
            <a:r>
              <a:rPr lang="en-US" sz="2000" dirty="0"/>
              <a:t> </a:t>
            </a:r>
            <a:r>
              <a:rPr lang="en-US" sz="2000" dirty="0" err="1"/>
              <a:t>mas</a:t>
            </a:r>
            <a:r>
              <a:rPr lang="en-US" sz="2000" dirty="0"/>
              <a:t> de </a:t>
            </a:r>
            <a:r>
              <a:rPr lang="en-US" sz="2000" dirty="0" err="1"/>
              <a:t>outros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endParaRPr lang="en-US" sz="2000" dirty="0"/>
          </a:p>
          <a:p>
            <a:pPr marL="548640" lvl="2">
              <a:buClr>
                <a:schemeClr val="accent1"/>
              </a:buClr>
              <a:buSzPct val="150000"/>
              <a:buFont typeface="Wingdings 2"/>
              <a:buChar char=""/>
            </a:pPr>
            <a:endParaRPr lang="en-US" sz="2000" dirty="0"/>
          </a:p>
          <a:p>
            <a:pPr marL="0" indent="0">
              <a:buSzPct val="150000"/>
              <a:buNone/>
            </a:pPr>
            <a:r>
              <a:rPr lang="en-US" sz="2400" b="1" dirty="0">
                <a:solidFill>
                  <a:srgbClr val="7030A0"/>
                </a:solidFill>
              </a:rPr>
              <a:t>4. </a:t>
            </a:r>
            <a:r>
              <a:rPr lang="en-US" sz="2400" b="1" dirty="0" err="1">
                <a:solidFill>
                  <a:srgbClr val="7030A0"/>
                </a:solidFill>
              </a:rPr>
              <a:t>Meio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Diferenciado</a:t>
            </a:r>
            <a:endParaRPr lang="en-US" sz="2400" b="1" dirty="0">
              <a:solidFill>
                <a:srgbClr val="7030A0"/>
              </a:solidFill>
            </a:endParaRPr>
          </a:p>
          <a:p>
            <a:pPr lvl="1">
              <a:buSzPct val="150000"/>
              <a:buNone/>
            </a:pPr>
            <a:r>
              <a:rPr lang="en-US" sz="2000" dirty="0" err="1"/>
              <a:t>Adiciona</a:t>
            </a:r>
            <a:r>
              <a:rPr lang="en-US" sz="2000" dirty="0"/>
              <a:t> um </a:t>
            </a:r>
            <a:r>
              <a:rPr lang="en-US" sz="2000" dirty="0" err="1"/>
              <a:t>indicador</a:t>
            </a:r>
            <a:r>
              <a:rPr lang="en-US" sz="2000" dirty="0"/>
              <a:t> (</a:t>
            </a:r>
            <a:r>
              <a:rPr lang="en-US" sz="2000" dirty="0" err="1"/>
              <a:t>corante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exemplo</a:t>
            </a:r>
            <a:r>
              <a:rPr lang="en-US" sz="2000" dirty="0"/>
              <a:t>), </a:t>
            </a:r>
            <a:r>
              <a:rPr lang="en-US" sz="2000" dirty="0" err="1"/>
              <a:t>diferenciar</a:t>
            </a:r>
            <a:r>
              <a:rPr lang="en-US" sz="2000" dirty="0"/>
              <a:t> </a:t>
            </a:r>
            <a:r>
              <a:rPr lang="en-US" sz="2000" dirty="0" err="1"/>
              <a:t>reações</a:t>
            </a:r>
            <a:r>
              <a:rPr lang="en-US" sz="2000" dirty="0"/>
              <a:t> </a:t>
            </a:r>
            <a:r>
              <a:rPr lang="en-US" sz="2000" dirty="0" err="1"/>
              <a:t>químicas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ocorrem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o </a:t>
            </a:r>
            <a:r>
              <a:rPr lang="en-US" sz="2000" dirty="0" err="1"/>
              <a:t>crescimento</a:t>
            </a:r>
            <a:r>
              <a:rPr lang="en-US" sz="2000" dirty="0"/>
              <a:t> .</a:t>
            </a:r>
          </a:p>
          <a:p>
            <a:pPr lvl="1">
              <a:buSzPct val="150000"/>
              <a:buNone/>
            </a:pPr>
            <a:r>
              <a:rPr lang="en-US" sz="2000" dirty="0" err="1"/>
              <a:t>Distinção</a:t>
            </a:r>
            <a:r>
              <a:rPr lang="en-US" sz="2000" dirty="0"/>
              <a:t> de </a:t>
            </a:r>
            <a:r>
              <a:rPr lang="en-US" sz="2000" dirty="0" err="1"/>
              <a:t>espécies</a:t>
            </a:r>
            <a:r>
              <a:rPr lang="en-US" sz="2000" dirty="0"/>
              <a:t> de </a:t>
            </a:r>
            <a:r>
              <a:rPr lang="en-US" sz="2000" dirty="0" err="1"/>
              <a:t>bactérias</a:t>
            </a:r>
            <a:endParaRPr lang="en-US" sz="2000" dirty="0"/>
          </a:p>
          <a:p>
            <a:pPr lvl="1">
              <a:buSzPct val="150000"/>
            </a:pPr>
            <a:endParaRPr lang="en-US" sz="2400" dirty="0"/>
          </a:p>
          <a:p>
            <a:pPr lvl="1">
              <a:buSzPct val="150000"/>
              <a:buNone/>
            </a:pP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675795"/>
            <a:ext cx="378365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727294" y="4265959"/>
            <a:ext cx="594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Meio</a:t>
            </a:r>
            <a:r>
              <a:rPr lang="en-US" dirty="0"/>
              <a:t> </a:t>
            </a:r>
            <a:r>
              <a:rPr lang="en-US" dirty="0" err="1"/>
              <a:t>Diferencial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verificar</a:t>
            </a:r>
            <a:r>
              <a:rPr lang="en-US" dirty="0"/>
              <a:t> </a:t>
            </a:r>
            <a:r>
              <a:rPr lang="en-US" dirty="0" err="1"/>
              <a:t>Fermentação</a:t>
            </a:r>
            <a:r>
              <a:rPr lang="en-US" dirty="0"/>
              <a:t> de </a:t>
            </a:r>
            <a:r>
              <a:rPr lang="en-US" dirty="0" err="1"/>
              <a:t>açúcares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6512" y="4880193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Formação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ácido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mudança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cor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2051720" y="5373216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34947" y="5301208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Tubos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invertidos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Se tem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formação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gás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fica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preso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43946" y="6608385"/>
            <a:ext cx="5832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Ácido</a:t>
            </a:r>
            <a:r>
              <a:rPr lang="en-US" sz="1200" dirty="0"/>
              <a:t>          </a:t>
            </a:r>
            <a:r>
              <a:rPr lang="en-US" sz="1200" dirty="0" err="1"/>
              <a:t>Ácido</a:t>
            </a:r>
            <a:r>
              <a:rPr lang="en-US" sz="1200" dirty="0"/>
              <a:t> e </a:t>
            </a:r>
            <a:r>
              <a:rPr lang="en-US" sz="1200" dirty="0" err="1"/>
              <a:t>gás</a:t>
            </a:r>
            <a:r>
              <a:rPr lang="en-US" sz="1200" dirty="0"/>
              <a:t>        Cont. -           </a:t>
            </a:r>
            <a:r>
              <a:rPr lang="en-US" sz="1200" dirty="0" err="1"/>
              <a:t>Não</a:t>
            </a:r>
            <a:r>
              <a:rPr lang="en-US" sz="1200" dirty="0"/>
              <a:t> </a:t>
            </a:r>
            <a:r>
              <a:rPr lang="en-US" sz="1200" dirty="0" err="1"/>
              <a:t>inoculado</a:t>
            </a:r>
            <a:r>
              <a:rPr lang="en-US" sz="12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pt-BR" dirty="0"/>
              <a:t>Preparar um Meio de Cultura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842248" cy="4572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pt-BR" sz="2200" dirty="0"/>
              <a:t>Para o cultivo é necessário saber suas necessidades nutricionais</a:t>
            </a:r>
          </a:p>
          <a:p>
            <a:pPr>
              <a:buClr>
                <a:srgbClr val="C00000"/>
              </a:buClr>
              <a:buSzPct val="150000"/>
            </a:pPr>
            <a:endParaRPr lang="pt-BR" sz="2200" dirty="0"/>
          </a:p>
          <a:p>
            <a:pPr>
              <a:buClr>
                <a:srgbClr val="C00000"/>
              </a:buClr>
              <a:buSzPct val="150000"/>
            </a:pPr>
            <a:r>
              <a:rPr lang="pt-BR" sz="2200" dirty="0"/>
              <a:t>Alguns casos é necessário a adição de soro, sangue  (</a:t>
            </a:r>
            <a:r>
              <a:rPr lang="pt-BR" sz="2200" i="1" dirty="0"/>
              <a:t>N. </a:t>
            </a:r>
            <a:r>
              <a:rPr lang="pt-BR" sz="2200" i="1" dirty="0" err="1"/>
              <a:t>gonorrhoeae</a:t>
            </a:r>
            <a:r>
              <a:rPr lang="pt-BR" sz="2200" dirty="0"/>
              <a:t>) e etc.. </a:t>
            </a:r>
          </a:p>
          <a:p>
            <a:pPr>
              <a:buClr>
                <a:srgbClr val="C00000"/>
              </a:buClr>
              <a:buSzPct val="150000"/>
            </a:pPr>
            <a:endParaRPr lang="pt-BR" sz="2200" dirty="0"/>
          </a:p>
          <a:p>
            <a:pPr>
              <a:buClr>
                <a:srgbClr val="C00000"/>
              </a:buClr>
              <a:buSzPct val="150000"/>
            </a:pPr>
            <a:r>
              <a:rPr lang="pt-BR" sz="2200" dirty="0"/>
              <a:t>Mimetizar o meio natural de crescimento do organismo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Cultivo de Microrganismos em Laboratório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09328"/>
            <a:ext cx="8503920" cy="4572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pt-BR" sz="2000" dirty="0"/>
              <a:t>Meio devidamente preparado e estéril  (autoclave,  fluxo)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dirty="0"/>
              <a:t>Três tipos de meio de cultura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23728" y="2854677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5856" y="2854677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0037" y="3718773"/>
            <a:ext cx="520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Líquido                        Sólido                        </a:t>
            </a:r>
            <a:r>
              <a:rPr lang="pt-BR" dirty="0" err="1"/>
              <a:t>Semisólido</a:t>
            </a:r>
            <a:endParaRPr lang="pt-BR" dirty="0"/>
          </a:p>
          <a:p>
            <a:r>
              <a:rPr lang="pt-BR" dirty="0"/>
              <a:t>0% </a:t>
            </a:r>
            <a:r>
              <a:rPr lang="pt-BR" dirty="0" err="1"/>
              <a:t>Ágar</a:t>
            </a:r>
            <a:r>
              <a:rPr lang="pt-BR" dirty="0"/>
              <a:t>                     1.5% </a:t>
            </a:r>
            <a:r>
              <a:rPr lang="pt-BR" dirty="0" err="1"/>
              <a:t>Ágar</a:t>
            </a:r>
            <a:r>
              <a:rPr lang="pt-BR" dirty="0"/>
              <a:t>              &gt;0 e &lt;1.5% </a:t>
            </a:r>
            <a:r>
              <a:rPr lang="pt-BR" dirty="0" err="1"/>
              <a:t>Ágar</a:t>
            </a:r>
            <a:endParaRPr lang="pt-BR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75856" y="2854677"/>
            <a:ext cx="244827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accent5">
              <a:lumMod val="60000"/>
              <a:lumOff val="40000"/>
              <a:alpha val="30000"/>
            </a:schemeClr>
          </a:solidFill>
        </p:spPr>
        <p:txBody>
          <a:bodyPr>
            <a:normAutofit/>
          </a:bodyPr>
          <a:lstStyle/>
          <a:p>
            <a:pPr marL="0" indent="0"/>
            <a:r>
              <a:rPr lang="en-US" sz="3000" dirty="0" err="1"/>
              <a:t>Diferentes</a:t>
            </a:r>
            <a:r>
              <a:rPr lang="en-US" sz="3000" dirty="0"/>
              <a:t> </a:t>
            </a:r>
            <a:r>
              <a:rPr lang="en-US" sz="3000" dirty="0" err="1"/>
              <a:t>Meios</a:t>
            </a:r>
            <a:r>
              <a:rPr lang="en-US" sz="3000" dirty="0"/>
              <a:t> de </a:t>
            </a:r>
            <a:r>
              <a:rPr lang="en-US" sz="3000" dirty="0" err="1"/>
              <a:t>Cutura</a:t>
            </a:r>
            <a:r>
              <a:rPr lang="en-US" sz="3000" dirty="0"/>
              <a:t> </a:t>
            </a:r>
            <a:r>
              <a:rPr lang="en-US" sz="3000" dirty="0" err="1"/>
              <a:t>usado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laboratório</a:t>
            </a:r>
            <a:endParaRPr lang="en-US" sz="3000" dirty="0"/>
          </a:p>
        </p:txBody>
      </p:sp>
      <p:pic>
        <p:nvPicPr>
          <p:cNvPr id="2050" name="Picture 2" descr="http://upload.wikimedia.org/wikipedia/commons/e/e7/MacConkey_agar_with_LF_and_LF_colon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599451" cy="1949589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971600" y="1916832"/>
            <a:ext cx="178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C0099"/>
                </a:solidFill>
              </a:rPr>
              <a:t>Ágar</a:t>
            </a:r>
            <a:r>
              <a:rPr lang="en-US" b="1" dirty="0">
                <a:solidFill>
                  <a:srgbClr val="CC0099"/>
                </a:solidFill>
              </a:rPr>
              <a:t> </a:t>
            </a:r>
            <a:r>
              <a:rPr lang="en-US" b="1" dirty="0" err="1">
                <a:solidFill>
                  <a:srgbClr val="CC0099"/>
                </a:solidFill>
              </a:rPr>
              <a:t>MacConkey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184" y="4509120"/>
            <a:ext cx="3813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Lactose – </a:t>
            </a:r>
            <a:r>
              <a:rPr lang="en-US" dirty="0" err="1"/>
              <a:t>Diferencia</a:t>
            </a:r>
            <a:r>
              <a:rPr lang="en-US" dirty="0"/>
              <a:t> Lac</a:t>
            </a:r>
            <a:r>
              <a:rPr lang="en-US" baseline="30000" dirty="0"/>
              <a:t>+ </a:t>
            </a:r>
            <a:r>
              <a:rPr lang="en-US" dirty="0"/>
              <a:t>(</a:t>
            </a:r>
            <a:r>
              <a:rPr lang="en-US" dirty="0" err="1"/>
              <a:t>ácido</a:t>
            </a:r>
            <a:r>
              <a:rPr lang="en-US" dirty="0"/>
              <a:t> pH </a:t>
            </a:r>
            <a:r>
              <a:rPr lang="en-US" dirty="0" err="1"/>
              <a:t>cai</a:t>
            </a:r>
            <a:r>
              <a:rPr lang="en-US" dirty="0"/>
              <a:t>)</a:t>
            </a:r>
            <a:endParaRPr lang="en-US" baseline="30000" dirty="0"/>
          </a:p>
          <a:p>
            <a:r>
              <a:rPr lang="en-US" dirty="0" err="1"/>
              <a:t>Seletivo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Gram </a:t>
            </a:r>
            <a:r>
              <a:rPr lang="en-US" dirty="0" err="1"/>
              <a:t>Negativo</a:t>
            </a:r>
            <a:r>
              <a:rPr lang="en-US" dirty="0"/>
              <a:t> </a:t>
            </a:r>
          </a:p>
          <a:p>
            <a:r>
              <a:rPr lang="en-US" dirty="0"/>
              <a:t>(sais </a:t>
            </a:r>
            <a:r>
              <a:rPr lang="en-US" dirty="0" err="1"/>
              <a:t>biliares</a:t>
            </a:r>
            <a:r>
              <a:rPr lang="en-US" dirty="0"/>
              <a:t> </a:t>
            </a:r>
            <a:r>
              <a:rPr lang="en-US" dirty="0" err="1"/>
              <a:t>inibem</a:t>
            </a:r>
            <a:r>
              <a:rPr lang="en-US" dirty="0"/>
              <a:t> </a:t>
            </a:r>
            <a:r>
              <a:rPr lang="en-US" dirty="0" err="1"/>
              <a:t>algumas</a:t>
            </a:r>
            <a:r>
              <a:rPr lang="en-US" dirty="0"/>
              <a:t> G+)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249289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Lac</a:t>
            </a:r>
            <a:r>
              <a:rPr lang="en-US" b="1" baseline="30000" dirty="0"/>
              <a:t>+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36064" y="249289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Lac</a:t>
            </a:r>
            <a:r>
              <a:rPr lang="en-US" b="1" baseline="30000" dirty="0"/>
              <a:t>-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20627" y="5589240"/>
            <a:ext cx="308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http://en.wikipedia.org/wiki/MacConkey_agar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779912" y="1916832"/>
            <a:ext cx="286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0099"/>
                </a:solidFill>
              </a:rPr>
              <a:t>Ágar</a:t>
            </a:r>
            <a:r>
              <a:rPr lang="en-US" b="1" dirty="0">
                <a:solidFill>
                  <a:srgbClr val="CC0099"/>
                </a:solidFill>
              </a:rPr>
              <a:t> Staphylococcus 110</a:t>
            </a:r>
          </a:p>
          <a:p>
            <a:r>
              <a:rPr lang="en-US" dirty="0"/>
              <a:t>Stone Gelatin </a:t>
            </a:r>
            <a:r>
              <a:rPr lang="en-US" dirty="0" err="1"/>
              <a:t>Ágar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4124664" y="2636912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ixaDeTexto 17"/>
          <p:cNvSpPr txBox="1"/>
          <p:nvPr/>
        </p:nvSpPr>
        <p:spPr>
          <a:xfrm>
            <a:off x="3854910" y="4365104"/>
            <a:ext cx="2811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Isolar</a:t>
            </a:r>
            <a:r>
              <a:rPr lang="en-US" dirty="0"/>
              <a:t> e </a:t>
            </a:r>
            <a:r>
              <a:rPr lang="en-US" dirty="0" err="1"/>
              <a:t>diferenciar</a:t>
            </a:r>
            <a:r>
              <a:rPr lang="en-US" dirty="0"/>
              <a:t> </a:t>
            </a:r>
            <a:r>
              <a:rPr lang="en-US" i="1" dirty="0" err="1"/>
              <a:t>Staphy</a:t>
            </a:r>
            <a:r>
              <a:rPr lang="en-US" i="1" dirty="0"/>
              <a:t>.</a:t>
            </a:r>
          </a:p>
          <a:p>
            <a:r>
              <a:rPr lang="en-US" dirty="0"/>
              <a:t>Alta </a:t>
            </a:r>
            <a:r>
              <a:rPr lang="en-US" dirty="0" err="1"/>
              <a:t>concentração</a:t>
            </a:r>
            <a:r>
              <a:rPr lang="en-US" dirty="0"/>
              <a:t> </a:t>
            </a:r>
            <a:r>
              <a:rPr lang="en-US" dirty="0" err="1"/>
              <a:t>sal</a:t>
            </a:r>
            <a:r>
              <a:rPr lang="en-US" dirty="0"/>
              <a:t> - 7.5%</a:t>
            </a:r>
          </a:p>
          <a:p>
            <a:r>
              <a:rPr lang="en-US" dirty="0" err="1"/>
              <a:t>Manitose</a:t>
            </a:r>
            <a:r>
              <a:rPr lang="en-US" baseline="30000" dirty="0"/>
              <a:t>+</a:t>
            </a:r>
          </a:p>
          <a:p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pigmento</a:t>
            </a:r>
            <a:endParaRPr lang="en-US" dirty="0"/>
          </a:p>
          <a:p>
            <a:r>
              <a:rPr lang="en-US" dirty="0" err="1"/>
              <a:t>Atividade</a:t>
            </a:r>
            <a:r>
              <a:rPr lang="en-US" dirty="0"/>
              <a:t> </a:t>
            </a:r>
            <a:r>
              <a:rPr lang="en-US" dirty="0" err="1"/>
              <a:t>Gelatinase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2987824" y="5835079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https://www.bd.com/europe/regulatory/Assets/IFU/Difco_BBL/229730.pdf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470982" y="1916832"/>
            <a:ext cx="286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0099"/>
                </a:solidFill>
              </a:rPr>
              <a:t>Ágar</a:t>
            </a:r>
            <a:r>
              <a:rPr lang="en-US" b="1" dirty="0">
                <a:solidFill>
                  <a:srgbClr val="CC0099"/>
                </a:solidFill>
              </a:rPr>
              <a:t> </a:t>
            </a:r>
            <a:r>
              <a:rPr lang="en-US" b="1" dirty="0" err="1">
                <a:solidFill>
                  <a:srgbClr val="CC0099"/>
                </a:solidFill>
              </a:rPr>
              <a:t>Triptona</a:t>
            </a:r>
            <a:r>
              <a:rPr lang="en-US" b="1" dirty="0">
                <a:solidFill>
                  <a:srgbClr val="CC0099"/>
                </a:solidFill>
              </a:rPr>
              <a:t> </a:t>
            </a:r>
            <a:r>
              <a:rPr lang="en-US" b="1" dirty="0" err="1">
                <a:solidFill>
                  <a:srgbClr val="CC0099"/>
                </a:solidFill>
              </a:rPr>
              <a:t>Soja</a:t>
            </a:r>
            <a:r>
              <a:rPr lang="en-US" b="1" dirty="0">
                <a:solidFill>
                  <a:srgbClr val="CC0099"/>
                </a:solidFill>
              </a:rPr>
              <a:t> (TSA)</a:t>
            </a:r>
          </a:p>
          <a:p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815734" y="2636912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ixaDeTexto 21"/>
          <p:cNvSpPr txBox="1"/>
          <p:nvPr/>
        </p:nvSpPr>
        <p:spPr>
          <a:xfrm>
            <a:off x="6576079" y="4449886"/>
            <a:ext cx="2532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Não</a:t>
            </a:r>
            <a:r>
              <a:rPr lang="en-US" dirty="0"/>
              <a:t> é um </a:t>
            </a:r>
            <a:r>
              <a:rPr lang="en-US" dirty="0" err="1"/>
              <a:t>meio</a:t>
            </a:r>
            <a:r>
              <a:rPr lang="en-US" dirty="0"/>
              <a:t> </a:t>
            </a:r>
            <a:r>
              <a:rPr lang="en-US" dirty="0" err="1"/>
              <a:t>Inibitório</a:t>
            </a:r>
            <a:endParaRPr lang="en-US" dirty="0"/>
          </a:p>
          <a:p>
            <a:r>
              <a:rPr lang="en-US" dirty="0" err="1"/>
              <a:t>Cresce</a:t>
            </a:r>
            <a:r>
              <a:rPr lang="en-US" dirty="0"/>
              <a:t> </a:t>
            </a:r>
            <a:r>
              <a:rPr lang="en-US" dirty="0" err="1"/>
              <a:t>mic</a:t>
            </a:r>
            <a:r>
              <a:rPr lang="en-US" dirty="0"/>
              <a:t>. </a:t>
            </a:r>
            <a:r>
              <a:rPr lang="en-US" dirty="0" err="1"/>
              <a:t>fastidiosos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8" grpId="0"/>
      <p:bldP spid="19" grpId="0"/>
      <p:bldP spid="20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A786-706E-104E-B5DB-F77DC8E4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Classificação</a:t>
            </a:r>
            <a:r>
              <a:rPr lang="en-US" dirty="0"/>
              <a:t> dos </a:t>
            </a:r>
            <a:r>
              <a:rPr lang="en-US" dirty="0" err="1"/>
              <a:t>microrganismos</a:t>
            </a:r>
            <a:r>
              <a:rPr lang="en-US" dirty="0"/>
              <a:t> com base no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</a:t>
            </a:r>
            <a:r>
              <a:rPr lang="en-US" dirty="0" err="1"/>
              <a:t>ambiente</a:t>
            </a:r>
            <a:r>
              <a:rPr lang="en-US" dirty="0"/>
              <a:t> &amp;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afeta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crescimento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6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/>
                </a:solidFill>
              </a:rPr>
              <a:t>Fatores que afetam o Crescimento microbiano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Estado Químico e Físico do Ambiente</a:t>
            </a:r>
          </a:p>
          <a:p>
            <a:pPr lvl="1"/>
            <a:r>
              <a:rPr lang="pt-BR" sz="2400" dirty="0">
                <a:latin typeface="Arial" pitchFamily="34" charset="0"/>
                <a:cs typeface="Arial" pitchFamily="34" charset="0"/>
              </a:rPr>
              <a:t>Oxigênio;</a:t>
            </a:r>
          </a:p>
          <a:p>
            <a:pPr lvl="1"/>
            <a:r>
              <a:rPr lang="pt-BR" sz="2400" dirty="0">
                <a:latin typeface="Arial" pitchFamily="34" charset="0"/>
                <a:cs typeface="Arial" pitchFamily="34" charset="0"/>
              </a:rPr>
              <a:t>Temperatura;</a:t>
            </a:r>
          </a:p>
          <a:p>
            <a:pPr lvl="1"/>
            <a:r>
              <a:rPr lang="pt-BR" sz="2400" dirty="0">
                <a:latin typeface="Arial" pitchFamily="34" charset="0"/>
                <a:cs typeface="Arial" pitchFamily="34" charset="0"/>
              </a:rPr>
              <a:t> pH;</a:t>
            </a:r>
          </a:p>
          <a:p>
            <a:pPr lvl="1"/>
            <a:r>
              <a:rPr lang="pt-BR" sz="2400" dirty="0">
                <a:latin typeface="Arial" pitchFamily="34" charset="0"/>
                <a:cs typeface="Arial" pitchFamily="34" charset="0"/>
              </a:rPr>
              <a:t> Quantidade de sal;</a:t>
            </a:r>
          </a:p>
          <a:p>
            <a:pPr lvl="1"/>
            <a:r>
              <a:rPr lang="pt-BR" sz="2400" dirty="0">
                <a:latin typeface="Arial" pitchFamily="34" charset="0"/>
                <a:cs typeface="Arial" pitchFamily="34" charset="0"/>
              </a:rPr>
              <a:t>Quantidade de água;</a:t>
            </a:r>
          </a:p>
          <a:p>
            <a:pPr lvl="1"/>
            <a:r>
              <a:rPr lang="pt-BR" sz="2400" dirty="0">
                <a:latin typeface="Arial" pitchFamily="34" charset="0"/>
                <a:cs typeface="Arial" pitchFamily="34" charset="0"/>
              </a:rPr>
              <a:t> Outros fatores:</a:t>
            </a:r>
          </a:p>
          <a:p>
            <a:pPr lvl="2"/>
            <a:r>
              <a:rPr lang="pt-BR" dirty="0">
                <a:latin typeface="Arial" pitchFamily="34" charset="0"/>
                <a:cs typeface="Arial" pitchFamily="34" charset="0"/>
              </a:rPr>
              <a:t>Pressão</a:t>
            </a:r>
          </a:p>
          <a:p>
            <a:pPr lvl="2"/>
            <a:r>
              <a:rPr lang="pt-BR" dirty="0">
                <a:latin typeface="Arial" pitchFamily="34" charset="0"/>
                <a:cs typeface="Arial" pitchFamily="34" charset="0"/>
              </a:rPr>
              <a:t>Radiação</a:t>
            </a:r>
          </a:p>
        </p:txBody>
      </p:sp>
    </p:spTree>
    <p:extLst>
      <p:ext uri="{BB962C8B-B14F-4D97-AF65-F5344CB8AC3E}">
        <p14:creationId xmlns:p14="http://schemas.microsoft.com/office/powerpoint/2010/main" val="28813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/>
          <a:lstStyle/>
          <a:p>
            <a:r>
              <a:rPr lang="pt-BR" dirty="0"/>
              <a:t>Efeito do Oxigênio na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Respiração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2147714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>
                <a:latin typeface="Arial" pitchFamily="34" charset="0"/>
                <a:cs typeface="Arial" pitchFamily="34" charset="0"/>
              </a:rPr>
              <a:t>Ar tem 21% O</a:t>
            </a:r>
            <a:r>
              <a:rPr lang="pt-BR" sz="1000" baseline="-25000"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49987" y="1187624"/>
            <a:ext cx="9119175" cy="2975210"/>
            <a:chOff x="61337" y="1461902"/>
            <a:chExt cx="9119175" cy="297521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3719"/>
            <a:stretch>
              <a:fillRect/>
            </a:stretch>
          </p:blipFill>
          <p:spPr bwMode="auto">
            <a:xfrm>
              <a:off x="618783" y="1461902"/>
              <a:ext cx="8561729" cy="2975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55576" y="3031242"/>
              <a:ext cx="1008112" cy="2462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 err="1">
                  <a:latin typeface="Arial" pitchFamily="34" charset="0"/>
                  <a:cs typeface="Arial" pitchFamily="34" charset="0"/>
                </a:rPr>
                <a:t>Microaerófilos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335577" y="2356039"/>
              <a:ext cx="144016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Capazes de respirar usando O</a:t>
              </a:r>
              <a:r>
                <a:rPr lang="pt-BR" sz="1200" b="1" baseline="-25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187040" y="3654345"/>
              <a:ext cx="1080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Respiração sem  O</a:t>
              </a:r>
              <a:r>
                <a:rPr lang="pt-BR" sz="1200" b="1" baseline="-25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19734" y="2690153"/>
              <a:ext cx="1512168" cy="2462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>
                  <a:latin typeface="Arial" pitchFamily="34" charset="0"/>
                  <a:cs typeface="Arial" pitchFamily="34" charset="0"/>
                </a:rPr>
                <a:t>Intestino grosso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04876" y="3645025"/>
              <a:ext cx="1656184" cy="2462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>
                  <a:latin typeface="Arial" pitchFamily="34" charset="0"/>
                  <a:cs typeface="Arial" pitchFamily="34" charset="0"/>
                </a:rPr>
                <a:t>Trato respiratório superior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9734" y="4001155"/>
              <a:ext cx="1656184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>
                  <a:latin typeface="Arial" pitchFamily="34" charset="0"/>
                  <a:cs typeface="Arial" pitchFamily="34" charset="0"/>
                </a:rPr>
                <a:t>Sedimentos de lagos anóxidos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57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7498080" cy="1143000"/>
          </a:xfrm>
        </p:spPr>
        <p:txBody>
          <a:bodyPr/>
          <a:lstStyle/>
          <a:p>
            <a:r>
              <a:rPr lang="pt-BR" dirty="0"/>
              <a:t>Efeito da Temperatura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38408"/>
            <a:ext cx="4464496" cy="5330952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Temperaturas Cardeais</a:t>
            </a:r>
          </a:p>
          <a:p>
            <a:pPr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Características para todos os microrganismos</a:t>
            </a:r>
          </a:p>
          <a:p>
            <a:pPr lvl="1"/>
            <a:r>
              <a:rPr lang="pt-BR" sz="1800" b="1" dirty="0">
                <a:latin typeface="Arial" pitchFamily="34" charset="0"/>
                <a:cs typeface="Arial" pitchFamily="34" charset="0"/>
              </a:rPr>
              <a:t>Mínima</a:t>
            </a:r>
          </a:p>
          <a:p>
            <a:pPr lvl="2"/>
            <a:r>
              <a:rPr lang="pt-BR" sz="1600" dirty="0" err="1">
                <a:latin typeface="Arial" pitchFamily="34" charset="0"/>
                <a:cs typeface="Arial" pitchFamily="34" charset="0"/>
              </a:rPr>
              <a:t>Gelificação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da membrana, quando a membrana para funcionar, como no transporte de nutrientes a bactéria para de crescer.</a:t>
            </a:r>
          </a:p>
          <a:p>
            <a:pPr lvl="2"/>
            <a:r>
              <a:rPr lang="pt-BR" sz="1600" dirty="0">
                <a:latin typeface="Arial" pitchFamily="34" charset="0"/>
                <a:cs typeface="Arial" pitchFamily="34" charset="0"/>
              </a:rPr>
              <a:t>Não tem força próton motiva</a:t>
            </a:r>
          </a:p>
          <a:p>
            <a:pPr lvl="1"/>
            <a:r>
              <a:rPr lang="pt-BR" sz="1800" b="1" dirty="0">
                <a:latin typeface="Arial" pitchFamily="34" charset="0"/>
                <a:cs typeface="Arial" pitchFamily="34" charset="0"/>
              </a:rPr>
              <a:t>Ótima</a:t>
            </a:r>
          </a:p>
          <a:p>
            <a:pPr lvl="2"/>
            <a:r>
              <a:rPr lang="pt-BR" sz="1600" dirty="0">
                <a:latin typeface="Arial" pitchFamily="34" charset="0"/>
                <a:cs typeface="Arial" pitchFamily="34" charset="0"/>
              </a:rPr>
              <a:t>Condição em que todos os componentes estão na sua atividade máxima</a:t>
            </a:r>
          </a:p>
          <a:p>
            <a:pPr lvl="1"/>
            <a:r>
              <a:rPr lang="pt-BR" sz="1800" b="1" dirty="0">
                <a:latin typeface="Arial" pitchFamily="34" charset="0"/>
                <a:cs typeface="Arial" pitchFamily="34" charset="0"/>
              </a:rPr>
              <a:t>Máxima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Faixa normal de variação de temperatura é 25-40 °C 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Não conseguem crescer em todas as faixas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3145"/>
          <a:stretch>
            <a:fillRect/>
          </a:stretch>
        </p:blipFill>
        <p:spPr bwMode="auto">
          <a:xfrm>
            <a:off x="4427984" y="1988840"/>
            <a:ext cx="470599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38919" y="1124744"/>
            <a:ext cx="3241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Processo geralmente  irreversível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Exemplo febre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083860" y="1844824"/>
            <a:ext cx="288032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92080" y="4581128"/>
            <a:ext cx="23762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2040" y="4581128"/>
            <a:ext cx="280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Faixa característica de cada organismo</a:t>
            </a:r>
          </a:p>
        </p:txBody>
      </p:sp>
    </p:spTree>
    <p:extLst>
      <p:ext uri="{BB962C8B-B14F-4D97-AF65-F5344CB8AC3E}">
        <p14:creationId xmlns:p14="http://schemas.microsoft.com/office/powerpoint/2010/main" val="732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dirty="0"/>
              <a:t>Efeito da Temperatura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03920" cy="864096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4 Classes térmicas dos Microrganismos com base n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temperatura ótima de crescimento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63" y="2312640"/>
            <a:ext cx="8165494" cy="356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47971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Ambientes terrestres, aquáticos, animais de sangue quente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4518" y="483466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Fontes termais, fendas hidrotermais no fundo do mar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2123728" y="328498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388169" y="3079993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8, 39 e 48 </a:t>
            </a:r>
            <a:r>
              <a:rPr lang="en-US" sz="1200" dirty="0">
                <a:latin typeface="Times New Roman"/>
                <a:cs typeface="Times New Roman"/>
              </a:rPr>
              <a:t>°</a:t>
            </a:r>
            <a:r>
              <a:rPr lang="en-US" sz="1200" dirty="0"/>
              <a:t>C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DCB69B-65D1-ED4D-883D-4DD02D409507}"/>
              </a:ext>
            </a:extLst>
          </p:cNvPr>
          <p:cNvCxnSpPr>
            <a:cxnSpLocks/>
          </p:cNvCxnSpPr>
          <p:nvPr/>
        </p:nvCxnSpPr>
        <p:spPr>
          <a:xfrm>
            <a:off x="1043608" y="2912747"/>
            <a:ext cx="0" cy="611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pt-BR" dirty="0"/>
              <a:t>Microrganismos </a:t>
            </a:r>
            <a:r>
              <a:rPr lang="pt-BR" dirty="0" err="1">
                <a:solidFill>
                  <a:schemeClr val="tx2"/>
                </a:solidFill>
              </a:rPr>
              <a:t>Psicrófilos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864096"/>
            <a:ext cx="4067944" cy="702940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  <a:buClr>
                <a:srgbClr val="C00000"/>
              </a:buClr>
              <a:buSzPct val="150000"/>
            </a:pPr>
            <a:r>
              <a:rPr lang="pt-BR" sz="4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Organismos </a:t>
            </a:r>
            <a:r>
              <a:rPr lang="pt-BR" sz="45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extremófilos</a:t>
            </a:r>
            <a:r>
              <a:rPr lang="pt-BR" sz="4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SzPct val="150000"/>
              <a:buNone/>
            </a:pPr>
            <a:r>
              <a:rPr lang="pt-BR" sz="4500" dirty="0">
                <a:latin typeface="Arial" pitchFamily="34" charset="0"/>
                <a:cs typeface="Arial" pitchFamily="34" charset="0"/>
              </a:rPr>
              <a:t>     – </a:t>
            </a:r>
            <a:r>
              <a:rPr lang="pt-BR" sz="4300" dirty="0">
                <a:latin typeface="Arial" pitchFamily="34" charset="0"/>
                <a:cs typeface="Arial" pitchFamily="34" charset="0"/>
              </a:rPr>
              <a:t>vivem em condições extremas, muito frio ou muito quente 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SzPct val="150000"/>
            </a:pPr>
            <a:r>
              <a:rPr lang="pt-BR" sz="4500" dirty="0">
                <a:latin typeface="Arial" pitchFamily="34" charset="0"/>
                <a:cs typeface="Arial" pitchFamily="34" charset="0"/>
              </a:rPr>
              <a:t>São encontrados em ambientes constantemente frios - </a:t>
            </a:r>
            <a:r>
              <a:rPr lang="pt-BR" sz="4500" dirty="0" err="1">
                <a:latin typeface="Arial" pitchFamily="34" charset="0"/>
                <a:cs typeface="Arial" pitchFamily="34" charset="0"/>
              </a:rPr>
              <a:t>termosensíveis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Clr>
                <a:srgbClr val="C00000"/>
              </a:buClr>
              <a:buSzPct val="150000"/>
            </a:pPr>
            <a:r>
              <a:rPr lang="pt-BR" sz="4500" dirty="0">
                <a:latin typeface="Arial" pitchFamily="34" charset="0"/>
                <a:cs typeface="Arial" pitchFamily="34" charset="0"/>
              </a:rPr>
              <a:t>Grande parte da superfície da Terra é fria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SzPct val="150000"/>
            </a:pPr>
            <a:r>
              <a:rPr lang="pt-BR" sz="4500" dirty="0">
                <a:latin typeface="Arial" pitchFamily="34" charset="0"/>
                <a:cs typeface="Arial" pitchFamily="34" charset="0"/>
              </a:rPr>
              <a:t>Encontra em sulcos de água dentro do gelo (-12°C).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SzPct val="150000"/>
            </a:pPr>
            <a:r>
              <a:rPr lang="pt-BR" sz="4500" dirty="0">
                <a:latin typeface="Arial" pitchFamily="34" charset="0"/>
                <a:cs typeface="Arial" pitchFamily="34" charset="0"/>
              </a:rPr>
              <a:t>Ambientes frios na Terra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SzPct val="150000"/>
            </a:pPr>
            <a:r>
              <a:rPr lang="pt-BR" sz="4500" dirty="0">
                <a:latin typeface="Arial" pitchFamily="34" charset="0"/>
                <a:cs typeface="Arial" pitchFamily="34" charset="0"/>
              </a:rPr>
              <a:t>Ártico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SzPct val="150000"/>
            </a:pPr>
            <a:r>
              <a:rPr lang="pt-BR" sz="4500" dirty="0">
                <a:latin typeface="Arial" pitchFamily="34" charset="0"/>
                <a:cs typeface="Arial" pitchFamily="34" charset="0"/>
              </a:rPr>
              <a:t>Antártida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SzPct val="150000"/>
            </a:pPr>
            <a:r>
              <a:rPr lang="pt-BR" sz="4500" dirty="0">
                <a:latin typeface="Arial" pitchFamily="34" charset="0"/>
                <a:cs typeface="Arial" pitchFamily="34" charset="0"/>
              </a:rPr>
              <a:t>No fundo do mar (1-3 °C)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SzPct val="150000"/>
              <a:buNone/>
            </a:pPr>
            <a:r>
              <a:rPr lang="pt-BR" sz="3100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SzPct val="150000"/>
              <a:buNone/>
            </a:pPr>
            <a:r>
              <a:rPr lang="pt-BR" sz="3100" dirty="0">
                <a:latin typeface="Arial" pitchFamily="34" charset="0"/>
                <a:cs typeface="Arial" pitchFamily="34" charset="0"/>
              </a:rPr>
              <a:t>     Essas algas formam massas densas no interior do gelo (sulcos de água líquida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SzPct val="150000"/>
              <a:buNone/>
            </a:pPr>
            <a:endParaRPr lang="pt-BR" sz="31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Clr>
                <a:srgbClr val="C00000"/>
              </a:buClr>
              <a:buSzPct val="150000"/>
              <a:buNone/>
            </a:pPr>
            <a:r>
              <a:rPr lang="pt-BR" sz="3100" dirty="0">
                <a:latin typeface="Arial" pitchFamily="34" charset="0"/>
                <a:cs typeface="Arial" pitchFamily="34" charset="0"/>
              </a:rPr>
              <a:t>    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85850"/>
            <a:ext cx="37338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7488" y="4077072"/>
            <a:ext cx="2702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Algas verdes (</a:t>
            </a:r>
            <a:r>
              <a:rPr lang="pt-BR" sz="1200" dirty="0" err="1"/>
              <a:t>eucariótos</a:t>
            </a:r>
            <a:r>
              <a:rPr lang="pt-BR" sz="1200" dirty="0"/>
              <a:t> </a:t>
            </a:r>
            <a:r>
              <a:rPr lang="pt-BR" sz="1200" dirty="0" err="1"/>
              <a:t>fototróficos</a:t>
            </a:r>
            <a:r>
              <a:rPr lang="pt-BR" sz="1200" dirty="0"/>
              <a:t>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573016"/>
            <a:ext cx="143126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3635896" y="4869160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3928" y="2852936"/>
            <a:ext cx="164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/>
              <a:t>California</a:t>
            </a:r>
            <a:endParaRPr lang="pt-BR" sz="1200" dirty="0"/>
          </a:p>
          <a:p>
            <a:pPr algn="ctr"/>
            <a:r>
              <a:rPr lang="pt-BR" sz="1200" dirty="0"/>
              <a:t>Algas da neve</a:t>
            </a:r>
          </a:p>
          <a:p>
            <a:pPr algn="ctr"/>
            <a:r>
              <a:rPr lang="pt-BR" sz="1200" i="1" dirty="0" err="1"/>
              <a:t>Chlamydomonas</a:t>
            </a:r>
            <a:r>
              <a:rPr lang="pt-BR" sz="1200" i="1" dirty="0"/>
              <a:t> </a:t>
            </a:r>
            <a:r>
              <a:rPr lang="pt-BR" sz="1200" i="1" dirty="0" err="1"/>
              <a:t>nivalis</a:t>
            </a:r>
            <a:endParaRPr lang="pt-BR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4" y="90872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Antártida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987824" y="6093296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3608" y="6132755"/>
            <a:ext cx="205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Alga  da neve que esporula (    temp.) e fica vermelha </a:t>
            </a:r>
          </a:p>
          <a:p>
            <a:pPr algn="ctr"/>
            <a:r>
              <a:rPr lang="pt-BR" sz="1200" dirty="0"/>
              <a:t>Em geral é verde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59632" y="638132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7864" y="2730986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Crescimento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4644008" y="184482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359739" y="1218818"/>
            <a:ext cx="2292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Alimentação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24035" y="1230693"/>
            <a:ext cx="2292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Nutrientes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940152" y="1988840"/>
            <a:ext cx="22923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Químicos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012160" y="2730986"/>
            <a:ext cx="2292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Orgânicos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Inorgânicos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12160" y="3925505"/>
            <a:ext cx="3240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Elementos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Químicos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36512" y="2708920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Fatores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Físicos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2808183" y="302070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11653" y="3429000"/>
            <a:ext cx="288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Temperatura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11653" y="4187147"/>
            <a:ext cx="22923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Oxigenação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11653" y="4929293"/>
            <a:ext cx="3396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Consistência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meio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Sólido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líquido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>
            <a:off x="6732240" y="17008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6732240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6755990" y="359676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1331640" y="32129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1331640" y="39330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1331640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167637" y="5733256"/>
            <a:ext cx="3396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…..</a:t>
            </a:r>
          </a:p>
        </p:txBody>
      </p:sp>
      <p:cxnSp>
        <p:nvCxnSpPr>
          <p:cNvPr id="37" name="Conector de seta reta 36"/>
          <p:cNvCxnSpPr/>
          <p:nvPr/>
        </p:nvCxnSpPr>
        <p:spPr>
          <a:xfrm>
            <a:off x="5640245" y="15322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4439859" y="3284984"/>
            <a:ext cx="37702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?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348622" y="3955122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Metabolismo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44624"/>
            <a:ext cx="8928992" cy="523220"/>
          </a:xfrm>
          <a:prstGeom prst="rect">
            <a:avLst/>
          </a:prstGeom>
          <a:solidFill>
            <a:schemeClr val="accent5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/>
              <a:t>Quais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fatores</a:t>
            </a:r>
            <a:r>
              <a:rPr lang="en-US" sz="2800" dirty="0"/>
              <a:t> que </a:t>
            </a:r>
            <a:r>
              <a:rPr lang="en-US" sz="2800" dirty="0" err="1"/>
              <a:t>afetam</a:t>
            </a:r>
            <a:r>
              <a:rPr lang="en-US" sz="2800" dirty="0"/>
              <a:t> o </a:t>
            </a:r>
            <a:r>
              <a:rPr lang="en-US" sz="2800" dirty="0" err="1"/>
              <a:t>crescimento</a:t>
            </a:r>
            <a:r>
              <a:rPr lang="en-US" sz="2800" dirty="0"/>
              <a:t> </a:t>
            </a:r>
            <a:r>
              <a:rPr lang="en-US" sz="2800" dirty="0" err="1"/>
              <a:t>microbiano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  <p:bldP spid="12" grpId="0"/>
      <p:bldP spid="13" grpId="0"/>
      <p:bldP spid="16" grpId="0"/>
      <p:bldP spid="22" grpId="0"/>
      <p:bldP spid="23" grpId="0"/>
      <p:bldP spid="24" grpId="0"/>
      <p:bldP spid="36" grpId="0"/>
      <p:bldP spid="39" grpId="0"/>
      <p:bldP spid="40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dirty="0"/>
              <a:t>Microrganismos </a:t>
            </a:r>
            <a:r>
              <a:rPr lang="pt-BR" sz="4200" b="1" dirty="0" err="1">
                <a:solidFill>
                  <a:schemeClr val="tx2"/>
                </a:solidFill>
              </a:rPr>
              <a:t>Psicro</a:t>
            </a:r>
            <a:r>
              <a:rPr lang="pt-BR" sz="4200" b="1" dirty="0" err="1"/>
              <a:t>tolerantes</a:t>
            </a:r>
            <a:endParaRPr lang="pt-BR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0728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Organismo capazes de crescer a 0°C (lento), com temperatura ótima de 20-40°C.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São mais abundantes que os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psicrófilos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como as algas da neve.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Várias bactérias,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Archaea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eucariotos são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psicrotolerantes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Encontrados solos, água de clima temperado, carne, leite, …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88640"/>
            <a:ext cx="4176464" cy="1143000"/>
          </a:xfrm>
        </p:spPr>
        <p:txBody>
          <a:bodyPr>
            <a:noAutofit/>
          </a:bodyPr>
          <a:lstStyle/>
          <a:p>
            <a:r>
              <a:rPr lang="pt-BR" sz="3500" dirty="0"/>
              <a:t>Crescimento microbiano em altas Temperaturas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665312"/>
            <a:ext cx="4414264" cy="4572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1800" dirty="0"/>
              <a:t>Organismo procariotos com temp. ótima </a:t>
            </a:r>
          </a:p>
          <a:p>
            <a:pPr>
              <a:lnSpc>
                <a:spcPct val="200000"/>
              </a:lnSpc>
              <a:buNone/>
            </a:pPr>
            <a:r>
              <a:rPr lang="pt-BR" sz="1800" dirty="0"/>
              <a:t>    (</a:t>
            </a:r>
            <a:r>
              <a:rPr lang="pt-BR" sz="1800" i="1" dirty="0" err="1"/>
              <a:t>termófilos</a:t>
            </a:r>
            <a:r>
              <a:rPr lang="pt-BR" sz="1800" dirty="0"/>
              <a:t>) &gt; 45</a:t>
            </a:r>
            <a:r>
              <a:rPr lang="pt-BR" sz="1800" dirty="0">
                <a:latin typeface="Times New Roman"/>
                <a:cs typeface="Times New Roman"/>
              </a:rPr>
              <a:t>°</a:t>
            </a:r>
            <a:r>
              <a:rPr lang="pt-BR" sz="1800" dirty="0"/>
              <a:t>C </a:t>
            </a:r>
          </a:p>
          <a:p>
            <a:pPr>
              <a:lnSpc>
                <a:spcPct val="200000"/>
              </a:lnSpc>
              <a:buNone/>
            </a:pPr>
            <a:r>
              <a:rPr lang="pt-BR" sz="1800" dirty="0"/>
              <a:t>    (</a:t>
            </a:r>
            <a:r>
              <a:rPr lang="pt-BR" sz="1800" i="1" dirty="0" err="1"/>
              <a:t>hipertermófilos</a:t>
            </a:r>
            <a:r>
              <a:rPr lang="pt-BR" sz="1800" dirty="0"/>
              <a:t>) &gt; 80</a:t>
            </a:r>
            <a:r>
              <a:rPr lang="pt-BR" sz="1800" dirty="0">
                <a:latin typeface="Times New Roman"/>
                <a:cs typeface="Times New Roman"/>
              </a:rPr>
              <a:t>°</a:t>
            </a:r>
            <a:r>
              <a:rPr lang="pt-BR" sz="1800" dirty="0"/>
              <a:t>C </a:t>
            </a:r>
          </a:p>
          <a:p>
            <a:pPr>
              <a:lnSpc>
                <a:spcPct val="200000"/>
              </a:lnSpc>
            </a:pPr>
            <a:r>
              <a:rPr lang="pt-BR" sz="1800" dirty="0"/>
              <a:t>Vulcões e Fontes termais</a:t>
            </a:r>
          </a:p>
          <a:p>
            <a:pPr>
              <a:lnSpc>
                <a:spcPct val="200000"/>
              </a:lnSpc>
              <a:buNone/>
            </a:pPr>
            <a:r>
              <a:rPr lang="pt-BR" sz="1800" dirty="0"/>
              <a:t>  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65312"/>
            <a:ext cx="284649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27776" y="2810135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Fontes termais ferventes</a:t>
            </a:r>
          </a:p>
          <a:p>
            <a:pPr algn="ctr"/>
            <a:r>
              <a:rPr lang="pt-BR" dirty="0"/>
              <a:t>150-500</a:t>
            </a:r>
            <a:r>
              <a:rPr lang="pt-BR" dirty="0">
                <a:latin typeface="Times New Roman"/>
                <a:cs typeface="Times New Roman"/>
              </a:rPr>
              <a:t>°C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08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269776"/>
            <a:ext cx="4355976" cy="1143000"/>
          </a:xfrm>
        </p:spPr>
        <p:txBody>
          <a:bodyPr>
            <a:noAutofit/>
          </a:bodyPr>
          <a:lstStyle/>
          <a:p>
            <a:r>
              <a:rPr lang="pt-BR" sz="3600" dirty="0"/>
              <a:t>Crescimento microbiano em altas Temperaturas</a:t>
            </a:r>
            <a:endParaRPr lang="en-US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2025352"/>
            <a:ext cx="3334144" cy="45720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50000"/>
            </a:pPr>
            <a:r>
              <a:rPr lang="pt-BR" sz="2000" dirty="0"/>
              <a:t>Acima de 65</a:t>
            </a:r>
            <a:r>
              <a:rPr lang="pt-BR" sz="2000" dirty="0">
                <a:latin typeface="Times New Roman"/>
                <a:cs typeface="Times New Roman"/>
              </a:rPr>
              <a:t>°</a:t>
            </a:r>
            <a:r>
              <a:rPr lang="pt-BR" sz="2000" dirty="0"/>
              <a:t>C só </a:t>
            </a:r>
            <a:r>
              <a:rPr lang="pt-BR" sz="2000" i="1" dirty="0" err="1"/>
              <a:t>Bacteria</a:t>
            </a:r>
            <a:r>
              <a:rPr lang="pt-BR" sz="2000" dirty="0"/>
              <a:t> e </a:t>
            </a:r>
            <a:r>
              <a:rPr lang="pt-BR" sz="2000" i="1" dirty="0" err="1"/>
              <a:t>Archaea</a:t>
            </a:r>
            <a:endParaRPr lang="pt-BR" sz="2000" i="1" dirty="0"/>
          </a:p>
          <a:p>
            <a:pPr algn="just">
              <a:buClr>
                <a:srgbClr val="C00000"/>
              </a:buClr>
              <a:buSzPct val="150000"/>
            </a:pPr>
            <a:endParaRPr lang="pt-BR" sz="2000" i="1" dirty="0"/>
          </a:p>
          <a:p>
            <a:pPr algn="just">
              <a:buClr>
                <a:srgbClr val="C00000"/>
              </a:buClr>
              <a:buSzPct val="150000"/>
            </a:pPr>
            <a:r>
              <a:rPr lang="pt-BR" sz="2000" i="1" dirty="0" err="1"/>
              <a:t>Archaea</a:t>
            </a:r>
            <a:r>
              <a:rPr lang="pt-BR" sz="2000" dirty="0"/>
              <a:t> são os mais </a:t>
            </a:r>
            <a:r>
              <a:rPr lang="pt-BR" sz="2000" dirty="0" err="1"/>
              <a:t>termófilos</a:t>
            </a:r>
            <a:endParaRPr lang="pt-BR" sz="2000" dirty="0"/>
          </a:p>
          <a:p>
            <a:pPr algn="just">
              <a:buClr>
                <a:srgbClr val="C00000"/>
              </a:buClr>
              <a:buSzPct val="150000"/>
              <a:buNone/>
            </a:pPr>
            <a:endParaRPr lang="pt-BR" sz="2000" dirty="0"/>
          </a:p>
          <a:p>
            <a:pPr algn="just">
              <a:buClr>
                <a:srgbClr val="C00000"/>
              </a:buClr>
              <a:buSzPct val="150000"/>
            </a:pP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08720"/>
            <a:ext cx="48387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/>
              <a:t>Efeito do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270" y="1124744"/>
            <a:ext cx="4392488" cy="573325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pt-BR" sz="2000" dirty="0"/>
              <a:t>Faixa de pH varia de 2-3 unidades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dirty="0"/>
              <a:t>pH ótimo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dirty="0"/>
              <a:t>Maioria crescem em pH 4-9 (maioria dos ambientes)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dirty="0"/>
              <a:t>Poucos em pH&lt;3 e &gt;9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dirty="0" err="1"/>
              <a:t>Acidofílicos</a:t>
            </a:r>
            <a:endParaRPr lang="pt-BR" sz="2000" dirty="0"/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Maior quantidade de fungos (pH 5 ou menor, como pH 2)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Estabilidade da membrana é dependente de altas [] de H</a:t>
            </a:r>
            <a:r>
              <a:rPr lang="pt-BR" sz="1800" baseline="30000" dirty="0"/>
              <a:t>+</a:t>
            </a:r>
            <a:endParaRPr lang="pt-BR" sz="1800" dirty="0"/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Obrigatórios, não crescem em pH neutro</a:t>
            </a:r>
          </a:p>
          <a:p>
            <a:pPr lvl="2">
              <a:buClr>
                <a:srgbClr val="C00000"/>
              </a:buClr>
              <a:buSzPct val="150000"/>
            </a:pPr>
            <a:r>
              <a:rPr lang="pt-BR" sz="1800" i="1" dirty="0" err="1"/>
              <a:t>Acidithiobacillus</a:t>
            </a:r>
            <a:r>
              <a:rPr lang="pt-BR" sz="1800" i="1" dirty="0"/>
              <a:t> </a:t>
            </a:r>
          </a:p>
          <a:p>
            <a:pPr lvl="2">
              <a:buClr>
                <a:srgbClr val="C00000"/>
              </a:buClr>
              <a:buSzPct val="150000"/>
            </a:pPr>
            <a:r>
              <a:rPr lang="pt-BR" sz="1800" dirty="0"/>
              <a:t>Vários gêneros de </a:t>
            </a:r>
            <a:r>
              <a:rPr lang="pt-BR" sz="1800" i="1" dirty="0" err="1"/>
              <a:t>Archaea</a:t>
            </a:r>
            <a:endParaRPr lang="pt-BR" sz="1800" i="1" dirty="0"/>
          </a:p>
          <a:p>
            <a:pPr lvl="3">
              <a:buClr>
                <a:srgbClr val="C00000"/>
              </a:buClr>
              <a:buSzPct val="150000"/>
            </a:pPr>
            <a:r>
              <a:rPr lang="pt-BR" sz="1800" i="1" dirty="0" err="1"/>
              <a:t>Picrophilus</a:t>
            </a:r>
            <a:r>
              <a:rPr lang="pt-BR" sz="1800" i="1" dirty="0"/>
              <a:t> </a:t>
            </a:r>
            <a:r>
              <a:rPr lang="pt-BR" sz="1800" i="1" dirty="0" err="1"/>
              <a:t>oshimae</a:t>
            </a:r>
            <a:r>
              <a:rPr lang="pt-BR" sz="1800" i="1" dirty="0"/>
              <a:t> - pH ótimo 0.7 e em pH 4 lise celular.</a:t>
            </a:r>
          </a:p>
          <a:p>
            <a:pPr lvl="3">
              <a:buClr>
                <a:srgbClr val="C00000"/>
              </a:buClr>
              <a:buSzPct val="150000"/>
            </a:pPr>
            <a:r>
              <a:rPr lang="pt-BR" sz="1800" i="1" dirty="0"/>
              <a:t>pH intracelular 4.5</a:t>
            </a:r>
          </a:p>
          <a:p>
            <a:pPr lvl="3">
              <a:buClr>
                <a:srgbClr val="C00000"/>
              </a:buClr>
              <a:buSzPct val="150000"/>
            </a:pPr>
            <a:r>
              <a:rPr lang="pt-BR" sz="1800" i="1" dirty="0"/>
              <a:t>Habita solos quentes, ácidos com atividade vulcânica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1159903"/>
            <a:ext cx="5004048" cy="564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3105419" y="2591326"/>
            <a:ext cx="24482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Acidofílos</a:t>
            </a:r>
            <a:endParaRPr lang="pt-BR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 &lt; 5.5 – maioria fungos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3609474" y="4967590"/>
            <a:ext cx="14401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Alcalifílicos</a:t>
            </a:r>
            <a:endParaRPr lang="pt-BR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 &gt; 8</a:t>
            </a:r>
          </a:p>
        </p:txBody>
      </p:sp>
      <p:pic>
        <p:nvPicPr>
          <p:cNvPr id="43010" name="Picture 2" descr="Genomes beyond comp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1284" y="933862"/>
            <a:ext cx="5715000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57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/>
              <a:t>Efeito do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836712"/>
            <a:ext cx="4126232" cy="533095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pt-BR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Alcalifílicos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50000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pH ótimo &gt;8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pH intracelular mais elevado encontrado foi de 9.5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DNA  é instável em condições ácidas e o RNA em básicas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Encontrados</a:t>
            </a:r>
          </a:p>
          <a:p>
            <a:pPr lvl="2">
              <a:buClr>
                <a:srgbClr val="C00000"/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Lagos e solos ricos em carbonato de sódio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Exemplos</a:t>
            </a:r>
          </a:p>
          <a:p>
            <a:pPr lvl="2">
              <a:buClr>
                <a:srgbClr val="C00000"/>
              </a:buClr>
              <a:buSzPct val="150000"/>
            </a:pPr>
            <a:r>
              <a:rPr lang="pt-BR" sz="1800" i="1" dirty="0" err="1">
                <a:latin typeface="Arial" pitchFamily="34" charset="0"/>
                <a:cs typeface="Arial" pitchFamily="34" charset="0"/>
              </a:rPr>
              <a:t>Bacillus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i="1" dirty="0" err="1">
                <a:latin typeface="Arial" pitchFamily="34" charset="0"/>
                <a:cs typeface="Arial" pitchFamily="34" charset="0"/>
              </a:rPr>
              <a:t>firmus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 cresce na faixa de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pH 7.5-11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Crescimento em laboratório se usa tampões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Evita que o pH mude</a:t>
            </a:r>
          </a:p>
          <a:p>
            <a:pPr lvl="2">
              <a:buClr>
                <a:srgbClr val="C00000"/>
              </a:buClr>
              <a:buSzPct val="150000"/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C00000"/>
              </a:buClr>
              <a:buSzPct val="150000"/>
              <a:buNone/>
            </a:pPr>
            <a:endParaRPr lang="pt-BR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1457" r="3863"/>
          <a:stretch>
            <a:fillRect/>
          </a:stretch>
        </p:blipFill>
        <p:spPr bwMode="auto">
          <a:xfrm>
            <a:off x="3851920" y="2708920"/>
            <a:ext cx="52675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0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/>
              <a:t>Efeito Osmótico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503920" cy="1181872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Osmose- Migração de moléculas de água de um ambiente menos concentrado (hipotônico) para um ambiente mais concentrado (hipertônico)– até chegar em um equilíbrio (isotônico)</a:t>
            </a:r>
          </a:p>
        </p:txBody>
      </p:sp>
      <p:sp>
        <p:nvSpPr>
          <p:cNvPr id="4" name="Oval 3"/>
          <p:cNvSpPr/>
          <p:nvPr/>
        </p:nvSpPr>
        <p:spPr>
          <a:xfrm>
            <a:off x="5148064" y="3918198"/>
            <a:ext cx="864096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val 4"/>
          <p:cNvSpPr/>
          <p:nvPr/>
        </p:nvSpPr>
        <p:spPr>
          <a:xfrm>
            <a:off x="2661994" y="3906768"/>
            <a:ext cx="864096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80112" y="363016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94042" y="361873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4128" y="348615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H</a:t>
            </a:r>
            <a:r>
              <a:rPr lang="pt-BR" baseline="-25000"/>
              <a:t>2</a:t>
            </a:r>
            <a:r>
              <a:rPr lang="pt-BR"/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6050" y="361873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3922" y="278092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Equilíbrio aquoso 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278092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Pode causar morte celular-desidratação</a:t>
            </a:r>
          </a:p>
        </p:txBody>
      </p:sp>
    </p:spTree>
    <p:extLst>
      <p:ext uri="{BB962C8B-B14F-4D97-AF65-F5344CB8AC3E}">
        <p14:creationId xmlns:p14="http://schemas.microsoft.com/office/powerpoint/2010/main" val="28310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/>
              <a:t>Efeito Osmótico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08520" y="1268760"/>
            <a:ext cx="4644008" cy="558924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Halófilos discretos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(1-6%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Mar tem 3% sal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Halófilos moderados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(7-15%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Halófilos extremos 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são um problema na industria alimentícia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 que usa alta concentração de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saise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áçures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osmófilos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) como conservantes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Não halófilos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crescem em ambientes com pouco sal.</a:t>
            </a:r>
          </a:p>
          <a:p>
            <a:pPr>
              <a:buClr>
                <a:srgbClr val="C00000"/>
              </a:buClr>
              <a:buSzPct val="150000"/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50000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Xerófilos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crescem em ambientes com pouca quantidade de água. 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As células acumulam ou sintetizam solutos compatíveis para manter o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equ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aquaso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+</a:t>
            </a:r>
          </a:p>
          <a:p>
            <a:pPr>
              <a:buClr>
                <a:srgbClr val="C00000"/>
              </a:buClr>
              <a:buSzPct val="150000"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t="4839" r="5129"/>
          <a:stretch>
            <a:fillRect/>
          </a:stretch>
        </p:blipFill>
        <p:spPr bwMode="auto">
          <a:xfrm>
            <a:off x="4276885" y="1327095"/>
            <a:ext cx="4903627" cy="447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41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/>
              <a:t>Baixa Quantidade de </a:t>
            </a:r>
            <a:r>
              <a:rPr lang="en-US" dirty="0"/>
              <a:t>Á</a:t>
            </a:r>
            <a:r>
              <a:rPr lang="pt-BR" dirty="0" err="1"/>
              <a:t>gua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4572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Capacidade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genética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produzir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acumular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solutos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compatíveis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50000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50000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Aumenta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concentração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soluto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interno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50000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50000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Soluto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Compatível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inibe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processos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químicos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intracelulares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7670" t="12005" b="1660"/>
          <a:stretch>
            <a:fillRect/>
          </a:stretch>
        </p:blipFill>
        <p:spPr bwMode="auto">
          <a:xfrm>
            <a:off x="4932040" y="980728"/>
            <a:ext cx="3240360" cy="58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22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800" b="1" dirty="0"/>
              <a:t>Bactérias não cultiváveis &amp; </a:t>
            </a:r>
            <a:r>
              <a:rPr lang="pt-BR" sz="3800" b="1" dirty="0" err="1"/>
              <a:t>Metagenômica</a:t>
            </a:r>
            <a:endParaRPr lang="pt-BR" sz="3800" b="1" dirty="0"/>
          </a:p>
        </p:txBody>
      </p:sp>
      <p:sp>
        <p:nvSpPr>
          <p:cNvPr id="37891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SzPct val="150000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Apenas 1% das bactérias existentes no ambiente são cultiváveis</a:t>
            </a:r>
          </a:p>
          <a:p>
            <a:pPr eaLnBrk="1" hangingPunct="1">
              <a:buClr>
                <a:srgbClr val="C00000"/>
              </a:buClr>
              <a:buSzPct val="150000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SzPct val="150000"/>
            </a:pPr>
            <a:r>
              <a:rPr lang="pt-BR" sz="2400" dirty="0" err="1">
                <a:latin typeface="Arial" pitchFamily="34" charset="0"/>
                <a:cs typeface="Arial" pitchFamily="34" charset="0"/>
              </a:rPr>
              <a:t>Metagênomica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Identificação de microrganismos não cultiváveis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Genes com algum interesse específico presentes em diferentes amostras ambientais.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A786-706E-104E-B5DB-F77DC8E4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Crescimento</a:t>
            </a:r>
            <a:r>
              <a:rPr lang="en-US" dirty="0"/>
              <a:t> </a:t>
            </a:r>
            <a:r>
              <a:rPr lang="en-US" dirty="0" err="1"/>
              <a:t>Microbiano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0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7081" y="176424"/>
            <a:ext cx="5599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Diversidade</a:t>
            </a:r>
            <a:r>
              <a:rPr lang="en-US" sz="4400" dirty="0"/>
              <a:t> </a:t>
            </a:r>
            <a:r>
              <a:rPr lang="en-US" sz="4400" dirty="0" err="1"/>
              <a:t>Metabólica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704" y="1947733"/>
            <a:ext cx="5162376" cy="4793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2060848"/>
            <a:ext cx="23170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Fonte de </a:t>
            </a:r>
            <a:r>
              <a:rPr lang="en-US" sz="2400" b="1" u="sng" dirty="0" err="1">
                <a:solidFill>
                  <a:srgbClr val="0070C0"/>
                </a:solidFill>
              </a:rPr>
              <a:t>Energia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2852936"/>
            <a:ext cx="2415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70C0"/>
                </a:solidFill>
              </a:rPr>
              <a:t>Fonte de </a:t>
            </a:r>
            <a:r>
              <a:rPr lang="en-US" sz="2400" u="sng" dirty="0" err="1">
                <a:solidFill>
                  <a:srgbClr val="0070C0"/>
                </a:solidFill>
              </a:rPr>
              <a:t>Carbono</a:t>
            </a:r>
            <a:endParaRPr lang="en-US" sz="2400" u="sng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429000"/>
            <a:ext cx="295232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Autotróficos</a:t>
            </a:r>
            <a:r>
              <a:rPr lang="en-US" sz="2000" dirty="0"/>
              <a:t>: CO</a:t>
            </a:r>
            <a:r>
              <a:rPr lang="en-US" sz="2000" baseline="-25000" dirty="0"/>
              <a:t>2</a:t>
            </a:r>
          </a:p>
          <a:p>
            <a:endParaRPr lang="en-US" sz="2000" baseline="-25000" dirty="0"/>
          </a:p>
          <a:p>
            <a:r>
              <a:rPr lang="en-US" sz="2000" dirty="0" err="1"/>
              <a:t>Heterotróficos</a:t>
            </a:r>
            <a:r>
              <a:rPr lang="en-US" sz="2000" dirty="0"/>
              <a:t>: </a:t>
            </a:r>
            <a:r>
              <a:rPr lang="en-US" sz="2000" dirty="0" err="1"/>
              <a:t>compostos</a:t>
            </a:r>
            <a:r>
              <a:rPr lang="en-US" sz="2000" dirty="0"/>
              <a:t> </a:t>
            </a:r>
            <a:r>
              <a:rPr lang="en-US" sz="2000" dirty="0" err="1"/>
              <a:t>orgânicos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7173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i="1" dirty="0"/>
          </a:p>
          <a:p>
            <a:pPr algn="just"/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Capacidade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Biossintética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b="1" dirty="0" err="1">
                <a:latin typeface="Arial" pitchFamily="34" charset="0"/>
                <a:cs typeface="Arial" pitchFamily="34" charset="0"/>
              </a:rPr>
              <a:t>quanto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organismo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consegue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sintetizar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fatores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importantes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seu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crescimento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52" y="4462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Crescimento Bacteriano e Duplicação Celular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503920" cy="1685928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50000"/>
            </a:pPr>
            <a:r>
              <a:rPr lang="pt-BR" sz="2000" dirty="0"/>
              <a:t>O processo de divisão celular envolve um conjunto de proteínas conhecidas como </a:t>
            </a:r>
            <a:r>
              <a:rPr lang="pt-BR" sz="2000" dirty="0" err="1"/>
              <a:t>Fts</a:t>
            </a:r>
            <a:r>
              <a:rPr lang="pt-BR" sz="2000" dirty="0"/>
              <a:t> (</a:t>
            </a:r>
            <a:r>
              <a:rPr lang="pt-BR" sz="2000" i="1" dirty="0" err="1"/>
              <a:t>Filamentous</a:t>
            </a:r>
            <a:r>
              <a:rPr lang="pt-BR" sz="2000" i="1" dirty="0"/>
              <a:t> </a:t>
            </a:r>
            <a:r>
              <a:rPr lang="pt-BR" sz="2000" i="1" dirty="0" err="1"/>
              <a:t>temperature</a:t>
            </a:r>
            <a:r>
              <a:rPr lang="pt-BR" sz="2000" i="1" dirty="0"/>
              <a:t> </a:t>
            </a:r>
            <a:r>
              <a:rPr lang="pt-BR" sz="2000" i="1" dirty="0" err="1"/>
              <a:t>Sensitive</a:t>
            </a:r>
            <a:r>
              <a:rPr lang="pt-BR" sz="2000" dirty="0"/>
              <a:t>) (Todos os </a:t>
            </a:r>
            <a:r>
              <a:rPr lang="pt-BR" sz="2000" dirty="0" err="1"/>
              <a:t>Procaríotos</a:t>
            </a:r>
            <a:r>
              <a:rPr lang="pt-BR" sz="2000" dirty="0"/>
              <a:t> e </a:t>
            </a:r>
            <a:r>
              <a:rPr lang="pt-BR" sz="2000" i="1" dirty="0" err="1"/>
              <a:t>Archae</a:t>
            </a:r>
            <a:r>
              <a:rPr lang="pt-BR" sz="2000" i="1" dirty="0"/>
              <a:t>, </a:t>
            </a:r>
            <a:r>
              <a:rPr lang="pt-BR" sz="2000" dirty="0"/>
              <a:t>organelas - </a:t>
            </a:r>
            <a:r>
              <a:rPr lang="pt-BR" sz="2000" dirty="0" err="1"/>
              <a:t>mitocondrias</a:t>
            </a:r>
            <a:r>
              <a:rPr lang="pt-BR" sz="2000" dirty="0"/>
              <a:t> e cloroplastos).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852936"/>
            <a:ext cx="39433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have direita 4"/>
          <p:cNvSpPr/>
          <p:nvPr/>
        </p:nvSpPr>
        <p:spPr>
          <a:xfrm>
            <a:off x="3707904" y="3406949"/>
            <a:ext cx="360040" cy="259228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3995936" y="439996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   Tempo de </a:t>
            </a:r>
            <a:r>
              <a:rPr lang="en-US" b="1" dirty="0" err="1">
                <a:solidFill>
                  <a:srgbClr val="C00000"/>
                </a:solidFill>
              </a:rPr>
              <a:t>geração</a:t>
            </a:r>
            <a:endParaRPr lang="en-US" b="1" dirty="0">
              <a:solidFill>
                <a:srgbClr val="C00000"/>
              </a:solidFill>
            </a:endParaRPr>
          </a:p>
          <a:p>
            <a:pPr algn="just"/>
            <a:endParaRPr lang="en-US" dirty="0"/>
          </a:p>
          <a:p>
            <a:pPr algn="just"/>
            <a:r>
              <a:rPr lang="en-US" dirty="0" err="1"/>
              <a:t>Fatores</a:t>
            </a:r>
            <a:r>
              <a:rPr lang="en-US" dirty="0"/>
              <a:t> </a:t>
            </a:r>
            <a:r>
              <a:rPr lang="en-US" dirty="0" err="1"/>
              <a:t>genéticos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Fatores</a:t>
            </a:r>
            <a:r>
              <a:rPr lang="en-US" dirty="0"/>
              <a:t> </a:t>
            </a:r>
            <a:r>
              <a:rPr lang="en-US" dirty="0" err="1"/>
              <a:t>Nutricionais</a:t>
            </a:r>
            <a:endParaRPr lang="en-US" dirty="0"/>
          </a:p>
        </p:txBody>
      </p:sp>
      <p:sp>
        <p:nvSpPr>
          <p:cNvPr id="7" name="Elipse 6"/>
          <p:cNvSpPr/>
          <p:nvPr/>
        </p:nvSpPr>
        <p:spPr>
          <a:xfrm>
            <a:off x="230254" y="4005064"/>
            <a:ext cx="216024" cy="115212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9136" t="60827" r="7477" b="70"/>
          <a:stretch>
            <a:fillRect/>
          </a:stretch>
        </p:blipFill>
        <p:spPr bwMode="auto">
          <a:xfrm>
            <a:off x="5436096" y="2477661"/>
            <a:ext cx="3744416" cy="231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2880" r="39042" b="65441"/>
          <a:stretch>
            <a:fillRect/>
          </a:stretch>
        </p:blipFill>
        <p:spPr bwMode="auto">
          <a:xfrm>
            <a:off x="5256584" y="4479048"/>
            <a:ext cx="3419872" cy="219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Ciclo de crescimento microbiano Populacional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Curva de crescimento de uma cultura em </a:t>
            </a:r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batelada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(cultura em um sistema fechado) – estes conceitos de fase só se aplicam a populações de células e não a células individuais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82244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96758" y="4993431"/>
            <a:ext cx="370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C00000"/>
                </a:solidFill>
              </a:rPr>
              <a:t>Quantidade de células capazes de se reproduzir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Fase lag – Fase de adaptação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Tempo pode ser curto ou longo depende: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Da origem do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inóculo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(as células tem “memória”)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As condições do meio de cultura atual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Exemplo: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1800" dirty="0" err="1">
                <a:latin typeface="Arial" pitchFamily="34" charset="0"/>
                <a:cs typeface="Arial" pitchFamily="34" charset="0"/>
              </a:rPr>
              <a:t>Inóculo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na fase exponencial não tem fase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lag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1800" dirty="0" err="1">
                <a:latin typeface="Arial" pitchFamily="34" charset="0"/>
                <a:cs typeface="Arial" pitchFamily="34" charset="0"/>
              </a:rPr>
              <a:t>Inóculo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na fase estacionária tem fase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lag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/>
              <a:t>Fase exponencial e estacionária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503920" cy="547260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pt-BR" sz="2200" b="1" dirty="0">
                <a:solidFill>
                  <a:srgbClr val="C00000"/>
                </a:solidFill>
              </a:rPr>
              <a:t>Fase exponencial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Condições mais saudáveis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Neste estágio que se faz ensaios enzimáticos, expressão gênica e etc.</a:t>
            </a:r>
          </a:p>
          <a:p>
            <a:pPr lvl="1">
              <a:buClr>
                <a:srgbClr val="C00000"/>
              </a:buClr>
              <a:buSzPct val="150000"/>
              <a:buNone/>
            </a:pPr>
            <a:endParaRPr lang="pt-BR" sz="1800" dirty="0"/>
          </a:p>
          <a:p>
            <a:pPr>
              <a:buClr>
                <a:srgbClr val="C00000"/>
              </a:buClr>
              <a:buSzPct val="150000"/>
            </a:pPr>
            <a:r>
              <a:rPr lang="pt-BR" sz="2200" b="1" dirty="0">
                <a:solidFill>
                  <a:srgbClr val="C00000"/>
                </a:solidFill>
              </a:rPr>
              <a:t>Fase estacionária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Taxa de crescimento é zero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Limitações dos nutrientes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Acumulo de produtos excretados pelos microrganismos – inibe o crescimento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Pode ocorrer divisão celular quando uma célula morre  - </a:t>
            </a:r>
            <a:r>
              <a:rPr lang="pt-BR" sz="1800" b="1" dirty="0"/>
              <a:t>Crescimento críptico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Metabolismo e processos biossintéticos podem estar ativos</a:t>
            </a:r>
          </a:p>
          <a:p>
            <a:pPr lvl="1">
              <a:buClr>
                <a:srgbClr val="C00000"/>
              </a:buClr>
              <a:buSzPct val="150000"/>
            </a:pPr>
            <a:endParaRPr lang="pt-BR" sz="2000" dirty="0"/>
          </a:p>
          <a:p>
            <a:pPr>
              <a:buClr>
                <a:srgbClr val="C00000"/>
              </a:buClr>
              <a:buSzPct val="150000"/>
            </a:pPr>
            <a:r>
              <a:rPr lang="pt-BR" sz="2200" b="1" dirty="0">
                <a:solidFill>
                  <a:srgbClr val="C00000"/>
                </a:solidFill>
              </a:rPr>
              <a:t>Fase de Morte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Morte celular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Lise celular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800" dirty="0"/>
              <a:t> Segue uma curva exponencial mais lenta que a de crescimento</a:t>
            </a:r>
          </a:p>
          <a:p>
            <a:pPr lvl="1">
              <a:buClr>
                <a:srgbClr val="C00000"/>
              </a:buClr>
              <a:buSzPct val="150000"/>
            </a:pPr>
            <a:endParaRPr lang="pt-BR" sz="1500" dirty="0"/>
          </a:p>
          <a:p>
            <a:pPr lvl="1">
              <a:buClr>
                <a:srgbClr val="C00000"/>
              </a:buClr>
              <a:buSzPct val="150000"/>
            </a:pPr>
            <a:endParaRPr lang="pt-BR" sz="1500" dirty="0"/>
          </a:p>
          <a:p>
            <a:pPr lvl="1">
              <a:buClr>
                <a:srgbClr val="C00000"/>
              </a:buClr>
              <a:buSzPct val="150000"/>
            </a:pPr>
            <a:endParaRPr lang="pt-BR" sz="1500" dirty="0"/>
          </a:p>
          <a:p>
            <a:pPr>
              <a:buClr>
                <a:srgbClr val="C00000"/>
              </a:buClr>
              <a:buSzPct val="150000"/>
            </a:pPr>
            <a:endParaRPr lang="pt-BR" sz="2000" dirty="0"/>
          </a:p>
        </p:txBody>
      </p:sp>
      <p:grpSp>
        <p:nvGrpSpPr>
          <p:cNvPr id="8" name="Grupo 7"/>
          <p:cNvGrpSpPr/>
          <p:nvPr/>
        </p:nvGrpSpPr>
        <p:grpSpPr>
          <a:xfrm>
            <a:off x="8055068" y="1196752"/>
            <a:ext cx="981428" cy="915615"/>
            <a:chOff x="3851920" y="1361257"/>
            <a:chExt cx="981428" cy="915615"/>
          </a:xfrm>
        </p:grpSpPr>
        <p:sp>
          <p:nvSpPr>
            <p:cNvPr id="4" name="Oval 3"/>
            <p:cNvSpPr/>
            <p:nvPr/>
          </p:nvSpPr>
          <p:spPr>
            <a:xfrm>
              <a:off x="3851920" y="1412776"/>
              <a:ext cx="864096" cy="86409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Arc 4"/>
            <p:cNvSpPr/>
            <p:nvPr/>
          </p:nvSpPr>
          <p:spPr>
            <a:xfrm rot="8402425">
              <a:off x="3924325" y="1361257"/>
              <a:ext cx="909023" cy="70901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Oval 5"/>
            <p:cNvSpPr/>
            <p:nvPr/>
          </p:nvSpPr>
          <p:spPr>
            <a:xfrm>
              <a:off x="4139952" y="1700808"/>
              <a:ext cx="45719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Oval 6"/>
            <p:cNvSpPr/>
            <p:nvPr/>
          </p:nvSpPr>
          <p:spPr>
            <a:xfrm>
              <a:off x="4333116" y="1700808"/>
              <a:ext cx="45719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Cálculo</a:t>
            </a:r>
            <a:r>
              <a:rPr lang="en-US" b="1" dirty="0"/>
              <a:t> </a:t>
            </a:r>
            <a:r>
              <a:rPr lang="en-US" b="1" dirty="0" err="1"/>
              <a:t>da</a:t>
            </a:r>
            <a:r>
              <a:rPr lang="en-US" b="1" dirty="0"/>
              <a:t> </a:t>
            </a:r>
            <a:r>
              <a:rPr lang="en-US" b="1" dirty="0" err="1"/>
              <a:t>taxa</a:t>
            </a:r>
            <a:r>
              <a:rPr lang="en-US" b="1" dirty="0"/>
              <a:t> de </a:t>
            </a:r>
            <a:r>
              <a:rPr lang="en-US" b="1" dirty="0" err="1"/>
              <a:t>Crescimento</a:t>
            </a:r>
            <a:r>
              <a:rPr lang="en-US" b="1" dirty="0"/>
              <a:t> </a:t>
            </a:r>
            <a:r>
              <a:rPr lang="en-US" b="1" dirty="0" err="1"/>
              <a:t>Bacteriano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Fase</a:t>
            </a:r>
            <a:r>
              <a:rPr lang="en-US" b="1" dirty="0"/>
              <a:t> </a:t>
            </a:r>
            <a:r>
              <a:rPr lang="en-US" b="1" dirty="0" err="1"/>
              <a:t>Exponencial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819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Crescimento Microbiano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pt-BR" sz="2000" dirty="0"/>
              <a:t>Qual o problema de comer comida no self </a:t>
            </a:r>
            <a:r>
              <a:rPr lang="pt-BR" sz="2000" dirty="0" err="1"/>
              <a:t>service</a:t>
            </a:r>
            <a:r>
              <a:rPr lang="pt-BR" sz="2000" dirty="0"/>
              <a:t>?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dirty="0" err="1"/>
              <a:t>Pq</a:t>
            </a:r>
            <a:r>
              <a:rPr lang="pt-BR" sz="2000" dirty="0"/>
              <a:t> a comida mantida fora do refrigerador estraga mais rápido?</a:t>
            </a:r>
          </a:p>
          <a:p>
            <a:pPr>
              <a:buClr>
                <a:srgbClr val="C00000"/>
              </a:buClr>
              <a:buSzPct val="150000"/>
            </a:pPr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64441"/>
          <a:stretch>
            <a:fillRect/>
          </a:stretch>
        </p:blipFill>
        <p:spPr bwMode="auto">
          <a:xfrm>
            <a:off x="1115616" y="2708920"/>
            <a:ext cx="63028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70672" y="540592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Taxa de duplicação (tempo de geração </a:t>
            </a:r>
            <a:r>
              <a:rPr lang="pt-BR" dirty="0" err="1"/>
              <a:t>g</a:t>
            </a:r>
            <a:r>
              <a:rPr lang="pt-BR" dirty="0"/>
              <a:t> = 30 min)</a:t>
            </a:r>
          </a:p>
          <a:p>
            <a:pPr algn="ctr"/>
            <a:r>
              <a:rPr lang="pt-BR" b="1" dirty="0"/>
              <a:t>Na primeira 30 min aumentou 1 célula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23728" y="3789040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0072" y="5517232"/>
            <a:ext cx="3099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Depois de 5 horas</a:t>
            </a:r>
          </a:p>
          <a:p>
            <a:r>
              <a:rPr lang="pt-BR" b="1" dirty="0"/>
              <a:t>Em 30 min cresce 2.048 células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48064" y="4149080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71600" y="116632"/>
          <a:ext cx="2880320" cy="2743200"/>
        </p:xfrm>
        <a:graphic>
          <a:graphicData uri="http://schemas.openxmlformats.org/drawingml/2006/table">
            <a:tbl>
              <a:tblPr/>
              <a:tblGrid>
                <a:gridCol w="102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Células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43608" y="278092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 =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1H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51682151"/>
              </p:ext>
            </p:extLst>
          </p:nvPr>
        </p:nvGraphicFramePr>
        <p:xfrm>
          <a:off x="4211960" y="1886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280995" y="3789040"/>
          <a:ext cx="2210885" cy="2743200"/>
        </p:xfrm>
        <a:graphic>
          <a:graphicData uri="http://schemas.openxmlformats.org/drawingml/2006/table">
            <a:tbl>
              <a:tblPr/>
              <a:tblGrid>
                <a:gridCol w="664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log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2,301029996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2,602059991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2,903089987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3,204119983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3,505149978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3,806179974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4,10720997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4,408239965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4283968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5364088" y="5157192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6156176" y="6309320"/>
            <a:ext cx="140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 </a:t>
            </a:r>
            <a:r>
              <a:rPr lang="en-US" dirty="0" err="1"/>
              <a:t>horas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012160" y="2852936"/>
            <a:ext cx="140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 </a:t>
            </a:r>
            <a:r>
              <a:rPr lang="en-US" dirty="0" err="1"/>
              <a:t>horas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 rot="16200000">
            <a:off x="3749234" y="129943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Células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3471113" y="504385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 </a:t>
            </a:r>
            <a:r>
              <a:rPr lang="en-US" dirty="0" err="1"/>
              <a:t>Células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Graphic spid="9" grpId="0">
        <p:bldAsOne/>
      </p:bldGraphic>
      <p:bldP spid="10" grpId="0" animBg="1"/>
      <p:bldP spid="12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2483604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 = </a:t>
            </a:r>
            <a:r>
              <a:rPr lang="en-US" dirty="0">
                <a:latin typeface="Arial" pitchFamily="34" charset="0"/>
                <a:cs typeface="Arial" pitchFamily="34" charset="0"/>
              </a:rPr>
              <a:t>30min  G2 =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G1/2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80913" y="404664"/>
          <a:ext cx="3359039" cy="1920240"/>
        </p:xfrm>
        <a:graphic>
          <a:graphicData uri="http://schemas.openxmlformats.org/drawingml/2006/table">
            <a:tbl>
              <a:tblPr/>
              <a:tblGrid>
                <a:gridCol w="664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numero de Células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rápido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4572000" y="4046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436096" y="105273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Y=100.2</a:t>
            </a:r>
            <a:r>
              <a:rPr lang="en-US" baseline="30000" dirty="0"/>
              <a:t>2x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615812" y="3068960"/>
            <a:ext cx="140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 </a:t>
            </a:r>
            <a:r>
              <a:rPr lang="en-US" dirty="0" err="1"/>
              <a:t>horas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4037266" y="1299439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Células</a:t>
            </a:r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5292080" y="836712"/>
            <a:ext cx="13681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C406DC-E972-D247-B95A-76EF504AD7CE}"/>
              </a:ext>
            </a:extLst>
          </p:cNvPr>
          <p:cNvSpPr/>
          <p:nvPr/>
        </p:nvSpPr>
        <p:spPr>
          <a:xfrm>
            <a:off x="2802538" y="3795936"/>
            <a:ext cx="3855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N</a:t>
            </a:r>
            <a:r>
              <a:rPr lang="en-US" sz="2000" b="1" baseline="-25000" dirty="0" err="1">
                <a:solidFill>
                  <a:srgbClr val="FF0000"/>
                </a:solidFill>
              </a:rPr>
              <a:t>total</a:t>
            </a:r>
            <a:r>
              <a:rPr lang="en-US" sz="2000" b="1" dirty="0">
                <a:solidFill>
                  <a:srgbClr val="FF0000"/>
                </a:solidFill>
              </a:rPr>
              <a:t> = </a:t>
            </a:r>
            <a:r>
              <a:rPr lang="en-US" sz="2000" b="1" dirty="0" err="1">
                <a:solidFill>
                  <a:srgbClr val="FF0000"/>
                </a:solidFill>
              </a:rPr>
              <a:t>N</a:t>
            </a:r>
            <a:r>
              <a:rPr lang="en-US" sz="2000" b="1" baseline="-25000" dirty="0" err="1">
                <a:solidFill>
                  <a:srgbClr val="FF0000"/>
                </a:solidFill>
              </a:rPr>
              <a:t>inicial</a:t>
            </a:r>
            <a:r>
              <a:rPr lang="en-US" sz="2000" b="1" dirty="0">
                <a:solidFill>
                  <a:srgbClr val="FF0000"/>
                </a:solidFill>
              </a:rPr>
              <a:t> .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(tempo total/tempo de </a:t>
            </a:r>
            <a:r>
              <a:rPr lang="en-US" b="1" baseline="30000" dirty="0" err="1">
                <a:solidFill>
                  <a:srgbClr val="FF0000"/>
                </a:solidFill>
              </a:rPr>
              <a:t>geração</a:t>
            </a:r>
            <a:r>
              <a:rPr lang="en-US" b="1" baseline="30000" dirty="0">
                <a:solidFill>
                  <a:srgbClr val="FF0000"/>
                </a:solidFill>
              </a:rPr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24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10" grpId="0"/>
      <p:bldP spid="12" grpId="0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19776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Formas de medir o crescimento microbiano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00808"/>
            <a:ext cx="8322128" cy="4800600"/>
          </a:xfrm>
        </p:spPr>
        <p:txBody>
          <a:bodyPr/>
          <a:lstStyle/>
          <a:p>
            <a:r>
              <a:rPr lang="en-US" sz="2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Contagem</a:t>
            </a:r>
            <a:r>
              <a:rPr 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Células</a:t>
            </a:r>
            <a:r>
              <a:rPr 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Microscópicas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utilizando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câmera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petroff-Hausser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Células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Viáveis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Turbidez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– D.O.</a:t>
            </a:r>
          </a:p>
        </p:txBody>
      </p:sp>
    </p:spTree>
    <p:extLst>
      <p:ext uri="{BB962C8B-B14F-4D97-AF65-F5344CB8AC3E}">
        <p14:creationId xmlns:p14="http://schemas.microsoft.com/office/powerpoint/2010/main" val="337329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498080" cy="1143000"/>
          </a:xfrm>
        </p:spPr>
        <p:txBody>
          <a:bodyPr>
            <a:normAutofit/>
          </a:bodyPr>
          <a:lstStyle/>
          <a:p>
            <a:r>
              <a:rPr lang="pt-BR" sz="3400" dirty="0"/>
              <a:t>Câmera de Contagem de </a:t>
            </a:r>
            <a:r>
              <a:rPr lang="pt-BR" sz="3400" dirty="0" err="1"/>
              <a:t>Petroff-Hausser</a:t>
            </a:r>
            <a:endParaRPr lang="pt-B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503920" cy="288032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Contagem usando células secas coradas em lâminas </a:t>
            </a:r>
          </a:p>
          <a:p>
            <a:pPr>
              <a:buClr>
                <a:srgbClr val="C00000"/>
              </a:buClr>
              <a:buSzPct val="150000"/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Contagem de células em meio líquido utilizando câmera de contagem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Petroff-Hausser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microscópio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Não consegue distinguir células vivas das mortas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Células pequenas são difíceis de ver no microscópio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Usar amostras concentradas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Impurezas podem ser confundidos como células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Pouco precisa …..</a:t>
            </a:r>
          </a:p>
          <a:p>
            <a:pPr lvl="1">
              <a:buClr>
                <a:srgbClr val="C00000"/>
              </a:buClr>
              <a:buSzPct val="150000"/>
            </a:pP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4123" r="5899"/>
          <a:stretch>
            <a:fillRect/>
          </a:stretch>
        </p:blipFill>
        <p:spPr bwMode="auto">
          <a:xfrm>
            <a:off x="179512" y="3933056"/>
            <a:ext cx="88929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1343515" y="6632977"/>
            <a:ext cx="3600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732240" y="6525344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1mm</a:t>
            </a:r>
            <a:r>
              <a:rPr lang="en-US" baseline="30000" dirty="0"/>
              <a:t>3</a:t>
            </a:r>
            <a:r>
              <a:rPr lang="en-US" dirty="0"/>
              <a:t> = 10</a:t>
            </a:r>
            <a:r>
              <a:rPr lang="en-US" baseline="30000" dirty="0"/>
              <a:t>-3</a:t>
            </a:r>
            <a:r>
              <a:rPr lang="en-US" dirty="0"/>
              <a:t> mL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464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A786-706E-104E-B5DB-F77DC8E4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n-US" dirty="0" err="1"/>
              <a:t>Nutrição</a:t>
            </a:r>
            <a:r>
              <a:rPr lang="en-US" dirty="0"/>
              <a:t> </a:t>
            </a:r>
            <a:r>
              <a:rPr lang="en-US" dirty="0" err="1"/>
              <a:t>Microbiana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5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pt-BR" dirty="0"/>
              <a:t>Métodos de contagem de células viáveis/ ou Contagem em Placa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03920" cy="201622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Contagem de células viáveis (contagem em placa) conta o número de células capazes de se dividir.</a:t>
            </a:r>
          </a:p>
          <a:p>
            <a:pPr>
              <a:buClr>
                <a:srgbClr val="C00000"/>
              </a:buClr>
              <a:buSzPct val="150000"/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1 - Semeadura por espalhamento – colônias</a:t>
            </a:r>
          </a:p>
          <a:p>
            <a:pPr>
              <a:buClr>
                <a:srgbClr val="C00000"/>
              </a:buClr>
              <a:buSzPct val="150000"/>
              <a:buNone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       2 - Semeadura em profundidade – colônias na superfície e subsuperfície. Pode usar maior quantidade de células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Número de colônias α n. células. </a:t>
            </a:r>
            <a:r>
              <a:rPr lang="pt-BR" sz="15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Cada colônia veio de uma única célula -  UFC.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45679"/>
          <a:stretch/>
        </p:blipFill>
        <p:spPr bwMode="auto">
          <a:xfrm>
            <a:off x="611560" y="3429000"/>
            <a:ext cx="75608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74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Diluição antes do </a:t>
            </a:r>
            <a:r>
              <a:rPr lang="pt-BR" dirty="0" err="1"/>
              <a:t>Plaqueamento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4558280" cy="558924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Placas confiáveis tem entre 30-300 colônias</a:t>
            </a:r>
          </a:p>
          <a:p>
            <a:pPr algn="just"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Se tem muitas colônias, algumas não crescem, pode ter sobreposição de colônias</a:t>
            </a:r>
          </a:p>
          <a:p>
            <a:pPr algn="just"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Poucas colônias, não é confiável estatisticamente</a:t>
            </a:r>
          </a:p>
          <a:p>
            <a:pPr algn="just"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Importante fazer replicas para diminuir erros nas medidas</a:t>
            </a:r>
          </a:p>
          <a:p>
            <a:pPr algn="just">
              <a:buClr>
                <a:srgbClr val="C00000"/>
              </a:buClr>
              <a:buSzPct val="150000"/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Contagem é feita “unidade formadora de colônia - UFC”</a:t>
            </a:r>
          </a:p>
          <a:p>
            <a:pPr algn="just"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Método bastante usado</a:t>
            </a:r>
          </a:p>
          <a:p>
            <a:pPr lvl="1" algn="just">
              <a:buClr>
                <a:srgbClr val="C00000"/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Analisar contaminações</a:t>
            </a:r>
          </a:p>
          <a:p>
            <a:pPr lvl="1" algn="just">
              <a:buClr>
                <a:srgbClr val="C00000"/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Sensível</a:t>
            </a:r>
          </a:p>
          <a:p>
            <a:pPr lvl="1" algn="just">
              <a:buClr>
                <a:srgbClr val="C00000"/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Medir a quantidade de células de um organismo específico proveniente de uma amostra mista – selecionando o meio de cultura na placa de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petri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r="6664"/>
          <a:stretch>
            <a:fillRect/>
          </a:stretch>
        </p:blipFill>
        <p:spPr bwMode="auto">
          <a:xfrm>
            <a:off x="4788024" y="836712"/>
            <a:ext cx="446449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6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r>
              <a:rPr lang="en-US" dirty="0"/>
              <a:t>D.O – </a:t>
            </a:r>
            <a:r>
              <a:rPr lang="en-US" dirty="0" err="1"/>
              <a:t>medida</a:t>
            </a:r>
            <a:r>
              <a:rPr lang="en-US" dirty="0"/>
              <a:t> de </a:t>
            </a:r>
            <a:r>
              <a:rPr lang="en-US" dirty="0" err="1"/>
              <a:t>turbidez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5710408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Tomar cuidado com: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Caminho ótico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Comprimento de onda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480nm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540nm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600nm 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600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of 1.0 = 8 x 10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cells/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mL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660nm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30099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2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Medida da quantidade de células por D.O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887088"/>
            <a:ext cx="3888432" cy="226199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Problema:</a:t>
            </a:r>
          </a:p>
          <a:p>
            <a:pPr lvl="1"/>
            <a:r>
              <a:rPr lang="pt-BR" dirty="0"/>
              <a:t>Agregados celulares</a:t>
            </a:r>
          </a:p>
          <a:p>
            <a:pPr lvl="1"/>
            <a:r>
              <a:rPr lang="pt-BR" dirty="0"/>
              <a:t>Biofilme</a:t>
            </a:r>
          </a:p>
          <a:p>
            <a:pPr lvl="1">
              <a:buNone/>
            </a:pPr>
            <a:r>
              <a:rPr lang="pt-BR" sz="2400" dirty="0"/>
              <a:t>Evitar problemas: amostras devem crescer sob agitação</a:t>
            </a:r>
          </a:p>
          <a:p>
            <a:endParaRPr lang="pt-BR" dirty="0"/>
          </a:p>
          <a:p>
            <a:pPr lvl="1"/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492"/>
            <a:ext cx="5552753" cy="360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896" y="494116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D.O é  subestimada em quantidade de células elevadas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Muitas células – a luz dispersa por uma célula pode ser dispersada por outra, dando a impressão de que não teve dispersão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32040" y="2492896"/>
            <a:ext cx="792088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3648" y="47971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544522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Exemplo da curva de crescimento de dois organismo</a:t>
            </a:r>
          </a:p>
        </p:txBody>
      </p:sp>
    </p:spTree>
    <p:extLst>
      <p:ext uri="{BB962C8B-B14F-4D97-AF65-F5344CB8AC3E}">
        <p14:creationId xmlns:p14="http://schemas.microsoft.com/office/powerpoint/2010/main" val="31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760"/>
            <a:ext cx="8534400" cy="758952"/>
          </a:xfrm>
        </p:spPr>
        <p:txBody>
          <a:bodyPr>
            <a:noAutofit/>
          </a:bodyPr>
          <a:lstStyle/>
          <a:p>
            <a:r>
              <a:rPr lang="pt-BR" sz="3000" dirty="0"/>
              <a:t>Obtenção de culturas puras por semeadura por  esgotamento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052736"/>
            <a:ext cx="8503920" cy="493204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pt-BR" sz="2000" dirty="0"/>
              <a:t>Obtenção de amostras puras (contém apenas um tipo de microrganismo).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dirty="0"/>
              <a:t>Verificar a pureza da amostra</a:t>
            </a:r>
          </a:p>
          <a:p>
            <a:pPr>
              <a:buClr>
                <a:srgbClr val="C00000"/>
              </a:buClr>
              <a:buSzPct val="150000"/>
            </a:pPr>
            <a:r>
              <a:rPr lang="pt-BR" sz="2000" dirty="0"/>
              <a:t>Método de assepsia (impedir contaminações)</a:t>
            </a:r>
          </a:p>
          <a:p>
            <a:pPr>
              <a:buClr>
                <a:srgbClr val="C00000"/>
              </a:buClr>
              <a:buSzPct val="150000"/>
            </a:pPr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70453"/>
            <a:ext cx="7749877" cy="337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48672" y="1940639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Avaliar a pureza da amostra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A quantidade de diferentes </a:t>
            </a:r>
            <a:r>
              <a:rPr lang="pt-BR" dirty="0" err="1"/>
              <a:t>microorganismo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Obtém </a:t>
            </a:r>
            <a:r>
              <a:rPr lang="pt-BR" b="1" dirty="0"/>
              <a:t>colônias</a:t>
            </a:r>
            <a:r>
              <a:rPr lang="pt-BR" dirty="0"/>
              <a:t> Isoladas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47" y="2232248"/>
            <a:ext cx="5292080" cy="130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292080" y="306896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96336" y="314096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6296" y="4149080"/>
            <a:ext cx="190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Várias células proveniente de uma única célula (bilhões de células)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611560" y="206084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6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dirty="0"/>
              <a:t>Metabólitos Primário e Secundário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410" y="2132855"/>
            <a:ext cx="5298710" cy="39994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96552" y="147607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Crescimento Primário</a:t>
            </a:r>
          </a:p>
          <a:p>
            <a:pPr algn="ctr"/>
            <a:r>
              <a:rPr lang="pt-B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Metabólico constantemente sintetizado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2204864"/>
            <a:ext cx="105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Levedura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1988840"/>
            <a:ext cx="40314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 Geralmente não são produzidos em grandes quantidades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 Faz parte do metabolismo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err="1"/>
              <a:t>Metabólito</a:t>
            </a:r>
            <a:r>
              <a:rPr lang="en-US" sz="4200" dirty="0"/>
              <a:t> </a:t>
            </a:r>
            <a:r>
              <a:rPr lang="en-US" sz="4200" dirty="0" err="1"/>
              <a:t>Secundário</a:t>
            </a:r>
            <a:endParaRPr lang="pt-BR" sz="4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377" y="2132856"/>
            <a:ext cx="6232007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126876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Crescimento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Secundário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Metabólico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sintetizado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próximo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final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fase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exponencial-fase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estacionária</a:t>
            </a:r>
            <a:endParaRPr lang="pt-BR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27687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Arial" pitchFamily="34" charset="0"/>
                <a:cs typeface="Arial" pitchFamily="34" charset="0"/>
              </a:rPr>
              <a:t>Penicillum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chrysogenum</a:t>
            </a:r>
            <a:endParaRPr lang="pt-BR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Pergunta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Tenho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com D.O de 0.2, </a:t>
            </a:r>
            <a:r>
              <a:rPr lang="en-US" dirty="0" err="1"/>
              <a:t>quanto</a:t>
            </a:r>
            <a:r>
              <a:rPr lang="en-US" dirty="0"/>
              <a:t> tempo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demorar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ela</a:t>
            </a:r>
            <a:r>
              <a:rPr lang="en-US" dirty="0"/>
              <a:t> </a:t>
            </a:r>
            <a:r>
              <a:rPr lang="en-US" dirty="0" err="1"/>
              <a:t>chegar</a:t>
            </a:r>
            <a:r>
              <a:rPr lang="en-US" dirty="0"/>
              <a:t> a </a:t>
            </a:r>
            <a:r>
              <a:rPr lang="en-US" dirty="0" err="1"/>
              <a:t>uma</a:t>
            </a:r>
            <a:r>
              <a:rPr lang="en-US" dirty="0"/>
              <a:t> D.O de 1.6 se o g=20 </a:t>
            </a:r>
            <a:r>
              <a:rPr lang="en-US" dirty="0" err="1"/>
              <a:t>minutos</a:t>
            </a:r>
            <a:r>
              <a:rPr lang="en-US" dirty="0"/>
              <a:t>?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crescer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laboratório</a:t>
            </a:r>
            <a:r>
              <a:rPr lang="en-US" dirty="0"/>
              <a:t>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microrganismo</a:t>
            </a:r>
            <a:r>
              <a:rPr lang="en-US" dirty="0"/>
              <a:t>, </a:t>
            </a:r>
            <a:r>
              <a:rPr lang="en-US" dirty="0" err="1"/>
              <a:t>justifique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Um </a:t>
            </a:r>
            <a:r>
              <a:rPr lang="en-US" dirty="0" err="1"/>
              <a:t>ambiente</a:t>
            </a:r>
            <a:r>
              <a:rPr lang="en-US" dirty="0"/>
              <a:t> com </a:t>
            </a:r>
            <a:r>
              <a:rPr lang="en-US" dirty="0" err="1"/>
              <a:t>baixa</a:t>
            </a:r>
            <a:r>
              <a:rPr lang="en-US" dirty="0"/>
              <a:t> </a:t>
            </a:r>
            <a:r>
              <a:rPr lang="en-US" dirty="0" err="1"/>
              <a:t>concentração</a:t>
            </a:r>
            <a:r>
              <a:rPr lang="en-US" dirty="0"/>
              <a:t> de </a:t>
            </a:r>
            <a:r>
              <a:rPr lang="en-US" dirty="0" err="1"/>
              <a:t>oxigênio</a:t>
            </a:r>
            <a:r>
              <a:rPr lang="en-US" dirty="0"/>
              <a:t>, pH </a:t>
            </a:r>
            <a:r>
              <a:rPr lang="en-US" dirty="0" err="1"/>
              <a:t>ácido</a:t>
            </a:r>
            <a:r>
              <a:rPr lang="en-US" dirty="0"/>
              <a:t>, </a:t>
            </a:r>
            <a:r>
              <a:rPr lang="en-US" dirty="0" err="1"/>
              <a:t>altas</a:t>
            </a:r>
            <a:r>
              <a:rPr lang="en-US" dirty="0"/>
              <a:t> </a:t>
            </a:r>
            <a:r>
              <a:rPr lang="en-US" dirty="0" err="1"/>
              <a:t>temperaturas</a:t>
            </a:r>
            <a:r>
              <a:rPr lang="en-US" dirty="0"/>
              <a:t>, 3% de </a:t>
            </a:r>
            <a:r>
              <a:rPr lang="en-US" dirty="0" err="1"/>
              <a:t>sal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classificados</a:t>
            </a:r>
            <a:r>
              <a:rPr lang="en-US" dirty="0"/>
              <a:t> de </a:t>
            </a:r>
            <a:r>
              <a:rPr lang="en-US" dirty="0" err="1"/>
              <a:t>que</a:t>
            </a:r>
            <a:r>
              <a:rPr lang="en-US" dirty="0"/>
              <a:t> forma, e </a:t>
            </a:r>
            <a:r>
              <a:rPr lang="en-US" dirty="0" err="1"/>
              <a:t>qual</a:t>
            </a:r>
            <a:r>
              <a:rPr lang="en-US" dirty="0"/>
              <a:t> </a:t>
            </a:r>
            <a:r>
              <a:rPr lang="en-US" dirty="0" err="1"/>
              <a:t>domínio</a:t>
            </a:r>
            <a:r>
              <a:rPr lang="en-US" dirty="0"/>
              <a:t>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acha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pertence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>
                <a:solidFill>
                  <a:srgbClr val="000090"/>
                </a:solidFill>
                <a:latin typeface="Arial"/>
                <a:cs typeface="Arial"/>
              </a:rPr>
              <a:t>Macronutrientes –</a:t>
            </a:r>
            <a:r>
              <a:rPr lang="pt-BR" sz="2000" dirty="0">
                <a:latin typeface="Arial"/>
                <a:cs typeface="Arial"/>
              </a:rPr>
              <a:t> compostos químicos muito usados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0090"/>
                </a:solidFill>
                <a:latin typeface="Arial"/>
                <a:cs typeface="Arial"/>
              </a:rPr>
              <a:t>Micronutrientes – </a:t>
            </a:r>
            <a:r>
              <a:rPr lang="pt-BR" sz="2000" dirty="0">
                <a:latin typeface="Arial"/>
                <a:cs typeface="Arial"/>
              </a:rPr>
              <a:t>compostos químicos pouco usados</a:t>
            </a:r>
          </a:p>
          <a:p>
            <a:pPr lvl="1"/>
            <a:r>
              <a:rPr lang="pt-BR" sz="1600" dirty="0">
                <a:latin typeface="Arial"/>
                <a:cs typeface="Arial"/>
              </a:rPr>
              <a:t>Principais elementos são C, O, H, N, P, S. No entanto, + 50 elementos são metabolizados pelas células</a:t>
            </a:r>
          </a:p>
          <a:p>
            <a:pPr>
              <a:lnSpc>
                <a:spcPct val="170000"/>
              </a:lnSpc>
              <a:buClr>
                <a:schemeClr val="accent6">
                  <a:lumMod val="50000"/>
                </a:schemeClr>
              </a:buClr>
              <a:buSzPct val="150000"/>
              <a:buNone/>
            </a:pPr>
            <a:r>
              <a:rPr lang="pt-BR" sz="2000" b="1" dirty="0">
                <a:solidFill>
                  <a:srgbClr val="000090"/>
                </a:solidFill>
                <a:latin typeface="Arial"/>
                <a:cs typeface="Arial"/>
              </a:rPr>
              <a:t>Fatores de crescimento</a:t>
            </a:r>
          </a:p>
          <a:p>
            <a:pPr>
              <a:lnSpc>
                <a:spcPct val="170000"/>
              </a:lnSpc>
              <a:buClr>
                <a:schemeClr val="accent6">
                  <a:lumMod val="50000"/>
                </a:schemeClr>
              </a:buClr>
              <a:buSzPct val="150000"/>
              <a:buNone/>
            </a:pPr>
            <a:r>
              <a:rPr lang="pt-BR" sz="2000" dirty="0">
                <a:latin typeface="Arial"/>
                <a:cs typeface="Arial"/>
              </a:rPr>
              <a:t>Compostos orgânicos necessários para alguns organismos.    </a:t>
            </a:r>
            <a:r>
              <a:rPr lang="pt-BR" sz="2000" dirty="0" err="1">
                <a:latin typeface="Arial"/>
                <a:cs typeface="Arial"/>
              </a:rPr>
              <a:t>Ex</a:t>
            </a:r>
            <a:r>
              <a:rPr lang="pt-BR" sz="2000" dirty="0">
                <a:latin typeface="Arial"/>
                <a:cs typeface="Arial"/>
              </a:rPr>
              <a:t>: vitaminas (comumente requerido – usadas como coenzimas), aa, purinas, pirimidinas.</a:t>
            </a:r>
          </a:p>
          <a:p>
            <a:pPr>
              <a:buClr>
                <a:schemeClr val="accent6">
                  <a:lumMod val="50000"/>
                </a:schemeClr>
              </a:buClr>
              <a:buSzPct val="150000"/>
              <a:buNone/>
            </a:pPr>
            <a:r>
              <a:rPr lang="pt-BR" sz="2000" dirty="0">
                <a:latin typeface="Arial"/>
                <a:cs typeface="Arial"/>
              </a:rPr>
              <a:t>Necessitam de pequenas quantidades</a:t>
            </a:r>
          </a:p>
          <a:p>
            <a:pPr marL="457200" lvl="1" indent="0">
              <a:buNone/>
            </a:pPr>
            <a:endParaRPr lang="pt-B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68" y="872716"/>
            <a:ext cx="808172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22128" cy="1296144"/>
          </a:xfrm>
          <a:solidFill>
            <a:srgbClr val="93CDDD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pt-BR" sz="3100" b="1" dirty="0">
                <a:solidFill>
                  <a:schemeClr val="tx2"/>
                </a:solidFill>
              </a:rPr>
              <a:t>Macro ou Micronutrientes essenciais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/>
              <a:t>Exemplos de micronutrientes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96752"/>
            <a:ext cx="7498080" cy="48006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en-US" sz="2500" dirty="0"/>
              <a:t> </a:t>
            </a:r>
            <a:r>
              <a:rPr lang="en-US" sz="2500" dirty="0" err="1"/>
              <a:t>Chamados</a:t>
            </a:r>
            <a:r>
              <a:rPr lang="en-US" sz="2500" dirty="0"/>
              <a:t> de </a:t>
            </a:r>
            <a:r>
              <a:rPr lang="en-US" sz="2500" dirty="0" err="1"/>
              <a:t>elementos</a:t>
            </a:r>
            <a:r>
              <a:rPr lang="en-US" sz="2500" dirty="0"/>
              <a:t> </a:t>
            </a:r>
            <a:r>
              <a:rPr lang="en-US" sz="2500" dirty="0" err="1"/>
              <a:t>traços</a:t>
            </a:r>
            <a:endParaRPr lang="en-US" sz="2500" dirty="0"/>
          </a:p>
          <a:p>
            <a:pPr>
              <a:buClr>
                <a:srgbClr val="C00000"/>
              </a:buClr>
              <a:buSzPct val="150000"/>
            </a:pPr>
            <a:r>
              <a:rPr lang="en-US" sz="2500" dirty="0"/>
              <a:t> </a:t>
            </a:r>
            <a:r>
              <a:rPr lang="en-US" sz="2500" dirty="0" err="1"/>
              <a:t>Geralmente</a:t>
            </a:r>
            <a:r>
              <a:rPr lang="en-US" sz="2500" dirty="0"/>
              <a:t> </a:t>
            </a:r>
            <a:r>
              <a:rPr lang="en-US" sz="2500" dirty="0" err="1"/>
              <a:t>são</a:t>
            </a:r>
            <a:r>
              <a:rPr lang="en-US" sz="2500" dirty="0"/>
              <a:t> </a:t>
            </a:r>
            <a:r>
              <a:rPr lang="en-US" sz="2500" dirty="0" err="1"/>
              <a:t>componentes</a:t>
            </a:r>
            <a:r>
              <a:rPr lang="en-US" sz="2500" dirty="0"/>
              <a:t> de </a:t>
            </a:r>
            <a:r>
              <a:rPr lang="en-US" sz="2500" dirty="0" err="1"/>
              <a:t>enzimas</a:t>
            </a:r>
            <a:r>
              <a:rPr lang="en-US" sz="25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796" t="3285" r="4848"/>
          <a:stretch>
            <a:fillRect/>
          </a:stretch>
        </p:blipFill>
        <p:spPr bwMode="auto">
          <a:xfrm>
            <a:off x="10964" y="2196825"/>
            <a:ext cx="9145798" cy="454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r="15123"/>
          <a:stretch>
            <a:fillRect/>
          </a:stretch>
        </p:blipFill>
        <p:spPr bwMode="auto">
          <a:xfrm>
            <a:off x="4788024" y="1287713"/>
            <a:ext cx="4268112" cy="516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Geralmente os microelementos estão em baixa concentração no ambiente – como obtê-los?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28" y="1167008"/>
            <a:ext cx="5623600" cy="5070304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Clr>
                <a:schemeClr val="accent6">
                  <a:lumMod val="50000"/>
                </a:schemeClr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Vamos olhar para o Ferro!</a:t>
            </a:r>
          </a:p>
          <a:p>
            <a:pPr>
              <a:lnSpc>
                <a:spcPct val="160000"/>
              </a:lnSpc>
              <a:buClr>
                <a:schemeClr val="accent6">
                  <a:lumMod val="50000"/>
                </a:schemeClr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Condições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anóxicas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está na forma Fe</a:t>
            </a:r>
            <a:r>
              <a:rPr lang="pt-BR" sz="2000" baseline="30000" dirty="0">
                <a:latin typeface="Arial" pitchFamily="34" charset="0"/>
                <a:cs typeface="Arial" pitchFamily="34" charset="0"/>
              </a:rPr>
              <a:t>+2</a:t>
            </a:r>
          </a:p>
          <a:p>
            <a:pPr>
              <a:buClr>
                <a:schemeClr val="accent6">
                  <a:lumMod val="50000"/>
                </a:schemeClr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Condições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óxicas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está na forma de Fe</a:t>
            </a:r>
            <a:r>
              <a:rPr lang="pt-BR" sz="2000" baseline="30000" dirty="0">
                <a:latin typeface="Arial" pitchFamily="34" charset="0"/>
                <a:cs typeface="Arial" pitchFamily="34" charset="0"/>
              </a:rPr>
              <a:t>+3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Clr>
                <a:schemeClr val="accent6">
                  <a:lumMod val="50000"/>
                </a:schemeClr>
              </a:buClr>
              <a:buSzPct val="150000"/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insolúvel e se depositam em minerais</a:t>
            </a:r>
          </a:p>
          <a:p>
            <a:pPr>
              <a:buClr>
                <a:schemeClr val="accent6">
                  <a:lumMod val="50000"/>
                </a:schemeClr>
              </a:buClr>
              <a:buSzPct val="150000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Captação do Ferro – via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Quelantes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Sideróforos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)– internaliza o ferro extracelular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Compostos derivados do ácido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Hidroxamato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pt-BR" sz="1800" dirty="0" err="1">
                <a:latin typeface="Arial" pitchFamily="34" charset="0"/>
                <a:cs typeface="Arial" pitchFamily="34" charset="0"/>
              </a:rPr>
              <a:t>Sideróforos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fenólicos, chamados de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enterobactina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férrica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pt-BR" sz="1800" dirty="0" err="1">
                <a:latin typeface="Arial" pitchFamily="34" charset="0"/>
                <a:cs typeface="Arial" pitchFamily="34" charset="0"/>
              </a:rPr>
              <a:t>Aquaquelina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(grupos peptídicos) – cauda hidrofóbica que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auxília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a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internalização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do ferro. 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Alta afinidade e consegue captar ferro na concentração de 10</a:t>
            </a:r>
            <a:r>
              <a:rPr lang="pt-BR" sz="1800" baseline="30000" dirty="0">
                <a:latin typeface="Arial" pitchFamily="34" charset="0"/>
                <a:cs typeface="Arial" pitchFamily="34" charset="0"/>
              </a:rPr>
              <a:t>-12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g/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mL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1500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Encontrado em bactérias marinhas, que tem que captar ferro do mar.</a:t>
            </a:r>
            <a:endParaRPr lang="pt-BR" sz="1800" i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6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pt-BR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76056" y="2195572"/>
            <a:ext cx="2107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Hidroxamato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A786-706E-104E-B5DB-F77DC8E4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Classificação</a:t>
            </a:r>
            <a:r>
              <a:rPr lang="en-US" dirty="0"/>
              <a:t> dos </a:t>
            </a:r>
            <a:r>
              <a:rPr lang="en-US" dirty="0" err="1"/>
              <a:t>meios</a:t>
            </a:r>
            <a:r>
              <a:rPr lang="en-US" dirty="0"/>
              <a:t> de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utilizados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Laboratório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4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329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0090"/>
                </a:solidFill>
              </a:rPr>
              <a:t>Meio de Cultura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63960" cy="244827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0000"/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0000"/>
              <a:buNone/>
            </a:pPr>
            <a:r>
              <a:rPr lang="pt-B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Meios de Cultura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50000"/>
              <a:buNone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Condições nutricionais para o crescimento de um microrganism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o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27784" y="3248980"/>
            <a:ext cx="792088" cy="36004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35896" y="3248980"/>
            <a:ext cx="792088" cy="36004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7624" y="371703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 Meio Definido                  2. Meio Complexo </a:t>
            </a:r>
            <a:r>
              <a:rPr lang="pt-BR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(Meio Mínimo)                                    (Meio Rico)</a:t>
            </a:r>
          </a:p>
          <a:p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96552" y="4536996"/>
            <a:ext cx="413995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Adição precisa de compostos orgânicos e inorgânicos </a:t>
            </a:r>
          </a:p>
          <a:p>
            <a:pPr lvl="1" algn="just">
              <a:lnSpc>
                <a:spcPct val="150000"/>
              </a:lnSpc>
            </a:pPr>
            <a:r>
              <a:rPr lang="pt-BR" sz="1500" b="1" u="sng" dirty="0">
                <a:latin typeface="Arial" pitchFamily="34" charset="0"/>
                <a:cs typeface="Arial" pitchFamily="34" charset="0"/>
              </a:rPr>
              <a:t>Composição química definida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4752" y="4446697"/>
            <a:ext cx="4989248" cy="247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Não se sabe a composição exata do meio de cultura.</a:t>
            </a:r>
          </a:p>
          <a:p>
            <a:pPr algn="just">
              <a:lnSpc>
                <a:spcPct val="150000"/>
              </a:lnSpc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Exemplos: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 Caseína – proteína do leite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 Extrato de levedura (células de levedura)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 Extrato de carne, soja</a:t>
            </a:r>
          </a:p>
          <a:p>
            <a:pPr algn="just">
              <a:lnSpc>
                <a:spcPct val="150000"/>
              </a:lnSpc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Fontes altamente nutricionais</a:t>
            </a:r>
          </a:p>
          <a:p>
            <a:pPr algn="just">
              <a:lnSpc>
                <a:spcPct val="150000"/>
              </a:lnSpc>
            </a:pPr>
            <a:r>
              <a:rPr lang="pt-BR" sz="1500" b="1" u="sng" dirty="0">
                <a:latin typeface="Arial" pitchFamily="34" charset="0"/>
                <a:cs typeface="Arial" pitchFamily="34" charset="0"/>
              </a:rPr>
              <a:t>As fontes de C, N, </a:t>
            </a:r>
            <a:r>
              <a:rPr lang="pt-BR" sz="1500" b="1" u="sng" dirty="0" err="1">
                <a:latin typeface="Arial" pitchFamily="34" charset="0"/>
                <a:cs typeface="Arial" pitchFamily="34" charset="0"/>
              </a:rPr>
              <a:t>P</a:t>
            </a:r>
            <a:r>
              <a:rPr lang="pt-BR" sz="1500" b="1" u="sng" dirty="0">
                <a:latin typeface="Arial" pitchFamily="34" charset="0"/>
                <a:cs typeface="Arial" pitchFamily="34" charset="0"/>
              </a:rPr>
              <a:t>  são desconhecidas.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14092</TotalTime>
  <Words>2330</Words>
  <Application>Microsoft Macintosh PowerPoint</Application>
  <PresentationFormat>On-screen Show (4:3)</PresentationFormat>
  <Paragraphs>475</Paragraphs>
  <Slides>47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 2</vt:lpstr>
      <vt:lpstr>Tema do Office</vt:lpstr>
      <vt:lpstr>Fisiologia Bacteriana: crescimento e nutrição</vt:lpstr>
      <vt:lpstr>PowerPoint Presentation</vt:lpstr>
      <vt:lpstr>PowerPoint Presentation</vt:lpstr>
      <vt:lpstr>Nutrição Microbiana</vt:lpstr>
      <vt:lpstr>Macro ou Micronutrientes essenciais</vt:lpstr>
      <vt:lpstr>Exemplos de micronutrientes</vt:lpstr>
      <vt:lpstr>Geralmente os microelementos estão em baixa concentração no ambiente – como obtê-los? </vt:lpstr>
      <vt:lpstr>Classificação dos meios de Cultura utilizados em Laboratório</vt:lpstr>
      <vt:lpstr>Meio de Cultura</vt:lpstr>
      <vt:lpstr>Meio Seletivo ou Diferenciais</vt:lpstr>
      <vt:lpstr>Preparar um Meio de Cultura</vt:lpstr>
      <vt:lpstr>Cultivo de Microrganismos em Laboratório</vt:lpstr>
      <vt:lpstr>Diferentes Meios de Cutura usado em laboratório</vt:lpstr>
      <vt:lpstr>Classificação dos microrganismos com base no seu meio ambiente &amp; como isso afeta seu crescimento</vt:lpstr>
      <vt:lpstr>Fatores que afetam o Crescimento microbiano</vt:lpstr>
      <vt:lpstr>Efeito do Oxigênio na Respiração </vt:lpstr>
      <vt:lpstr>Efeito da Temperatura</vt:lpstr>
      <vt:lpstr>Efeito da Temperatura</vt:lpstr>
      <vt:lpstr>Microrganismos Psicrófilos</vt:lpstr>
      <vt:lpstr>Microrganismos Psicrotolerantes</vt:lpstr>
      <vt:lpstr>Crescimento microbiano em altas Temperaturas</vt:lpstr>
      <vt:lpstr>Crescimento microbiano em altas Temperaturas</vt:lpstr>
      <vt:lpstr>Efeito do pH</vt:lpstr>
      <vt:lpstr>Efeito do pH</vt:lpstr>
      <vt:lpstr>Efeito Osmótico</vt:lpstr>
      <vt:lpstr>Efeito Osmótico</vt:lpstr>
      <vt:lpstr>Baixa Quantidade de Água</vt:lpstr>
      <vt:lpstr>Bactérias não cultiváveis &amp; Metagenômica</vt:lpstr>
      <vt:lpstr>Crescimento Microbiano</vt:lpstr>
      <vt:lpstr>Crescimento Bacteriano e Duplicação Celular</vt:lpstr>
      <vt:lpstr>Ciclo de crescimento microbiano Populacional</vt:lpstr>
      <vt:lpstr>Fase lag – Fase de adaptação</vt:lpstr>
      <vt:lpstr>Fase exponencial e estacionária  </vt:lpstr>
      <vt:lpstr>Cálculo da taxa de Crescimento Bacteriano na Fase Exponencial</vt:lpstr>
      <vt:lpstr>Crescimento Microbiano</vt:lpstr>
      <vt:lpstr>PowerPoint Presentation</vt:lpstr>
      <vt:lpstr>PowerPoint Presentation</vt:lpstr>
      <vt:lpstr>Formas de medir o crescimento microbiano</vt:lpstr>
      <vt:lpstr>Câmera de Contagem de Petroff-Hausser</vt:lpstr>
      <vt:lpstr>Métodos de contagem de células viáveis/ ou Contagem em Placa</vt:lpstr>
      <vt:lpstr>Diluição antes do Plaqueamento</vt:lpstr>
      <vt:lpstr>D.O – medida de turbidez</vt:lpstr>
      <vt:lpstr>Medida da quantidade de células por D.O</vt:lpstr>
      <vt:lpstr>Obtenção de culturas puras por semeadura por  esgotamento</vt:lpstr>
      <vt:lpstr>Metabólitos Primário e Secundário</vt:lpstr>
      <vt:lpstr>Metabólito Secundário</vt:lpstr>
      <vt:lpstr>Pergunta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bacteriana: crescimento e nutrição</dc:title>
  <dc:creator>Cris</dc:creator>
  <cp:lastModifiedBy>Cristiane Rodrigues Guzzo Carvalho Carvalho</cp:lastModifiedBy>
  <cp:revision>233</cp:revision>
  <dcterms:created xsi:type="dcterms:W3CDTF">2012-07-30T21:28:20Z</dcterms:created>
  <dcterms:modified xsi:type="dcterms:W3CDTF">2022-08-23T01:43:29Z</dcterms:modified>
</cp:coreProperties>
</file>