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7" r:id="rId2"/>
    <p:sldId id="278" r:id="rId3"/>
    <p:sldId id="258" r:id="rId4"/>
    <p:sldId id="279" r:id="rId5"/>
    <p:sldId id="277" r:id="rId6"/>
    <p:sldId id="280" r:id="rId7"/>
    <p:sldId id="281" r:id="rId8"/>
    <p:sldId id="282" r:id="rId9"/>
    <p:sldId id="283" r:id="rId10"/>
    <p:sldId id="284" r:id="rId11"/>
    <p:sldId id="288" r:id="rId12"/>
    <p:sldId id="289" r:id="rId13"/>
    <p:sldId id="290" r:id="rId14"/>
    <p:sldId id="291" r:id="rId15"/>
    <p:sldId id="292" r:id="rId16"/>
    <p:sldId id="293" r:id="rId17"/>
    <p:sldId id="285" r:id="rId18"/>
    <p:sldId id="286" r:id="rId19"/>
    <p:sldId id="261"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265" r:id="rId33"/>
    <p:sldId id="306" r:id="rId34"/>
    <p:sldId id="307" r:id="rId35"/>
    <p:sldId id="308" r:id="rId36"/>
    <p:sldId id="309" r:id="rId37"/>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CDAAA2-4826-40F8-9038-519D915D4B1A}" type="datetimeFigureOut">
              <a:rPr lang="pt-BR" smtClean="0"/>
              <a:t>22/11/2020</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6ECB13-DCF1-461C-94BE-4DCB046FB633}" type="slidenum">
              <a:rPr lang="pt-BR" smtClean="0"/>
              <a:t>‹nº›</a:t>
            </a:fld>
            <a:endParaRPr lang="pt-BR"/>
          </a:p>
        </p:txBody>
      </p:sp>
    </p:spTree>
    <p:extLst>
      <p:ext uri="{BB962C8B-B14F-4D97-AF65-F5344CB8AC3E}">
        <p14:creationId xmlns:p14="http://schemas.microsoft.com/office/powerpoint/2010/main" val="1955319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6363" y="750888"/>
            <a:ext cx="6664325" cy="3749675"/>
          </a:xfrm>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0821480F-040B-48DA-959A-6F3DDF6077CA}" type="slidenum">
              <a:rPr lang="pt-BR" smtClean="0">
                <a:solidFill>
                  <a:prstClr val="black"/>
                </a:solidFill>
              </a:rPr>
              <a:pPr/>
              <a:t>1</a:t>
            </a:fld>
            <a:endParaRPr lang="pt-BR">
              <a:solidFill>
                <a:prstClr val="black"/>
              </a:solidFill>
            </a:endParaRPr>
          </a:p>
        </p:txBody>
      </p:sp>
    </p:spTree>
    <p:extLst>
      <p:ext uri="{BB962C8B-B14F-4D97-AF65-F5344CB8AC3E}">
        <p14:creationId xmlns:p14="http://schemas.microsoft.com/office/powerpoint/2010/main" val="3891825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1B677D-B3CB-4105-8356-6DE85324B0FA}"/>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A0C63CFF-8AFD-4F73-AFA6-0B79698CDF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967EA251-DA6D-4548-8D58-FE2C2D4F93A1}"/>
              </a:ext>
            </a:extLst>
          </p:cNvPr>
          <p:cNvSpPr>
            <a:spLocks noGrp="1"/>
          </p:cNvSpPr>
          <p:nvPr>
            <p:ph type="dt" sz="half" idx="10"/>
          </p:nvPr>
        </p:nvSpPr>
        <p:spPr/>
        <p:txBody>
          <a:bodyPr/>
          <a:lstStyle/>
          <a:p>
            <a:fld id="{FB001F40-7D1C-43CE-A1E7-60A55F781D2D}" type="datetimeFigureOut">
              <a:rPr lang="pt-BR" smtClean="0"/>
              <a:t>22/11/2020</a:t>
            </a:fld>
            <a:endParaRPr lang="pt-BR"/>
          </a:p>
        </p:txBody>
      </p:sp>
      <p:sp>
        <p:nvSpPr>
          <p:cNvPr id="5" name="Espaço Reservado para Rodapé 4">
            <a:extLst>
              <a:ext uri="{FF2B5EF4-FFF2-40B4-BE49-F238E27FC236}">
                <a16:creationId xmlns:a16="http://schemas.microsoft.com/office/drawing/2014/main" id="{D9F2701B-0D90-4160-A334-FCFC31D4F02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99907CD-54E8-434E-9395-5871F7604503}"/>
              </a:ext>
            </a:extLst>
          </p:cNvPr>
          <p:cNvSpPr>
            <a:spLocks noGrp="1"/>
          </p:cNvSpPr>
          <p:nvPr>
            <p:ph type="sldNum" sz="quarter" idx="12"/>
          </p:nvPr>
        </p:nvSpPr>
        <p:spPr/>
        <p:txBody>
          <a:bodyPr/>
          <a:lstStyle/>
          <a:p>
            <a:fld id="{1E0A0F40-27B6-4589-A2AC-4AD7F6B93C7D}" type="slidenum">
              <a:rPr lang="pt-BR" smtClean="0"/>
              <a:t>‹nº›</a:t>
            </a:fld>
            <a:endParaRPr lang="pt-BR"/>
          </a:p>
        </p:txBody>
      </p:sp>
    </p:spTree>
    <p:extLst>
      <p:ext uri="{BB962C8B-B14F-4D97-AF65-F5344CB8AC3E}">
        <p14:creationId xmlns:p14="http://schemas.microsoft.com/office/powerpoint/2010/main" val="2272892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0350A6-154E-4AFF-9AEF-D4F570FCDB01}"/>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E7917313-8855-4708-81CB-92D337857035}"/>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5CEFA3E-9E13-44D7-975E-55C57D55B0BF}"/>
              </a:ext>
            </a:extLst>
          </p:cNvPr>
          <p:cNvSpPr>
            <a:spLocks noGrp="1"/>
          </p:cNvSpPr>
          <p:nvPr>
            <p:ph type="dt" sz="half" idx="10"/>
          </p:nvPr>
        </p:nvSpPr>
        <p:spPr/>
        <p:txBody>
          <a:bodyPr/>
          <a:lstStyle/>
          <a:p>
            <a:fld id="{FB001F40-7D1C-43CE-A1E7-60A55F781D2D}" type="datetimeFigureOut">
              <a:rPr lang="pt-BR" smtClean="0"/>
              <a:t>22/11/2020</a:t>
            </a:fld>
            <a:endParaRPr lang="pt-BR"/>
          </a:p>
        </p:txBody>
      </p:sp>
      <p:sp>
        <p:nvSpPr>
          <p:cNvPr id="5" name="Espaço Reservado para Rodapé 4">
            <a:extLst>
              <a:ext uri="{FF2B5EF4-FFF2-40B4-BE49-F238E27FC236}">
                <a16:creationId xmlns:a16="http://schemas.microsoft.com/office/drawing/2014/main" id="{D19E7AFD-1697-49E5-AD10-D93470ADDB0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D2D2AA2-BFD4-46E7-AE53-0F6E71889C5E}"/>
              </a:ext>
            </a:extLst>
          </p:cNvPr>
          <p:cNvSpPr>
            <a:spLocks noGrp="1"/>
          </p:cNvSpPr>
          <p:nvPr>
            <p:ph type="sldNum" sz="quarter" idx="12"/>
          </p:nvPr>
        </p:nvSpPr>
        <p:spPr/>
        <p:txBody>
          <a:bodyPr/>
          <a:lstStyle/>
          <a:p>
            <a:fld id="{1E0A0F40-27B6-4589-A2AC-4AD7F6B93C7D}" type="slidenum">
              <a:rPr lang="pt-BR" smtClean="0"/>
              <a:t>‹nº›</a:t>
            </a:fld>
            <a:endParaRPr lang="pt-BR"/>
          </a:p>
        </p:txBody>
      </p:sp>
    </p:spTree>
    <p:extLst>
      <p:ext uri="{BB962C8B-B14F-4D97-AF65-F5344CB8AC3E}">
        <p14:creationId xmlns:p14="http://schemas.microsoft.com/office/powerpoint/2010/main" val="2320885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536D334-F1B4-42F2-AA0A-75F67706788F}"/>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0A595302-4DCE-4879-B679-C451C979873B}"/>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75F678D-7DBF-469E-8251-9DF1A62C7E5F}"/>
              </a:ext>
            </a:extLst>
          </p:cNvPr>
          <p:cNvSpPr>
            <a:spLocks noGrp="1"/>
          </p:cNvSpPr>
          <p:nvPr>
            <p:ph type="dt" sz="half" idx="10"/>
          </p:nvPr>
        </p:nvSpPr>
        <p:spPr/>
        <p:txBody>
          <a:bodyPr/>
          <a:lstStyle/>
          <a:p>
            <a:fld id="{FB001F40-7D1C-43CE-A1E7-60A55F781D2D}" type="datetimeFigureOut">
              <a:rPr lang="pt-BR" smtClean="0"/>
              <a:t>22/11/2020</a:t>
            </a:fld>
            <a:endParaRPr lang="pt-BR"/>
          </a:p>
        </p:txBody>
      </p:sp>
      <p:sp>
        <p:nvSpPr>
          <p:cNvPr id="5" name="Espaço Reservado para Rodapé 4">
            <a:extLst>
              <a:ext uri="{FF2B5EF4-FFF2-40B4-BE49-F238E27FC236}">
                <a16:creationId xmlns:a16="http://schemas.microsoft.com/office/drawing/2014/main" id="{0DA9441E-076E-470D-9D06-FDFEE11CFB3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C105726-7E0B-4305-AA84-8AB9E2CE5532}"/>
              </a:ext>
            </a:extLst>
          </p:cNvPr>
          <p:cNvSpPr>
            <a:spLocks noGrp="1"/>
          </p:cNvSpPr>
          <p:nvPr>
            <p:ph type="sldNum" sz="quarter" idx="12"/>
          </p:nvPr>
        </p:nvSpPr>
        <p:spPr/>
        <p:txBody>
          <a:bodyPr/>
          <a:lstStyle/>
          <a:p>
            <a:fld id="{1E0A0F40-27B6-4589-A2AC-4AD7F6B93C7D}" type="slidenum">
              <a:rPr lang="pt-BR" smtClean="0"/>
              <a:t>‹nº›</a:t>
            </a:fld>
            <a:endParaRPr lang="pt-BR"/>
          </a:p>
        </p:txBody>
      </p:sp>
    </p:spTree>
    <p:extLst>
      <p:ext uri="{BB962C8B-B14F-4D97-AF65-F5344CB8AC3E}">
        <p14:creationId xmlns:p14="http://schemas.microsoft.com/office/powerpoint/2010/main" val="1738846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004242-E616-42C0-82B0-B63889E0E3D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B6DC5830-CCED-438B-9B01-84EC2CF181D2}"/>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4D84EE3-6F3A-4555-B983-1743AB085B63}"/>
              </a:ext>
            </a:extLst>
          </p:cNvPr>
          <p:cNvSpPr>
            <a:spLocks noGrp="1"/>
          </p:cNvSpPr>
          <p:nvPr>
            <p:ph type="dt" sz="half" idx="10"/>
          </p:nvPr>
        </p:nvSpPr>
        <p:spPr/>
        <p:txBody>
          <a:bodyPr/>
          <a:lstStyle/>
          <a:p>
            <a:fld id="{FB001F40-7D1C-43CE-A1E7-60A55F781D2D}" type="datetimeFigureOut">
              <a:rPr lang="pt-BR" smtClean="0"/>
              <a:t>22/11/2020</a:t>
            </a:fld>
            <a:endParaRPr lang="pt-BR"/>
          </a:p>
        </p:txBody>
      </p:sp>
      <p:sp>
        <p:nvSpPr>
          <p:cNvPr id="5" name="Espaço Reservado para Rodapé 4">
            <a:extLst>
              <a:ext uri="{FF2B5EF4-FFF2-40B4-BE49-F238E27FC236}">
                <a16:creationId xmlns:a16="http://schemas.microsoft.com/office/drawing/2014/main" id="{E26CFFB9-0C2D-4FC6-A15D-C426E261871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683DE29-399F-49CD-BDFD-9EB1091AB572}"/>
              </a:ext>
            </a:extLst>
          </p:cNvPr>
          <p:cNvSpPr>
            <a:spLocks noGrp="1"/>
          </p:cNvSpPr>
          <p:nvPr>
            <p:ph type="sldNum" sz="quarter" idx="12"/>
          </p:nvPr>
        </p:nvSpPr>
        <p:spPr/>
        <p:txBody>
          <a:bodyPr/>
          <a:lstStyle/>
          <a:p>
            <a:fld id="{1E0A0F40-27B6-4589-A2AC-4AD7F6B93C7D}" type="slidenum">
              <a:rPr lang="pt-BR" smtClean="0"/>
              <a:t>‹nº›</a:t>
            </a:fld>
            <a:endParaRPr lang="pt-BR"/>
          </a:p>
        </p:txBody>
      </p:sp>
    </p:spTree>
    <p:extLst>
      <p:ext uri="{BB962C8B-B14F-4D97-AF65-F5344CB8AC3E}">
        <p14:creationId xmlns:p14="http://schemas.microsoft.com/office/powerpoint/2010/main" val="170446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B9D89C-BB02-4420-AB3B-C54B95796A28}"/>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1092C7E0-6BA9-4D28-9932-142EB6CA99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8E972733-FBE8-423F-BB49-71FFC2F0257B}"/>
              </a:ext>
            </a:extLst>
          </p:cNvPr>
          <p:cNvSpPr>
            <a:spLocks noGrp="1"/>
          </p:cNvSpPr>
          <p:nvPr>
            <p:ph type="dt" sz="half" idx="10"/>
          </p:nvPr>
        </p:nvSpPr>
        <p:spPr/>
        <p:txBody>
          <a:bodyPr/>
          <a:lstStyle/>
          <a:p>
            <a:fld id="{FB001F40-7D1C-43CE-A1E7-60A55F781D2D}" type="datetimeFigureOut">
              <a:rPr lang="pt-BR" smtClean="0"/>
              <a:t>22/11/2020</a:t>
            </a:fld>
            <a:endParaRPr lang="pt-BR"/>
          </a:p>
        </p:txBody>
      </p:sp>
      <p:sp>
        <p:nvSpPr>
          <p:cNvPr id="5" name="Espaço Reservado para Rodapé 4">
            <a:extLst>
              <a:ext uri="{FF2B5EF4-FFF2-40B4-BE49-F238E27FC236}">
                <a16:creationId xmlns:a16="http://schemas.microsoft.com/office/drawing/2014/main" id="{FA4EC53A-85BD-4B17-A798-B2D085E78B1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1ACBB84-EF31-446D-87E5-B6D998DC2EBE}"/>
              </a:ext>
            </a:extLst>
          </p:cNvPr>
          <p:cNvSpPr>
            <a:spLocks noGrp="1"/>
          </p:cNvSpPr>
          <p:nvPr>
            <p:ph type="sldNum" sz="quarter" idx="12"/>
          </p:nvPr>
        </p:nvSpPr>
        <p:spPr/>
        <p:txBody>
          <a:bodyPr/>
          <a:lstStyle/>
          <a:p>
            <a:fld id="{1E0A0F40-27B6-4589-A2AC-4AD7F6B93C7D}" type="slidenum">
              <a:rPr lang="pt-BR" smtClean="0"/>
              <a:t>‹nº›</a:t>
            </a:fld>
            <a:endParaRPr lang="pt-BR"/>
          </a:p>
        </p:txBody>
      </p:sp>
    </p:spTree>
    <p:extLst>
      <p:ext uri="{BB962C8B-B14F-4D97-AF65-F5344CB8AC3E}">
        <p14:creationId xmlns:p14="http://schemas.microsoft.com/office/powerpoint/2010/main" val="1328515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CDDE5F-8330-476A-B727-799F306EA23E}"/>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E46B5E72-6D2E-4C45-8E4E-22CAD1BF3ABD}"/>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F993E056-1CB1-458E-8AAA-CC969188C9FF}"/>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1F679857-DE3E-43D0-947B-C2E774406D1B}"/>
              </a:ext>
            </a:extLst>
          </p:cNvPr>
          <p:cNvSpPr>
            <a:spLocks noGrp="1"/>
          </p:cNvSpPr>
          <p:nvPr>
            <p:ph type="dt" sz="half" idx="10"/>
          </p:nvPr>
        </p:nvSpPr>
        <p:spPr/>
        <p:txBody>
          <a:bodyPr/>
          <a:lstStyle/>
          <a:p>
            <a:fld id="{FB001F40-7D1C-43CE-A1E7-60A55F781D2D}" type="datetimeFigureOut">
              <a:rPr lang="pt-BR" smtClean="0"/>
              <a:t>22/11/2020</a:t>
            </a:fld>
            <a:endParaRPr lang="pt-BR"/>
          </a:p>
        </p:txBody>
      </p:sp>
      <p:sp>
        <p:nvSpPr>
          <p:cNvPr id="6" name="Espaço Reservado para Rodapé 5">
            <a:extLst>
              <a:ext uri="{FF2B5EF4-FFF2-40B4-BE49-F238E27FC236}">
                <a16:creationId xmlns:a16="http://schemas.microsoft.com/office/drawing/2014/main" id="{159947EE-E422-4173-A603-53342CC0B92F}"/>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A0DB153-2052-4C52-BF17-D0F0B00E4725}"/>
              </a:ext>
            </a:extLst>
          </p:cNvPr>
          <p:cNvSpPr>
            <a:spLocks noGrp="1"/>
          </p:cNvSpPr>
          <p:nvPr>
            <p:ph type="sldNum" sz="quarter" idx="12"/>
          </p:nvPr>
        </p:nvSpPr>
        <p:spPr/>
        <p:txBody>
          <a:bodyPr/>
          <a:lstStyle/>
          <a:p>
            <a:fld id="{1E0A0F40-27B6-4589-A2AC-4AD7F6B93C7D}" type="slidenum">
              <a:rPr lang="pt-BR" smtClean="0"/>
              <a:t>‹nº›</a:t>
            </a:fld>
            <a:endParaRPr lang="pt-BR"/>
          </a:p>
        </p:txBody>
      </p:sp>
    </p:spTree>
    <p:extLst>
      <p:ext uri="{BB962C8B-B14F-4D97-AF65-F5344CB8AC3E}">
        <p14:creationId xmlns:p14="http://schemas.microsoft.com/office/powerpoint/2010/main" val="2252253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7C888E-0C7A-45AF-B0EA-7C9D89B573ED}"/>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E57E4D6E-CB00-4FBF-96E2-9CF104E768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F328286B-FC05-4758-B8F2-F43C912729B2}"/>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F636330C-76F1-46FD-97BA-15B7032BDD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413E6BFB-C690-4D05-9EEA-F29AA4A1637B}"/>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5D5DDA9A-C289-4675-8509-72C69AD655CB}"/>
              </a:ext>
            </a:extLst>
          </p:cNvPr>
          <p:cNvSpPr>
            <a:spLocks noGrp="1"/>
          </p:cNvSpPr>
          <p:nvPr>
            <p:ph type="dt" sz="half" idx="10"/>
          </p:nvPr>
        </p:nvSpPr>
        <p:spPr/>
        <p:txBody>
          <a:bodyPr/>
          <a:lstStyle/>
          <a:p>
            <a:fld id="{FB001F40-7D1C-43CE-A1E7-60A55F781D2D}" type="datetimeFigureOut">
              <a:rPr lang="pt-BR" smtClean="0"/>
              <a:t>22/11/2020</a:t>
            </a:fld>
            <a:endParaRPr lang="pt-BR"/>
          </a:p>
        </p:txBody>
      </p:sp>
      <p:sp>
        <p:nvSpPr>
          <p:cNvPr id="8" name="Espaço Reservado para Rodapé 7">
            <a:extLst>
              <a:ext uri="{FF2B5EF4-FFF2-40B4-BE49-F238E27FC236}">
                <a16:creationId xmlns:a16="http://schemas.microsoft.com/office/drawing/2014/main" id="{F832FB11-B390-4100-91F8-916E5C436E9A}"/>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F4953468-8460-4AD3-9034-085BE62C882A}"/>
              </a:ext>
            </a:extLst>
          </p:cNvPr>
          <p:cNvSpPr>
            <a:spLocks noGrp="1"/>
          </p:cNvSpPr>
          <p:nvPr>
            <p:ph type="sldNum" sz="quarter" idx="12"/>
          </p:nvPr>
        </p:nvSpPr>
        <p:spPr/>
        <p:txBody>
          <a:bodyPr/>
          <a:lstStyle/>
          <a:p>
            <a:fld id="{1E0A0F40-27B6-4589-A2AC-4AD7F6B93C7D}" type="slidenum">
              <a:rPr lang="pt-BR" smtClean="0"/>
              <a:t>‹nº›</a:t>
            </a:fld>
            <a:endParaRPr lang="pt-BR"/>
          </a:p>
        </p:txBody>
      </p:sp>
    </p:spTree>
    <p:extLst>
      <p:ext uri="{BB962C8B-B14F-4D97-AF65-F5344CB8AC3E}">
        <p14:creationId xmlns:p14="http://schemas.microsoft.com/office/powerpoint/2010/main" val="1562340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64682F-E646-4403-AD59-B3D424D410DA}"/>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BF77043C-4C0A-4932-9C76-7F29C95FA90B}"/>
              </a:ext>
            </a:extLst>
          </p:cNvPr>
          <p:cNvSpPr>
            <a:spLocks noGrp="1"/>
          </p:cNvSpPr>
          <p:nvPr>
            <p:ph type="dt" sz="half" idx="10"/>
          </p:nvPr>
        </p:nvSpPr>
        <p:spPr/>
        <p:txBody>
          <a:bodyPr/>
          <a:lstStyle/>
          <a:p>
            <a:fld id="{FB001F40-7D1C-43CE-A1E7-60A55F781D2D}" type="datetimeFigureOut">
              <a:rPr lang="pt-BR" smtClean="0"/>
              <a:t>22/11/2020</a:t>
            </a:fld>
            <a:endParaRPr lang="pt-BR"/>
          </a:p>
        </p:txBody>
      </p:sp>
      <p:sp>
        <p:nvSpPr>
          <p:cNvPr id="4" name="Espaço Reservado para Rodapé 3">
            <a:extLst>
              <a:ext uri="{FF2B5EF4-FFF2-40B4-BE49-F238E27FC236}">
                <a16:creationId xmlns:a16="http://schemas.microsoft.com/office/drawing/2014/main" id="{91746167-1A2F-4664-ABFC-5ED15F7DA134}"/>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BD95BEA5-2C6C-4637-8D84-1AE214B1288B}"/>
              </a:ext>
            </a:extLst>
          </p:cNvPr>
          <p:cNvSpPr>
            <a:spLocks noGrp="1"/>
          </p:cNvSpPr>
          <p:nvPr>
            <p:ph type="sldNum" sz="quarter" idx="12"/>
          </p:nvPr>
        </p:nvSpPr>
        <p:spPr/>
        <p:txBody>
          <a:bodyPr/>
          <a:lstStyle/>
          <a:p>
            <a:fld id="{1E0A0F40-27B6-4589-A2AC-4AD7F6B93C7D}" type="slidenum">
              <a:rPr lang="pt-BR" smtClean="0"/>
              <a:t>‹nº›</a:t>
            </a:fld>
            <a:endParaRPr lang="pt-BR"/>
          </a:p>
        </p:txBody>
      </p:sp>
    </p:spTree>
    <p:extLst>
      <p:ext uri="{BB962C8B-B14F-4D97-AF65-F5344CB8AC3E}">
        <p14:creationId xmlns:p14="http://schemas.microsoft.com/office/powerpoint/2010/main" val="2450077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408D2F31-F742-44C3-9D49-108BC7DEEA4D}"/>
              </a:ext>
            </a:extLst>
          </p:cNvPr>
          <p:cNvSpPr>
            <a:spLocks noGrp="1"/>
          </p:cNvSpPr>
          <p:nvPr>
            <p:ph type="dt" sz="half" idx="10"/>
          </p:nvPr>
        </p:nvSpPr>
        <p:spPr/>
        <p:txBody>
          <a:bodyPr/>
          <a:lstStyle/>
          <a:p>
            <a:fld id="{FB001F40-7D1C-43CE-A1E7-60A55F781D2D}" type="datetimeFigureOut">
              <a:rPr lang="pt-BR" smtClean="0"/>
              <a:t>22/11/2020</a:t>
            </a:fld>
            <a:endParaRPr lang="pt-BR"/>
          </a:p>
        </p:txBody>
      </p:sp>
      <p:sp>
        <p:nvSpPr>
          <p:cNvPr id="3" name="Espaço Reservado para Rodapé 2">
            <a:extLst>
              <a:ext uri="{FF2B5EF4-FFF2-40B4-BE49-F238E27FC236}">
                <a16:creationId xmlns:a16="http://schemas.microsoft.com/office/drawing/2014/main" id="{2E55C7D7-291D-4E0A-AEFE-C1092B3BA64F}"/>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A8F9E850-44CA-4312-AE3E-FA6706D35C0C}"/>
              </a:ext>
            </a:extLst>
          </p:cNvPr>
          <p:cNvSpPr>
            <a:spLocks noGrp="1"/>
          </p:cNvSpPr>
          <p:nvPr>
            <p:ph type="sldNum" sz="quarter" idx="12"/>
          </p:nvPr>
        </p:nvSpPr>
        <p:spPr/>
        <p:txBody>
          <a:bodyPr/>
          <a:lstStyle/>
          <a:p>
            <a:fld id="{1E0A0F40-27B6-4589-A2AC-4AD7F6B93C7D}" type="slidenum">
              <a:rPr lang="pt-BR" smtClean="0"/>
              <a:t>‹nº›</a:t>
            </a:fld>
            <a:endParaRPr lang="pt-BR"/>
          </a:p>
        </p:txBody>
      </p:sp>
    </p:spTree>
    <p:extLst>
      <p:ext uri="{BB962C8B-B14F-4D97-AF65-F5344CB8AC3E}">
        <p14:creationId xmlns:p14="http://schemas.microsoft.com/office/powerpoint/2010/main" val="3058246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1BE0EE-1CD8-4739-ADD2-1486C7FB75BC}"/>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AC6EF7CD-2B90-452D-91D5-FA543C4998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D266308E-DDA6-4E2E-9D44-F8503B9957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B397DA5A-96F4-4BAD-AB9D-2C69AED4CC77}"/>
              </a:ext>
            </a:extLst>
          </p:cNvPr>
          <p:cNvSpPr>
            <a:spLocks noGrp="1"/>
          </p:cNvSpPr>
          <p:nvPr>
            <p:ph type="dt" sz="half" idx="10"/>
          </p:nvPr>
        </p:nvSpPr>
        <p:spPr/>
        <p:txBody>
          <a:bodyPr/>
          <a:lstStyle/>
          <a:p>
            <a:fld id="{FB001F40-7D1C-43CE-A1E7-60A55F781D2D}" type="datetimeFigureOut">
              <a:rPr lang="pt-BR" smtClean="0"/>
              <a:t>22/11/2020</a:t>
            </a:fld>
            <a:endParaRPr lang="pt-BR"/>
          </a:p>
        </p:txBody>
      </p:sp>
      <p:sp>
        <p:nvSpPr>
          <p:cNvPr id="6" name="Espaço Reservado para Rodapé 5">
            <a:extLst>
              <a:ext uri="{FF2B5EF4-FFF2-40B4-BE49-F238E27FC236}">
                <a16:creationId xmlns:a16="http://schemas.microsoft.com/office/drawing/2014/main" id="{4688CE75-0A1F-4732-829D-C97325F17E7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06CC8104-836D-4B24-9620-7D0601725187}"/>
              </a:ext>
            </a:extLst>
          </p:cNvPr>
          <p:cNvSpPr>
            <a:spLocks noGrp="1"/>
          </p:cNvSpPr>
          <p:nvPr>
            <p:ph type="sldNum" sz="quarter" idx="12"/>
          </p:nvPr>
        </p:nvSpPr>
        <p:spPr/>
        <p:txBody>
          <a:bodyPr/>
          <a:lstStyle/>
          <a:p>
            <a:fld id="{1E0A0F40-27B6-4589-A2AC-4AD7F6B93C7D}" type="slidenum">
              <a:rPr lang="pt-BR" smtClean="0"/>
              <a:t>‹nº›</a:t>
            </a:fld>
            <a:endParaRPr lang="pt-BR"/>
          </a:p>
        </p:txBody>
      </p:sp>
    </p:spTree>
    <p:extLst>
      <p:ext uri="{BB962C8B-B14F-4D97-AF65-F5344CB8AC3E}">
        <p14:creationId xmlns:p14="http://schemas.microsoft.com/office/powerpoint/2010/main" val="4194228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462FCD-8170-4426-8E77-0BBB4E6A6B74}"/>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2194B79E-CF93-4D9F-905A-76C9F6062C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9144B40F-AFC4-4078-A452-3002136BAF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1D77A4D-D392-4ED1-9818-A6A2598CE922}"/>
              </a:ext>
            </a:extLst>
          </p:cNvPr>
          <p:cNvSpPr>
            <a:spLocks noGrp="1"/>
          </p:cNvSpPr>
          <p:nvPr>
            <p:ph type="dt" sz="half" idx="10"/>
          </p:nvPr>
        </p:nvSpPr>
        <p:spPr/>
        <p:txBody>
          <a:bodyPr/>
          <a:lstStyle/>
          <a:p>
            <a:fld id="{FB001F40-7D1C-43CE-A1E7-60A55F781D2D}" type="datetimeFigureOut">
              <a:rPr lang="pt-BR" smtClean="0"/>
              <a:t>22/11/2020</a:t>
            </a:fld>
            <a:endParaRPr lang="pt-BR"/>
          </a:p>
        </p:txBody>
      </p:sp>
      <p:sp>
        <p:nvSpPr>
          <p:cNvPr id="6" name="Espaço Reservado para Rodapé 5">
            <a:extLst>
              <a:ext uri="{FF2B5EF4-FFF2-40B4-BE49-F238E27FC236}">
                <a16:creationId xmlns:a16="http://schemas.microsoft.com/office/drawing/2014/main" id="{60F91657-D522-4B50-9EA4-812A5BCADC9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8E85599F-C627-4C32-9D0E-D53B4CC16A31}"/>
              </a:ext>
            </a:extLst>
          </p:cNvPr>
          <p:cNvSpPr>
            <a:spLocks noGrp="1"/>
          </p:cNvSpPr>
          <p:nvPr>
            <p:ph type="sldNum" sz="quarter" idx="12"/>
          </p:nvPr>
        </p:nvSpPr>
        <p:spPr/>
        <p:txBody>
          <a:bodyPr/>
          <a:lstStyle/>
          <a:p>
            <a:fld id="{1E0A0F40-27B6-4589-A2AC-4AD7F6B93C7D}" type="slidenum">
              <a:rPr lang="pt-BR" smtClean="0"/>
              <a:t>‹nº›</a:t>
            </a:fld>
            <a:endParaRPr lang="pt-BR"/>
          </a:p>
        </p:txBody>
      </p:sp>
    </p:spTree>
    <p:extLst>
      <p:ext uri="{BB962C8B-B14F-4D97-AF65-F5344CB8AC3E}">
        <p14:creationId xmlns:p14="http://schemas.microsoft.com/office/powerpoint/2010/main" val="4290504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233294CB-137B-4D29-AA9E-8FD1E4CCAF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254C3BBB-6539-45CB-B8D0-997065BE4C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9B95238-7286-4F1C-A9EC-364FC40AC0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01F40-7D1C-43CE-A1E7-60A55F781D2D}" type="datetimeFigureOut">
              <a:rPr lang="pt-BR" smtClean="0"/>
              <a:t>22/11/2020</a:t>
            </a:fld>
            <a:endParaRPr lang="pt-BR"/>
          </a:p>
        </p:txBody>
      </p:sp>
      <p:sp>
        <p:nvSpPr>
          <p:cNvPr id="5" name="Espaço Reservado para Rodapé 4">
            <a:extLst>
              <a:ext uri="{FF2B5EF4-FFF2-40B4-BE49-F238E27FC236}">
                <a16:creationId xmlns:a16="http://schemas.microsoft.com/office/drawing/2014/main" id="{B708E184-5DF4-4C59-9431-573D88E1EB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3EB2C3C6-C372-4468-8810-F8B4741F5B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0A0F40-27B6-4589-A2AC-4AD7F6B93C7D}" type="slidenum">
              <a:rPr lang="pt-BR" smtClean="0"/>
              <a:t>‹nº›</a:t>
            </a:fld>
            <a:endParaRPr lang="pt-BR"/>
          </a:p>
        </p:txBody>
      </p:sp>
    </p:spTree>
    <p:extLst>
      <p:ext uri="{BB962C8B-B14F-4D97-AF65-F5344CB8AC3E}">
        <p14:creationId xmlns:p14="http://schemas.microsoft.com/office/powerpoint/2010/main" val="3500637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51583" y="2204864"/>
            <a:ext cx="8051373" cy="1152128"/>
          </a:xfrm>
        </p:spPr>
        <p:txBody>
          <a:bodyPr>
            <a:normAutofit fontScale="90000"/>
          </a:bodyPr>
          <a:lstStyle/>
          <a:p>
            <a:pPr algn="ctr"/>
            <a:r>
              <a:rPr lang="en-US" sz="4500" b="1" dirty="0" err="1">
                <a:latin typeface="Times New Roman" pitchFamily="18" charset="0"/>
                <a:cs typeface="Times New Roman" pitchFamily="18" charset="0"/>
              </a:rPr>
              <a:t>Custeio</a:t>
            </a:r>
            <a:r>
              <a:rPr lang="en-US" sz="4500" b="1" dirty="0">
                <a:latin typeface="Times New Roman" pitchFamily="18" charset="0"/>
                <a:cs typeface="Times New Roman" pitchFamily="18" charset="0"/>
              </a:rPr>
              <a:t> </a:t>
            </a:r>
            <a:r>
              <a:rPr lang="en-US" sz="4500" b="1" dirty="0" err="1">
                <a:latin typeface="Times New Roman" pitchFamily="18" charset="0"/>
                <a:cs typeface="Times New Roman" pitchFamily="18" charset="0"/>
              </a:rPr>
              <a:t>Variável</a:t>
            </a:r>
            <a:r>
              <a:rPr lang="en-US" sz="4500" b="1" dirty="0">
                <a:latin typeface="Times New Roman" pitchFamily="18" charset="0"/>
                <a:cs typeface="Times New Roman" pitchFamily="18" charset="0"/>
              </a:rPr>
              <a:t> </a:t>
            </a:r>
            <a:br>
              <a:rPr lang="en-US" sz="4500" b="1" dirty="0">
                <a:latin typeface="Times New Roman" pitchFamily="18" charset="0"/>
                <a:cs typeface="Times New Roman" pitchFamily="18" charset="0"/>
              </a:rPr>
            </a:br>
            <a:r>
              <a:rPr lang="en-US" sz="4500" b="1" dirty="0">
                <a:latin typeface="Times New Roman" pitchFamily="18" charset="0"/>
                <a:cs typeface="Times New Roman" pitchFamily="18" charset="0"/>
              </a:rPr>
              <a:t> </a:t>
            </a:r>
            <a:r>
              <a:rPr lang="en-US" sz="4500" b="1" dirty="0" err="1">
                <a:latin typeface="Times New Roman" pitchFamily="18" charset="0"/>
                <a:cs typeface="Times New Roman" pitchFamily="18" charset="0"/>
              </a:rPr>
              <a:t>Relação</a:t>
            </a:r>
            <a:r>
              <a:rPr lang="en-US" sz="4500" b="1" dirty="0">
                <a:latin typeface="Times New Roman" pitchFamily="18" charset="0"/>
                <a:cs typeface="Times New Roman" pitchFamily="18" charset="0"/>
              </a:rPr>
              <a:t> </a:t>
            </a:r>
            <a:r>
              <a:rPr lang="en-US" sz="4500" b="1" dirty="0" err="1">
                <a:latin typeface="Times New Roman" pitchFamily="18" charset="0"/>
                <a:cs typeface="Times New Roman" pitchFamily="18" charset="0"/>
              </a:rPr>
              <a:t>Custo</a:t>
            </a:r>
            <a:r>
              <a:rPr lang="en-US" sz="4500" b="1" dirty="0">
                <a:latin typeface="Times New Roman" pitchFamily="18" charset="0"/>
                <a:cs typeface="Times New Roman" pitchFamily="18" charset="0"/>
              </a:rPr>
              <a:t>, Volume e </a:t>
            </a:r>
            <a:r>
              <a:rPr lang="en-US" sz="4500" b="1" dirty="0" err="1">
                <a:latin typeface="Times New Roman" pitchFamily="18" charset="0"/>
                <a:cs typeface="Times New Roman" pitchFamily="18" charset="0"/>
              </a:rPr>
              <a:t>Lucro</a:t>
            </a:r>
            <a:endParaRPr lang="pt-BR" sz="4500" b="1" dirty="0">
              <a:latin typeface="Times New Roman" pitchFamily="18" charset="0"/>
              <a:cs typeface="Times New Roman" pitchFamily="18" charset="0"/>
            </a:endParaRPr>
          </a:p>
        </p:txBody>
      </p:sp>
      <p:sp>
        <p:nvSpPr>
          <p:cNvPr id="3" name="Subtítulo 2"/>
          <p:cNvSpPr>
            <a:spLocks noGrp="1"/>
          </p:cNvSpPr>
          <p:nvPr>
            <p:ph type="subTitle" idx="1"/>
          </p:nvPr>
        </p:nvSpPr>
        <p:spPr>
          <a:xfrm>
            <a:off x="2349038" y="4455659"/>
            <a:ext cx="7543800" cy="2279717"/>
          </a:xfrm>
        </p:spPr>
        <p:txBody>
          <a:bodyPr>
            <a:normAutofit/>
          </a:bodyPr>
          <a:lstStyle/>
          <a:p>
            <a:r>
              <a:rPr lang="pt-BR" dirty="0"/>
              <a:t>                                   Prof.  Dr. Bruno </a:t>
            </a:r>
            <a:r>
              <a:rPr lang="pt-BR" dirty="0" err="1"/>
              <a:t>Figlioli</a:t>
            </a:r>
            <a:endParaRPr lang="pt-BR" dirty="0"/>
          </a:p>
          <a:p>
            <a:pPr algn="ctr"/>
            <a:endParaRPr lang="pt-BR" dirty="0"/>
          </a:p>
          <a:p>
            <a:pPr algn="ctr"/>
            <a:endParaRPr lang="pt-BR" dirty="0"/>
          </a:p>
          <a:p>
            <a:pPr algn="ctr"/>
            <a:r>
              <a:rPr lang="pt-BR" dirty="0"/>
              <a:t>2020</a:t>
            </a:r>
          </a:p>
        </p:txBody>
      </p:sp>
      <p:pic>
        <p:nvPicPr>
          <p:cNvPr id="1026" name="Picture 2" descr="FEA-RP/US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0053" y="360363"/>
            <a:ext cx="5741117" cy="1078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1501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5791E5E-8F7C-41D6-9664-F16C68371437}"/>
              </a:ext>
            </a:extLst>
          </p:cNvPr>
          <p:cNvSpPr>
            <a:spLocks noChangeArrowheads="1"/>
          </p:cNvSpPr>
          <p:nvPr/>
        </p:nvSpPr>
        <p:spPr bwMode="auto">
          <a:xfrm>
            <a:off x="1524000" y="228601"/>
            <a:ext cx="914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000" b="1">
                <a:solidFill>
                  <a:srgbClr val="000099"/>
                </a:solidFill>
                <a:effectLst>
                  <a:outerShdw blurRad="38100" dist="38100" dir="2700000" algn="tl">
                    <a:srgbClr val="C0C0C0"/>
                  </a:outerShdw>
                </a:effectLst>
                <a:latin typeface="Bookman Old Style" panose="02050604050505020204" pitchFamily="18" charset="0"/>
              </a:rPr>
              <a:t>CUSTEIO VARIÁVEL</a:t>
            </a:r>
          </a:p>
        </p:txBody>
      </p:sp>
      <p:sp>
        <p:nvSpPr>
          <p:cNvPr id="15365" name="Rectangle 5">
            <a:extLst>
              <a:ext uri="{FF2B5EF4-FFF2-40B4-BE49-F238E27FC236}">
                <a16:creationId xmlns:a16="http://schemas.microsoft.com/office/drawing/2014/main" id="{DBF5524E-F639-4070-BD89-F29B468AAA7F}"/>
              </a:ext>
            </a:extLst>
          </p:cNvPr>
          <p:cNvSpPr>
            <a:spLocks noChangeArrowheads="1"/>
          </p:cNvSpPr>
          <p:nvPr/>
        </p:nvSpPr>
        <p:spPr bwMode="auto">
          <a:xfrm>
            <a:off x="2438400" y="1219200"/>
            <a:ext cx="1447800" cy="609600"/>
          </a:xfrm>
          <a:prstGeom prst="rect">
            <a:avLst/>
          </a:prstGeom>
          <a:solidFill>
            <a:srgbClr val="C0C0C0"/>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pt-BR" altLang="pt-BR" sz="1600" b="1">
                <a:latin typeface="Arial" panose="020B0604020202020204" pitchFamily="34" charset="0"/>
              </a:rPr>
              <a:t>CUSTOS</a:t>
            </a:r>
          </a:p>
        </p:txBody>
      </p:sp>
      <p:sp>
        <p:nvSpPr>
          <p:cNvPr id="15366" name="Rectangle 6">
            <a:extLst>
              <a:ext uri="{FF2B5EF4-FFF2-40B4-BE49-F238E27FC236}">
                <a16:creationId xmlns:a16="http://schemas.microsoft.com/office/drawing/2014/main" id="{B4F80448-5886-4820-B117-C7EF6703816C}"/>
              </a:ext>
            </a:extLst>
          </p:cNvPr>
          <p:cNvSpPr>
            <a:spLocks noChangeArrowheads="1"/>
          </p:cNvSpPr>
          <p:nvPr/>
        </p:nvSpPr>
        <p:spPr bwMode="auto">
          <a:xfrm>
            <a:off x="3200400" y="2286000"/>
            <a:ext cx="1447800" cy="609600"/>
          </a:xfrm>
          <a:prstGeom prst="rect">
            <a:avLst/>
          </a:prstGeom>
          <a:solidFill>
            <a:srgbClr val="FFFF99"/>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pt-BR" altLang="pt-BR" sz="1600" b="1">
                <a:latin typeface="Arial" panose="020B0604020202020204" pitchFamily="34" charset="0"/>
              </a:rPr>
              <a:t>VARIÁVEIS</a:t>
            </a:r>
          </a:p>
        </p:txBody>
      </p:sp>
      <p:sp>
        <p:nvSpPr>
          <p:cNvPr id="15367" name="Rectangle 7">
            <a:extLst>
              <a:ext uri="{FF2B5EF4-FFF2-40B4-BE49-F238E27FC236}">
                <a16:creationId xmlns:a16="http://schemas.microsoft.com/office/drawing/2014/main" id="{8EEF3ECC-4C13-4F68-B0E6-90460E665AF9}"/>
              </a:ext>
            </a:extLst>
          </p:cNvPr>
          <p:cNvSpPr>
            <a:spLocks noChangeArrowheads="1"/>
          </p:cNvSpPr>
          <p:nvPr/>
        </p:nvSpPr>
        <p:spPr bwMode="auto">
          <a:xfrm>
            <a:off x="3200400" y="3352800"/>
            <a:ext cx="1676400" cy="1143000"/>
          </a:xfrm>
          <a:prstGeom prst="rect">
            <a:avLst/>
          </a:prstGeom>
          <a:solidFill>
            <a:srgbClr val="CCECFF"/>
          </a:solidFill>
          <a:ln w="9525">
            <a:solidFill>
              <a:srgbClr val="99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pt-BR" altLang="pt-BR" sz="1600" b="1">
                <a:latin typeface="Arial" panose="020B0604020202020204" pitchFamily="34" charset="0"/>
              </a:rPr>
              <a:t>ESTOQUE</a:t>
            </a:r>
          </a:p>
          <a:p>
            <a:pPr algn="ctr"/>
            <a:r>
              <a:rPr lang="pt-BR" altLang="pt-BR" sz="1600" b="1">
                <a:latin typeface="Arial" panose="020B0604020202020204" pitchFamily="34" charset="0"/>
              </a:rPr>
              <a:t> DE</a:t>
            </a:r>
          </a:p>
          <a:p>
            <a:pPr algn="ctr"/>
            <a:r>
              <a:rPr lang="pt-BR" altLang="pt-BR" sz="1600" b="1">
                <a:latin typeface="Arial" panose="020B0604020202020204" pitchFamily="34" charset="0"/>
              </a:rPr>
              <a:t>PRODUTOS</a:t>
            </a:r>
          </a:p>
        </p:txBody>
      </p:sp>
      <p:sp>
        <p:nvSpPr>
          <p:cNvPr id="15368" name="Rectangle 8">
            <a:extLst>
              <a:ext uri="{FF2B5EF4-FFF2-40B4-BE49-F238E27FC236}">
                <a16:creationId xmlns:a16="http://schemas.microsoft.com/office/drawing/2014/main" id="{A360F210-858F-407E-8F89-BAFC31E9F089}"/>
              </a:ext>
            </a:extLst>
          </p:cNvPr>
          <p:cNvSpPr>
            <a:spLocks noChangeArrowheads="1"/>
          </p:cNvSpPr>
          <p:nvPr/>
        </p:nvSpPr>
        <p:spPr bwMode="auto">
          <a:xfrm>
            <a:off x="3276600" y="5029200"/>
            <a:ext cx="1447800" cy="609600"/>
          </a:xfrm>
          <a:prstGeom prst="rect">
            <a:avLst/>
          </a:prstGeom>
          <a:solidFill>
            <a:srgbClr val="D9B3FF"/>
          </a:solidFill>
          <a:ln w="9525">
            <a:solidFill>
              <a:srgbClr val="00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pt-BR" altLang="pt-BR" sz="1600" b="1">
                <a:latin typeface="Arial" panose="020B0604020202020204" pitchFamily="34" charset="0"/>
              </a:rPr>
              <a:t>VENDA</a:t>
            </a:r>
          </a:p>
        </p:txBody>
      </p:sp>
      <p:sp>
        <p:nvSpPr>
          <p:cNvPr id="15369" name="Rectangle 9">
            <a:extLst>
              <a:ext uri="{FF2B5EF4-FFF2-40B4-BE49-F238E27FC236}">
                <a16:creationId xmlns:a16="http://schemas.microsoft.com/office/drawing/2014/main" id="{C6DB4CD7-4964-49A0-AC0F-EF316276B2EF}"/>
              </a:ext>
            </a:extLst>
          </p:cNvPr>
          <p:cNvSpPr>
            <a:spLocks noChangeArrowheads="1"/>
          </p:cNvSpPr>
          <p:nvPr/>
        </p:nvSpPr>
        <p:spPr bwMode="auto">
          <a:xfrm>
            <a:off x="5791200" y="1219200"/>
            <a:ext cx="1600200" cy="609600"/>
          </a:xfrm>
          <a:prstGeom prst="rect">
            <a:avLst/>
          </a:prstGeom>
          <a:solidFill>
            <a:srgbClr val="D9B3FF"/>
          </a:solidFill>
          <a:ln w="9525">
            <a:solidFill>
              <a:srgbClr val="66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pt-BR" altLang="pt-BR" sz="1600" b="1">
                <a:latin typeface="Arial" panose="020B0604020202020204" pitchFamily="34" charset="0"/>
              </a:rPr>
              <a:t>DESPESAS</a:t>
            </a:r>
          </a:p>
        </p:txBody>
      </p:sp>
      <p:sp>
        <p:nvSpPr>
          <p:cNvPr id="15370" name="AutoShape 10">
            <a:extLst>
              <a:ext uri="{FF2B5EF4-FFF2-40B4-BE49-F238E27FC236}">
                <a16:creationId xmlns:a16="http://schemas.microsoft.com/office/drawing/2014/main" id="{6461155A-4FCE-4340-AEB3-64A395398785}"/>
              </a:ext>
            </a:extLst>
          </p:cNvPr>
          <p:cNvSpPr>
            <a:spLocks noChangeArrowheads="1"/>
          </p:cNvSpPr>
          <p:nvPr/>
        </p:nvSpPr>
        <p:spPr bwMode="auto">
          <a:xfrm>
            <a:off x="7162800" y="4495800"/>
            <a:ext cx="3276600" cy="2133600"/>
          </a:xfrm>
          <a:prstGeom prst="foldedCorner">
            <a:avLst>
              <a:gd name="adj" fmla="val 12500"/>
            </a:avLst>
          </a:prstGeom>
          <a:solidFill>
            <a:srgbClr val="DDDDD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25000"/>
              </a:lnSpc>
            </a:pPr>
            <a:endParaRPr lang="pt-BR" altLang="pt-BR" sz="1400" b="1" u="sng">
              <a:latin typeface="Arial" panose="020B0604020202020204" pitchFamily="34" charset="0"/>
            </a:endParaRPr>
          </a:p>
          <a:p>
            <a:pPr>
              <a:lnSpc>
                <a:spcPct val="125000"/>
              </a:lnSpc>
            </a:pPr>
            <a:r>
              <a:rPr lang="pt-BR" altLang="pt-BR" sz="1400" b="1" u="sng">
                <a:latin typeface="Arial" panose="020B0604020202020204" pitchFamily="34" charset="0"/>
              </a:rPr>
              <a:t>DEMONSTRAÇÃO DE RESULTADOS</a:t>
            </a:r>
          </a:p>
          <a:p>
            <a:pPr>
              <a:lnSpc>
                <a:spcPct val="125000"/>
              </a:lnSpc>
            </a:pPr>
            <a:r>
              <a:rPr lang="pt-BR" altLang="pt-BR" sz="1600" b="1">
                <a:latin typeface="Arial" panose="020B0604020202020204" pitchFamily="34" charset="0"/>
              </a:rPr>
              <a:t>RECEITA LÍQUIDA</a:t>
            </a:r>
          </a:p>
          <a:p>
            <a:pPr>
              <a:lnSpc>
                <a:spcPct val="125000"/>
              </a:lnSpc>
            </a:pPr>
            <a:r>
              <a:rPr lang="pt-BR" altLang="pt-BR" sz="1600" b="1">
                <a:latin typeface="Arial" panose="020B0604020202020204" pitchFamily="34" charset="0"/>
              </a:rPr>
              <a:t>   CVPV</a:t>
            </a:r>
          </a:p>
          <a:p>
            <a:pPr>
              <a:lnSpc>
                <a:spcPct val="125000"/>
              </a:lnSpc>
            </a:pPr>
            <a:r>
              <a:rPr lang="pt-BR" altLang="pt-BR" sz="1600" b="1">
                <a:latin typeface="Arial" panose="020B0604020202020204" pitchFamily="34" charset="0"/>
              </a:rPr>
              <a:t>   DV</a:t>
            </a:r>
          </a:p>
          <a:p>
            <a:pPr>
              <a:lnSpc>
                <a:spcPct val="125000"/>
              </a:lnSpc>
            </a:pPr>
            <a:r>
              <a:rPr lang="pt-BR" altLang="pt-BR" sz="1600" b="1">
                <a:latin typeface="Arial" panose="020B0604020202020204" pitchFamily="34" charset="0"/>
              </a:rPr>
              <a:t>MARGEM DE CONTRIBUIÇÃO</a:t>
            </a:r>
          </a:p>
          <a:p>
            <a:pPr>
              <a:lnSpc>
                <a:spcPct val="125000"/>
              </a:lnSpc>
            </a:pPr>
            <a:r>
              <a:rPr lang="pt-BR" altLang="pt-BR" sz="1600" b="1">
                <a:latin typeface="Arial" panose="020B0604020202020204" pitchFamily="34" charset="0"/>
              </a:rPr>
              <a:t>   CDF</a:t>
            </a:r>
          </a:p>
          <a:p>
            <a:pPr>
              <a:lnSpc>
                <a:spcPct val="125000"/>
              </a:lnSpc>
            </a:pPr>
            <a:r>
              <a:rPr lang="pt-BR" altLang="pt-BR" sz="1600" b="1">
                <a:latin typeface="Arial" panose="020B0604020202020204" pitchFamily="34" charset="0"/>
              </a:rPr>
              <a:t>LUCRO OPERACIONAL</a:t>
            </a:r>
            <a:endParaRPr lang="pt-BR" altLang="pt-BR" sz="1600" b="1" u="sng">
              <a:latin typeface="Arial" panose="020B0604020202020204" pitchFamily="34" charset="0"/>
            </a:endParaRPr>
          </a:p>
        </p:txBody>
      </p:sp>
      <p:sp>
        <p:nvSpPr>
          <p:cNvPr id="15371" name="Line 11">
            <a:extLst>
              <a:ext uri="{FF2B5EF4-FFF2-40B4-BE49-F238E27FC236}">
                <a16:creationId xmlns:a16="http://schemas.microsoft.com/office/drawing/2014/main" id="{5F3B7B3D-8536-42FB-9208-B927F9C73F77}"/>
              </a:ext>
            </a:extLst>
          </p:cNvPr>
          <p:cNvSpPr>
            <a:spLocks noChangeShapeType="1"/>
          </p:cNvSpPr>
          <p:nvPr/>
        </p:nvSpPr>
        <p:spPr bwMode="auto">
          <a:xfrm>
            <a:off x="6553200" y="1905000"/>
            <a:ext cx="0" cy="152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5372" name="Line 12">
            <a:extLst>
              <a:ext uri="{FF2B5EF4-FFF2-40B4-BE49-F238E27FC236}">
                <a16:creationId xmlns:a16="http://schemas.microsoft.com/office/drawing/2014/main" id="{CAD6DC0F-434C-4D8F-995E-B1DB0D52CCA7}"/>
              </a:ext>
            </a:extLst>
          </p:cNvPr>
          <p:cNvSpPr>
            <a:spLocks noChangeShapeType="1"/>
          </p:cNvSpPr>
          <p:nvPr/>
        </p:nvSpPr>
        <p:spPr bwMode="auto">
          <a:xfrm>
            <a:off x="5791200" y="2057400"/>
            <a:ext cx="15240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5373" name="Line 13">
            <a:extLst>
              <a:ext uri="{FF2B5EF4-FFF2-40B4-BE49-F238E27FC236}">
                <a16:creationId xmlns:a16="http://schemas.microsoft.com/office/drawing/2014/main" id="{A60F9A10-6125-4928-89DF-0A77C70F9016}"/>
              </a:ext>
            </a:extLst>
          </p:cNvPr>
          <p:cNvSpPr>
            <a:spLocks noChangeShapeType="1"/>
          </p:cNvSpPr>
          <p:nvPr/>
        </p:nvSpPr>
        <p:spPr bwMode="auto">
          <a:xfrm>
            <a:off x="5791200" y="2057400"/>
            <a:ext cx="0" cy="228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5374" name="Line 14">
            <a:extLst>
              <a:ext uri="{FF2B5EF4-FFF2-40B4-BE49-F238E27FC236}">
                <a16:creationId xmlns:a16="http://schemas.microsoft.com/office/drawing/2014/main" id="{0326ECF1-D25A-4D8E-B59C-C824A5A4273D}"/>
              </a:ext>
            </a:extLst>
          </p:cNvPr>
          <p:cNvSpPr>
            <a:spLocks noChangeShapeType="1"/>
          </p:cNvSpPr>
          <p:nvPr/>
        </p:nvSpPr>
        <p:spPr bwMode="auto">
          <a:xfrm>
            <a:off x="7315200" y="2057400"/>
            <a:ext cx="0" cy="228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5375" name="Line 15">
            <a:extLst>
              <a:ext uri="{FF2B5EF4-FFF2-40B4-BE49-F238E27FC236}">
                <a16:creationId xmlns:a16="http://schemas.microsoft.com/office/drawing/2014/main" id="{7C583E51-9528-4E52-B33D-5C8168613EF0}"/>
              </a:ext>
            </a:extLst>
          </p:cNvPr>
          <p:cNvSpPr>
            <a:spLocks noChangeShapeType="1"/>
          </p:cNvSpPr>
          <p:nvPr/>
        </p:nvSpPr>
        <p:spPr bwMode="auto">
          <a:xfrm>
            <a:off x="4800600" y="4572000"/>
            <a:ext cx="533400" cy="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5376" name="Line 16">
            <a:extLst>
              <a:ext uri="{FF2B5EF4-FFF2-40B4-BE49-F238E27FC236}">
                <a16:creationId xmlns:a16="http://schemas.microsoft.com/office/drawing/2014/main" id="{15C014AD-7CE1-4458-A4B6-337B3A12760A}"/>
              </a:ext>
            </a:extLst>
          </p:cNvPr>
          <p:cNvSpPr>
            <a:spLocks noChangeShapeType="1"/>
          </p:cNvSpPr>
          <p:nvPr/>
        </p:nvSpPr>
        <p:spPr bwMode="auto">
          <a:xfrm>
            <a:off x="2286000" y="2895600"/>
            <a:ext cx="0" cy="3276600"/>
          </a:xfrm>
          <a:prstGeom prst="line">
            <a:avLst/>
          </a:prstGeom>
          <a:noFill/>
          <a:ln w="19050">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5377" name="Line 17">
            <a:extLst>
              <a:ext uri="{FF2B5EF4-FFF2-40B4-BE49-F238E27FC236}">
                <a16:creationId xmlns:a16="http://schemas.microsoft.com/office/drawing/2014/main" id="{1B21D6E0-5920-4165-9FA7-ED6F1D51FDF9}"/>
              </a:ext>
            </a:extLst>
          </p:cNvPr>
          <p:cNvSpPr>
            <a:spLocks noChangeShapeType="1"/>
          </p:cNvSpPr>
          <p:nvPr/>
        </p:nvSpPr>
        <p:spPr bwMode="auto">
          <a:xfrm>
            <a:off x="5791200" y="2895600"/>
            <a:ext cx="0" cy="3276600"/>
          </a:xfrm>
          <a:prstGeom prst="line">
            <a:avLst/>
          </a:prstGeom>
          <a:noFill/>
          <a:ln w="19050">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5378" name="Line 18">
            <a:extLst>
              <a:ext uri="{FF2B5EF4-FFF2-40B4-BE49-F238E27FC236}">
                <a16:creationId xmlns:a16="http://schemas.microsoft.com/office/drawing/2014/main" id="{441ACA10-C768-41EA-BDE6-05DD6A06FA5C}"/>
              </a:ext>
            </a:extLst>
          </p:cNvPr>
          <p:cNvSpPr>
            <a:spLocks noChangeShapeType="1"/>
          </p:cNvSpPr>
          <p:nvPr/>
        </p:nvSpPr>
        <p:spPr bwMode="auto">
          <a:xfrm>
            <a:off x="2286000" y="6172200"/>
            <a:ext cx="5105400" cy="0"/>
          </a:xfrm>
          <a:prstGeom prst="line">
            <a:avLst/>
          </a:prstGeom>
          <a:noFill/>
          <a:ln w="19050">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5379" name="Line 19">
            <a:extLst>
              <a:ext uri="{FF2B5EF4-FFF2-40B4-BE49-F238E27FC236}">
                <a16:creationId xmlns:a16="http://schemas.microsoft.com/office/drawing/2014/main" id="{B169D918-4C99-4B4A-B337-550C58AC31FE}"/>
              </a:ext>
            </a:extLst>
          </p:cNvPr>
          <p:cNvSpPr>
            <a:spLocks noChangeShapeType="1"/>
          </p:cNvSpPr>
          <p:nvPr/>
        </p:nvSpPr>
        <p:spPr bwMode="auto">
          <a:xfrm>
            <a:off x="3962400" y="2895600"/>
            <a:ext cx="0" cy="457200"/>
          </a:xfrm>
          <a:prstGeom prst="line">
            <a:avLst/>
          </a:prstGeom>
          <a:noFill/>
          <a:ln w="19050">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5380" name="Line 20">
            <a:extLst>
              <a:ext uri="{FF2B5EF4-FFF2-40B4-BE49-F238E27FC236}">
                <a16:creationId xmlns:a16="http://schemas.microsoft.com/office/drawing/2014/main" id="{6538622E-6289-4CD6-A959-1EED7214FC98}"/>
              </a:ext>
            </a:extLst>
          </p:cNvPr>
          <p:cNvSpPr>
            <a:spLocks noChangeShapeType="1"/>
          </p:cNvSpPr>
          <p:nvPr/>
        </p:nvSpPr>
        <p:spPr bwMode="auto">
          <a:xfrm>
            <a:off x="3962400" y="4495800"/>
            <a:ext cx="0" cy="533400"/>
          </a:xfrm>
          <a:prstGeom prst="line">
            <a:avLst/>
          </a:prstGeom>
          <a:noFill/>
          <a:ln w="19050">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5381" name="Line 21">
            <a:extLst>
              <a:ext uri="{FF2B5EF4-FFF2-40B4-BE49-F238E27FC236}">
                <a16:creationId xmlns:a16="http://schemas.microsoft.com/office/drawing/2014/main" id="{EA8D858D-A2D9-4C73-840A-A2955DD054E5}"/>
              </a:ext>
            </a:extLst>
          </p:cNvPr>
          <p:cNvSpPr>
            <a:spLocks noChangeShapeType="1"/>
          </p:cNvSpPr>
          <p:nvPr/>
        </p:nvSpPr>
        <p:spPr bwMode="auto">
          <a:xfrm flipV="1">
            <a:off x="4724400" y="5334000"/>
            <a:ext cx="2667000" cy="0"/>
          </a:xfrm>
          <a:prstGeom prst="line">
            <a:avLst/>
          </a:prstGeom>
          <a:noFill/>
          <a:ln w="19050">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5382" name="Rectangle 22">
            <a:extLst>
              <a:ext uri="{FF2B5EF4-FFF2-40B4-BE49-F238E27FC236}">
                <a16:creationId xmlns:a16="http://schemas.microsoft.com/office/drawing/2014/main" id="{1264490E-E4B4-4682-824F-5698D1DD60E9}"/>
              </a:ext>
            </a:extLst>
          </p:cNvPr>
          <p:cNvSpPr>
            <a:spLocks noChangeArrowheads="1"/>
          </p:cNvSpPr>
          <p:nvPr/>
        </p:nvSpPr>
        <p:spPr bwMode="auto">
          <a:xfrm>
            <a:off x="6629400" y="2286000"/>
            <a:ext cx="1447800" cy="609600"/>
          </a:xfrm>
          <a:prstGeom prst="rect">
            <a:avLst/>
          </a:prstGeom>
          <a:solidFill>
            <a:srgbClr val="FFFF99"/>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pt-BR" altLang="pt-BR" sz="1600" b="1">
                <a:latin typeface="Arial" panose="020B0604020202020204" pitchFamily="34" charset="0"/>
              </a:rPr>
              <a:t>VARIÁVEIS</a:t>
            </a:r>
          </a:p>
        </p:txBody>
      </p:sp>
      <p:sp>
        <p:nvSpPr>
          <p:cNvPr id="15383" name="Rectangle 23">
            <a:extLst>
              <a:ext uri="{FF2B5EF4-FFF2-40B4-BE49-F238E27FC236}">
                <a16:creationId xmlns:a16="http://schemas.microsoft.com/office/drawing/2014/main" id="{EF79DA4C-6ACA-435B-A95C-A6B279897277}"/>
              </a:ext>
            </a:extLst>
          </p:cNvPr>
          <p:cNvSpPr>
            <a:spLocks noChangeArrowheads="1"/>
          </p:cNvSpPr>
          <p:nvPr/>
        </p:nvSpPr>
        <p:spPr bwMode="auto">
          <a:xfrm>
            <a:off x="5105400" y="2286000"/>
            <a:ext cx="1295400" cy="609600"/>
          </a:xfrm>
          <a:prstGeom prst="rect">
            <a:avLst/>
          </a:prstGeom>
          <a:solidFill>
            <a:srgbClr val="FFFF99"/>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pt-BR" altLang="pt-BR" sz="1600" b="1">
                <a:latin typeface="Arial" panose="020B0604020202020204" pitchFamily="34" charset="0"/>
              </a:rPr>
              <a:t>FIXAS</a:t>
            </a:r>
          </a:p>
        </p:txBody>
      </p:sp>
      <p:sp>
        <p:nvSpPr>
          <p:cNvPr id="15384" name="Line 24">
            <a:extLst>
              <a:ext uri="{FF2B5EF4-FFF2-40B4-BE49-F238E27FC236}">
                <a16:creationId xmlns:a16="http://schemas.microsoft.com/office/drawing/2014/main" id="{82600A01-FE5C-4A8D-9865-A82A7A2B7256}"/>
              </a:ext>
            </a:extLst>
          </p:cNvPr>
          <p:cNvSpPr>
            <a:spLocks noChangeShapeType="1"/>
          </p:cNvSpPr>
          <p:nvPr/>
        </p:nvSpPr>
        <p:spPr bwMode="auto">
          <a:xfrm>
            <a:off x="6934200" y="2895600"/>
            <a:ext cx="0" cy="2667000"/>
          </a:xfrm>
          <a:prstGeom prst="line">
            <a:avLst/>
          </a:prstGeom>
          <a:noFill/>
          <a:ln w="19050">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5385" name="Line 25">
            <a:extLst>
              <a:ext uri="{FF2B5EF4-FFF2-40B4-BE49-F238E27FC236}">
                <a16:creationId xmlns:a16="http://schemas.microsoft.com/office/drawing/2014/main" id="{744883EC-7CAA-4ECD-8BF3-4120EE455E93}"/>
              </a:ext>
            </a:extLst>
          </p:cNvPr>
          <p:cNvSpPr>
            <a:spLocks noChangeShapeType="1"/>
          </p:cNvSpPr>
          <p:nvPr/>
        </p:nvSpPr>
        <p:spPr bwMode="auto">
          <a:xfrm>
            <a:off x="6934200" y="5562600"/>
            <a:ext cx="457200" cy="0"/>
          </a:xfrm>
          <a:prstGeom prst="line">
            <a:avLst/>
          </a:prstGeom>
          <a:noFill/>
          <a:ln w="19050">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5386" name="Line 26">
            <a:extLst>
              <a:ext uri="{FF2B5EF4-FFF2-40B4-BE49-F238E27FC236}">
                <a16:creationId xmlns:a16="http://schemas.microsoft.com/office/drawing/2014/main" id="{C7C1B472-BCDA-46BD-8165-5C02B5B297AA}"/>
              </a:ext>
            </a:extLst>
          </p:cNvPr>
          <p:cNvSpPr>
            <a:spLocks noChangeShapeType="1"/>
          </p:cNvSpPr>
          <p:nvPr/>
        </p:nvSpPr>
        <p:spPr bwMode="auto">
          <a:xfrm>
            <a:off x="2286000" y="2057400"/>
            <a:ext cx="1676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5387" name="Line 27">
            <a:extLst>
              <a:ext uri="{FF2B5EF4-FFF2-40B4-BE49-F238E27FC236}">
                <a16:creationId xmlns:a16="http://schemas.microsoft.com/office/drawing/2014/main" id="{70FB794E-A85C-469D-9B87-921213C683FC}"/>
              </a:ext>
            </a:extLst>
          </p:cNvPr>
          <p:cNvSpPr>
            <a:spLocks noChangeShapeType="1"/>
          </p:cNvSpPr>
          <p:nvPr/>
        </p:nvSpPr>
        <p:spPr bwMode="auto">
          <a:xfrm>
            <a:off x="2286000" y="2057400"/>
            <a:ext cx="0" cy="228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5388" name="Line 28">
            <a:extLst>
              <a:ext uri="{FF2B5EF4-FFF2-40B4-BE49-F238E27FC236}">
                <a16:creationId xmlns:a16="http://schemas.microsoft.com/office/drawing/2014/main" id="{CA7AB98C-35D9-4F71-9094-4FADC114D387}"/>
              </a:ext>
            </a:extLst>
          </p:cNvPr>
          <p:cNvSpPr>
            <a:spLocks noChangeShapeType="1"/>
          </p:cNvSpPr>
          <p:nvPr/>
        </p:nvSpPr>
        <p:spPr bwMode="auto">
          <a:xfrm>
            <a:off x="3962400" y="2057400"/>
            <a:ext cx="0" cy="228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5389" name="Line 29">
            <a:extLst>
              <a:ext uri="{FF2B5EF4-FFF2-40B4-BE49-F238E27FC236}">
                <a16:creationId xmlns:a16="http://schemas.microsoft.com/office/drawing/2014/main" id="{EAE03C8C-14D9-414A-B00E-68BD54E129F3}"/>
              </a:ext>
            </a:extLst>
          </p:cNvPr>
          <p:cNvSpPr>
            <a:spLocks noChangeShapeType="1"/>
          </p:cNvSpPr>
          <p:nvPr/>
        </p:nvSpPr>
        <p:spPr bwMode="auto">
          <a:xfrm>
            <a:off x="3124200" y="1828800"/>
            <a:ext cx="0" cy="2286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5390" name="Rectangle 30">
            <a:extLst>
              <a:ext uri="{FF2B5EF4-FFF2-40B4-BE49-F238E27FC236}">
                <a16:creationId xmlns:a16="http://schemas.microsoft.com/office/drawing/2014/main" id="{C510A416-F31F-40CC-9531-67F6D538CF05}"/>
              </a:ext>
            </a:extLst>
          </p:cNvPr>
          <p:cNvSpPr>
            <a:spLocks noChangeArrowheads="1"/>
          </p:cNvSpPr>
          <p:nvPr/>
        </p:nvSpPr>
        <p:spPr bwMode="auto">
          <a:xfrm>
            <a:off x="1752600" y="2286000"/>
            <a:ext cx="1295400" cy="609600"/>
          </a:xfrm>
          <a:prstGeom prst="rect">
            <a:avLst/>
          </a:prstGeom>
          <a:solidFill>
            <a:srgbClr val="FFFF99"/>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pt-BR" altLang="pt-BR" sz="1600" b="1">
                <a:latin typeface="Arial" panose="020B0604020202020204" pitchFamily="34" charset="0"/>
              </a:rPr>
              <a:t>FIXOS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41FC045-A718-461E-8216-CB6CF5FCB781}"/>
              </a:ext>
            </a:extLst>
          </p:cNvPr>
          <p:cNvSpPr>
            <a:spLocks noChangeArrowheads="1"/>
          </p:cNvSpPr>
          <p:nvPr/>
        </p:nvSpPr>
        <p:spPr bwMode="auto">
          <a:xfrm>
            <a:off x="1524000" y="533401"/>
            <a:ext cx="914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000" b="1" dirty="0">
                <a:solidFill>
                  <a:srgbClr val="000099"/>
                </a:solidFill>
                <a:effectLst>
                  <a:outerShdw blurRad="38100" dist="38100" dir="2700000" algn="tl">
                    <a:srgbClr val="C0C0C0"/>
                  </a:outerShdw>
                </a:effectLst>
                <a:latin typeface="Bookman Old Style" panose="02050604050505020204" pitchFamily="18" charset="0"/>
              </a:rPr>
              <a:t>Exemplo</a:t>
            </a:r>
          </a:p>
        </p:txBody>
      </p:sp>
      <p:sp>
        <p:nvSpPr>
          <p:cNvPr id="11267" name="Text Box 3">
            <a:extLst>
              <a:ext uri="{FF2B5EF4-FFF2-40B4-BE49-F238E27FC236}">
                <a16:creationId xmlns:a16="http://schemas.microsoft.com/office/drawing/2014/main" id="{B65F7388-E025-428C-A3E6-F74D9C7A5A7B}"/>
              </a:ext>
            </a:extLst>
          </p:cNvPr>
          <p:cNvSpPr txBox="1">
            <a:spLocks noChangeArrowheads="1"/>
          </p:cNvSpPr>
          <p:nvPr/>
        </p:nvSpPr>
        <p:spPr bwMode="auto">
          <a:xfrm>
            <a:off x="675861" y="1374913"/>
            <a:ext cx="11198087" cy="1883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just">
              <a:lnSpc>
                <a:spcPct val="150000"/>
              </a:lnSpc>
              <a:buFont typeface="Arial" panose="020B0604020202020204" pitchFamily="34" charset="0"/>
              <a:buChar char="•"/>
            </a:pPr>
            <a:r>
              <a:rPr lang="pt-BR" altLang="pt-BR" sz="2000" dirty="0">
                <a:latin typeface="Times New Roman" panose="02020603050405020304" pitchFamily="18" charset="0"/>
                <a:cs typeface="Times New Roman" panose="02020603050405020304" pitchFamily="18" charset="0"/>
              </a:rPr>
              <a:t>A empresa de Brindes Surpresa produz e comercializa lapiseiras e canetas com a logomarca dos clientes. Alguns dos dados financeiros podem ser vistos na tabela a seguir. A empresa adota o critério de MOD como base de rateio dos Custos Indiretos de Fabricação (todos fixos), que no mês analisado alcançou $400,00</a:t>
            </a:r>
          </a:p>
        </p:txBody>
      </p:sp>
      <p:graphicFrame>
        <p:nvGraphicFramePr>
          <p:cNvPr id="2" name="Tabela 1">
            <a:extLst>
              <a:ext uri="{FF2B5EF4-FFF2-40B4-BE49-F238E27FC236}">
                <a16:creationId xmlns:a16="http://schemas.microsoft.com/office/drawing/2014/main" id="{4DD922EB-4725-4EC6-AF01-39B342B1BBCC}"/>
              </a:ext>
            </a:extLst>
          </p:cNvPr>
          <p:cNvGraphicFramePr>
            <a:graphicFrameLocks noGrp="1"/>
          </p:cNvGraphicFramePr>
          <p:nvPr>
            <p:extLst>
              <p:ext uri="{D42A27DB-BD31-4B8C-83A1-F6EECF244321}">
                <p14:modId xmlns:p14="http://schemas.microsoft.com/office/powerpoint/2010/main" val="3942714960"/>
              </p:ext>
            </p:extLst>
          </p:nvPr>
        </p:nvGraphicFramePr>
        <p:xfrm>
          <a:off x="1656522" y="3700634"/>
          <a:ext cx="9170502" cy="2623965"/>
        </p:xfrm>
        <a:graphic>
          <a:graphicData uri="http://schemas.openxmlformats.org/drawingml/2006/table">
            <a:tbl>
              <a:tblPr>
                <a:tableStyleId>{9D7B26C5-4107-4FEC-AEDC-1716B250A1EF}</a:tableStyleId>
              </a:tblPr>
              <a:tblGrid>
                <a:gridCol w="4724198">
                  <a:extLst>
                    <a:ext uri="{9D8B030D-6E8A-4147-A177-3AD203B41FA5}">
                      <a16:colId xmlns:a16="http://schemas.microsoft.com/office/drawing/2014/main" val="2896206643"/>
                    </a:ext>
                  </a:extLst>
                </a:gridCol>
                <a:gridCol w="2223152">
                  <a:extLst>
                    <a:ext uri="{9D8B030D-6E8A-4147-A177-3AD203B41FA5}">
                      <a16:colId xmlns:a16="http://schemas.microsoft.com/office/drawing/2014/main" val="1938690315"/>
                    </a:ext>
                  </a:extLst>
                </a:gridCol>
                <a:gridCol w="2223152">
                  <a:extLst>
                    <a:ext uri="{9D8B030D-6E8A-4147-A177-3AD203B41FA5}">
                      <a16:colId xmlns:a16="http://schemas.microsoft.com/office/drawing/2014/main" val="1213556334"/>
                    </a:ext>
                  </a:extLst>
                </a:gridCol>
              </a:tblGrid>
              <a:tr h="524793">
                <a:tc>
                  <a:txBody>
                    <a:bodyPr/>
                    <a:lstStyle/>
                    <a:p>
                      <a:pPr algn="ctr" fontAlgn="b"/>
                      <a:r>
                        <a:rPr lang="pt-BR" sz="2500" u="none" strike="noStrike" dirty="0">
                          <a:effectLst/>
                        </a:rPr>
                        <a:t>Dado Fornecido</a:t>
                      </a:r>
                      <a:endParaRPr lang="pt-BR"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500" u="none" strike="noStrike">
                          <a:effectLst/>
                        </a:rPr>
                        <a:t>Lapiseira</a:t>
                      </a:r>
                      <a:endParaRPr lang="pt-BR"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500" u="none" strike="noStrike" dirty="0">
                          <a:effectLst/>
                        </a:rPr>
                        <a:t>Caneta</a:t>
                      </a:r>
                      <a:endParaRPr lang="pt-BR"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70717305"/>
                  </a:ext>
                </a:extLst>
              </a:tr>
              <a:tr h="524793">
                <a:tc>
                  <a:txBody>
                    <a:bodyPr/>
                    <a:lstStyle/>
                    <a:p>
                      <a:pPr algn="l" fontAlgn="b"/>
                      <a:r>
                        <a:rPr lang="pt-BR" sz="2500" u="none" strike="noStrike" dirty="0">
                          <a:effectLst/>
                        </a:rPr>
                        <a:t>Preço de Venda Unitário</a:t>
                      </a:r>
                      <a:endParaRPr lang="pt-BR"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500" u="none" strike="noStrike" dirty="0">
                          <a:effectLst/>
                        </a:rPr>
                        <a:t>$ 0,50</a:t>
                      </a:r>
                      <a:endParaRPr lang="pt-BR"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500" u="none" strike="noStrike">
                          <a:effectLst/>
                        </a:rPr>
                        <a:t>$ 0,70</a:t>
                      </a:r>
                      <a:endParaRPr lang="pt-BR"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607719982"/>
                  </a:ext>
                </a:extLst>
              </a:tr>
              <a:tr h="524793">
                <a:tc>
                  <a:txBody>
                    <a:bodyPr/>
                    <a:lstStyle/>
                    <a:p>
                      <a:pPr algn="l" fontAlgn="b"/>
                      <a:r>
                        <a:rPr lang="pt-BR" sz="2500" u="none" strike="noStrike">
                          <a:effectLst/>
                        </a:rPr>
                        <a:t>Quantidade Comercializada</a:t>
                      </a:r>
                      <a:endParaRPr lang="pt-BR"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500" u="none" strike="noStrike" dirty="0">
                          <a:effectLst/>
                        </a:rPr>
                        <a:t>1.000 unidades</a:t>
                      </a:r>
                      <a:endParaRPr lang="pt-BR"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500" u="none" strike="noStrike" dirty="0">
                          <a:effectLst/>
                        </a:rPr>
                        <a:t>1.000 unidades</a:t>
                      </a:r>
                      <a:endParaRPr lang="pt-BR"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910001473"/>
                  </a:ext>
                </a:extLst>
              </a:tr>
              <a:tr h="524793">
                <a:tc>
                  <a:txBody>
                    <a:bodyPr/>
                    <a:lstStyle/>
                    <a:p>
                      <a:pPr algn="l" fontAlgn="b"/>
                      <a:r>
                        <a:rPr lang="pt-BR" sz="2500" u="none" strike="noStrike">
                          <a:effectLst/>
                        </a:rPr>
                        <a:t>Material direto total</a:t>
                      </a:r>
                      <a:endParaRPr lang="pt-BR"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500" u="none" strike="noStrike" dirty="0">
                          <a:effectLst/>
                        </a:rPr>
                        <a:t>$ 100,00</a:t>
                      </a:r>
                      <a:endParaRPr lang="pt-BR"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500" u="none" strike="noStrike" dirty="0">
                          <a:effectLst/>
                        </a:rPr>
                        <a:t>$ 400,00</a:t>
                      </a:r>
                      <a:endParaRPr lang="pt-BR"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835490341"/>
                  </a:ext>
                </a:extLst>
              </a:tr>
              <a:tr h="524793">
                <a:tc>
                  <a:txBody>
                    <a:bodyPr/>
                    <a:lstStyle/>
                    <a:p>
                      <a:pPr algn="l" fontAlgn="b"/>
                      <a:r>
                        <a:rPr lang="pt-BR" sz="2500" u="none" strike="noStrike" dirty="0">
                          <a:effectLst/>
                        </a:rPr>
                        <a:t>Mão-de-obra direta total</a:t>
                      </a:r>
                      <a:endParaRPr lang="pt-BR"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500" u="none" strike="noStrike" dirty="0">
                          <a:effectLst/>
                        </a:rPr>
                        <a:t>$ 140,00</a:t>
                      </a:r>
                      <a:endParaRPr lang="pt-BR"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500" u="none" strike="noStrike" dirty="0">
                          <a:effectLst/>
                        </a:rPr>
                        <a:t>$ 60,00</a:t>
                      </a:r>
                      <a:endParaRPr lang="pt-BR"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040024902"/>
                  </a:ext>
                </a:extLst>
              </a:tr>
            </a:tbl>
          </a:graphicData>
        </a:graphic>
      </p:graphicFrame>
    </p:spTree>
    <p:extLst>
      <p:ext uri="{BB962C8B-B14F-4D97-AF65-F5344CB8AC3E}">
        <p14:creationId xmlns:p14="http://schemas.microsoft.com/office/powerpoint/2010/main" val="2721494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41FC045-A718-461E-8216-CB6CF5FCB781}"/>
              </a:ext>
            </a:extLst>
          </p:cNvPr>
          <p:cNvSpPr>
            <a:spLocks noChangeArrowheads="1"/>
          </p:cNvSpPr>
          <p:nvPr/>
        </p:nvSpPr>
        <p:spPr bwMode="auto">
          <a:xfrm>
            <a:off x="1523999" y="533401"/>
            <a:ext cx="999213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pt-BR" altLang="pt-BR" sz="3000" b="1" dirty="0">
                <a:solidFill>
                  <a:srgbClr val="000099"/>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Empregando o Sistema de Custeio por Absorção</a:t>
            </a:r>
          </a:p>
        </p:txBody>
      </p:sp>
      <p:graphicFrame>
        <p:nvGraphicFramePr>
          <p:cNvPr id="3" name="Tabela 2">
            <a:extLst>
              <a:ext uri="{FF2B5EF4-FFF2-40B4-BE49-F238E27FC236}">
                <a16:creationId xmlns:a16="http://schemas.microsoft.com/office/drawing/2014/main" id="{E6547AA1-D1CB-4542-A7ED-C42C23425244}"/>
              </a:ext>
            </a:extLst>
          </p:cNvPr>
          <p:cNvGraphicFramePr>
            <a:graphicFrameLocks noGrp="1"/>
          </p:cNvGraphicFramePr>
          <p:nvPr>
            <p:extLst>
              <p:ext uri="{D42A27DB-BD31-4B8C-83A1-F6EECF244321}">
                <p14:modId xmlns:p14="http://schemas.microsoft.com/office/powerpoint/2010/main" val="3747576413"/>
              </p:ext>
            </p:extLst>
          </p:nvPr>
        </p:nvGraphicFramePr>
        <p:xfrm>
          <a:off x="1113183" y="1669773"/>
          <a:ext cx="10270434" cy="4333460"/>
        </p:xfrm>
        <a:graphic>
          <a:graphicData uri="http://schemas.openxmlformats.org/drawingml/2006/table">
            <a:tbl>
              <a:tblPr firstRow="1">
                <a:tableStyleId>{073A0DAA-6AF3-43AB-8588-CEC1D06C72B9}</a:tableStyleId>
              </a:tblPr>
              <a:tblGrid>
                <a:gridCol w="3013399">
                  <a:extLst>
                    <a:ext uri="{9D8B030D-6E8A-4147-A177-3AD203B41FA5}">
                      <a16:colId xmlns:a16="http://schemas.microsoft.com/office/drawing/2014/main" val="552918831"/>
                    </a:ext>
                  </a:extLst>
                </a:gridCol>
                <a:gridCol w="1506698">
                  <a:extLst>
                    <a:ext uri="{9D8B030D-6E8A-4147-A177-3AD203B41FA5}">
                      <a16:colId xmlns:a16="http://schemas.microsoft.com/office/drawing/2014/main" val="1566007030"/>
                    </a:ext>
                  </a:extLst>
                </a:gridCol>
                <a:gridCol w="1561991">
                  <a:extLst>
                    <a:ext uri="{9D8B030D-6E8A-4147-A177-3AD203B41FA5}">
                      <a16:colId xmlns:a16="http://schemas.microsoft.com/office/drawing/2014/main" val="1702559226"/>
                    </a:ext>
                  </a:extLst>
                </a:gridCol>
                <a:gridCol w="1132790">
                  <a:extLst>
                    <a:ext uri="{9D8B030D-6E8A-4147-A177-3AD203B41FA5}">
                      <a16:colId xmlns:a16="http://schemas.microsoft.com/office/drawing/2014/main" val="1049921934"/>
                    </a:ext>
                  </a:extLst>
                </a:gridCol>
                <a:gridCol w="1601811">
                  <a:extLst>
                    <a:ext uri="{9D8B030D-6E8A-4147-A177-3AD203B41FA5}">
                      <a16:colId xmlns:a16="http://schemas.microsoft.com/office/drawing/2014/main" val="3989933718"/>
                    </a:ext>
                  </a:extLst>
                </a:gridCol>
                <a:gridCol w="1453745">
                  <a:extLst>
                    <a:ext uri="{9D8B030D-6E8A-4147-A177-3AD203B41FA5}">
                      <a16:colId xmlns:a16="http://schemas.microsoft.com/office/drawing/2014/main" val="900841294"/>
                    </a:ext>
                  </a:extLst>
                </a:gridCol>
              </a:tblGrid>
              <a:tr h="433346">
                <a:tc>
                  <a:txBody>
                    <a:bodyPr/>
                    <a:lstStyle/>
                    <a:p>
                      <a:pPr algn="ctr" fontAlgn="b"/>
                      <a:r>
                        <a:rPr lang="pt-BR" sz="2000" u="none" strike="noStrike" dirty="0">
                          <a:effectLst/>
                        </a:rPr>
                        <a:t>DRE Sintética</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gridSpan="2">
                  <a:txBody>
                    <a:bodyPr/>
                    <a:lstStyle/>
                    <a:p>
                      <a:pPr algn="ctr" fontAlgn="b"/>
                      <a:r>
                        <a:rPr lang="pt-BR" sz="2000" u="none" strike="noStrike" dirty="0">
                          <a:effectLst/>
                        </a:rPr>
                        <a:t>Lapiseira (1.000 unidades)</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endParaRPr lang="pt-BR"/>
                    </a:p>
                  </a:txBody>
                  <a:tcPr/>
                </a:tc>
                <a:tc gridSpan="2">
                  <a:txBody>
                    <a:bodyPr/>
                    <a:lstStyle/>
                    <a:p>
                      <a:pPr algn="ctr" fontAlgn="b"/>
                      <a:r>
                        <a:rPr lang="pt-BR" sz="2000" u="none" strike="noStrike" dirty="0">
                          <a:effectLst/>
                        </a:rPr>
                        <a:t>Caneta (1.000 unidades)</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endParaRPr lang="pt-BR"/>
                    </a:p>
                  </a:txBody>
                  <a:tcPr/>
                </a:tc>
                <a:tc>
                  <a:txBody>
                    <a:bodyPr/>
                    <a:lstStyle/>
                    <a:p>
                      <a:pPr algn="ctr" fontAlgn="b"/>
                      <a:r>
                        <a:rPr lang="pt-BR" sz="2000" u="none" strike="noStrike">
                          <a:effectLst/>
                        </a:rPr>
                        <a:t>Total Geral</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318448305"/>
                  </a:ext>
                </a:extLst>
              </a:tr>
              <a:tr h="433346">
                <a:tc>
                  <a:txBody>
                    <a:bodyPr/>
                    <a:lstStyle/>
                    <a:p>
                      <a:pPr algn="l" fontAlgn="b"/>
                      <a:r>
                        <a:rPr lang="pt-BR" sz="2000" u="none" strike="noStrike" dirty="0">
                          <a:effectLst/>
                        </a:rPr>
                        <a:t>Rateio com base em MOD</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Total</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a:effectLst/>
                        </a:rPr>
                        <a:t>Unitátio</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Total</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a:effectLst/>
                        </a:rPr>
                        <a:t>Unitário</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514400850"/>
                  </a:ext>
                </a:extLst>
              </a:tr>
              <a:tr h="433346">
                <a:tc>
                  <a:txBody>
                    <a:bodyPr/>
                    <a:lstStyle/>
                    <a:p>
                      <a:pPr algn="l" fontAlgn="b"/>
                      <a:r>
                        <a:rPr lang="pt-BR" sz="2000" b="1" u="none" strike="noStrike">
                          <a:effectLst/>
                        </a:rPr>
                        <a:t>Receita</a:t>
                      </a:r>
                      <a:endParaRPr lang="pt-BR"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b="1" u="none" strike="noStrike" dirty="0">
                          <a:effectLst/>
                        </a:rPr>
                        <a:t>500,00</a:t>
                      </a:r>
                      <a:endParaRPr lang="pt-BR"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b="1" u="none" strike="noStrike" dirty="0">
                          <a:effectLst/>
                        </a:rPr>
                        <a:t>0,50</a:t>
                      </a:r>
                      <a:endParaRPr lang="pt-BR"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b="1" u="none" strike="noStrike" dirty="0">
                          <a:effectLst/>
                        </a:rPr>
                        <a:t>700,00</a:t>
                      </a:r>
                      <a:endParaRPr lang="pt-BR"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b="1" u="none" strike="noStrike" dirty="0">
                          <a:effectLst/>
                        </a:rPr>
                        <a:t>0,70</a:t>
                      </a:r>
                      <a:endParaRPr lang="pt-BR"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b="1" u="none" strike="noStrike" dirty="0">
                          <a:effectLst/>
                        </a:rPr>
                        <a:t>1.200,00</a:t>
                      </a:r>
                      <a:endParaRPr lang="pt-BR"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326248970"/>
                  </a:ext>
                </a:extLst>
              </a:tr>
              <a:tr h="433346">
                <a:tc>
                  <a:txBody>
                    <a:bodyPr/>
                    <a:lstStyle/>
                    <a:p>
                      <a:pPr algn="l" fontAlgn="b"/>
                      <a:r>
                        <a:rPr lang="pt-BR" sz="2000" u="none" strike="noStrike">
                          <a:effectLst/>
                        </a:rPr>
                        <a:t>(-) Custos</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24986589"/>
                  </a:ext>
                </a:extLst>
              </a:tr>
              <a:tr h="433346">
                <a:tc>
                  <a:txBody>
                    <a:bodyPr/>
                    <a:lstStyle/>
                    <a:p>
                      <a:pPr algn="l" fontAlgn="b"/>
                      <a:r>
                        <a:rPr lang="pt-BR" sz="2000" u="none" strike="noStrike">
                          <a:effectLst/>
                        </a:rPr>
                        <a:t>Materiais Diretos</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100,00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0,10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400,00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0,40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500,00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680671313"/>
                  </a:ext>
                </a:extLst>
              </a:tr>
              <a:tr h="433346">
                <a:tc>
                  <a:txBody>
                    <a:bodyPr/>
                    <a:lstStyle/>
                    <a:p>
                      <a:pPr algn="l" fontAlgn="b"/>
                      <a:r>
                        <a:rPr lang="pt-BR" sz="2000" u="none" strike="noStrike">
                          <a:effectLst/>
                        </a:rPr>
                        <a:t> Mão-de-Obra</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140,00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0,14</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60,00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0,06</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200,00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105673646"/>
                  </a:ext>
                </a:extLst>
              </a:tr>
              <a:tr h="433346">
                <a:tc>
                  <a:txBody>
                    <a:bodyPr/>
                    <a:lstStyle/>
                    <a:p>
                      <a:pPr algn="l" fontAlgn="b"/>
                      <a:r>
                        <a:rPr lang="pt-BR" sz="2000" u="none" strike="noStrike">
                          <a:effectLst/>
                        </a:rPr>
                        <a:t>Mão-de-Obra em %</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70,00%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30,00%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100,00%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22926644"/>
                  </a:ext>
                </a:extLst>
              </a:tr>
              <a:tr h="433346">
                <a:tc>
                  <a:txBody>
                    <a:bodyPr/>
                    <a:lstStyle/>
                    <a:p>
                      <a:pPr algn="l" fontAlgn="b"/>
                      <a:r>
                        <a:rPr lang="pt-BR" sz="2000" u="none" strike="noStrike">
                          <a:effectLst/>
                        </a:rPr>
                        <a:t>CIF</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280,00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0,28</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120,00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0,12</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400,00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18781876"/>
                  </a:ext>
                </a:extLst>
              </a:tr>
              <a:tr h="433346">
                <a:tc>
                  <a:txBody>
                    <a:bodyPr/>
                    <a:lstStyle/>
                    <a:p>
                      <a:pPr algn="l" fontAlgn="b"/>
                      <a:r>
                        <a:rPr lang="pt-BR" sz="2000" b="1" u="none" strike="noStrike" dirty="0">
                          <a:effectLst/>
                        </a:rPr>
                        <a:t>Soma dos Custos</a:t>
                      </a:r>
                      <a:endParaRPr lang="pt-BR"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b="1" u="none" strike="noStrike" dirty="0">
                          <a:effectLst/>
                        </a:rPr>
                        <a:t>520,00</a:t>
                      </a:r>
                      <a:endParaRPr lang="pt-BR"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b="1" u="none" strike="noStrike" dirty="0">
                          <a:effectLst/>
                        </a:rPr>
                        <a:t>0,52</a:t>
                      </a:r>
                      <a:endParaRPr lang="pt-BR"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b="1" u="none" strike="noStrike" dirty="0">
                          <a:effectLst/>
                        </a:rPr>
                        <a:t>580,00</a:t>
                      </a:r>
                      <a:endParaRPr lang="pt-BR"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b="1" u="none" strike="noStrike" dirty="0">
                          <a:effectLst/>
                        </a:rPr>
                        <a:t>0,58</a:t>
                      </a:r>
                      <a:endParaRPr lang="pt-BR"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b="1" u="none" strike="noStrike" dirty="0">
                          <a:effectLst/>
                        </a:rPr>
                        <a:t>1.100,00</a:t>
                      </a:r>
                      <a:endParaRPr lang="pt-BR"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569902251"/>
                  </a:ext>
                </a:extLst>
              </a:tr>
              <a:tr h="433346">
                <a:tc>
                  <a:txBody>
                    <a:bodyPr/>
                    <a:lstStyle/>
                    <a:p>
                      <a:pPr algn="ctr" fontAlgn="b"/>
                      <a:r>
                        <a:rPr lang="pt-BR" sz="2000" b="1" u="none" strike="noStrike" dirty="0">
                          <a:effectLst/>
                        </a:rPr>
                        <a:t>Resultado</a:t>
                      </a:r>
                      <a:endParaRPr lang="pt-BR"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b="1" u="none" strike="noStrike" dirty="0">
                          <a:effectLst/>
                        </a:rPr>
                        <a:t>-20,00</a:t>
                      </a:r>
                      <a:endParaRPr lang="pt-BR"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b="1" u="none" strike="noStrike" dirty="0">
                          <a:effectLst/>
                        </a:rPr>
                        <a:t>-0,02</a:t>
                      </a:r>
                      <a:endParaRPr lang="pt-BR"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b="1" u="none" strike="noStrike" dirty="0">
                          <a:effectLst/>
                        </a:rPr>
                        <a:t>120,00</a:t>
                      </a:r>
                      <a:endParaRPr lang="pt-BR"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b="1" u="none" strike="noStrike" dirty="0">
                          <a:effectLst/>
                        </a:rPr>
                        <a:t>0,12</a:t>
                      </a:r>
                      <a:endParaRPr lang="pt-BR"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b="1" u="none" strike="noStrike" dirty="0">
                          <a:effectLst/>
                        </a:rPr>
                        <a:t>100,00</a:t>
                      </a:r>
                      <a:endParaRPr lang="pt-BR"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245035016"/>
                  </a:ext>
                </a:extLst>
              </a:tr>
            </a:tbl>
          </a:graphicData>
        </a:graphic>
      </p:graphicFrame>
    </p:spTree>
    <p:extLst>
      <p:ext uri="{BB962C8B-B14F-4D97-AF65-F5344CB8AC3E}">
        <p14:creationId xmlns:p14="http://schemas.microsoft.com/office/powerpoint/2010/main" val="875496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41FC045-A718-461E-8216-CB6CF5FCB781}"/>
              </a:ext>
            </a:extLst>
          </p:cNvPr>
          <p:cNvSpPr>
            <a:spLocks noChangeArrowheads="1"/>
          </p:cNvSpPr>
          <p:nvPr/>
        </p:nvSpPr>
        <p:spPr bwMode="auto">
          <a:xfrm>
            <a:off x="1523999" y="533401"/>
            <a:ext cx="999213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pt-BR" altLang="pt-BR" sz="3000" b="1" dirty="0">
                <a:solidFill>
                  <a:srgbClr val="000099"/>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Custeio Por Absorção: Eliminando o Produto Lapiseira</a:t>
            </a:r>
          </a:p>
        </p:txBody>
      </p:sp>
      <p:graphicFrame>
        <p:nvGraphicFramePr>
          <p:cNvPr id="2" name="Tabela 1">
            <a:extLst>
              <a:ext uri="{FF2B5EF4-FFF2-40B4-BE49-F238E27FC236}">
                <a16:creationId xmlns:a16="http://schemas.microsoft.com/office/drawing/2014/main" id="{6CC6809A-90EA-4EB6-8DEA-B7C9990B1CFB}"/>
              </a:ext>
            </a:extLst>
          </p:cNvPr>
          <p:cNvGraphicFramePr>
            <a:graphicFrameLocks noGrp="1"/>
          </p:cNvGraphicFramePr>
          <p:nvPr>
            <p:extLst>
              <p:ext uri="{D42A27DB-BD31-4B8C-83A1-F6EECF244321}">
                <p14:modId xmlns:p14="http://schemas.microsoft.com/office/powerpoint/2010/main" val="421780979"/>
              </p:ext>
            </p:extLst>
          </p:nvPr>
        </p:nvGraphicFramePr>
        <p:xfrm>
          <a:off x="1987826" y="1842051"/>
          <a:ext cx="8812695" cy="4200939"/>
        </p:xfrm>
        <a:graphic>
          <a:graphicData uri="http://schemas.openxmlformats.org/drawingml/2006/table">
            <a:tbl>
              <a:tblPr firstRow="1">
                <a:tableStyleId>{073A0DAA-6AF3-43AB-8588-CEC1D06C72B9}</a:tableStyleId>
              </a:tblPr>
              <a:tblGrid>
                <a:gridCol w="3782907">
                  <a:extLst>
                    <a:ext uri="{9D8B030D-6E8A-4147-A177-3AD203B41FA5}">
                      <a16:colId xmlns:a16="http://schemas.microsoft.com/office/drawing/2014/main" val="1425847875"/>
                    </a:ext>
                  </a:extLst>
                </a:gridCol>
                <a:gridCol w="2514894">
                  <a:extLst>
                    <a:ext uri="{9D8B030D-6E8A-4147-A177-3AD203B41FA5}">
                      <a16:colId xmlns:a16="http://schemas.microsoft.com/office/drawing/2014/main" val="1760000365"/>
                    </a:ext>
                  </a:extLst>
                </a:gridCol>
                <a:gridCol w="2514894">
                  <a:extLst>
                    <a:ext uri="{9D8B030D-6E8A-4147-A177-3AD203B41FA5}">
                      <a16:colId xmlns:a16="http://schemas.microsoft.com/office/drawing/2014/main" val="1369074925"/>
                    </a:ext>
                  </a:extLst>
                </a:gridCol>
              </a:tblGrid>
              <a:tr h="466771">
                <a:tc>
                  <a:txBody>
                    <a:bodyPr/>
                    <a:lstStyle/>
                    <a:p>
                      <a:pPr algn="ctr" fontAlgn="b"/>
                      <a:r>
                        <a:rPr lang="pt-BR" sz="2500" u="none" strike="noStrike" dirty="0">
                          <a:effectLst/>
                        </a:rPr>
                        <a:t>DRE Sintética</a:t>
                      </a:r>
                      <a:endParaRPr lang="pt-BR"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gridSpan="2">
                  <a:txBody>
                    <a:bodyPr/>
                    <a:lstStyle/>
                    <a:p>
                      <a:pPr algn="ctr" fontAlgn="b"/>
                      <a:r>
                        <a:rPr lang="pt-BR" sz="2500" u="none" strike="noStrike">
                          <a:effectLst/>
                        </a:rPr>
                        <a:t>Caneta (1.000 unidades)</a:t>
                      </a:r>
                      <a:endParaRPr lang="pt-BR"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endParaRPr lang="pt-BR"/>
                    </a:p>
                  </a:txBody>
                  <a:tcPr/>
                </a:tc>
                <a:extLst>
                  <a:ext uri="{0D108BD9-81ED-4DB2-BD59-A6C34878D82A}">
                    <a16:rowId xmlns:a16="http://schemas.microsoft.com/office/drawing/2014/main" val="1686464035"/>
                  </a:ext>
                </a:extLst>
              </a:tr>
              <a:tr h="466771">
                <a:tc>
                  <a:txBody>
                    <a:bodyPr/>
                    <a:lstStyle/>
                    <a:p>
                      <a:pPr algn="l" fontAlgn="b"/>
                      <a:r>
                        <a:rPr lang="pt-BR" sz="2500" u="none" strike="noStrike" dirty="0">
                          <a:effectLst/>
                        </a:rPr>
                        <a:t>Rateio com base em MOD</a:t>
                      </a:r>
                      <a:endParaRPr lang="pt-BR"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500" u="none" strike="noStrike" dirty="0">
                          <a:effectLst/>
                        </a:rPr>
                        <a:t>Total</a:t>
                      </a:r>
                      <a:endParaRPr lang="pt-BR"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500" u="none" strike="noStrike">
                          <a:effectLst/>
                        </a:rPr>
                        <a:t>Unitário</a:t>
                      </a:r>
                      <a:endParaRPr lang="pt-BR"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561999105"/>
                  </a:ext>
                </a:extLst>
              </a:tr>
              <a:tr h="466771">
                <a:tc>
                  <a:txBody>
                    <a:bodyPr/>
                    <a:lstStyle/>
                    <a:p>
                      <a:pPr algn="l" fontAlgn="b"/>
                      <a:r>
                        <a:rPr lang="pt-BR" sz="2500" b="1" u="none" strike="noStrike">
                          <a:effectLst/>
                        </a:rPr>
                        <a:t>Receita</a:t>
                      </a:r>
                      <a:endParaRPr lang="pt-BR" sz="25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500" b="1" u="none" strike="noStrike" dirty="0">
                          <a:effectLst/>
                        </a:rPr>
                        <a:t>700.00</a:t>
                      </a:r>
                      <a:endParaRPr lang="pt-BR" sz="25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500" b="1" u="none" strike="noStrike" dirty="0">
                          <a:effectLst/>
                        </a:rPr>
                        <a:t>0.70</a:t>
                      </a:r>
                      <a:endParaRPr lang="pt-BR" sz="25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082908708"/>
                  </a:ext>
                </a:extLst>
              </a:tr>
              <a:tr h="466771">
                <a:tc>
                  <a:txBody>
                    <a:bodyPr/>
                    <a:lstStyle/>
                    <a:p>
                      <a:pPr algn="l" fontAlgn="b"/>
                      <a:r>
                        <a:rPr lang="pt-BR" sz="2500" u="none" strike="noStrike">
                          <a:effectLst/>
                        </a:rPr>
                        <a:t>(-) Custos</a:t>
                      </a:r>
                      <a:endParaRPr lang="pt-BR"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150442760"/>
                  </a:ext>
                </a:extLst>
              </a:tr>
              <a:tr h="466771">
                <a:tc>
                  <a:txBody>
                    <a:bodyPr/>
                    <a:lstStyle/>
                    <a:p>
                      <a:pPr algn="l" fontAlgn="b"/>
                      <a:r>
                        <a:rPr lang="pt-BR" sz="2500" u="none" strike="noStrike">
                          <a:effectLst/>
                        </a:rPr>
                        <a:t>Materiais Diretos</a:t>
                      </a:r>
                      <a:endParaRPr lang="pt-BR"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500" u="none" strike="noStrike">
                          <a:effectLst/>
                        </a:rPr>
                        <a:t>400.00</a:t>
                      </a:r>
                      <a:endParaRPr lang="pt-BR"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500" u="none" strike="noStrike" dirty="0">
                          <a:effectLst/>
                        </a:rPr>
                        <a:t>0.40</a:t>
                      </a:r>
                      <a:endParaRPr lang="pt-BR"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154281307"/>
                  </a:ext>
                </a:extLst>
              </a:tr>
              <a:tr h="466771">
                <a:tc>
                  <a:txBody>
                    <a:bodyPr/>
                    <a:lstStyle/>
                    <a:p>
                      <a:pPr algn="l" fontAlgn="b"/>
                      <a:r>
                        <a:rPr lang="pt-BR" sz="2500" u="none" strike="noStrike">
                          <a:effectLst/>
                        </a:rPr>
                        <a:t> Mão-de-Obra</a:t>
                      </a:r>
                      <a:endParaRPr lang="pt-BR"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500" u="none" strike="noStrike">
                          <a:effectLst/>
                        </a:rPr>
                        <a:t>60.00</a:t>
                      </a:r>
                      <a:endParaRPr lang="pt-BR"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500" u="none" strike="noStrike" dirty="0">
                          <a:effectLst/>
                        </a:rPr>
                        <a:t>0.06</a:t>
                      </a:r>
                      <a:endParaRPr lang="pt-BR"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612617546"/>
                  </a:ext>
                </a:extLst>
              </a:tr>
              <a:tr h="466771">
                <a:tc>
                  <a:txBody>
                    <a:bodyPr/>
                    <a:lstStyle/>
                    <a:p>
                      <a:pPr algn="l" fontAlgn="b"/>
                      <a:r>
                        <a:rPr lang="pt-BR" sz="2500" u="none" strike="noStrike">
                          <a:effectLst/>
                        </a:rPr>
                        <a:t>CIF</a:t>
                      </a:r>
                      <a:endParaRPr lang="pt-BR"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500" u="none" strike="noStrike">
                          <a:effectLst/>
                        </a:rPr>
                        <a:t>400.00</a:t>
                      </a:r>
                      <a:endParaRPr lang="pt-BR"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500" u="none" strike="noStrike" dirty="0">
                          <a:effectLst/>
                        </a:rPr>
                        <a:t>0.40</a:t>
                      </a:r>
                      <a:endParaRPr lang="pt-BR"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523120530"/>
                  </a:ext>
                </a:extLst>
              </a:tr>
              <a:tr h="466771">
                <a:tc>
                  <a:txBody>
                    <a:bodyPr/>
                    <a:lstStyle/>
                    <a:p>
                      <a:pPr algn="l" fontAlgn="b"/>
                      <a:r>
                        <a:rPr lang="pt-BR" sz="2500" u="none" strike="noStrike">
                          <a:effectLst/>
                        </a:rPr>
                        <a:t>Soma dos Custos</a:t>
                      </a:r>
                      <a:endParaRPr lang="pt-BR"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500" u="none" strike="noStrike">
                          <a:effectLst/>
                        </a:rPr>
                        <a:t>860.00</a:t>
                      </a:r>
                      <a:endParaRPr lang="pt-BR" sz="25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500" u="none" strike="noStrike" dirty="0">
                          <a:effectLst/>
                        </a:rPr>
                        <a:t>0.86</a:t>
                      </a:r>
                      <a:endParaRPr lang="pt-BR"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136946102"/>
                  </a:ext>
                </a:extLst>
              </a:tr>
              <a:tr h="466771">
                <a:tc>
                  <a:txBody>
                    <a:bodyPr/>
                    <a:lstStyle/>
                    <a:p>
                      <a:pPr algn="ctr" fontAlgn="b"/>
                      <a:r>
                        <a:rPr lang="pt-BR" sz="2500" b="1" u="none" strike="noStrike">
                          <a:effectLst/>
                        </a:rPr>
                        <a:t>Resultado</a:t>
                      </a:r>
                      <a:endParaRPr lang="pt-BR" sz="25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500" b="1" u="none" strike="noStrike">
                          <a:effectLst/>
                        </a:rPr>
                        <a:t>-160.00</a:t>
                      </a:r>
                      <a:endParaRPr lang="pt-BR" sz="25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500" b="1" u="none" strike="noStrike" dirty="0">
                          <a:effectLst/>
                        </a:rPr>
                        <a:t>-0.16</a:t>
                      </a:r>
                      <a:endParaRPr lang="pt-BR" sz="25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00360511"/>
                  </a:ext>
                </a:extLst>
              </a:tr>
            </a:tbl>
          </a:graphicData>
        </a:graphic>
      </p:graphicFrame>
    </p:spTree>
    <p:extLst>
      <p:ext uri="{BB962C8B-B14F-4D97-AF65-F5344CB8AC3E}">
        <p14:creationId xmlns:p14="http://schemas.microsoft.com/office/powerpoint/2010/main" val="244584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41FC045-A718-461E-8216-CB6CF5FCB781}"/>
              </a:ext>
            </a:extLst>
          </p:cNvPr>
          <p:cNvSpPr>
            <a:spLocks noChangeArrowheads="1"/>
          </p:cNvSpPr>
          <p:nvPr/>
        </p:nvSpPr>
        <p:spPr bwMode="auto">
          <a:xfrm>
            <a:off x="1523999" y="533401"/>
            <a:ext cx="999213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pt-BR" altLang="pt-BR" sz="3000" b="1" dirty="0">
                <a:solidFill>
                  <a:srgbClr val="000099"/>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Custeio Variável</a:t>
            </a:r>
          </a:p>
        </p:txBody>
      </p:sp>
      <p:graphicFrame>
        <p:nvGraphicFramePr>
          <p:cNvPr id="3" name="Tabela 2">
            <a:extLst>
              <a:ext uri="{FF2B5EF4-FFF2-40B4-BE49-F238E27FC236}">
                <a16:creationId xmlns:a16="http://schemas.microsoft.com/office/drawing/2014/main" id="{7306FBAB-06B5-44F6-9EF7-F26A24FA06FC}"/>
              </a:ext>
            </a:extLst>
          </p:cNvPr>
          <p:cNvGraphicFramePr>
            <a:graphicFrameLocks noGrp="1"/>
          </p:cNvGraphicFramePr>
          <p:nvPr>
            <p:extLst>
              <p:ext uri="{D42A27DB-BD31-4B8C-83A1-F6EECF244321}">
                <p14:modId xmlns:p14="http://schemas.microsoft.com/office/powerpoint/2010/main" val="4042534289"/>
              </p:ext>
            </p:extLst>
          </p:nvPr>
        </p:nvGraphicFramePr>
        <p:xfrm>
          <a:off x="556591" y="1550505"/>
          <a:ext cx="11092071" cy="4895158"/>
        </p:xfrm>
        <a:graphic>
          <a:graphicData uri="http://schemas.openxmlformats.org/drawingml/2006/table">
            <a:tbl>
              <a:tblPr firstRow="1">
                <a:tableStyleId>{073A0DAA-6AF3-43AB-8588-CEC1D06C72B9}</a:tableStyleId>
              </a:tblPr>
              <a:tblGrid>
                <a:gridCol w="3127513">
                  <a:extLst>
                    <a:ext uri="{9D8B030D-6E8A-4147-A177-3AD203B41FA5}">
                      <a16:colId xmlns:a16="http://schemas.microsoft.com/office/drawing/2014/main" val="1658080544"/>
                    </a:ext>
                  </a:extLst>
                </a:gridCol>
                <a:gridCol w="1618549">
                  <a:extLst>
                    <a:ext uri="{9D8B030D-6E8A-4147-A177-3AD203B41FA5}">
                      <a16:colId xmlns:a16="http://schemas.microsoft.com/office/drawing/2014/main" val="2607805797"/>
                    </a:ext>
                  </a:extLst>
                </a:gridCol>
                <a:gridCol w="1492387">
                  <a:extLst>
                    <a:ext uri="{9D8B030D-6E8A-4147-A177-3AD203B41FA5}">
                      <a16:colId xmlns:a16="http://schemas.microsoft.com/office/drawing/2014/main" val="1145740451"/>
                    </a:ext>
                  </a:extLst>
                </a:gridCol>
                <a:gridCol w="1734397">
                  <a:extLst>
                    <a:ext uri="{9D8B030D-6E8A-4147-A177-3AD203B41FA5}">
                      <a16:colId xmlns:a16="http://schemas.microsoft.com/office/drawing/2014/main" val="106361514"/>
                    </a:ext>
                  </a:extLst>
                </a:gridCol>
                <a:gridCol w="1549181">
                  <a:extLst>
                    <a:ext uri="{9D8B030D-6E8A-4147-A177-3AD203B41FA5}">
                      <a16:colId xmlns:a16="http://schemas.microsoft.com/office/drawing/2014/main" val="1793073891"/>
                    </a:ext>
                  </a:extLst>
                </a:gridCol>
                <a:gridCol w="1570044">
                  <a:extLst>
                    <a:ext uri="{9D8B030D-6E8A-4147-A177-3AD203B41FA5}">
                      <a16:colId xmlns:a16="http://schemas.microsoft.com/office/drawing/2014/main" val="3954875841"/>
                    </a:ext>
                  </a:extLst>
                </a:gridCol>
              </a:tblGrid>
              <a:tr h="529603">
                <a:tc>
                  <a:txBody>
                    <a:bodyPr/>
                    <a:lstStyle/>
                    <a:p>
                      <a:pPr algn="ctr" fontAlgn="b"/>
                      <a:r>
                        <a:rPr lang="pt-BR" sz="2000" u="none" strike="noStrike" dirty="0">
                          <a:effectLst/>
                        </a:rPr>
                        <a:t>DRE Sintética</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gridSpan="2">
                  <a:txBody>
                    <a:bodyPr/>
                    <a:lstStyle/>
                    <a:p>
                      <a:pPr algn="ctr" fontAlgn="b"/>
                      <a:r>
                        <a:rPr lang="pt-BR" sz="2000" u="none" strike="noStrike">
                          <a:effectLst/>
                        </a:rPr>
                        <a:t>Lapiseira (1.000 unidades)</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endParaRPr lang="pt-BR"/>
                    </a:p>
                  </a:txBody>
                  <a:tcPr/>
                </a:tc>
                <a:tc gridSpan="2">
                  <a:txBody>
                    <a:bodyPr/>
                    <a:lstStyle/>
                    <a:p>
                      <a:pPr algn="ctr" fontAlgn="b"/>
                      <a:r>
                        <a:rPr lang="pt-BR" sz="2000" u="none" strike="noStrike" dirty="0">
                          <a:effectLst/>
                        </a:rPr>
                        <a:t>Caneta (1.000 unidades)</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endParaRPr lang="pt-BR"/>
                    </a:p>
                  </a:txBody>
                  <a:tcPr/>
                </a:tc>
                <a:tc>
                  <a:txBody>
                    <a:bodyPr/>
                    <a:lstStyle/>
                    <a:p>
                      <a:pPr algn="ctr" fontAlgn="b"/>
                      <a:r>
                        <a:rPr lang="pt-BR" sz="2000" u="none" strike="noStrike">
                          <a:effectLst/>
                        </a:rPr>
                        <a:t>Total Geral</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654422775"/>
                  </a:ext>
                </a:extLst>
              </a:tr>
              <a:tr h="529603">
                <a:tc>
                  <a:txBody>
                    <a:bodyPr/>
                    <a:lstStyle/>
                    <a:p>
                      <a:pPr algn="ctr" fontAlgn="b"/>
                      <a:r>
                        <a:rPr lang="pt-BR" sz="2000" u="none" strike="noStrike" dirty="0">
                          <a:effectLst/>
                        </a:rPr>
                        <a:t>Custeio Variável</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Total</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Unitário</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a:effectLst/>
                        </a:rPr>
                        <a:t>Total</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a:effectLst/>
                        </a:rPr>
                        <a:t>Unitário</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33106174"/>
                  </a:ext>
                </a:extLst>
              </a:tr>
              <a:tr h="529603">
                <a:tc>
                  <a:txBody>
                    <a:bodyPr/>
                    <a:lstStyle/>
                    <a:p>
                      <a:pPr algn="l" fontAlgn="b"/>
                      <a:r>
                        <a:rPr lang="pt-BR" sz="2000" u="none" strike="noStrike">
                          <a:effectLst/>
                        </a:rPr>
                        <a:t>Receita</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500,00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0,50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700,00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0,70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1.200,00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356643803"/>
                  </a:ext>
                </a:extLst>
              </a:tr>
              <a:tr h="529603">
                <a:tc>
                  <a:txBody>
                    <a:bodyPr/>
                    <a:lstStyle/>
                    <a:p>
                      <a:pPr algn="l" fontAlgn="b"/>
                      <a:r>
                        <a:rPr lang="pt-BR" sz="2000" u="none" strike="noStrike" dirty="0">
                          <a:effectLst/>
                        </a:rPr>
                        <a:t>(-) Custos Variáveis</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514861250"/>
                  </a:ext>
                </a:extLst>
              </a:tr>
              <a:tr h="529603">
                <a:tc>
                  <a:txBody>
                    <a:bodyPr/>
                    <a:lstStyle/>
                    <a:p>
                      <a:pPr algn="l" fontAlgn="b"/>
                      <a:r>
                        <a:rPr lang="pt-BR" sz="2000" u="none" strike="noStrike">
                          <a:effectLst/>
                        </a:rPr>
                        <a:t>Materiais Diretos</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100,00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0,10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400,00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0,40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500,00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985682843"/>
                  </a:ext>
                </a:extLst>
              </a:tr>
              <a:tr h="529603">
                <a:tc>
                  <a:txBody>
                    <a:bodyPr/>
                    <a:lstStyle/>
                    <a:p>
                      <a:pPr algn="l" fontAlgn="b"/>
                      <a:r>
                        <a:rPr lang="pt-BR" sz="2000" u="none" strike="noStrike">
                          <a:effectLst/>
                        </a:rPr>
                        <a:t> Mão-de-Obra</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140,00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0,14</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60,00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0,06</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200,00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264238348"/>
                  </a:ext>
                </a:extLst>
              </a:tr>
              <a:tr h="658334">
                <a:tc>
                  <a:txBody>
                    <a:bodyPr/>
                    <a:lstStyle/>
                    <a:p>
                      <a:pPr algn="l" fontAlgn="b"/>
                      <a:r>
                        <a:rPr lang="pt-BR" sz="2000" b="1" u="none" strike="noStrike" dirty="0">
                          <a:effectLst/>
                        </a:rPr>
                        <a:t>(=) Margem de Contribuição</a:t>
                      </a:r>
                      <a:endParaRPr lang="pt-BR"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260,00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0,26</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240,00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0,24</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500,00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280483473"/>
                  </a:ext>
                </a:extLst>
              </a:tr>
              <a:tr h="529603">
                <a:tc>
                  <a:txBody>
                    <a:bodyPr/>
                    <a:lstStyle/>
                    <a:p>
                      <a:pPr algn="l" fontAlgn="b"/>
                      <a:r>
                        <a:rPr lang="pt-BR" sz="2000" u="none" strike="noStrike">
                          <a:effectLst/>
                        </a:rPr>
                        <a:t>CIF</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400,00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912808193"/>
                  </a:ext>
                </a:extLst>
              </a:tr>
              <a:tr h="529603">
                <a:tc>
                  <a:txBody>
                    <a:bodyPr/>
                    <a:lstStyle/>
                    <a:p>
                      <a:pPr algn="ctr" fontAlgn="b"/>
                      <a:r>
                        <a:rPr lang="pt-BR" sz="2000" b="1" u="none" strike="noStrike">
                          <a:effectLst/>
                        </a:rPr>
                        <a:t>Resultado</a:t>
                      </a:r>
                      <a:endParaRPr lang="pt-BR"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b="1" u="none" strike="noStrike" dirty="0">
                          <a:effectLst/>
                        </a:rPr>
                        <a:t>100,00</a:t>
                      </a:r>
                      <a:endParaRPr lang="pt-BR"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324705645"/>
                  </a:ext>
                </a:extLst>
              </a:tr>
            </a:tbl>
          </a:graphicData>
        </a:graphic>
      </p:graphicFrame>
    </p:spTree>
    <p:extLst>
      <p:ext uri="{BB962C8B-B14F-4D97-AF65-F5344CB8AC3E}">
        <p14:creationId xmlns:p14="http://schemas.microsoft.com/office/powerpoint/2010/main" val="1900649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41FC045-A718-461E-8216-CB6CF5FCB781}"/>
              </a:ext>
            </a:extLst>
          </p:cNvPr>
          <p:cNvSpPr>
            <a:spLocks noChangeArrowheads="1"/>
          </p:cNvSpPr>
          <p:nvPr/>
        </p:nvSpPr>
        <p:spPr bwMode="auto">
          <a:xfrm>
            <a:off x="1524000" y="533401"/>
            <a:ext cx="914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000" b="1" dirty="0">
                <a:solidFill>
                  <a:srgbClr val="000099"/>
                </a:solidFill>
                <a:effectLst>
                  <a:outerShdw blurRad="38100" dist="38100" dir="2700000" algn="tl">
                    <a:srgbClr val="C0C0C0"/>
                  </a:outerShdw>
                </a:effectLst>
                <a:latin typeface="Bookman Old Style" panose="02050604050505020204" pitchFamily="18" charset="0"/>
              </a:rPr>
              <a:t>Margem de Contribuição</a:t>
            </a:r>
          </a:p>
        </p:txBody>
      </p:sp>
      <p:sp>
        <p:nvSpPr>
          <p:cNvPr id="11267" name="Text Box 3">
            <a:extLst>
              <a:ext uri="{FF2B5EF4-FFF2-40B4-BE49-F238E27FC236}">
                <a16:creationId xmlns:a16="http://schemas.microsoft.com/office/drawing/2014/main" id="{B65F7388-E025-428C-A3E6-F74D9C7A5A7B}"/>
              </a:ext>
            </a:extLst>
          </p:cNvPr>
          <p:cNvSpPr txBox="1">
            <a:spLocks noChangeArrowheads="1"/>
          </p:cNvSpPr>
          <p:nvPr/>
        </p:nvSpPr>
        <p:spPr bwMode="auto">
          <a:xfrm>
            <a:off x="675861" y="1374913"/>
            <a:ext cx="11198087" cy="4435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just">
              <a:lnSpc>
                <a:spcPct val="150000"/>
              </a:lnSpc>
              <a:buFont typeface="Arial" panose="020B0604020202020204" pitchFamily="34" charset="0"/>
              <a:buChar char="•"/>
            </a:pPr>
            <a:r>
              <a:rPr lang="pt-BR" altLang="pt-BR" sz="3200" dirty="0">
                <a:latin typeface="Times New Roman" panose="02020603050405020304" pitchFamily="18" charset="0"/>
                <a:cs typeface="Times New Roman" panose="02020603050405020304" pitchFamily="18" charset="0"/>
              </a:rPr>
              <a:t>Margem de Contribuição unitária é a diferença entre a receita de venda de uma unidade e a soma dos custos e despesas variáveis dessa mesma unidade.</a:t>
            </a:r>
          </a:p>
          <a:p>
            <a:pPr marL="285750" indent="-285750" algn="just">
              <a:lnSpc>
                <a:spcPct val="150000"/>
              </a:lnSpc>
              <a:buFont typeface="Arial" panose="020B0604020202020204" pitchFamily="34" charset="0"/>
              <a:buChar char="•"/>
            </a:pPr>
            <a:endParaRPr lang="pt-BR" altLang="pt-BR" sz="320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pt-BR" altLang="pt-BR" sz="3200" dirty="0">
                <a:latin typeface="Times New Roman" panose="02020603050405020304" pitchFamily="18" charset="0"/>
                <a:cs typeface="Times New Roman" panose="02020603050405020304" pitchFamily="18" charset="0"/>
              </a:rPr>
              <a:t>Margem de contribuição total é a soma de todas as margens de contribuição relativas às unidades vendidas.</a:t>
            </a:r>
          </a:p>
        </p:txBody>
      </p:sp>
    </p:spTree>
    <p:extLst>
      <p:ext uri="{BB962C8B-B14F-4D97-AF65-F5344CB8AC3E}">
        <p14:creationId xmlns:p14="http://schemas.microsoft.com/office/powerpoint/2010/main" val="3046195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41FC045-A718-461E-8216-CB6CF5FCB781}"/>
              </a:ext>
            </a:extLst>
          </p:cNvPr>
          <p:cNvSpPr>
            <a:spLocks noChangeArrowheads="1"/>
          </p:cNvSpPr>
          <p:nvPr/>
        </p:nvSpPr>
        <p:spPr bwMode="auto">
          <a:xfrm>
            <a:off x="1974574" y="874455"/>
            <a:ext cx="91440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pt-BR" altLang="pt-BR" sz="4000" b="1" dirty="0">
              <a:solidFill>
                <a:srgbClr val="000099"/>
              </a:solidFill>
              <a:effectLst>
                <a:outerShdw blurRad="38100" dist="38100" dir="2700000" algn="tl">
                  <a:srgbClr val="C0C0C0"/>
                </a:outerShdw>
              </a:effectLst>
              <a:latin typeface="Bookman Old Style" panose="02050604050505020204" pitchFamily="18" charset="0"/>
            </a:endParaRPr>
          </a:p>
          <a:p>
            <a:pPr algn="ctr"/>
            <a:endParaRPr lang="pt-BR" altLang="pt-BR" sz="4000" b="1" dirty="0">
              <a:solidFill>
                <a:srgbClr val="000099"/>
              </a:solidFill>
              <a:effectLst>
                <a:outerShdw blurRad="38100" dist="38100" dir="2700000" algn="tl">
                  <a:srgbClr val="C0C0C0"/>
                </a:outerShdw>
              </a:effectLst>
              <a:latin typeface="Bookman Old Style" panose="02050604050505020204" pitchFamily="18" charset="0"/>
            </a:endParaRPr>
          </a:p>
          <a:p>
            <a:pPr algn="ctr"/>
            <a:endParaRPr lang="pt-BR" altLang="pt-BR" sz="4000" b="1" dirty="0">
              <a:solidFill>
                <a:srgbClr val="000099"/>
              </a:solidFill>
              <a:effectLst>
                <a:outerShdw blurRad="38100" dist="38100" dir="2700000" algn="tl">
                  <a:srgbClr val="C0C0C0"/>
                </a:outerShdw>
              </a:effectLst>
              <a:latin typeface="Bookman Old Style" panose="02050604050505020204" pitchFamily="18" charset="0"/>
            </a:endParaRPr>
          </a:p>
          <a:p>
            <a:pPr algn="ctr"/>
            <a:r>
              <a:rPr lang="pt-BR" altLang="pt-BR" sz="4000" b="1" dirty="0">
                <a:solidFill>
                  <a:srgbClr val="000099"/>
                </a:solidFill>
                <a:effectLst>
                  <a:outerShdw blurRad="38100" dist="38100" dir="2700000" algn="tl">
                    <a:srgbClr val="C0C0C0"/>
                  </a:outerShdw>
                </a:effectLst>
                <a:latin typeface="Bookman Old Style" panose="02050604050505020204" pitchFamily="18" charset="0"/>
              </a:rPr>
              <a:t>Relação Custo, Volume e Lucro</a:t>
            </a:r>
          </a:p>
        </p:txBody>
      </p:sp>
    </p:spTree>
    <p:extLst>
      <p:ext uri="{BB962C8B-B14F-4D97-AF65-F5344CB8AC3E}">
        <p14:creationId xmlns:p14="http://schemas.microsoft.com/office/powerpoint/2010/main" val="1438061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Número de Slide 3">
            <a:extLst>
              <a:ext uri="{FF2B5EF4-FFF2-40B4-BE49-F238E27FC236}">
                <a16:creationId xmlns:a16="http://schemas.microsoft.com/office/drawing/2014/main" id="{793FD966-A3C2-4F3B-8F80-CD38B651083C}"/>
              </a:ext>
            </a:extLst>
          </p:cNvPr>
          <p:cNvSpPr>
            <a:spLocks noGrp="1"/>
          </p:cNvSpPr>
          <p:nvPr>
            <p:ph type="sldNum" sz="quarter" idx="12"/>
          </p:nvPr>
        </p:nvSpPr>
        <p:spPr/>
        <p:txBody>
          <a:bodyPr/>
          <a:lstStyle/>
          <a:p>
            <a:fld id="{DDF77437-0C31-41D0-AE16-61D53C4A497C}" type="slidenum">
              <a:rPr lang="en-US" altLang="pt-BR"/>
              <a:pPr/>
              <a:t>17</a:t>
            </a:fld>
            <a:endParaRPr lang="en-US" altLang="pt-BR"/>
          </a:p>
        </p:txBody>
      </p:sp>
      <p:sp>
        <p:nvSpPr>
          <p:cNvPr id="5122" name="Text Box 2">
            <a:extLst>
              <a:ext uri="{FF2B5EF4-FFF2-40B4-BE49-F238E27FC236}">
                <a16:creationId xmlns:a16="http://schemas.microsoft.com/office/drawing/2014/main" id="{C74C32D7-A848-4044-ACC5-1A694B9DBC04}"/>
              </a:ext>
            </a:extLst>
          </p:cNvPr>
          <p:cNvSpPr txBox="1">
            <a:spLocks noChangeArrowheads="1"/>
          </p:cNvSpPr>
          <p:nvPr/>
        </p:nvSpPr>
        <p:spPr bwMode="auto">
          <a:xfrm>
            <a:off x="1752600" y="457201"/>
            <a:ext cx="8610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000" b="1">
                <a:solidFill>
                  <a:srgbClr val="000099"/>
                </a:solidFill>
                <a:effectLst>
                  <a:outerShdw blurRad="38100" dist="38100" dir="2700000" algn="tl">
                    <a:srgbClr val="C0C0C0"/>
                  </a:outerShdw>
                </a:effectLst>
                <a:latin typeface="Bookman Old Style" panose="02050604050505020204" pitchFamily="18" charset="0"/>
              </a:rPr>
              <a:t>CUSTOS FIXOS</a:t>
            </a:r>
            <a:endParaRPr lang="pt-BR" altLang="pt-BR" sz="3400" b="1">
              <a:solidFill>
                <a:srgbClr val="000099"/>
              </a:solidFill>
              <a:effectLst>
                <a:outerShdw blurRad="38100" dist="38100" dir="2700000" algn="tl">
                  <a:srgbClr val="C0C0C0"/>
                </a:outerShdw>
              </a:effectLst>
              <a:latin typeface="Bookman Old Style" panose="02050604050505020204" pitchFamily="18" charset="0"/>
            </a:endParaRPr>
          </a:p>
        </p:txBody>
      </p:sp>
      <p:sp>
        <p:nvSpPr>
          <p:cNvPr id="5133" name="Line 13">
            <a:extLst>
              <a:ext uri="{FF2B5EF4-FFF2-40B4-BE49-F238E27FC236}">
                <a16:creationId xmlns:a16="http://schemas.microsoft.com/office/drawing/2014/main" id="{BBC1B608-B685-4A93-9C4B-F69B8A0B9DAC}"/>
              </a:ext>
            </a:extLst>
          </p:cNvPr>
          <p:cNvSpPr>
            <a:spLocks noChangeShapeType="1"/>
          </p:cNvSpPr>
          <p:nvPr/>
        </p:nvSpPr>
        <p:spPr bwMode="auto">
          <a:xfrm flipV="1">
            <a:off x="3657600" y="2209800"/>
            <a:ext cx="0" cy="3505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5134" name="Line 14">
            <a:extLst>
              <a:ext uri="{FF2B5EF4-FFF2-40B4-BE49-F238E27FC236}">
                <a16:creationId xmlns:a16="http://schemas.microsoft.com/office/drawing/2014/main" id="{D5AFFBFF-C964-4208-96EE-C9ADD7F3D6D9}"/>
              </a:ext>
            </a:extLst>
          </p:cNvPr>
          <p:cNvSpPr>
            <a:spLocks noChangeShapeType="1"/>
          </p:cNvSpPr>
          <p:nvPr/>
        </p:nvSpPr>
        <p:spPr bwMode="auto">
          <a:xfrm>
            <a:off x="3657600" y="5715000"/>
            <a:ext cx="45720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5135" name="Line 15">
            <a:extLst>
              <a:ext uri="{FF2B5EF4-FFF2-40B4-BE49-F238E27FC236}">
                <a16:creationId xmlns:a16="http://schemas.microsoft.com/office/drawing/2014/main" id="{148772EF-6CEA-4A29-9521-5C9C0FA45BFB}"/>
              </a:ext>
            </a:extLst>
          </p:cNvPr>
          <p:cNvSpPr>
            <a:spLocks noChangeShapeType="1"/>
          </p:cNvSpPr>
          <p:nvPr/>
        </p:nvSpPr>
        <p:spPr bwMode="auto">
          <a:xfrm>
            <a:off x="3657600" y="3886200"/>
            <a:ext cx="396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5136" name="Text Box 16">
            <a:extLst>
              <a:ext uri="{FF2B5EF4-FFF2-40B4-BE49-F238E27FC236}">
                <a16:creationId xmlns:a16="http://schemas.microsoft.com/office/drawing/2014/main" id="{2F444B6E-6FB0-4023-9B7F-4C2195BEBB62}"/>
              </a:ext>
            </a:extLst>
          </p:cNvPr>
          <p:cNvSpPr txBox="1">
            <a:spLocks noChangeArrowheads="1"/>
          </p:cNvSpPr>
          <p:nvPr/>
        </p:nvSpPr>
        <p:spPr bwMode="auto">
          <a:xfrm>
            <a:off x="7756526" y="3571875"/>
            <a:ext cx="54053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2800"/>
              <a:t>CF</a:t>
            </a:r>
          </a:p>
        </p:txBody>
      </p:sp>
      <p:sp>
        <p:nvSpPr>
          <p:cNvPr id="5137" name="Text Box 17">
            <a:extLst>
              <a:ext uri="{FF2B5EF4-FFF2-40B4-BE49-F238E27FC236}">
                <a16:creationId xmlns:a16="http://schemas.microsoft.com/office/drawing/2014/main" id="{00EEC60A-F198-43CB-AAC3-86869A46A3BA}"/>
              </a:ext>
            </a:extLst>
          </p:cNvPr>
          <p:cNvSpPr txBox="1">
            <a:spLocks noChangeArrowheads="1"/>
          </p:cNvSpPr>
          <p:nvPr/>
        </p:nvSpPr>
        <p:spPr bwMode="auto">
          <a:xfrm>
            <a:off x="2630489" y="1971675"/>
            <a:ext cx="10128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pt-BR" altLang="pt-BR" sz="2800"/>
              <a:t>Custo</a:t>
            </a:r>
          </a:p>
          <a:p>
            <a:pPr algn="ctr"/>
            <a:r>
              <a:rPr lang="pt-BR" altLang="pt-BR" sz="2800"/>
              <a:t>$</a:t>
            </a:r>
          </a:p>
        </p:txBody>
      </p:sp>
      <p:sp>
        <p:nvSpPr>
          <p:cNvPr id="5138" name="Text Box 18">
            <a:extLst>
              <a:ext uri="{FF2B5EF4-FFF2-40B4-BE49-F238E27FC236}">
                <a16:creationId xmlns:a16="http://schemas.microsoft.com/office/drawing/2014/main" id="{02B9B049-E97C-44C9-AF3F-5AC4D555D275}"/>
              </a:ext>
            </a:extLst>
          </p:cNvPr>
          <p:cNvSpPr txBox="1">
            <a:spLocks noChangeArrowheads="1"/>
          </p:cNvSpPr>
          <p:nvPr/>
        </p:nvSpPr>
        <p:spPr bwMode="auto">
          <a:xfrm>
            <a:off x="5089526" y="5705476"/>
            <a:ext cx="32416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2800"/>
              <a:t>Volume de Atividade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Número de Slide 3">
            <a:extLst>
              <a:ext uri="{FF2B5EF4-FFF2-40B4-BE49-F238E27FC236}">
                <a16:creationId xmlns:a16="http://schemas.microsoft.com/office/drawing/2014/main" id="{83917F75-C238-435C-A6B0-BE5A7E194374}"/>
              </a:ext>
            </a:extLst>
          </p:cNvPr>
          <p:cNvSpPr>
            <a:spLocks noGrp="1"/>
          </p:cNvSpPr>
          <p:nvPr>
            <p:ph type="sldNum" sz="quarter" idx="12"/>
          </p:nvPr>
        </p:nvSpPr>
        <p:spPr/>
        <p:txBody>
          <a:bodyPr/>
          <a:lstStyle/>
          <a:p>
            <a:fld id="{38C10412-719C-4568-B15F-37606E571972}" type="slidenum">
              <a:rPr lang="en-US" altLang="pt-BR"/>
              <a:pPr/>
              <a:t>18</a:t>
            </a:fld>
            <a:endParaRPr lang="en-US" altLang="pt-BR"/>
          </a:p>
        </p:txBody>
      </p:sp>
      <p:sp>
        <p:nvSpPr>
          <p:cNvPr id="6146" name="Text Box 2">
            <a:extLst>
              <a:ext uri="{FF2B5EF4-FFF2-40B4-BE49-F238E27FC236}">
                <a16:creationId xmlns:a16="http://schemas.microsoft.com/office/drawing/2014/main" id="{9670C522-ED22-4477-8AC6-3D75E583C1AE}"/>
              </a:ext>
            </a:extLst>
          </p:cNvPr>
          <p:cNvSpPr txBox="1">
            <a:spLocks noChangeArrowheads="1"/>
          </p:cNvSpPr>
          <p:nvPr/>
        </p:nvSpPr>
        <p:spPr bwMode="auto">
          <a:xfrm>
            <a:off x="1752600" y="457201"/>
            <a:ext cx="8610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000" b="1">
                <a:solidFill>
                  <a:srgbClr val="000099"/>
                </a:solidFill>
                <a:effectLst>
                  <a:outerShdw blurRad="38100" dist="38100" dir="2700000" algn="tl">
                    <a:srgbClr val="C0C0C0"/>
                  </a:outerShdw>
                </a:effectLst>
                <a:latin typeface="Bookman Old Style" panose="02050604050505020204" pitchFamily="18" charset="0"/>
              </a:rPr>
              <a:t>CUSTOS VARIÁVEIS</a:t>
            </a:r>
            <a:endParaRPr lang="pt-BR" altLang="pt-BR" sz="3400" b="1">
              <a:solidFill>
                <a:srgbClr val="000099"/>
              </a:solidFill>
              <a:latin typeface="Bookman Old Style" panose="02050604050505020204" pitchFamily="18" charset="0"/>
            </a:endParaRPr>
          </a:p>
        </p:txBody>
      </p:sp>
      <p:sp>
        <p:nvSpPr>
          <p:cNvPr id="6147" name="Line 3">
            <a:extLst>
              <a:ext uri="{FF2B5EF4-FFF2-40B4-BE49-F238E27FC236}">
                <a16:creationId xmlns:a16="http://schemas.microsoft.com/office/drawing/2014/main" id="{40474017-A3BB-4A48-A1B8-70784AE5320E}"/>
              </a:ext>
            </a:extLst>
          </p:cNvPr>
          <p:cNvSpPr>
            <a:spLocks noChangeShapeType="1"/>
          </p:cNvSpPr>
          <p:nvPr/>
        </p:nvSpPr>
        <p:spPr bwMode="auto">
          <a:xfrm flipV="1">
            <a:off x="3657600" y="2209800"/>
            <a:ext cx="0" cy="3505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148" name="Line 4">
            <a:extLst>
              <a:ext uri="{FF2B5EF4-FFF2-40B4-BE49-F238E27FC236}">
                <a16:creationId xmlns:a16="http://schemas.microsoft.com/office/drawing/2014/main" id="{56EA45A4-E9F4-4AC2-B74C-79FD40D17C02}"/>
              </a:ext>
            </a:extLst>
          </p:cNvPr>
          <p:cNvSpPr>
            <a:spLocks noChangeShapeType="1"/>
          </p:cNvSpPr>
          <p:nvPr/>
        </p:nvSpPr>
        <p:spPr bwMode="auto">
          <a:xfrm>
            <a:off x="3657600" y="5715000"/>
            <a:ext cx="45720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6150" name="Text Box 6">
            <a:extLst>
              <a:ext uri="{FF2B5EF4-FFF2-40B4-BE49-F238E27FC236}">
                <a16:creationId xmlns:a16="http://schemas.microsoft.com/office/drawing/2014/main" id="{BE4F9FD8-720D-4B5B-ACA3-27932C60BB64}"/>
              </a:ext>
            </a:extLst>
          </p:cNvPr>
          <p:cNvSpPr txBox="1">
            <a:spLocks noChangeArrowheads="1"/>
          </p:cNvSpPr>
          <p:nvPr/>
        </p:nvSpPr>
        <p:spPr bwMode="auto">
          <a:xfrm>
            <a:off x="7696201" y="2311400"/>
            <a:ext cx="57900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2800"/>
              <a:t>CV</a:t>
            </a:r>
          </a:p>
        </p:txBody>
      </p:sp>
      <p:sp>
        <p:nvSpPr>
          <p:cNvPr id="6151" name="Text Box 7">
            <a:extLst>
              <a:ext uri="{FF2B5EF4-FFF2-40B4-BE49-F238E27FC236}">
                <a16:creationId xmlns:a16="http://schemas.microsoft.com/office/drawing/2014/main" id="{69FB4692-ED8A-4A72-AEDE-71F8BCBF74FA}"/>
              </a:ext>
            </a:extLst>
          </p:cNvPr>
          <p:cNvSpPr txBox="1">
            <a:spLocks noChangeArrowheads="1"/>
          </p:cNvSpPr>
          <p:nvPr/>
        </p:nvSpPr>
        <p:spPr bwMode="auto">
          <a:xfrm>
            <a:off x="2630489" y="1971675"/>
            <a:ext cx="10128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pt-BR" altLang="pt-BR" sz="2800"/>
              <a:t>Custo</a:t>
            </a:r>
          </a:p>
          <a:p>
            <a:pPr algn="ctr"/>
            <a:r>
              <a:rPr lang="pt-BR" altLang="pt-BR" sz="2800"/>
              <a:t>$</a:t>
            </a:r>
          </a:p>
        </p:txBody>
      </p:sp>
      <p:sp>
        <p:nvSpPr>
          <p:cNvPr id="6152" name="Text Box 8">
            <a:extLst>
              <a:ext uri="{FF2B5EF4-FFF2-40B4-BE49-F238E27FC236}">
                <a16:creationId xmlns:a16="http://schemas.microsoft.com/office/drawing/2014/main" id="{68B57F05-2FA1-4C61-84BC-A297C2701895}"/>
              </a:ext>
            </a:extLst>
          </p:cNvPr>
          <p:cNvSpPr txBox="1">
            <a:spLocks noChangeArrowheads="1"/>
          </p:cNvSpPr>
          <p:nvPr/>
        </p:nvSpPr>
        <p:spPr bwMode="auto">
          <a:xfrm>
            <a:off x="5089526" y="5705476"/>
            <a:ext cx="32416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2800"/>
              <a:t>Volume de Atividade</a:t>
            </a:r>
          </a:p>
        </p:txBody>
      </p:sp>
      <p:sp>
        <p:nvSpPr>
          <p:cNvPr id="6153" name="Line 9">
            <a:extLst>
              <a:ext uri="{FF2B5EF4-FFF2-40B4-BE49-F238E27FC236}">
                <a16:creationId xmlns:a16="http://schemas.microsoft.com/office/drawing/2014/main" id="{931E0A3F-5891-47C5-9182-3B08A8981F26}"/>
              </a:ext>
            </a:extLst>
          </p:cNvPr>
          <p:cNvSpPr>
            <a:spLocks noChangeShapeType="1"/>
          </p:cNvSpPr>
          <p:nvPr/>
        </p:nvSpPr>
        <p:spPr bwMode="auto">
          <a:xfrm flipV="1">
            <a:off x="3657600" y="2743200"/>
            <a:ext cx="3810000" cy="297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Espaço Reservado para Número de Slide 3">
            <a:extLst>
              <a:ext uri="{FF2B5EF4-FFF2-40B4-BE49-F238E27FC236}">
                <a16:creationId xmlns:a16="http://schemas.microsoft.com/office/drawing/2014/main" id="{7CAFD546-75DF-4667-BE7F-AB761C40486A}"/>
              </a:ext>
            </a:extLst>
          </p:cNvPr>
          <p:cNvSpPr>
            <a:spLocks noGrp="1"/>
          </p:cNvSpPr>
          <p:nvPr>
            <p:ph type="sldNum" sz="quarter" idx="12"/>
          </p:nvPr>
        </p:nvSpPr>
        <p:spPr/>
        <p:txBody>
          <a:bodyPr/>
          <a:lstStyle/>
          <a:p>
            <a:fld id="{DAC785B2-9470-4FE1-8ECB-87169F4968E0}" type="slidenum">
              <a:rPr lang="en-US" altLang="pt-BR"/>
              <a:pPr/>
              <a:t>19</a:t>
            </a:fld>
            <a:endParaRPr lang="en-US" altLang="pt-BR"/>
          </a:p>
        </p:txBody>
      </p:sp>
      <p:sp>
        <p:nvSpPr>
          <p:cNvPr id="9218" name="Text Box 2">
            <a:extLst>
              <a:ext uri="{FF2B5EF4-FFF2-40B4-BE49-F238E27FC236}">
                <a16:creationId xmlns:a16="http://schemas.microsoft.com/office/drawing/2014/main" id="{B1521A7B-163E-4A94-A95A-29F9756D859D}"/>
              </a:ext>
            </a:extLst>
          </p:cNvPr>
          <p:cNvSpPr txBox="1">
            <a:spLocks noChangeArrowheads="1"/>
          </p:cNvSpPr>
          <p:nvPr/>
        </p:nvSpPr>
        <p:spPr bwMode="auto">
          <a:xfrm>
            <a:off x="1752600" y="457201"/>
            <a:ext cx="8610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000" b="1">
                <a:solidFill>
                  <a:srgbClr val="000099"/>
                </a:solidFill>
                <a:effectLst>
                  <a:outerShdw blurRad="38100" dist="38100" dir="2700000" algn="tl">
                    <a:srgbClr val="C0C0C0"/>
                  </a:outerShdw>
                </a:effectLst>
                <a:latin typeface="Bookman Old Style" panose="02050604050505020204" pitchFamily="18" charset="0"/>
              </a:rPr>
              <a:t>PONTO DE EQUILÍBRIO</a:t>
            </a:r>
            <a:endParaRPr lang="pt-BR" altLang="pt-BR" sz="3400" b="1">
              <a:solidFill>
                <a:srgbClr val="000099"/>
              </a:solidFill>
              <a:latin typeface="Bookman Old Style" panose="02050604050505020204" pitchFamily="18" charset="0"/>
            </a:endParaRPr>
          </a:p>
        </p:txBody>
      </p:sp>
      <p:sp>
        <p:nvSpPr>
          <p:cNvPr id="9220" name="Text Box 4">
            <a:extLst>
              <a:ext uri="{FF2B5EF4-FFF2-40B4-BE49-F238E27FC236}">
                <a16:creationId xmlns:a16="http://schemas.microsoft.com/office/drawing/2014/main" id="{0A5AAE0F-5B79-417F-BD44-18E8F7E125C6}"/>
              </a:ext>
            </a:extLst>
          </p:cNvPr>
          <p:cNvSpPr txBox="1">
            <a:spLocks noChangeArrowheads="1"/>
          </p:cNvSpPr>
          <p:nvPr/>
        </p:nvSpPr>
        <p:spPr bwMode="auto">
          <a:xfrm>
            <a:off x="5013326" y="514667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pt-BR" altLang="pt-BR"/>
          </a:p>
        </p:txBody>
      </p:sp>
      <p:sp>
        <p:nvSpPr>
          <p:cNvPr id="9221" name="Text Box 5">
            <a:extLst>
              <a:ext uri="{FF2B5EF4-FFF2-40B4-BE49-F238E27FC236}">
                <a16:creationId xmlns:a16="http://schemas.microsoft.com/office/drawing/2014/main" id="{AC881BF2-C62B-47EF-AC7F-F9806DB3B49B}"/>
              </a:ext>
            </a:extLst>
          </p:cNvPr>
          <p:cNvSpPr txBox="1">
            <a:spLocks noChangeArrowheads="1"/>
          </p:cNvSpPr>
          <p:nvPr/>
        </p:nvSpPr>
        <p:spPr bwMode="auto">
          <a:xfrm>
            <a:off x="5394326" y="537527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pt-BR" altLang="pt-BR"/>
          </a:p>
        </p:txBody>
      </p:sp>
      <p:sp>
        <p:nvSpPr>
          <p:cNvPr id="9225" name="Text Box 9">
            <a:extLst>
              <a:ext uri="{FF2B5EF4-FFF2-40B4-BE49-F238E27FC236}">
                <a16:creationId xmlns:a16="http://schemas.microsoft.com/office/drawing/2014/main" id="{FE5D27C6-4AF2-4598-8DD1-15C5A2A1A129}"/>
              </a:ext>
            </a:extLst>
          </p:cNvPr>
          <p:cNvSpPr txBox="1">
            <a:spLocks noChangeArrowheads="1"/>
          </p:cNvSpPr>
          <p:nvPr/>
        </p:nvSpPr>
        <p:spPr bwMode="auto">
          <a:xfrm>
            <a:off x="4708526" y="278447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pt-BR" altLang="pt-BR"/>
          </a:p>
        </p:txBody>
      </p:sp>
      <p:sp>
        <p:nvSpPr>
          <p:cNvPr id="9237" name="Line 21">
            <a:extLst>
              <a:ext uri="{FF2B5EF4-FFF2-40B4-BE49-F238E27FC236}">
                <a16:creationId xmlns:a16="http://schemas.microsoft.com/office/drawing/2014/main" id="{5E373537-3120-43E7-864C-A22221793E78}"/>
              </a:ext>
            </a:extLst>
          </p:cNvPr>
          <p:cNvSpPr>
            <a:spLocks noChangeShapeType="1"/>
          </p:cNvSpPr>
          <p:nvPr/>
        </p:nvSpPr>
        <p:spPr bwMode="auto">
          <a:xfrm flipV="1">
            <a:off x="2819400" y="2209800"/>
            <a:ext cx="0" cy="3505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238" name="Line 22">
            <a:extLst>
              <a:ext uri="{FF2B5EF4-FFF2-40B4-BE49-F238E27FC236}">
                <a16:creationId xmlns:a16="http://schemas.microsoft.com/office/drawing/2014/main" id="{1759A995-5358-428E-B420-EBF79A9E9943}"/>
              </a:ext>
            </a:extLst>
          </p:cNvPr>
          <p:cNvSpPr>
            <a:spLocks noChangeShapeType="1"/>
          </p:cNvSpPr>
          <p:nvPr/>
        </p:nvSpPr>
        <p:spPr bwMode="auto">
          <a:xfrm>
            <a:off x="2819400" y="5715000"/>
            <a:ext cx="70866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240" name="Text Box 24">
            <a:extLst>
              <a:ext uri="{FF2B5EF4-FFF2-40B4-BE49-F238E27FC236}">
                <a16:creationId xmlns:a16="http://schemas.microsoft.com/office/drawing/2014/main" id="{1E9AA6C3-65FB-4F6C-B22E-EB1E40C6DC9C}"/>
              </a:ext>
            </a:extLst>
          </p:cNvPr>
          <p:cNvSpPr txBox="1">
            <a:spLocks noChangeArrowheads="1"/>
          </p:cNvSpPr>
          <p:nvPr/>
        </p:nvSpPr>
        <p:spPr bwMode="auto">
          <a:xfrm>
            <a:off x="2346772" y="1930400"/>
            <a:ext cx="36740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pt-BR" altLang="pt-BR" sz="2800"/>
              <a:t>$</a:t>
            </a:r>
          </a:p>
        </p:txBody>
      </p:sp>
      <p:sp>
        <p:nvSpPr>
          <p:cNvPr id="9241" name="Text Box 25">
            <a:extLst>
              <a:ext uri="{FF2B5EF4-FFF2-40B4-BE49-F238E27FC236}">
                <a16:creationId xmlns:a16="http://schemas.microsoft.com/office/drawing/2014/main" id="{21E2ED20-111B-4E39-AA36-A29718C45848}"/>
              </a:ext>
            </a:extLst>
          </p:cNvPr>
          <p:cNvSpPr txBox="1">
            <a:spLocks noChangeArrowheads="1"/>
          </p:cNvSpPr>
          <p:nvPr/>
        </p:nvSpPr>
        <p:spPr bwMode="auto">
          <a:xfrm>
            <a:off x="9067800" y="5816601"/>
            <a:ext cx="13287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2800"/>
              <a:t>Volume</a:t>
            </a:r>
          </a:p>
        </p:txBody>
      </p:sp>
      <p:sp>
        <p:nvSpPr>
          <p:cNvPr id="9242" name="Line 26">
            <a:extLst>
              <a:ext uri="{FF2B5EF4-FFF2-40B4-BE49-F238E27FC236}">
                <a16:creationId xmlns:a16="http://schemas.microsoft.com/office/drawing/2014/main" id="{A42EAEB6-9271-4097-9379-DBEAF93A4426}"/>
              </a:ext>
            </a:extLst>
          </p:cNvPr>
          <p:cNvSpPr>
            <a:spLocks noChangeShapeType="1"/>
          </p:cNvSpPr>
          <p:nvPr/>
        </p:nvSpPr>
        <p:spPr bwMode="auto">
          <a:xfrm flipV="1">
            <a:off x="2819400" y="3962400"/>
            <a:ext cx="2133600" cy="1752600"/>
          </a:xfrm>
          <a:prstGeom prst="line">
            <a:avLst/>
          </a:prstGeom>
          <a:noFill/>
          <a:ln w="38100">
            <a:solidFill>
              <a:srgbClr val="CC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243" name="Line 27">
            <a:extLst>
              <a:ext uri="{FF2B5EF4-FFF2-40B4-BE49-F238E27FC236}">
                <a16:creationId xmlns:a16="http://schemas.microsoft.com/office/drawing/2014/main" id="{FA6776E6-D67A-4526-9F0E-8394C959CCC7}"/>
              </a:ext>
            </a:extLst>
          </p:cNvPr>
          <p:cNvSpPr>
            <a:spLocks noChangeShapeType="1"/>
          </p:cNvSpPr>
          <p:nvPr/>
        </p:nvSpPr>
        <p:spPr bwMode="auto">
          <a:xfrm>
            <a:off x="2819400" y="4876800"/>
            <a:ext cx="426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245" name="Line 29">
            <a:extLst>
              <a:ext uri="{FF2B5EF4-FFF2-40B4-BE49-F238E27FC236}">
                <a16:creationId xmlns:a16="http://schemas.microsoft.com/office/drawing/2014/main" id="{9F5A8D64-392E-4FDF-A4DA-7BC748919A90}"/>
              </a:ext>
            </a:extLst>
          </p:cNvPr>
          <p:cNvSpPr>
            <a:spLocks noChangeShapeType="1"/>
          </p:cNvSpPr>
          <p:nvPr/>
        </p:nvSpPr>
        <p:spPr bwMode="auto">
          <a:xfrm flipV="1">
            <a:off x="2819400" y="3962400"/>
            <a:ext cx="2133600" cy="914400"/>
          </a:xfrm>
          <a:prstGeom prst="line">
            <a:avLst/>
          </a:prstGeom>
          <a:noFill/>
          <a:ln w="38100">
            <a:solidFill>
              <a:srgbClr val="CC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246" name="Line 30">
            <a:extLst>
              <a:ext uri="{FF2B5EF4-FFF2-40B4-BE49-F238E27FC236}">
                <a16:creationId xmlns:a16="http://schemas.microsoft.com/office/drawing/2014/main" id="{B627DFDE-0403-4B92-889D-394DB92E0B9C}"/>
              </a:ext>
            </a:extLst>
          </p:cNvPr>
          <p:cNvSpPr>
            <a:spLocks noChangeShapeType="1"/>
          </p:cNvSpPr>
          <p:nvPr/>
        </p:nvSpPr>
        <p:spPr bwMode="auto">
          <a:xfrm flipV="1">
            <a:off x="2819400" y="3962400"/>
            <a:ext cx="21336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250" name="Line 34">
            <a:extLst>
              <a:ext uri="{FF2B5EF4-FFF2-40B4-BE49-F238E27FC236}">
                <a16:creationId xmlns:a16="http://schemas.microsoft.com/office/drawing/2014/main" id="{DE592683-601C-4A32-82E7-30DE2D1AD69F}"/>
              </a:ext>
            </a:extLst>
          </p:cNvPr>
          <p:cNvSpPr>
            <a:spLocks noChangeShapeType="1"/>
          </p:cNvSpPr>
          <p:nvPr/>
        </p:nvSpPr>
        <p:spPr bwMode="auto">
          <a:xfrm>
            <a:off x="4953000" y="3962400"/>
            <a:ext cx="0" cy="17526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251" name="Line 35">
            <a:extLst>
              <a:ext uri="{FF2B5EF4-FFF2-40B4-BE49-F238E27FC236}">
                <a16:creationId xmlns:a16="http://schemas.microsoft.com/office/drawing/2014/main" id="{133D4D8A-3765-4A94-AE6A-4EE8061526EF}"/>
              </a:ext>
            </a:extLst>
          </p:cNvPr>
          <p:cNvSpPr>
            <a:spLocks noChangeShapeType="1"/>
          </p:cNvSpPr>
          <p:nvPr/>
        </p:nvSpPr>
        <p:spPr bwMode="auto">
          <a:xfrm flipV="1">
            <a:off x="4953000" y="3048000"/>
            <a:ext cx="2133600" cy="914400"/>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252" name="Line 36">
            <a:extLst>
              <a:ext uri="{FF2B5EF4-FFF2-40B4-BE49-F238E27FC236}">
                <a16:creationId xmlns:a16="http://schemas.microsoft.com/office/drawing/2014/main" id="{1EB5AD57-A145-4AC1-B94F-FA0CCC46276E}"/>
              </a:ext>
            </a:extLst>
          </p:cNvPr>
          <p:cNvSpPr>
            <a:spLocks noChangeShapeType="1"/>
          </p:cNvSpPr>
          <p:nvPr/>
        </p:nvSpPr>
        <p:spPr bwMode="auto">
          <a:xfrm flipV="1">
            <a:off x="4953000" y="2209800"/>
            <a:ext cx="2133600" cy="1752600"/>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258" name="WordArt 42">
            <a:extLst>
              <a:ext uri="{FF2B5EF4-FFF2-40B4-BE49-F238E27FC236}">
                <a16:creationId xmlns:a16="http://schemas.microsoft.com/office/drawing/2014/main" id="{BA90E8AD-9AF3-49B1-839E-CCB6ACC81763}"/>
              </a:ext>
            </a:extLst>
          </p:cNvPr>
          <p:cNvSpPr>
            <a:spLocks noChangeArrowheads="1" noChangeShapeType="1" noTextEdit="1"/>
          </p:cNvSpPr>
          <p:nvPr/>
        </p:nvSpPr>
        <p:spPr bwMode="auto">
          <a:xfrm>
            <a:off x="3048000" y="4495800"/>
            <a:ext cx="914400" cy="685800"/>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pt-BR" sz="2000" kern="10">
                <a:ln w="9525">
                  <a:solidFill>
                    <a:srgbClr val="000000"/>
                  </a:solidFill>
                  <a:round/>
                  <a:headEnd/>
                  <a:tailEnd/>
                </a:ln>
                <a:solidFill>
                  <a:srgbClr val="000000"/>
                </a:solidFill>
                <a:latin typeface="Arial" panose="020B0604020202020204" pitchFamily="34" charset="0"/>
                <a:cs typeface="Arial" panose="020B0604020202020204" pitchFamily="34" charset="0"/>
              </a:rPr>
              <a:t>Prejuízo</a:t>
            </a:r>
          </a:p>
        </p:txBody>
      </p:sp>
      <p:sp>
        <p:nvSpPr>
          <p:cNvPr id="9259" name="WordArt 43">
            <a:extLst>
              <a:ext uri="{FF2B5EF4-FFF2-40B4-BE49-F238E27FC236}">
                <a16:creationId xmlns:a16="http://schemas.microsoft.com/office/drawing/2014/main" id="{4FF52B5E-2718-4386-A022-636CA9397F97}"/>
              </a:ext>
            </a:extLst>
          </p:cNvPr>
          <p:cNvSpPr>
            <a:spLocks noChangeArrowheads="1" noChangeShapeType="1" noTextEdit="1"/>
          </p:cNvSpPr>
          <p:nvPr/>
        </p:nvSpPr>
        <p:spPr bwMode="auto">
          <a:xfrm>
            <a:off x="6324600" y="2590800"/>
            <a:ext cx="647700" cy="685800"/>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pt-BR" sz="2000" kern="10">
                <a:ln w="9525">
                  <a:solidFill>
                    <a:srgbClr val="000000"/>
                  </a:solidFill>
                  <a:round/>
                  <a:headEnd/>
                  <a:tailEnd/>
                </a:ln>
                <a:solidFill>
                  <a:srgbClr val="000000"/>
                </a:solidFill>
                <a:latin typeface="Arial" panose="020B0604020202020204" pitchFamily="34" charset="0"/>
                <a:cs typeface="Arial" panose="020B0604020202020204" pitchFamily="34" charset="0"/>
              </a:rPr>
              <a:t>Lucro</a:t>
            </a:r>
          </a:p>
        </p:txBody>
      </p:sp>
      <p:sp>
        <p:nvSpPr>
          <p:cNvPr id="9260" name="AutoShape 44">
            <a:extLst>
              <a:ext uri="{FF2B5EF4-FFF2-40B4-BE49-F238E27FC236}">
                <a16:creationId xmlns:a16="http://schemas.microsoft.com/office/drawing/2014/main" id="{C1192854-EDD9-404E-9D19-0839FEB16998}"/>
              </a:ext>
            </a:extLst>
          </p:cNvPr>
          <p:cNvSpPr>
            <a:spLocks/>
          </p:cNvSpPr>
          <p:nvPr/>
        </p:nvSpPr>
        <p:spPr bwMode="auto">
          <a:xfrm>
            <a:off x="5943600" y="3581400"/>
            <a:ext cx="76200" cy="1295400"/>
          </a:xfrm>
          <a:prstGeom prst="rightBrace">
            <a:avLst>
              <a:gd name="adj1" fmla="val 141667"/>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261" name="AutoShape 45">
            <a:extLst>
              <a:ext uri="{FF2B5EF4-FFF2-40B4-BE49-F238E27FC236}">
                <a16:creationId xmlns:a16="http://schemas.microsoft.com/office/drawing/2014/main" id="{AE7D3AB2-45CB-4766-8891-F23E8DD946B8}"/>
              </a:ext>
            </a:extLst>
          </p:cNvPr>
          <p:cNvSpPr>
            <a:spLocks/>
          </p:cNvSpPr>
          <p:nvPr/>
        </p:nvSpPr>
        <p:spPr bwMode="auto">
          <a:xfrm>
            <a:off x="5943600" y="4876800"/>
            <a:ext cx="76200" cy="838200"/>
          </a:xfrm>
          <a:prstGeom prst="rightBrace">
            <a:avLst>
              <a:gd name="adj1" fmla="val 91667"/>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262" name="Text Box 46">
            <a:extLst>
              <a:ext uri="{FF2B5EF4-FFF2-40B4-BE49-F238E27FC236}">
                <a16:creationId xmlns:a16="http://schemas.microsoft.com/office/drawing/2014/main" id="{5E06858D-42FF-4B34-ABD6-23DB632D10D9}"/>
              </a:ext>
            </a:extLst>
          </p:cNvPr>
          <p:cNvSpPr txBox="1">
            <a:spLocks noChangeArrowheads="1"/>
          </p:cNvSpPr>
          <p:nvPr/>
        </p:nvSpPr>
        <p:spPr bwMode="auto">
          <a:xfrm>
            <a:off x="6019801" y="3989388"/>
            <a:ext cx="101373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a:t>Variáveis</a:t>
            </a:r>
          </a:p>
        </p:txBody>
      </p:sp>
      <p:sp>
        <p:nvSpPr>
          <p:cNvPr id="9263" name="Text Box 47">
            <a:extLst>
              <a:ext uri="{FF2B5EF4-FFF2-40B4-BE49-F238E27FC236}">
                <a16:creationId xmlns:a16="http://schemas.microsoft.com/office/drawing/2014/main" id="{3E431144-E481-4E0E-8F53-CB58958BE4B6}"/>
              </a:ext>
            </a:extLst>
          </p:cNvPr>
          <p:cNvSpPr txBox="1">
            <a:spLocks noChangeArrowheads="1"/>
          </p:cNvSpPr>
          <p:nvPr/>
        </p:nvSpPr>
        <p:spPr bwMode="auto">
          <a:xfrm>
            <a:off x="6096000" y="5056188"/>
            <a:ext cx="64812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a:t>Fixos</a:t>
            </a:r>
          </a:p>
        </p:txBody>
      </p:sp>
      <p:sp>
        <p:nvSpPr>
          <p:cNvPr id="9264" name="AutoShape 48">
            <a:extLst>
              <a:ext uri="{FF2B5EF4-FFF2-40B4-BE49-F238E27FC236}">
                <a16:creationId xmlns:a16="http://schemas.microsoft.com/office/drawing/2014/main" id="{72636EF7-ECC2-464B-B29F-DDA79BD0418C}"/>
              </a:ext>
            </a:extLst>
          </p:cNvPr>
          <p:cNvSpPr>
            <a:spLocks/>
          </p:cNvSpPr>
          <p:nvPr/>
        </p:nvSpPr>
        <p:spPr bwMode="auto">
          <a:xfrm>
            <a:off x="7162800" y="3048000"/>
            <a:ext cx="304800" cy="2667000"/>
          </a:xfrm>
          <a:prstGeom prst="rightBrace">
            <a:avLst>
              <a:gd name="adj1" fmla="val 7291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265" name="Text Box 49">
            <a:extLst>
              <a:ext uri="{FF2B5EF4-FFF2-40B4-BE49-F238E27FC236}">
                <a16:creationId xmlns:a16="http://schemas.microsoft.com/office/drawing/2014/main" id="{74143364-E9B3-4C5D-8B3F-3B6226CBB8B3}"/>
              </a:ext>
            </a:extLst>
          </p:cNvPr>
          <p:cNvSpPr txBox="1">
            <a:spLocks noChangeArrowheads="1"/>
          </p:cNvSpPr>
          <p:nvPr/>
        </p:nvSpPr>
        <p:spPr bwMode="auto">
          <a:xfrm>
            <a:off x="7578203" y="3760788"/>
            <a:ext cx="105990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pt-BR" altLang="pt-BR"/>
              <a:t>Custos e</a:t>
            </a:r>
          </a:p>
          <a:p>
            <a:pPr algn="ctr"/>
            <a:r>
              <a:rPr lang="pt-BR" altLang="pt-BR"/>
              <a:t>Despesas</a:t>
            </a:r>
          </a:p>
          <a:p>
            <a:pPr algn="ctr"/>
            <a:r>
              <a:rPr lang="pt-BR" altLang="pt-BR"/>
              <a:t>Totais</a:t>
            </a:r>
          </a:p>
        </p:txBody>
      </p:sp>
      <p:sp>
        <p:nvSpPr>
          <p:cNvPr id="9266" name="AutoShape 50">
            <a:extLst>
              <a:ext uri="{FF2B5EF4-FFF2-40B4-BE49-F238E27FC236}">
                <a16:creationId xmlns:a16="http://schemas.microsoft.com/office/drawing/2014/main" id="{EE3091E5-A0E2-435B-AA0C-52A10001BA87}"/>
              </a:ext>
            </a:extLst>
          </p:cNvPr>
          <p:cNvSpPr>
            <a:spLocks/>
          </p:cNvSpPr>
          <p:nvPr/>
        </p:nvSpPr>
        <p:spPr bwMode="auto">
          <a:xfrm>
            <a:off x="8763000" y="2133600"/>
            <a:ext cx="304800" cy="3581400"/>
          </a:xfrm>
          <a:prstGeom prst="rightBrace">
            <a:avLst>
              <a:gd name="adj1" fmla="val 9791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9267" name="Text Box 51">
            <a:extLst>
              <a:ext uri="{FF2B5EF4-FFF2-40B4-BE49-F238E27FC236}">
                <a16:creationId xmlns:a16="http://schemas.microsoft.com/office/drawing/2014/main" id="{6A876F75-16C3-4A59-973D-C5D3F2311E24}"/>
              </a:ext>
            </a:extLst>
          </p:cNvPr>
          <p:cNvSpPr txBox="1">
            <a:spLocks noChangeArrowheads="1"/>
          </p:cNvSpPr>
          <p:nvPr/>
        </p:nvSpPr>
        <p:spPr bwMode="auto">
          <a:xfrm>
            <a:off x="9260857" y="3303589"/>
            <a:ext cx="96167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pt-BR" altLang="pt-BR"/>
              <a:t>Receitas</a:t>
            </a:r>
          </a:p>
          <a:p>
            <a:pPr algn="ctr"/>
            <a:r>
              <a:rPr lang="pt-BR" altLang="pt-BR"/>
              <a:t>Totais</a:t>
            </a:r>
          </a:p>
        </p:txBody>
      </p:sp>
      <p:sp>
        <p:nvSpPr>
          <p:cNvPr id="9269" name="Text Box 53">
            <a:extLst>
              <a:ext uri="{FF2B5EF4-FFF2-40B4-BE49-F238E27FC236}">
                <a16:creationId xmlns:a16="http://schemas.microsoft.com/office/drawing/2014/main" id="{76887E27-EDF0-45E7-8DDE-1F1B41FF20E8}"/>
              </a:ext>
            </a:extLst>
          </p:cNvPr>
          <p:cNvSpPr txBox="1">
            <a:spLocks noChangeArrowheads="1"/>
          </p:cNvSpPr>
          <p:nvPr/>
        </p:nvSpPr>
        <p:spPr bwMode="auto">
          <a:xfrm>
            <a:off x="3505200" y="2693989"/>
            <a:ext cx="107253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a:t>Ponto de</a:t>
            </a:r>
          </a:p>
          <a:p>
            <a:r>
              <a:rPr lang="pt-BR" altLang="pt-BR"/>
              <a:t>Equilíbrio</a:t>
            </a:r>
          </a:p>
        </p:txBody>
      </p:sp>
      <p:cxnSp>
        <p:nvCxnSpPr>
          <p:cNvPr id="9277" name="AutoShape 61">
            <a:extLst>
              <a:ext uri="{FF2B5EF4-FFF2-40B4-BE49-F238E27FC236}">
                <a16:creationId xmlns:a16="http://schemas.microsoft.com/office/drawing/2014/main" id="{9F18D5D4-8820-45F0-ADB6-E65D87AF1674}"/>
              </a:ext>
            </a:extLst>
          </p:cNvPr>
          <p:cNvCxnSpPr>
            <a:cxnSpLocks noChangeShapeType="1"/>
          </p:cNvCxnSpPr>
          <p:nvPr/>
        </p:nvCxnSpPr>
        <p:spPr bwMode="auto">
          <a:xfrm rot="16200000" flipH="1">
            <a:off x="4418807" y="3429794"/>
            <a:ext cx="457200" cy="455613"/>
          </a:xfrm>
          <a:prstGeom prst="curvedConnector3">
            <a:avLst>
              <a:gd name="adj1" fmla="val 50000"/>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10878E1-0CAA-45B8-B7D9-D3CD7BE012AD}"/>
              </a:ext>
            </a:extLst>
          </p:cNvPr>
          <p:cNvSpPr>
            <a:spLocks noChangeArrowheads="1"/>
          </p:cNvSpPr>
          <p:nvPr/>
        </p:nvSpPr>
        <p:spPr bwMode="auto">
          <a:xfrm>
            <a:off x="1524000" y="1"/>
            <a:ext cx="9144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000" b="1">
                <a:solidFill>
                  <a:srgbClr val="000099"/>
                </a:solidFill>
                <a:effectLst>
                  <a:outerShdw blurRad="38100" dist="38100" dir="2700000" algn="tl">
                    <a:srgbClr val="C0C0C0"/>
                  </a:outerShdw>
                </a:effectLst>
                <a:latin typeface="Bookman Old Style" panose="02050604050505020204" pitchFamily="18" charset="0"/>
              </a:rPr>
              <a:t>CRÍTICAS AO RATEIO DE CUSTOS FIXOS</a:t>
            </a:r>
          </a:p>
        </p:txBody>
      </p:sp>
      <p:sp>
        <p:nvSpPr>
          <p:cNvPr id="5123" name="Text Box 3">
            <a:extLst>
              <a:ext uri="{FF2B5EF4-FFF2-40B4-BE49-F238E27FC236}">
                <a16:creationId xmlns:a16="http://schemas.microsoft.com/office/drawing/2014/main" id="{74D26456-7880-4596-8EC8-0B18565CBDAD}"/>
              </a:ext>
            </a:extLst>
          </p:cNvPr>
          <p:cNvSpPr txBox="1">
            <a:spLocks noChangeArrowheads="1"/>
          </p:cNvSpPr>
          <p:nvPr/>
        </p:nvSpPr>
        <p:spPr bwMode="auto">
          <a:xfrm>
            <a:off x="1524000" y="1905001"/>
            <a:ext cx="9144000" cy="3751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150000"/>
              </a:lnSpc>
              <a:buFont typeface="Monotype Sorts" pitchFamily="2" charset="2"/>
              <a:buChar char="O"/>
            </a:pPr>
            <a:r>
              <a:rPr lang="pt-BR" altLang="pt-BR" sz="3200" b="1">
                <a:latin typeface="Arial" panose="020B0604020202020204" pitchFamily="34" charset="0"/>
              </a:rPr>
              <a:t> Custos Fixos são custos da capacidade de produção disponibilizada; e</a:t>
            </a:r>
          </a:p>
          <a:p>
            <a:pPr algn="just">
              <a:lnSpc>
                <a:spcPct val="150000"/>
              </a:lnSpc>
              <a:buFont typeface="Monotype Sorts" pitchFamily="2" charset="2"/>
              <a:buChar char="O"/>
            </a:pPr>
            <a:endParaRPr lang="pt-BR" altLang="pt-BR" sz="3200" b="1">
              <a:latin typeface="Arial" panose="020B0604020202020204" pitchFamily="34" charset="0"/>
            </a:endParaRPr>
          </a:p>
          <a:p>
            <a:pPr algn="just">
              <a:lnSpc>
                <a:spcPct val="150000"/>
              </a:lnSpc>
              <a:buFont typeface="Monotype Sorts" pitchFamily="2" charset="2"/>
              <a:buChar char="O"/>
            </a:pPr>
            <a:r>
              <a:rPr lang="pt-BR" altLang="pt-BR" sz="3200" b="1">
                <a:latin typeface="Arial" panose="020B0604020202020204" pitchFamily="34" charset="0"/>
              </a:rPr>
              <a:t> o seu montante independe da produção ou não, e do volume.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41FC045-A718-461E-8216-CB6CF5FCB781}"/>
              </a:ext>
            </a:extLst>
          </p:cNvPr>
          <p:cNvSpPr>
            <a:spLocks noChangeArrowheads="1"/>
          </p:cNvSpPr>
          <p:nvPr/>
        </p:nvSpPr>
        <p:spPr bwMode="auto">
          <a:xfrm>
            <a:off x="1524000" y="533401"/>
            <a:ext cx="914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000" b="1" dirty="0">
                <a:solidFill>
                  <a:srgbClr val="000099"/>
                </a:solidFill>
                <a:effectLst>
                  <a:outerShdw blurRad="38100" dist="38100" dir="2700000" algn="tl">
                    <a:srgbClr val="C0C0C0"/>
                  </a:outerShdw>
                </a:effectLst>
                <a:latin typeface="Bookman Old Style" panose="02050604050505020204" pitchFamily="18" charset="0"/>
              </a:rPr>
              <a:t>Ponto de Equilíbrio</a:t>
            </a:r>
          </a:p>
        </p:txBody>
      </p:sp>
      <p:sp>
        <p:nvSpPr>
          <p:cNvPr id="11267" name="Text Box 3">
            <a:extLst>
              <a:ext uri="{FF2B5EF4-FFF2-40B4-BE49-F238E27FC236}">
                <a16:creationId xmlns:a16="http://schemas.microsoft.com/office/drawing/2014/main" id="{B65F7388-E025-428C-A3E6-F74D9C7A5A7B}"/>
              </a:ext>
            </a:extLst>
          </p:cNvPr>
          <p:cNvSpPr txBox="1">
            <a:spLocks noChangeArrowheads="1"/>
          </p:cNvSpPr>
          <p:nvPr/>
        </p:nvSpPr>
        <p:spPr bwMode="auto">
          <a:xfrm>
            <a:off x="675861" y="1374913"/>
            <a:ext cx="11198087" cy="4682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just">
              <a:buFont typeface="Arial" panose="020B0604020202020204" pitchFamily="34" charset="0"/>
              <a:buChar char="•"/>
            </a:pPr>
            <a:r>
              <a:rPr lang="pt-BR" altLang="pt-BR" sz="3200" dirty="0">
                <a:latin typeface="Times New Roman" panose="02020603050405020304" pitchFamily="18" charset="0"/>
                <a:cs typeface="Times New Roman" panose="02020603050405020304" pitchFamily="18" charset="0"/>
              </a:rPr>
              <a:t>O Ponto de Equilíbrio é obtido quando as receitas totais igualam os custos e despesas totais.</a:t>
            </a:r>
          </a:p>
          <a:p>
            <a:pPr marL="285750" indent="-285750" algn="just">
              <a:buFont typeface="Arial" panose="020B0604020202020204" pitchFamily="34" charset="0"/>
              <a:buChar char="•"/>
            </a:pPr>
            <a:endParaRPr lang="pt-BR" altLang="pt-BR" sz="32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pt-BR" altLang="pt-BR" sz="3200" dirty="0">
                <a:latin typeface="Times New Roman" panose="02020603050405020304" pitchFamily="18" charset="0"/>
                <a:cs typeface="Times New Roman" panose="02020603050405020304" pitchFamily="18" charset="0"/>
              </a:rPr>
              <a:t>Ponto de Equilíbrio Contábil</a:t>
            </a:r>
          </a:p>
          <a:p>
            <a:pPr marL="285750" indent="-285750" algn="just">
              <a:buFont typeface="Arial" panose="020B0604020202020204" pitchFamily="34" charset="0"/>
              <a:buChar char="•"/>
            </a:pPr>
            <a:r>
              <a:rPr lang="pt-BR" altLang="pt-BR" sz="3200" dirty="0">
                <a:latin typeface="Times New Roman" panose="02020603050405020304" pitchFamily="18" charset="0"/>
                <a:cs typeface="Times New Roman" panose="02020603050405020304" pitchFamily="18" charset="0"/>
              </a:rPr>
              <a:t>Ponto de Equilíbrio Econômico</a:t>
            </a:r>
          </a:p>
          <a:p>
            <a:pPr marL="285750" indent="-285750" algn="just">
              <a:buFont typeface="Arial" panose="020B0604020202020204" pitchFamily="34" charset="0"/>
              <a:buChar char="•"/>
            </a:pPr>
            <a:r>
              <a:rPr lang="pt-BR" altLang="pt-BR" sz="3200" dirty="0">
                <a:latin typeface="Times New Roman" panose="02020603050405020304" pitchFamily="18" charset="0"/>
                <a:cs typeface="Times New Roman" panose="02020603050405020304" pitchFamily="18" charset="0"/>
              </a:rPr>
              <a:t>Ponto de Equilíbrio Financeiro</a:t>
            </a:r>
          </a:p>
          <a:p>
            <a:pPr marL="285750" indent="-285750" algn="just">
              <a:buFont typeface="Arial" panose="020B0604020202020204" pitchFamily="34" charset="0"/>
              <a:buChar char="•"/>
            </a:pPr>
            <a:endParaRPr lang="pt-BR" altLang="pt-BR" sz="3200" dirty="0">
              <a:latin typeface="Times New Roman" panose="02020603050405020304" pitchFamily="18" charset="0"/>
              <a:cs typeface="Times New Roman" panose="02020603050405020304" pitchFamily="18" charset="0"/>
            </a:endParaRPr>
          </a:p>
          <a:p>
            <a:pPr algn="just"/>
            <a:endParaRPr lang="pt-BR" altLang="pt-BR" sz="320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endParaRPr lang="pt-BR" altLang="pt-B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8026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41FC045-A718-461E-8216-CB6CF5FCB781}"/>
              </a:ext>
            </a:extLst>
          </p:cNvPr>
          <p:cNvSpPr>
            <a:spLocks noChangeArrowheads="1"/>
          </p:cNvSpPr>
          <p:nvPr/>
        </p:nvSpPr>
        <p:spPr bwMode="auto">
          <a:xfrm>
            <a:off x="1524000" y="533401"/>
            <a:ext cx="914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000" b="1" dirty="0">
                <a:solidFill>
                  <a:srgbClr val="000099"/>
                </a:solidFill>
                <a:effectLst>
                  <a:outerShdw blurRad="38100" dist="38100" dir="2700000" algn="tl">
                    <a:srgbClr val="C0C0C0"/>
                  </a:outerShdw>
                </a:effectLst>
                <a:latin typeface="Bookman Old Style" panose="02050604050505020204" pitchFamily="18" charset="0"/>
              </a:rPr>
              <a:t>Ponto de Equilíbrio Contábil</a:t>
            </a:r>
          </a:p>
        </p:txBody>
      </p:sp>
      <p:sp>
        <p:nvSpPr>
          <p:cNvPr id="11267" name="Text Box 3">
            <a:extLst>
              <a:ext uri="{FF2B5EF4-FFF2-40B4-BE49-F238E27FC236}">
                <a16:creationId xmlns:a16="http://schemas.microsoft.com/office/drawing/2014/main" id="{B65F7388-E025-428C-A3E6-F74D9C7A5A7B}"/>
              </a:ext>
            </a:extLst>
          </p:cNvPr>
          <p:cNvSpPr txBox="1">
            <a:spLocks noChangeArrowheads="1"/>
          </p:cNvSpPr>
          <p:nvPr/>
        </p:nvSpPr>
        <p:spPr bwMode="auto">
          <a:xfrm>
            <a:off x="675861" y="1374913"/>
            <a:ext cx="11198087" cy="3204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just">
              <a:buFont typeface="Arial" panose="020B0604020202020204" pitchFamily="34" charset="0"/>
              <a:buChar char="•"/>
            </a:pPr>
            <a:r>
              <a:rPr lang="pt-BR" altLang="pt-BR" sz="3200" dirty="0">
                <a:latin typeface="Times New Roman" panose="02020603050405020304" pitchFamily="18" charset="0"/>
                <a:cs typeface="Times New Roman" panose="02020603050405020304" pitchFamily="18" charset="0"/>
              </a:rPr>
              <a:t>O Ponto de Equilíbrio Contábil se verifica quando o volume (em unidades ou $) de vendas se iguala a todos os custos e despesas. Nessa situação o lucro contábil é igual a zero.</a:t>
            </a:r>
          </a:p>
          <a:p>
            <a:pPr algn="just"/>
            <a:endParaRPr lang="pt-BR" altLang="pt-BR" sz="3200" dirty="0">
              <a:latin typeface="Times New Roman" panose="02020603050405020304" pitchFamily="18" charset="0"/>
              <a:cs typeface="Times New Roman" panose="02020603050405020304" pitchFamily="18" charset="0"/>
            </a:endParaRPr>
          </a:p>
          <a:p>
            <a:pPr algn="just"/>
            <a:endParaRPr lang="pt-BR" altLang="pt-BR" sz="320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endParaRPr lang="pt-BR" altLang="pt-BR" sz="3200" dirty="0">
              <a:latin typeface="Times New Roman" panose="02020603050405020304" pitchFamily="18" charset="0"/>
              <a:cs typeface="Times New Roman" panose="02020603050405020304" pitchFamily="18" charset="0"/>
            </a:endParaRPr>
          </a:p>
        </p:txBody>
      </p:sp>
      <p:sp>
        <p:nvSpPr>
          <p:cNvPr id="4" name="Rectangle 22">
            <a:extLst>
              <a:ext uri="{FF2B5EF4-FFF2-40B4-BE49-F238E27FC236}">
                <a16:creationId xmlns:a16="http://schemas.microsoft.com/office/drawing/2014/main" id="{456B97C3-BF61-4CAE-AD42-F2AE2FB87CE0}"/>
              </a:ext>
            </a:extLst>
          </p:cNvPr>
          <p:cNvSpPr>
            <a:spLocks noChangeArrowheads="1"/>
          </p:cNvSpPr>
          <p:nvPr/>
        </p:nvSpPr>
        <p:spPr bwMode="auto">
          <a:xfrm>
            <a:off x="1046921" y="2977274"/>
            <a:ext cx="4038600" cy="1602362"/>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a:p>
        </p:txBody>
      </p:sp>
      <p:sp>
        <p:nvSpPr>
          <p:cNvPr id="5" name="Text Box 24">
            <a:extLst>
              <a:ext uri="{FF2B5EF4-FFF2-40B4-BE49-F238E27FC236}">
                <a16:creationId xmlns:a16="http://schemas.microsoft.com/office/drawing/2014/main" id="{2E7AFF8F-BD7F-46F1-A85D-6B3F24465B03}"/>
              </a:ext>
            </a:extLst>
          </p:cNvPr>
          <p:cNvSpPr txBox="1">
            <a:spLocks noChangeArrowheads="1"/>
          </p:cNvSpPr>
          <p:nvPr/>
        </p:nvSpPr>
        <p:spPr bwMode="auto">
          <a:xfrm>
            <a:off x="1593577" y="3266992"/>
            <a:ext cx="2731838" cy="1179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5800" baseline="-20000" dirty="0"/>
              <a:t>PEC</a:t>
            </a:r>
            <a:r>
              <a:rPr lang="pt-BR" altLang="pt-BR" sz="3200" baseline="-36000" dirty="0"/>
              <a:t>(q)</a:t>
            </a:r>
            <a:r>
              <a:rPr lang="pt-BR" altLang="pt-BR" sz="3200" dirty="0"/>
              <a:t> </a:t>
            </a:r>
            <a:r>
              <a:rPr lang="pt-BR" altLang="pt-BR" sz="4000" baseline="-30000" dirty="0"/>
              <a:t>=</a:t>
            </a:r>
            <a:r>
              <a:rPr lang="pt-BR" altLang="pt-BR" sz="3200" dirty="0"/>
              <a:t>     CDF</a:t>
            </a:r>
          </a:p>
          <a:p>
            <a:r>
              <a:rPr lang="pt-BR" altLang="pt-BR" sz="3200" dirty="0"/>
              <a:t>	         </a:t>
            </a:r>
            <a:r>
              <a:rPr lang="pt-BR" altLang="pt-BR" sz="3200" dirty="0" err="1"/>
              <a:t>MCu</a:t>
            </a:r>
            <a:endParaRPr lang="pt-BR" altLang="pt-BR" sz="3200" dirty="0"/>
          </a:p>
        </p:txBody>
      </p:sp>
      <p:sp>
        <p:nvSpPr>
          <p:cNvPr id="6" name="Line 25">
            <a:extLst>
              <a:ext uri="{FF2B5EF4-FFF2-40B4-BE49-F238E27FC236}">
                <a16:creationId xmlns:a16="http://schemas.microsoft.com/office/drawing/2014/main" id="{1B689A76-BD32-4749-85DA-7BF5583FB431}"/>
              </a:ext>
            </a:extLst>
          </p:cNvPr>
          <p:cNvSpPr>
            <a:spLocks noChangeShapeType="1"/>
          </p:cNvSpPr>
          <p:nvPr/>
        </p:nvSpPr>
        <p:spPr bwMode="auto">
          <a:xfrm>
            <a:off x="3177209" y="3899452"/>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 name="Rectangle 12">
            <a:extLst>
              <a:ext uri="{FF2B5EF4-FFF2-40B4-BE49-F238E27FC236}">
                <a16:creationId xmlns:a16="http://schemas.microsoft.com/office/drawing/2014/main" id="{76ACC8B8-A622-421D-94B5-4C0CC8521854}"/>
              </a:ext>
            </a:extLst>
          </p:cNvPr>
          <p:cNvSpPr>
            <a:spLocks noChangeArrowheads="1"/>
          </p:cNvSpPr>
          <p:nvPr/>
        </p:nvSpPr>
        <p:spPr bwMode="auto">
          <a:xfrm>
            <a:off x="6460434" y="2987761"/>
            <a:ext cx="4038600" cy="1602362"/>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a:p>
        </p:txBody>
      </p:sp>
      <p:sp>
        <p:nvSpPr>
          <p:cNvPr id="8" name="Text Box 18">
            <a:extLst>
              <a:ext uri="{FF2B5EF4-FFF2-40B4-BE49-F238E27FC236}">
                <a16:creationId xmlns:a16="http://schemas.microsoft.com/office/drawing/2014/main" id="{F4450788-74F5-4559-B201-80187AD03AAA}"/>
              </a:ext>
            </a:extLst>
          </p:cNvPr>
          <p:cNvSpPr txBox="1">
            <a:spLocks noChangeArrowheads="1"/>
          </p:cNvSpPr>
          <p:nvPr/>
        </p:nvSpPr>
        <p:spPr bwMode="auto">
          <a:xfrm>
            <a:off x="6999768" y="3266992"/>
            <a:ext cx="2791149" cy="1179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5800" baseline="-20000" dirty="0"/>
              <a:t>PEC</a:t>
            </a:r>
            <a:r>
              <a:rPr lang="pt-BR" altLang="pt-BR" sz="3200" baseline="-36000" dirty="0"/>
              <a:t>($)</a:t>
            </a:r>
            <a:r>
              <a:rPr lang="pt-BR" altLang="pt-BR" sz="3200" dirty="0"/>
              <a:t> </a:t>
            </a:r>
            <a:r>
              <a:rPr lang="pt-BR" altLang="pt-BR" sz="4000" baseline="-20000" dirty="0"/>
              <a:t>=</a:t>
            </a:r>
            <a:r>
              <a:rPr lang="pt-BR" altLang="pt-BR" sz="3200" dirty="0"/>
              <a:t>   CDF</a:t>
            </a:r>
          </a:p>
          <a:p>
            <a:r>
              <a:rPr lang="pt-BR" altLang="pt-BR" sz="3200" dirty="0"/>
              <a:t>	        MC</a:t>
            </a:r>
            <a:r>
              <a:rPr lang="pt-BR" altLang="pt-BR" sz="3000" dirty="0"/>
              <a:t>%</a:t>
            </a:r>
            <a:endParaRPr lang="pt-BR" altLang="pt-BR" sz="3200" dirty="0"/>
          </a:p>
        </p:txBody>
      </p:sp>
      <p:sp>
        <p:nvSpPr>
          <p:cNvPr id="9" name="Line 25">
            <a:extLst>
              <a:ext uri="{FF2B5EF4-FFF2-40B4-BE49-F238E27FC236}">
                <a16:creationId xmlns:a16="http://schemas.microsoft.com/office/drawing/2014/main" id="{0349F7A1-1CA1-4253-88EB-6A09AAC3BEF5}"/>
              </a:ext>
            </a:extLst>
          </p:cNvPr>
          <p:cNvSpPr>
            <a:spLocks noChangeShapeType="1"/>
          </p:cNvSpPr>
          <p:nvPr/>
        </p:nvSpPr>
        <p:spPr bwMode="auto">
          <a:xfrm>
            <a:off x="8479734" y="3899452"/>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 name="CaixaDeTexto 1">
            <a:extLst>
              <a:ext uri="{FF2B5EF4-FFF2-40B4-BE49-F238E27FC236}">
                <a16:creationId xmlns:a16="http://schemas.microsoft.com/office/drawing/2014/main" id="{C923813A-3210-4398-B9A3-5F0926878031}"/>
              </a:ext>
            </a:extLst>
          </p:cNvPr>
          <p:cNvSpPr txBox="1"/>
          <p:nvPr/>
        </p:nvSpPr>
        <p:spPr>
          <a:xfrm>
            <a:off x="1046921" y="4929809"/>
            <a:ext cx="8507896" cy="2031325"/>
          </a:xfrm>
          <a:prstGeom prst="rect">
            <a:avLst/>
          </a:prstGeom>
          <a:noFill/>
        </p:spPr>
        <p:txBody>
          <a:bodyPr wrap="square" rtlCol="0">
            <a:spAutoFit/>
          </a:bodyPr>
          <a:lstStyle/>
          <a:p>
            <a:r>
              <a:rPr lang="pt-BR" dirty="0"/>
              <a:t>Onde:</a:t>
            </a:r>
          </a:p>
          <a:p>
            <a:r>
              <a:rPr lang="pt-BR" dirty="0"/>
              <a:t>PEC(q) = Ponto de Equilíbrio Contábil em quantidades (unidades)</a:t>
            </a:r>
          </a:p>
          <a:p>
            <a:r>
              <a:rPr lang="pt-BR" dirty="0"/>
              <a:t>PEC($)=  Ponto de Equilíbrio Contábil em unidades monetárias </a:t>
            </a:r>
          </a:p>
          <a:p>
            <a:r>
              <a:rPr lang="pt-BR" dirty="0"/>
              <a:t>CDF= Custos e despesas fixos totais</a:t>
            </a:r>
          </a:p>
          <a:p>
            <a:r>
              <a:rPr lang="pt-BR" dirty="0" err="1"/>
              <a:t>MCu</a:t>
            </a:r>
            <a:r>
              <a:rPr lang="pt-BR" dirty="0"/>
              <a:t>= Margem de contribuição unitária (Preço de venda – custos e despesas variáveis)</a:t>
            </a:r>
          </a:p>
          <a:p>
            <a:r>
              <a:rPr lang="pt-BR" dirty="0"/>
              <a:t>MC%=  Margem de contribuição percentual (em relação ao preço de venda)</a:t>
            </a:r>
          </a:p>
          <a:p>
            <a:endParaRPr lang="pt-BR" dirty="0"/>
          </a:p>
        </p:txBody>
      </p:sp>
    </p:spTree>
    <p:extLst>
      <p:ext uri="{BB962C8B-B14F-4D97-AF65-F5344CB8AC3E}">
        <p14:creationId xmlns:p14="http://schemas.microsoft.com/office/powerpoint/2010/main" val="1810889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41FC045-A718-461E-8216-CB6CF5FCB781}"/>
              </a:ext>
            </a:extLst>
          </p:cNvPr>
          <p:cNvSpPr>
            <a:spLocks noChangeArrowheads="1"/>
          </p:cNvSpPr>
          <p:nvPr/>
        </p:nvSpPr>
        <p:spPr bwMode="auto">
          <a:xfrm>
            <a:off x="1524000" y="533401"/>
            <a:ext cx="9144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000" b="1" dirty="0">
                <a:solidFill>
                  <a:srgbClr val="000099"/>
                </a:solidFill>
                <a:effectLst>
                  <a:outerShdw blurRad="38100" dist="38100" dir="2700000" algn="tl">
                    <a:srgbClr val="C0C0C0"/>
                  </a:outerShdw>
                </a:effectLst>
                <a:latin typeface="Bookman Old Style" panose="02050604050505020204" pitchFamily="18" charset="0"/>
              </a:rPr>
              <a:t>PEC: Exemplo</a:t>
            </a:r>
          </a:p>
        </p:txBody>
      </p:sp>
      <p:sp>
        <p:nvSpPr>
          <p:cNvPr id="11267" name="Text Box 3">
            <a:extLst>
              <a:ext uri="{FF2B5EF4-FFF2-40B4-BE49-F238E27FC236}">
                <a16:creationId xmlns:a16="http://schemas.microsoft.com/office/drawing/2014/main" id="{B65F7388-E025-428C-A3E6-F74D9C7A5A7B}"/>
              </a:ext>
            </a:extLst>
          </p:cNvPr>
          <p:cNvSpPr txBox="1">
            <a:spLocks noChangeArrowheads="1"/>
          </p:cNvSpPr>
          <p:nvPr/>
        </p:nvSpPr>
        <p:spPr bwMode="auto">
          <a:xfrm>
            <a:off x="675861" y="1374913"/>
            <a:ext cx="11198087" cy="3266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just">
              <a:buFont typeface="Arial" panose="020B0604020202020204" pitchFamily="34" charset="0"/>
              <a:buChar char="•"/>
            </a:pPr>
            <a:r>
              <a:rPr lang="pt-BR" altLang="pt-BR" sz="2000" dirty="0">
                <a:latin typeface="Times New Roman" panose="02020603050405020304" pitchFamily="18" charset="0"/>
                <a:cs typeface="Times New Roman" panose="02020603050405020304" pitchFamily="18" charset="0"/>
              </a:rPr>
              <a:t>Admita, por exemplo, que uma empresa fabricante de certa linha de computadores tenha a seguinte característica em termos de gastos:</a:t>
            </a:r>
          </a:p>
          <a:p>
            <a:pPr marL="742950" lvl="1" indent="-285750" algn="just">
              <a:buFont typeface="Arial" panose="020B0604020202020204" pitchFamily="34" charset="0"/>
              <a:buChar char="•"/>
            </a:pPr>
            <a:r>
              <a:rPr lang="pt-BR" altLang="pt-BR" sz="2000" dirty="0">
                <a:latin typeface="Times New Roman" panose="02020603050405020304" pitchFamily="18" charset="0"/>
                <a:cs typeface="Times New Roman" panose="02020603050405020304" pitchFamily="18" charset="0"/>
              </a:rPr>
              <a:t>Custos e despesas variáveis: $ 2.200 por unidade</a:t>
            </a:r>
          </a:p>
          <a:p>
            <a:pPr marL="742950" lvl="1" indent="-285750" algn="just">
              <a:buFont typeface="Arial" panose="020B0604020202020204" pitchFamily="34" charset="0"/>
              <a:buChar char="•"/>
            </a:pPr>
            <a:r>
              <a:rPr lang="pt-BR" altLang="pt-BR" sz="2000" dirty="0">
                <a:latin typeface="Times New Roman" panose="02020603050405020304" pitchFamily="18" charset="0"/>
                <a:cs typeface="Times New Roman" panose="02020603050405020304" pitchFamily="18" charset="0"/>
              </a:rPr>
              <a:t>Custos e despesas fixas: $ 8 milhões</a:t>
            </a:r>
          </a:p>
          <a:p>
            <a:pPr marL="742950" lvl="1" indent="-285750" algn="just">
              <a:buFont typeface="Arial" panose="020B0604020202020204" pitchFamily="34" charset="0"/>
              <a:buChar char="•"/>
            </a:pPr>
            <a:r>
              <a:rPr lang="pt-BR" altLang="pt-BR" sz="2000" dirty="0">
                <a:latin typeface="Times New Roman" panose="02020603050405020304" pitchFamily="18" charset="0"/>
                <a:cs typeface="Times New Roman" panose="02020603050405020304" pitchFamily="18" charset="0"/>
              </a:rPr>
              <a:t>Preço unitário: $ 3.000 por unidade</a:t>
            </a:r>
          </a:p>
          <a:p>
            <a:pPr algn="just"/>
            <a:endParaRPr lang="pt-BR" altLang="pt-BR" sz="3200" dirty="0">
              <a:latin typeface="Times New Roman" panose="02020603050405020304" pitchFamily="18" charset="0"/>
              <a:cs typeface="Times New Roman" panose="02020603050405020304" pitchFamily="18" charset="0"/>
            </a:endParaRPr>
          </a:p>
          <a:p>
            <a:pPr algn="just"/>
            <a:endParaRPr lang="pt-BR" altLang="pt-BR" sz="320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endParaRPr lang="pt-BR" altLang="pt-BR" sz="3200" dirty="0">
              <a:latin typeface="Times New Roman" panose="02020603050405020304" pitchFamily="18" charset="0"/>
              <a:cs typeface="Times New Roman" panose="02020603050405020304" pitchFamily="18" charset="0"/>
            </a:endParaRPr>
          </a:p>
        </p:txBody>
      </p:sp>
      <p:sp>
        <p:nvSpPr>
          <p:cNvPr id="11" name="Text Box 24">
            <a:extLst>
              <a:ext uri="{FF2B5EF4-FFF2-40B4-BE49-F238E27FC236}">
                <a16:creationId xmlns:a16="http://schemas.microsoft.com/office/drawing/2014/main" id="{36D842B9-330E-4839-8B8A-2276854B3D33}"/>
              </a:ext>
            </a:extLst>
          </p:cNvPr>
          <p:cNvSpPr txBox="1">
            <a:spLocks noChangeArrowheads="1"/>
          </p:cNvSpPr>
          <p:nvPr/>
        </p:nvSpPr>
        <p:spPr bwMode="auto">
          <a:xfrm>
            <a:off x="1103245" y="3461382"/>
            <a:ext cx="7974493" cy="1179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pt-BR" altLang="pt-BR" sz="5800" baseline="-20000" dirty="0"/>
              <a:t>PEC</a:t>
            </a:r>
            <a:r>
              <a:rPr lang="pt-BR" altLang="pt-BR" sz="3200" baseline="-36000" dirty="0"/>
              <a:t>(q)</a:t>
            </a:r>
            <a:r>
              <a:rPr lang="pt-BR" altLang="pt-BR" sz="3200" dirty="0"/>
              <a:t> </a:t>
            </a:r>
            <a:r>
              <a:rPr lang="pt-BR" altLang="pt-BR" sz="4000" baseline="-30000" dirty="0"/>
              <a:t>=</a:t>
            </a:r>
            <a:r>
              <a:rPr lang="pt-BR" altLang="pt-BR" sz="3200" dirty="0"/>
              <a:t>           8 Milhões      = 10.000 unidades</a:t>
            </a:r>
          </a:p>
          <a:p>
            <a:r>
              <a:rPr lang="pt-BR" altLang="pt-BR" sz="3200" dirty="0"/>
              <a:t>	         (3.000 – 2.200)</a:t>
            </a:r>
          </a:p>
        </p:txBody>
      </p:sp>
      <p:sp>
        <p:nvSpPr>
          <p:cNvPr id="12" name="Line 25">
            <a:extLst>
              <a:ext uri="{FF2B5EF4-FFF2-40B4-BE49-F238E27FC236}">
                <a16:creationId xmlns:a16="http://schemas.microsoft.com/office/drawing/2014/main" id="{8A4DC2B2-BE47-45C4-B58C-D85EFF635592}"/>
              </a:ext>
            </a:extLst>
          </p:cNvPr>
          <p:cNvSpPr>
            <a:spLocks noChangeShapeType="1"/>
          </p:cNvSpPr>
          <p:nvPr/>
        </p:nvSpPr>
        <p:spPr bwMode="auto">
          <a:xfrm flipV="1">
            <a:off x="2779643" y="4028660"/>
            <a:ext cx="2785082" cy="259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3" name="Text Box 24">
            <a:extLst>
              <a:ext uri="{FF2B5EF4-FFF2-40B4-BE49-F238E27FC236}">
                <a16:creationId xmlns:a16="http://schemas.microsoft.com/office/drawing/2014/main" id="{9F1E82EF-9D67-4E82-A6EC-39B66ECF849C}"/>
              </a:ext>
            </a:extLst>
          </p:cNvPr>
          <p:cNvSpPr txBox="1">
            <a:spLocks noChangeArrowheads="1"/>
          </p:cNvSpPr>
          <p:nvPr/>
        </p:nvSpPr>
        <p:spPr bwMode="auto">
          <a:xfrm>
            <a:off x="1103244" y="4797261"/>
            <a:ext cx="7974493" cy="1179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pt-BR" altLang="pt-BR" sz="5800" baseline="-20000" dirty="0"/>
              <a:t>PEC</a:t>
            </a:r>
            <a:r>
              <a:rPr lang="pt-BR" altLang="pt-BR" sz="3200" baseline="-36000" dirty="0"/>
              <a:t>($)</a:t>
            </a:r>
            <a:r>
              <a:rPr lang="pt-BR" altLang="pt-BR" sz="3200" dirty="0"/>
              <a:t> </a:t>
            </a:r>
            <a:r>
              <a:rPr lang="pt-BR" altLang="pt-BR" sz="4000" baseline="-30000" dirty="0"/>
              <a:t>=</a:t>
            </a:r>
            <a:r>
              <a:rPr lang="pt-BR" altLang="pt-BR" sz="3200" dirty="0"/>
              <a:t>           8 Milhões      = 30 milhões</a:t>
            </a:r>
          </a:p>
          <a:p>
            <a:r>
              <a:rPr lang="pt-BR" altLang="pt-BR" sz="3200" dirty="0"/>
              <a:t>	         (800 / 3.000)</a:t>
            </a:r>
          </a:p>
        </p:txBody>
      </p:sp>
      <p:sp>
        <p:nvSpPr>
          <p:cNvPr id="14" name="Line 25">
            <a:extLst>
              <a:ext uri="{FF2B5EF4-FFF2-40B4-BE49-F238E27FC236}">
                <a16:creationId xmlns:a16="http://schemas.microsoft.com/office/drawing/2014/main" id="{BEA99911-AAF4-412D-9049-6FD479093DF0}"/>
              </a:ext>
            </a:extLst>
          </p:cNvPr>
          <p:cNvSpPr>
            <a:spLocks noChangeShapeType="1"/>
          </p:cNvSpPr>
          <p:nvPr/>
        </p:nvSpPr>
        <p:spPr bwMode="auto">
          <a:xfrm flipV="1">
            <a:off x="2779643" y="5387166"/>
            <a:ext cx="2785082" cy="259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Tree>
    <p:extLst>
      <p:ext uri="{BB962C8B-B14F-4D97-AF65-F5344CB8AC3E}">
        <p14:creationId xmlns:p14="http://schemas.microsoft.com/office/powerpoint/2010/main" val="2422167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41FC045-A718-461E-8216-CB6CF5FCB781}"/>
              </a:ext>
            </a:extLst>
          </p:cNvPr>
          <p:cNvSpPr>
            <a:spLocks noChangeArrowheads="1"/>
          </p:cNvSpPr>
          <p:nvPr/>
        </p:nvSpPr>
        <p:spPr bwMode="auto">
          <a:xfrm>
            <a:off x="1524000" y="533401"/>
            <a:ext cx="9144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000" b="1" dirty="0">
                <a:solidFill>
                  <a:srgbClr val="000099"/>
                </a:solidFill>
                <a:effectLst>
                  <a:outerShdw blurRad="38100" dist="38100" dir="2700000" algn="tl">
                    <a:srgbClr val="C0C0C0"/>
                  </a:outerShdw>
                </a:effectLst>
                <a:latin typeface="Bookman Old Style" panose="02050604050505020204" pitchFamily="18" charset="0"/>
              </a:rPr>
              <a:t>PEC: Comprovação</a:t>
            </a:r>
          </a:p>
        </p:txBody>
      </p:sp>
      <p:graphicFrame>
        <p:nvGraphicFramePr>
          <p:cNvPr id="3" name="Tabela 2">
            <a:extLst>
              <a:ext uri="{FF2B5EF4-FFF2-40B4-BE49-F238E27FC236}">
                <a16:creationId xmlns:a16="http://schemas.microsoft.com/office/drawing/2014/main" id="{9F2306A5-51B3-4147-976E-9AAB2599207A}"/>
              </a:ext>
            </a:extLst>
          </p:cNvPr>
          <p:cNvGraphicFramePr>
            <a:graphicFrameLocks noGrp="1"/>
          </p:cNvGraphicFramePr>
          <p:nvPr>
            <p:extLst>
              <p:ext uri="{D42A27DB-BD31-4B8C-83A1-F6EECF244321}">
                <p14:modId xmlns:p14="http://schemas.microsoft.com/office/powerpoint/2010/main" val="3148907316"/>
              </p:ext>
            </p:extLst>
          </p:nvPr>
        </p:nvGraphicFramePr>
        <p:xfrm>
          <a:off x="1855304" y="2040834"/>
          <a:ext cx="8454887" cy="3008244"/>
        </p:xfrm>
        <a:graphic>
          <a:graphicData uri="http://schemas.openxmlformats.org/drawingml/2006/table">
            <a:tbl>
              <a:tblPr firstRow="1">
                <a:tableStyleId>{073A0DAA-6AF3-43AB-8588-CEC1D06C72B9}</a:tableStyleId>
              </a:tblPr>
              <a:tblGrid>
                <a:gridCol w="5078608">
                  <a:extLst>
                    <a:ext uri="{9D8B030D-6E8A-4147-A177-3AD203B41FA5}">
                      <a16:colId xmlns:a16="http://schemas.microsoft.com/office/drawing/2014/main" val="2134195378"/>
                    </a:ext>
                  </a:extLst>
                </a:gridCol>
                <a:gridCol w="3376279">
                  <a:extLst>
                    <a:ext uri="{9D8B030D-6E8A-4147-A177-3AD203B41FA5}">
                      <a16:colId xmlns:a16="http://schemas.microsoft.com/office/drawing/2014/main" val="514801608"/>
                    </a:ext>
                  </a:extLst>
                </a:gridCol>
              </a:tblGrid>
              <a:tr h="501374">
                <a:tc>
                  <a:txBody>
                    <a:bodyPr/>
                    <a:lstStyle/>
                    <a:p>
                      <a:pPr algn="ctr" fontAlgn="b"/>
                      <a:r>
                        <a:rPr lang="pt-BR" sz="2600" u="none" strike="noStrike" dirty="0">
                          <a:effectLst/>
                        </a:rPr>
                        <a:t>DRE</a:t>
                      </a:r>
                      <a:endParaRPr lang="pt-BR" sz="2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600" u="none" strike="noStrike" dirty="0">
                          <a:effectLst/>
                        </a:rPr>
                        <a:t>R$</a:t>
                      </a:r>
                      <a:endParaRPr lang="pt-BR" sz="2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35496041"/>
                  </a:ext>
                </a:extLst>
              </a:tr>
              <a:tr h="501374">
                <a:tc>
                  <a:txBody>
                    <a:bodyPr/>
                    <a:lstStyle/>
                    <a:p>
                      <a:pPr algn="l" fontAlgn="b"/>
                      <a:r>
                        <a:rPr lang="pt-BR" sz="2600" u="none" strike="noStrike" dirty="0">
                          <a:effectLst/>
                        </a:rPr>
                        <a:t>Receita</a:t>
                      </a:r>
                      <a:endParaRPr lang="pt-BR" sz="2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600" u="none" strike="noStrike" dirty="0">
                          <a:effectLst/>
                        </a:rPr>
                        <a:t>30.000.000</a:t>
                      </a:r>
                      <a:endParaRPr lang="pt-BR" sz="2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031072212"/>
                  </a:ext>
                </a:extLst>
              </a:tr>
              <a:tr h="501374">
                <a:tc>
                  <a:txBody>
                    <a:bodyPr/>
                    <a:lstStyle/>
                    <a:p>
                      <a:pPr algn="l" fontAlgn="b"/>
                      <a:r>
                        <a:rPr lang="pt-BR" sz="2600" u="none" strike="noStrike" dirty="0">
                          <a:effectLst/>
                        </a:rPr>
                        <a:t>(-) Custos e despesas variáveis</a:t>
                      </a:r>
                      <a:endParaRPr lang="pt-BR" sz="2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600" u="none" strike="noStrike" dirty="0">
                          <a:effectLst/>
                        </a:rPr>
                        <a:t>22.000.000</a:t>
                      </a:r>
                      <a:endParaRPr lang="pt-BR" sz="2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59062917"/>
                  </a:ext>
                </a:extLst>
              </a:tr>
              <a:tr h="501374">
                <a:tc>
                  <a:txBody>
                    <a:bodyPr/>
                    <a:lstStyle/>
                    <a:p>
                      <a:pPr algn="l" fontAlgn="b"/>
                      <a:r>
                        <a:rPr lang="pt-BR" sz="2600" u="none" strike="noStrike" dirty="0">
                          <a:effectLst/>
                        </a:rPr>
                        <a:t>(=) Margem de Contribuição</a:t>
                      </a:r>
                      <a:endParaRPr lang="pt-BR" sz="2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600" u="none" strike="noStrike" dirty="0">
                          <a:effectLst/>
                        </a:rPr>
                        <a:t>8.000.000</a:t>
                      </a:r>
                      <a:endParaRPr lang="pt-BR" sz="2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691864348"/>
                  </a:ext>
                </a:extLst>
              </a:tr>
              <a:tr h="501374">
                <a:tc>
                  <a:txBody>
                    <a:bodyPr/>
                    <a:lstStyle/>
                    <a:p>
                      <a:pPr algn="l" fontAlgn="b"/>
                      <a:r>
                        <a:rPr lang="pt-BR" sz="2600" u="none" strike="noStrike" dirty="0">
                          <a:effectLst/>
                        </a:rPr>
                        <a:t>(-) Custos e despesas fixos </a:t>
                      </a:r>
                      <a:endParaRPr lang="pt-BR" sz="2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600" u="none" strike="noStrike" dirty="0">
                          <a:effectLst/>
                        </a:rPr>
                        <a:t>8.000.000</a:t>
                      </a:r>
                      <a:endParaRPr lang="pt-BR" sz="2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544302918"/>
                  </a:ext>
                </a:extLst>
              </a:tr>
              <a:tr h="501374">
                <a:tc>
                  <a:txBody>
                    <a:bodyPr/>
                    <a:lstStyle/>
                    <a:p>
                      <a:pPr algn="l" fontAlgn="b"/>
                      <a:r>
                        <a:rPr lang="pt-BR" sz="2600" u="none" strike="noStrike" dirty="0">
                          <a:effectLst/>
                        </a:rPr>
                        <a:t>(=) Resultado</a:t>
                      </a:r>
                      <a:endParaRPr lang="pt-BR" sz="2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600" u="none" strike="noStrike" dirty="0">
                          <a:effectLst/>
                        </a:rPr>
                        <a:t>0.00</a:t>
                      </a:r>
                      <a:endParaRPr lang="pt-BR" sz="2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069793346"/>
                  </a:ext>
                </a:extLst>
              </a:tr>
            </a:tbl>
          </a:graphicData>
        </a:graphic>
      </p:graphicFrame>
    </p:spTree>
    <p:extLst>
      <p:ext uri="{BB962C8B-B14F-4D97-AF65-F5344CB8AC3E}">
        <p14:creationId xmlns:p14="http://schemas.microsoft.com/office/powerpoint/2010/main" val="3257366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41FC045-A718-461E-8216-CB6CF5FCB781}"/>
              </a:ext>
            </a:extLst>
          </p:cNvPr>
          <p:cNvSpPr>
            <a:spLocks noChangeArrowheads="1"/>
          </p:cNvSpPr>
          <p:nvPr/>
        </p:nvSpPr>
        <p:spPr bwMode="auto">
          <a:xfrm>
            <a:off x="1524000" y="533401"/>
            <a:ext cx="914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000" b="1" dirty="0">
                <a:solidFill>
                  <a:srgbClr val="000099"/>
                </a:solidFill>
                <a:effectLst>
                  <a:outerShdw blurRad="38100" dist="38100" dir="2700000" algn="tl">
                    <a:srgbClr val="C0C0C0"/>
                  </a:outerShdw>
                </a:effectLst>
                <a:latin typeface="Bookman Old Style" panose="02050604050505020204" pitchFamily="18" charset="0"/>
              </a:rPr>
              <a:t>Ponto de Equilíbrio Econômico</a:t>
            </a:r>
          </a:p>
        </p:txBody>
      </p:sp>
      <p:sp>
        <p:nvSpPr>
          <p:cNvPr id="11267" name="Text Box 3">
            <a:extLst>
              <a:ext uri="{FF2B5EF4-FFF2-40B4-BE49-F238E27FC236}">
                <a16:creationId xmlns:a16="http://schemas.microsoft.com/office/drawing/2014/main" id="{B65F7388-E025-428C-A3E6-F74D9C7A5A7B}"/>
              </a:ext>
            </a:extLst>
          </p:cNvPr>
          <p:cNvSpPr txBox="1">
            <a:spLocks noChangeArrowheads="1"/>
          </p:cNvSpPr>
          <p:nvPr/>
        </p:nvSpPr>
        <p:spPr bwMode="auto">
          <a:xfrm>
            <a:off x="675861" y="1374913"/>
            <a:ext cx="11198087" cy="3020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just">
              <a:buFont typeface="Arial" panose="020B0604020202020204" pitchFamily="34" charset="0"/>
              <a:buChar char="•"/>
            </a:pPr>
            <a:r>
              <a:rPr lang="pt-BR" altLang="pt-BR" sz="2800" dirty="0">
                <a:latin typeface="Times New Roman" panose="02020603050405020304" pitchFamily="18" charset="0"/>
                <a:cs typeface="Times New Roman" panose="02020603050405020304" pitchFamily="18" charset="0"/>
              </a:rPr>
              <a:t>O Ponto de Equilíbrio Econômico apresenta a quantidade de vendas (ou do faturamento) que a empresa deveria obter para cobrir a remuneração mínima do capital próprio nela investido.</a:t>
            </a:r>
          </a:p>
          <a:p>
            <a:pPr algn="just"/>
            <a:endParaRPr lang="pt-BR" altLang="pt-BR" sz="3200" dirty="0">
              <a:latin typeface="Times New Roman" panose="02020603050405020304" pitchFamily="18" charset="0"/>
              <a:cs typeface="Times New Roman" panose="02020603050405020304" pitchFamily="18" charset="0"/>
            </a:endParaRPr>
          </a:p>
          <a:p>
            <a:pPr algn="just"/>
            <a:endParaRPr lang="pt-BR" altLang="pt-BR" sz="320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endParaRPr lang="pt-BR" altLang="pt-BR" sz="3200" dirty="0">
              <a:latin typeface="Times New Roman" panose="02020603050405020304" pitchFamily="18" charset="0"/>
              <a:cs typeface="Times New Roman" panose="02020603050405020304" pitchFamily="18" charset="0"/>
            </a:endParaRPr>
          </a:p>
        </p:txBody>
      </p:sp>
      <p:sp>
        <p:nvSpPr>
          <p:cNvPr id="2" name="CaixaDeTexto 1">
            <a:extLst>
              <a:ext uri="{FF2B5EF4-FFF2-40B4-BE49-F238E27FC236}">
                <a16:creationId xmlns:a16="http://schemas.microsoft.com/office/drawing/2014/main" id="{C923813A-3210-4398-B9A3-5F0926878031}"/>
              </a:ext>
            </a:extLst>
          </p:cNvPr>
          <p:cNvSpPr txBox="1"/>
          <p:nvPr/>
        </p:nvSpPr>
        <p:spPr>
          <a:xfrm>
            <a:off x="848138" y="4394971"/>
            <a:ext cx="8507896" cy="2308324"/>
          </a:xfrm>
          <a:prstGeom prst="rect">
            <a:avLst/>
          </a:prstGeom>
          <a:noFill/>
        </p:spPr>
        <p:txBody>
          <a:bodyPr wrap="square" rtlCol="0">
            <a:spAutoFit/>
          </a:bodyPr>
          <a:lstStyle/>
          <a:p>
            <a:r>
              <a:rPr lang="pt-BR" dirty="0"/>
              <a:t>Onde:</a:t>
            </a:r>
          </a:p>
          <a:p>
            <a:r>
              <a:rPr lang="pt-BR" dirty="0"/>
              <a:t>PEE(q) = Ponto de Equilíbrio Econômico em quantidades (unidades)</a:t>
            </a:r>
          </a:p>
          <a:p>
            <a:r>
              <a:rPr lang="pt-BR" dirty="0"/>
              <a:t>PEC($)=  Ponto de Equilíbrio Econômico em unidades monetárias </a:t>
            </a:r>
          </a:p>
          <a:p>
            <a:r>
              <a:rPr lang="pt-BR" dirty="0"/>
              <a:t>CDF= Custos e despesas fixos totais</a:t>
            </a:r>
          </a:p>
          <a:p>
            <a:r>
              <a:rPr lang="pt-BR" dirty="0" err="1"/>
              <a:t>MCu</a:t>
            </a:r>
            <a:r>
              <a:rPr lang="pt-BR" dirty="0"/>
              <a:t>= Margem de contribuição unitária (Preço de venda – custos e despesas variáveis)</a:t>
            </a:r>
          </a:p>
          <a:p>
            <a:r>
              <a:rPr lang="pt-BR" dirty="0"/>
              <a:t>MC%=  Margem de contribuição percentual (em relação ao preço de venda)</a:t>
            </a:r>
          </a:p>
          <a:p>
            <a:r>
              <a:rPr lang="pt-BR" dirty="0"/>
              <a:t>LM: Lucro mínimo </a:t>
            </a:r>
          </a:p>
          <a:p>
            <a:endParaRPr lang="pt-BR" dirty="0"/>
          </a:p>
        </p:txBody>
      </p:sp>
      <p:sp>
        <p:nvSpPr>
          <p:cNvPr id="11" name="Rectangle 8">
            <a:extLst>
              <a:ext uri="{FF2B5EF4-FFF2-40B4-BE49-F238E27FC236}">
                <a16:creationId xmlns:a16="http://schemas.microsoft.com/office/drawing/2014/main" id="{F69B1476-3EA7-4AD9-8B90-A493A1833FBD}"/>
              </a:ext>
            </a:extLst>
          </p:cNvPr>
          <p:cNvSpPr>
            <a:spLocks noChangeArrowheads="1"/>
          </p:cNvSpPr>
          <p:nvPr/>
        </p:nvSpPr>
        <p:spPr bwMode="auto">
          <a:xfrm>
            <a:off x="957469" y="2864007"/>
            <a:ext cx="4343400" cy="1285461"/>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a:p>
        </p:txBody>
      </p:sp>
      <p:sp>
        <p:nvSpPr>
          <p:cNvPr id="12" name="Text Box 10">
            <a:extLst>
              <a:ext uri="{FF2B5EF4-FFF2-40B4-BE49-F238E27FC236}">
                <a16:creationId xmlns:a16="http://schemas.microsoft.com/office/drawing/2014/main" id="{0CA949BE-9B54-4CC9-B100-AB4339FB37DA}"/>
              </a:ext>
            </a:extLst>
          </p:cNvPr>
          <p:cNvSpPr txBox="1">
            <a:spLocks noChangeArrowheads="1"/>
          </p:cNvSpPr>
          <p:nvPr/>
        </p:nvSpPr>
        <p:spPr bwMode="auto">
          <a:xfrm>
            <a:off x="1225827" y="2892675"/>
            <a:ext cx="3262432" cy="1179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5800" baseline="-20000" dirty="0"/>
              <a:t>PEE</a:t>
            </a:r>
            <a:r>
              <a:rPr lang="pt-BR" altLang="pt-BR" sz="3200" baseline="-36000" dirty="0"/>
              <a:t>(q)</a:t>
            </a:r>
            <a:r>
              <a:rPr lang="pt-BR" altLang="pt-BR" sz="3200" dirty="0"/>
              <a:t> </a:t>
            </a:r>
            <a:r>
              <a:rPr lang="pt-BR" altLang="pt-BR" sz="4000" baseline="-30000" dirty="0"/>
              <a:t>=</a:t>
            </a:r>
            <a:r>
              <a:rPr lang="pt-BR" altLang="pt-BR" sz="3200" dirty="0"/>
              <a:t>  CDF + LM</a:t>
            </a:r>
          </a:p>
          <a:p>
            <a:r>
              <a:rPr lang="pt-BR" altLang="pt-BR" sz="3200" dirty="0"/>
              <a:t>	           </a:t>
            </a:r>
            <a:r>
              <a:rPr lang="pt-BR" altLang="pt-BR" sz="3200" dirty="0" err="1"/>
              <a:t>MCu</a:t>
            </a:r>
            <a:endParaRPr lang="pt-BR" altLang="pt-BR" sz="3200" dirty="0"/>
          </a:p>
        </p:txBody>
      </p:sp>
      <p:sp>
        <p:nvSpPr>
          <p:cNvPr id="13" name="Line 11">
            <a:extLst>
              <a:ext uri="{FF2B5EF4-FFF2-40B4-BE49-F238E27FC236}">
                <a16:creationId xmlns:a16="http://schemas.microsoft.com/office/drawing/2014/main" id="{280B769F-F969-4B56-B087-F89DDF697CCB}"/>
              </a:ext>
            </a:extLst>
          </p:cNvPr>
          <p:cNvSpPr>
            <a:spLocks noChangeShapeType="1"/>
          </p:cNvSpPr>
          <p:nvPr/>
        </p:nvSpPr>
        <p:spPr bwMode="auto">
          <a:xfrm>
            <a:off x="2716695" y="3499145"/>
            <a:ext cx="1905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14" name="Rectangle 8">
            <a:extLst>
              <a:ext uri="{FF2B5EF4-FFF2-40B4-BE49-F238E27FC236}">
                <a16:creationId xmlns:a16="http://schemas.microsoft.com/office/drawing/2014/main" id="{9CD0CFA2-C7AA-4E85-91DB-E8B4B62DFB85}"/>
              </a:ext>
            </a:extLst>
          </p:cNvPr>
          <p:cNvSpPr>
            <a:spLocks noChangeArrowheads="1"/>
          </p:cNvSpPr>
          <p:nvPr/>
        </p:nvSpPr>
        <p:spPr bwMode="auto">
          <a:xfrm>
            <a:off x="6415708" y="2864007"/>
            <a:ext cx="4343400" cy="1285461"/>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a:p>
        </p:txBody>
      </p:sp>
      <p:sp>
        <p:nvSpPr>
          <p:cNvPr id="15" name="Text Box 10">
            <a:extLst>
              <a:ext uri="{FF2B5EF4-FFF2-40B4-BE49-F238E27FC236}">
                <a16:creationId xmlns:a16="http://schemas.microsoft.com/office/drawing/2014/main" id="{F1F99522-3218-4066-8740-2B3E56A4D3E9}"/>
              </a:ext>
            </a:extLst>
          </p:cNvPr>
          <p:cNvSpPr txBox="1">
            <a:spLocks noChangeArrowheads="1"/>
          </p:cNvSpPr>
          <p:nvPr/>
        </p:nvSpPr>
        <p:spPr bwMode="auto">
          <a:xfrm>
            <a:off x="6956192" y="2916832"/>
            <a:ext cx="3257623" cy="1179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5800" baseline="-20000" dirty="0"/>
              <a:t>PEE</a:t>
            </a:r>
            <a:r>
              <a:rPr lang="pt-BR" altLang="pt-BR" sz="3200" baseline="-36000" dirty="0"/>
              <a:t>($)</a:t>
            </a:r>
            <a:r>
              <a:rPr lang="pt-BR" altLang="pt-BR" sz="3200" dirty="0"/>
              <a:t> </a:t>
            </a:r>
            <a:r>
              <a:rPr lang="pt-BR" altLang="pt-BR" sz="4000" baseline="-30000" dirty="0"/>
              <a:t>=</a:t>
            </a:r>
            <a:r>
              <a:rPr lang="pt-BR" altLang="pt-BR" sz="3200" dirty="0"/>
              <a:t>  CDF + LM</a:t>
            </a:r>
          </a:p>
          <a:p>
            <a:r>
              <a:rPr lang="pt-BR" altLang="pt-BR" sz="3200" dirty="0"/>
              <a:t>	           MC%</a:t>
            </a:r>
          </a:p>
        </p:txBody>
      </p:sp>
      <p:sp>
        <p:nvSpPr>
          <p:cNvPr id="16" name="Line 11">
            <a:extLst>
              <a:ext uri="{FF2B5EF4-FFF2-40B4-BE49-F238E27FC236}">
                <a16:creationId xmlns:a16="http://schemas.microsoft.com/office/drawing/2014/main" id="{BFC6B4C0-2E97-4691-AE60-69AAA6F374C8}"/>
              </a:ext>
            </a:extLst>
          </p:cNvPr>
          <p:cNvSpPr>
            <a:spLocks noChangeShapeType="1"/>
          </p:cNvSpPr>
          <p:nvPr/>
        </p:nvSpPr>
        <p:spPr bwMode="auto">
          <a:xfrm>
            <a:off x="8403534" y="3514900"/>
            <a:ext cx="1905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Tree>
    <p:extLst>
      <p:ext uri="{BB962C8B-B14F-4D97-AF65-F5344CB8AC3E}">
        <p14:creationId xmlns:p14="http://schemas.microsoft.com/office/powerpoint/2010/main" val="16944726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41FC045-A718-461E-8216-CB6CF5FCB781}"/>
              </a:ext>
            </a:extLst>
          </p:cNvPr>
          <p:cNvSpPr>
            <a:spLocks noChangeArrowheads="1"/>
          </p:cNvSpPr>
          <p:nvPr/>
        </p:nvSpPr>
        <p:spPr bwMode="auto">
          <a:xfrm>
            <a:off x="1524000" y="533401"/>
            <a:ext cx="9144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000" b="1" dirty="0">
                <a:solidFill>
                  <a:srgbClr val="000099"/>
                </a:solidFill>
                <a:effectLst>
                  <a:outerShdw blurRad="38100" dist="38100" dir="2700000" algn="tl">
                    <a:srgbClr val="C0C0C0"/>
                  </a:outerShdw>
                </a:effectLst>
                <a:latin typeface="Bookman Old Style" panose="02050604050505020204" pitchFamily="18" charset="0"/>
              </a:rPr>
              <a:t>PEE: Exemplo</a:t>
            </a:r>
          </a:p>
        </p:txBody>
      </p:sp>
      <p:sp>
        <p:nvSpPr>
          <p:cNvPr id="11267" name="Text Box 3">
            <a:extLst>
              <a:ext uri="{FF2B5EF4-FFF2-40B4-BE49-F238E27FC236}">
                <a16:creationId xmlns:a16="http://schemas.microsoft.com/office/drawing/2014/main" id="{B65F7388-E025-428C-A3E6-F74D9C7A5A7B}"/>
              </a:ext>
            </a:extLst>
          </p:cNvPr>
          <p:cNvSpPr txBox="1">
            <a:spLocks noChangeArrowheads="1"/>
          </p:cNvSpPr>
          <p:nvPr/>
        </p:nvSpPr>
        <p:spPr bwMode="auto">
          <a:xfrm>
            <a:off x="675861" y="1374913"/>
            <a:ext cx="11198087" cy="2958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just">
              <a:buFont typeface="Arial" panose="020B0604020202020204" pitchFamily="34" charset="0"/>
              <a:buChar char="•"/>
            </a:pPr>
            <a:r>
              <a:rPr lang="pt-BR" altLang="pt-BR" sz="2000" dirty="0">
                <a:latin typeface="Times New Roman" panose="02020603050405020304" pitchFamily="18" charset="0"/>
                <a:cs typeface="Times New Roman" panose="02020603050405020304" pitchFamily="18" charset="0"/>
              </a:rPr>
              <a:t>Suponha que os acionistas de uma firma invistam $100 milhões e considerem que deveriam ter lucro anual de $12 milhões, já que isso seria o que ganhariam (12%) se aplicassem esse valor no mercado financeiro. Logo, consideram essa importância como um custo de oportunidade. Supondo custos e despesas variáveis, para essa empresa, de 80% da receita e custos fixos anuais de $35 milhões, tem-se:</a:t>
            </a:r>
          </a:p>
          <a:p>
            <a:pPr algn="just"/>
            <a:endParaRPr lang="pt-BR" altLang="pt-BR" sz="3200" dirty="0">
              <a:latin typeface="Times New Roman" panose="02020603050405020304" pitchFamily="18" charset="0"/>
              <a:cs typeface="Times New Roman" panose="02020603050405020304" pitchFamily="18" charset="0"/>
            </a:endParaRPr>
          </a:p>
          <a:p>
            <a:pPr algn="just"/>
            <a:endParaRPr lang="pt-BR" altLang="pt-BR" sz="320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endParaRPr lang="pt-BR" altLang="pt-BR" sz="3200" dirty="0">
              <a:latin typeface="Times New Roman" panose="02020603050405020304" pitchFamily="18" charset="0"/>
              <a:cs typeface="Times New Roman" panose="02020603050405020304" pitchFamily="18" charset="0"/>
            </a:endParaRPr>
          </a:p>
        </p:txBody>
      </p:sp>
      <p:sp>
        <p:nvSpPr>
          <p:cNvPr id="11" name="Text Box 24">
            <a:extLst>
              <a:ext uri="{FF2B5EF4-FFF2-40B4-BE49-F238E27FC236}">
                <a16:creationId xmlns:a16="http://schemas.microsoft.com/office/drawing/2014/main" id="{36D842B9-330E-4839-8B8A-2276854B3D33}"/>
              </a:ext>
            </a:extLst>
          </p:cNvPr>
          <p:cNvSpPr txBox="1">
            <a:spLocks noChangeArrowheads="1"/>
          </p:cNvSpPr>
          <p:nvPr/>
        </p:nvSpPr>
        <p:spPr bwMode="auto">
          <a:xfrm>
            <a:off x="1103245" y="2782037"/>
            <a:ext cx="8014251" cy="1179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pt-BR" altLang="pt-BR" sz="5800" baseline="-20000" dirty="0"/>
              <a:t>PEE</a:t>
            </a:r>
            <a:r>
              <a:rPr lang="pt-BR" altLang="pt-BR" sz="3200" baseline="-36000" dirty="0"/>
              <a:t>($)</a:t>
            </a:r>
            <a:r>
              <a:rPr lang="pt-BR" altLang="pt-BR" sz="3200" dirty="0"/>
              <a:t> </a:t>
            </a:r>
            <a:r>
              <a:rPr lang="pt-BR" altLang="pt-BR" sz="4000" baseline="-30000" dirty="0"/>
              <a:t>=</a:t>
            </a:r>
            <a:r>
              <a:rPr lang="pt-BR" altLang="pt-BR" sz="3200" dirty="0"/>
              <a:t>           35 + 12      =  $ 235 milhões/ano</a:t>
            </a:r>
          </a:p>
          <a:p>
            <a:r>
              <a:rPr lang="pt-BR" altLang="pt-BR" sz="3200" dirty="0"/>
              <a:t>	                 0,20</a:t>
            </a:r>
          </a:p>
        </p:txBody>
      </p:sp>
      <p:sp>
        <p:nvSpPr>
          <p:cNvPr id="12" name="Line 25">
            <a:extLst>
              <a:ext uri="{FF2B5EF4-FFF2-40B4-BE49-F238E27FC236}">
                <a16:creationId xmlns:a16="http://schemas.microsoft.com/office/drawing/2014/main" id="{8A4DC2B2-BE47-45C4-B58C-D85EFF635592}"/>
              </a:ext>
            </a:extLst>
          </p:cNvPr>
          <p:cNvSpPr>
            <a:spLocks noChangeShapeType="1"/>
          </p:cNvSpPr>
          <p:nvPr/>
        </p:nvSpPr>
        <p:spPr bwMode="auto">
          <a:xfrm flipV="1">
            <a:off x="2792896" y="3429000"/>
            <a:ext cx="2785082" cy="259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graphicFrame>
        <p:nvGraphicFramePr>
          <p:cNvPr id="2" name="Tabela 1">
            <a:extLst>
              <a:ext uri="{FF2B5EF4-FFF2-40B4-BE49-F238E27FC236}">
                <a16:creationId xmlns:a16="http://schemas.microsoft.com/office/drawing/2014/main" id="{F716B997-3021-4655-976C-9EA21DE23A41}"/>
              </a:ext>
            </a:extLst>
          </p:cNvPr>
          <p:cNvGraphicFramePr>
            <a:graphicFrameLocks noGrp="1"/>
          </p:cNvGraphicFramePr>
          <p:nvPr>
            <p:extLst>
              <p:ext uri="{D42A27DB-BD31-4B8C-83A1-F6EECF244321}">
                <p14:modId xmlns:p14="http://schemas.microsoft.com/office/powerpoint/2010/main" val="3673104463"/>
              </p:ext>
            </p:extLst>
          </p:nvPr>
        </p:nvGraphicFramePr>
        <p:xfrm>
          <a:off x="1103245" y="4187863"/>
          <a:ext cx="6798365" cy="2590448"/>
        </p:xfrm>
        <a:graphic>
          <a:graphicData uri="http://schemas.openxmlformats.org/drawingml/2006/table">
            <a:tbl>
              <a:tblPr firstRow="1">
                <a:tableStyleId>{073A0DAA-6AF3-43AB-8588-CEC1D06C72B9}</a:tableStyleId>
              </a:tblPr>
              <a:tblGrid>
                <a:gridCol w="5379808">
                  <a:extLst>
                    <a:ext uri="{9D8B030D-6E8A-4147-A177-3AD203B41FA5}">
                      <a16:colId xmlns:a16="http://schemas.microsoft.com/office/drawing/2014/main" val="3255149180"/>
                    </a:ext>
                  </a:extLst>
                </a:gridCol>
                <a:gridCol w="1418557">
                  <a:extLst>
                    <a:ext uri="{9D8B030D-6E8A-4147-A177-3AD203B41FA5}">
                      <a16:colId xmlns:a16="http://schemas.microsoft.com/office/drawing/2014/main" val="3974085233"/>
                    </a:ext>
                  </a:extLst>
                </a:gridCol>
              </a:tblGrid>
              <a:tr h="323806">
                <a:tc>
                  <a:txBody>
                    <a:bodyPr/>
                    <a:lstStyle/>
                    <a:p>
                      <a:pPr algn="l" fontAlgn="b"/>
                      <a:r>
                        <a:rPr lang="pt-BR" sz="2000" u="none" strike="noStrike">
                          <a:effectLst/>
                        </a:rPr>
                        <a:t>DRE Ajustada ao Custo de Capital Próprio</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R$</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92494699"/>
                  </a:ext>
                </a:extLst>
              </a:tr>
              <a:tr h="323806">
                <a:tc>
                  <a:txBody>
                    <a:bodyPr/>
                    <a:lstStyle/>
                    <a:p>
                      <a:pPr algn="l" fontAlgn="b"/>
                      <a:r>
                        <a:rPr lang="pt-BR" sz="2000" u="none" strike="noStrike">
                          <a:effectLst/>
                        </a:rPr>
                        <a:t>Receita</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pt-BR" sz="2000" u="none" strike="noStrike" dirty="0">
                          <a:effectLst/>
                        </a:rPr>
                        <a:t>235.000.000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101028504"/>
                  </a:ext>
                </a:extLst>
              </a:tr>
              <a:tr h="323806">
                <a:tc>
                  <a:txBody>
                    <a:bodyPr/>
                    <a:lstStyle/>
                    <a:p>
                      <a:pPr algn="l" fontAlgn="b"/>
                      <a:r>
                        <a:rPr lang="pt-BR" sz="2000" u="none" strike="noStrike">
                          <a:effectLst/>
                        </a:rPr>
                        <a:t>(-) Custos e Despesas Variáveis</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pt-BR" sz="2000" u="none" strike="noStrike" dirty="0">
                          <a:effectLst/>
                        </a:rPr>
                        <a:t>188.000.000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86836016"/>
                  </a:ext>
                </a:extLst>
              </a:tr>
              <a:tr h="323806">
                <a:tc>
                  <a:txBody>
                    <a:bodyPr/>
                    <a:lstStyle/>
                    <a:p>
                      <a:pPr algn="l" fontAlgn="b"/>
                      <a:r>
                        <a:rPr lang="pt-BR" sz="2000" u="none" strike="noStrike">
                          <a:effectLst/>
                        </a:rPr>
                        <a:t>(=) Margem de Contribuição</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pt-BR" sz="2000" u="none" strike="noStrike" dirty="0">
                          <a:effectLst/>
                        </a:rPr>
                        <a:t>47.000.000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022786234"/>
                  </a:ext>
                </a:extLst>
              </a:tr>
              <a:tr h="323806">
                <a:tc>
                  <a:txBody>
                    <a:bodyPr/>
                    <a:lstStyle/>
                    <a:p>
                      <a:pPr algn="l" fontAlgn="b"/>
                      <a:r>
                        <a:rPr lang="pt-BR" sz="2000" u="none" strike="noStrike">
                          <a:effectLst/>
                        </a:rPr>
                        <a:t>(-) Custos e Despesas Fixas </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pt-BR" sz="2000" u="none" strike="noStrike" dirty="0">
                          <a:effectLst/>
                        </a:rPr>
                        <a:t>35.000.000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415568906"/>
                  </a:ext>
                </a:extLst>
              </a:tr>
              <a:tr h="323806">
                <a:tc>
                  <a:txBody>
                    <a:bodyPr/>
                    <a:lstStyle/>
                    <a:p>
                      <a:pPr algn="l" fontAlgn="b"/>
                      <a:r>
                        <a:rPr lang="pt-BR" sz="2000" u="none" strike="noStrike">
                          <a:effectLst/>
                        </a:rPr>
                        <a:t>(=) Resultado Contábil</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pt-BR" sz="2000" u="none" strike="noStrike" dirty="0">
                          <a:effectLst/>
                        </a:rPr>
                        <a:t>12.000.000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21356747"/>
                  </a:ext>
                </a:extLst>
              </a:tr>
              <a:tr h="323806">
                <a:tc>
                  <a:txBody>
                    <a:bodyPr/>
                    <a:lstStyle/>
                    <a:p>
                      <a:pPr algn="l" fontAlgn="b"/>
                      <a:r>
                        <a:rPr lang="pt-BR" sz="2000" u="none" strike="noStrike">
                          <a:effectLst/>
                        </a:rPr>
                        <a:t>(-) Custo de Oportunidade</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pt-BR" sz="2000" u="none" strike="noStrike" dirty="0">
                          <a:effectLst/>
                        </a:rPr>
                        <a:t>12.000.000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614350624"/>
                  </a:ext>
                </a:extLst>
              </a:tr>
              <a:tr h="323806">
                <a:tc>
                  <a:txBody>
                    <a:bodyPr/>
                    <a:lstStyle/>
                    <a:p>
                      <a:pPr algn="l" fontAlgn="b"/>
                      <a:r>
                        <a:rPr lang="pt-BR" sz="2000" u="none" strike="noStrike" dirty="0">
                          <a:effectLst/>
                        </a:rPr>
                        <a:t>(=) Resultado Econômico</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164395964"/>
                  </a:ext>
                </a:extLst>
              </a:tr>
            </a:tbl>
          </a:graphicData>
        </a:graphic>
      </p:graphicFrame>
    </p:spTree>
    <p:extLst>
      <p:ext uri="{BB962C8B-B14F-4D97-AF65-F5344CB8AC3E}">
        <p14:creationId xmlns:p14="http://schemas.microsoft.com/office/powerpoint/2010/main" val="7261891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41FC045-A718-461E-8216-CB6CF5FCB781}"/>
              </a:ext>
            </a:extLst>
          </p:cNvPr>
          <p:cNvSpPr>
            <a:spLocks noChangeArrowheads="1"/>
          </p:cNvSpPr>
          <p:nvPr/>
        </p:nvSpPr>
        <p:spPr bwMode="auto">
          <a:xfrm>
            <a:off x="1524000" y="533401"/>
            <a:ext cx="914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000" b="1" dirty="0">
                <a:solidFill>
                  <a:srgbClr val="000099"/>
                </a:solidFill>
                <a:effectLst>
                  <a:outerShdw blurRad="38100" dist="38100" dir="2700000" algn="tl">
                    <a:srgbClr val="C0C0C0"/>
                  </a:outerShdw>
                </a:effectLst>
                <a:latin typeface="Bookman Old Style" panose="02050604050505020204" pitchFamily="18" charset="0"/>
              </a:rPr>
              <a:t>Ponto de Equilíbrio Financeiro</a:t>
            </a:r>
          </a:p>
        </p:txBody>
      </p:sp>
      <p:sp>
        <p:nvSpPr>
          <p:cNvPr id="11267" name="Text Box 3">
            <a:extLst>
              <a:ext uri="{FF2B5EF4-FFF2-40B4-BE49-F238E27FC236}">
                <a16:creationId xmlns:a16="http://schemas.microsoft.com/office/drawing/2014/main" id="{B65F7388-E025-428C-A3E6-F74D9C7A5A7B}"/>
              </a:ext>
            </a:extLst>
          </p:cNvPr>
          <p:cNvSpPr txBox="1">
            <a:spLocks noChangeArrowheads="1"/>
          </p:cNvSpPr>
          <p:nvPr/>
        </p:nvSpPr>
        <p:spPr bwMode="auto">
          <a:xfrm>
            <a:off x="675861" y="1374913"/>
            <a:ext cx="11198087" cy="3266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just">
              <a:buFont typeface="Arial" panose="020B0604020202020204" pitchFamily="34" charset="0"/>
              <a:buChar char="•"/>
            </a:pPr>
            <a:r>
              <a:rPr lang="pt-BR" altLang="pt-BR" sz="2500" dirty="0">
                <a:latin typeface="Times New Roman" panose="02020603050405020304" pitchFamily="18" charset="0"/>
                <a:cs typeface="Times New Roman" panose="02020603050405020304" pitchFamily="18" charset="0"/>
              </a:rPr>
              <a:t>O Ponto de Equilíbrio Financeiro corresponde à quantidade que iguala a receita total com a soma dos gastos que representam desembolso financeiro para a empresa. Assim, no cálculo do PEF não devem ser considerados, por exemplo, os gastos relativos a depreciação, amortização ou exaustão.</a:t>
            </a:r>
          </a:p>
          <a:p>
            <a:pPr algn="just"/>
            <a:endParaRPr lang="pt-BR" altLang="pt-BR" sz="3200" dirty="0">
              <a:latin typeface="Times New Roman" panose="02020603050405020304" pitchFamily="18" charset="0"/>
              <a:cs typeface="Times New Roman" panose="02020603050405020304" pitchFamily="18" charset="0"/>
            </a:endParaRPr>
          </a:p>
          <a:p>
            <a:pPr algn="just"/>
            <a:endParaRPr lang="pt-BR" altLang="pt-BR" sz="320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endParaRPr lang="pt-BR" altLang="pt-BR" sz="3200" dirty="0">
              <a:latin typeface="Times New Roman" panose="02020603050405020304" pitchFamily="18" charset="0"/>
              <a:cs typeface="Times New Roman" panose="02020603050405020304" pitchFamily="18" charset="0"/>
            </a:endParaRPr>
          </a:p>
        </p:txBody>
      </p:sp>
      <p:sp>
        <p:nvSpPr>
          <p:cNvPr id="4" name="Rectangle 22">
            <a:extLst>
              <a:ext uri="{FF2B5EF4-FFF2-40B4-BE49-F238E27FC236}">
                <a16:creationId xmlns:a16="http://schemas.microsoft.com/office/drawing/2014/main" id="{456B97C3-BF61-4CAE-AD42-F2AE2FB87CE0}"/>
              </a:ext>
            </a:extLst>
          </p:cNvPr>
          <p:cNvSpPr>
            <a:spLocks noChangeArrowheads="1"/>
          </p:cNvSpPr>
          <p:nvPr/>
        </p:nvSpPr>
        <p:spPr bwMode="auto">
          <a:xfrm>
            <a:off x="1157909" y="3002603"/>
            <a:ext cx="4038600" cy="1602362"/>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a:p>
        </p:txBody>
      </p:sp>
      <p:sp>
        <p:nvSpPr>
          <p:cNvPr id="5" name="Text Box 24">
            <a:extLst>
              <a:ext uri="{FF2B5EF4-FFF2-40B4-BE49-F238E27FC236}">
                <a16:creationId xmlns:a16="http://schemas.microsoft.com/office/drawing/2014/main" id="{2E7AFF8F-BD7F-46F1-A85D-6B3F24465B03}"/>
              </a:ext>
            </a:extLst>
          </p:cNvPr>
          <p:cNvSpPr txBox="1">
            <a:spLocks noChangeArrowheads="1"/>
          </p:cNvSpPr>
          <p:nvPr/>
        </p:nvSpPr>
        <p:spPr bwMode="auto">
          <a:xfrm>
            <a:off x="1140106" y="3232532"/>
            <a:ext cx="3440365" cy="1179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5800" baseline="-20000" dirty="0"/>
              <a:t>PEF</a:t>
            </a:r>
            <a:r>
              <a:rPr lang="pt-BR" altLang="pt-BR" sz="3200" baseline="-36000" dirty="0"/>
              <a:t>(q)</a:t>
            </a:r>
            <a:r>
              <a:rPr lang="pt-BR" altLang="pt-BR" sz="3200" dirty="0"/>
              <a:t> </a:t>
            </a:r>
            <a:r>
              <a:rPr lang="pt-BR" altLang="pt-BR" sz="4000" baseline="-30000" dirty="0"/>
              <a:t>=</a:t>
            </a:r>
            <a:r>
              <a:rPr lang="pt-BR" altLang="pt-BR" sz="3200" dirty="0"/>
              <a:t>     CDF - ND</a:t>
            </a:r>
          </a:p>
          <a:p>
            <a:r>
              <a:rPr lang="pt-BR" altLang="pt-BR" sz="3200" dirty="0"/>
              <a:t>	           </a:t>
            </a:r>
            <a:r>
              <a:rPr lang="pt-BR" altLang="pt-BR" sz="3200" dirty="0" err="1"/>
              <a:t>MCu</a:t>
            </a:r>
            <a:endParaRPr lang="pt-BR" altLang="pt-BR" sz="3200" dirty="0"/>
          </a:p>
        </p:txBody>
      </p:sp>
      <p:sp>
        <p:nvSpPr>
          <p:cNvPr id="6" name="Line 25">
            <a:extLst>
              <a:ext uri="{FF2B5EF4-FFF2-40B4-BE49-F238E27FC236}">
                <a16:creationId xmlns:a16="http://schemas.microsoft.com/office/drawing/2014/main" id="{1B689A76-BD32-4749-85DA-7BF5583FB431}"/>
              </a:ext>
            </a:extLst>
          </p:cNvPr>
          <p:cNvSpPr>
            <a:spLocks noChangeShapeType="1"/>
          </p:cNvSpPr>
          <p:nvPr/>
        </p:nvSpPr>
        <p:spPr bwMode="auto">
          <a:xfrm>
            <a:off x="3018183" y="3803784"/>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7" name="Rectangle 12">
            <a:extLst>
              <a:ext uri="{FF2B5EF4-FFF2-40B4-BE49-F238E27FC236}">
                <a16:creationId xmlns:a16="http://schemas.microsoft.com/office/drawing/2014/main" id="{76ACC8B8-A622-421D-94B5-4C0CC8521854}"/>
              </a:ext>
            </a:extLst>
          </p:cNvPr>
          <p:cNvSpPr>
            <a:spLocks noChangeArrowheads="1"/>
          </p:cNvSpPr>
          <p:nvPr/>
        </p:nvSpPr>
        <p:spPr bwMode="auto">
          <a:xfrm>
            <a:off x="6028486" y="3021256"/>
            <a:ext cx="4038600" cy="1602362"/>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a:p>
        </p:txBody>
      </p:sp>
      <p:sp>
        <p:nvSpPr>
          <p:cNvPr id="8" name="Text Box 18">
            <a:extLst>
              <a:ext uri="{FF2B5EF4-FFF2-40B4-BE49-F238E27FC236}">
                <a16:creationId xmlns:a16="http://schemas.microsoft.com/office/drawing/2014/main" id="{F4450788-74F5-4559-B201-80187AD03AAA}"/>
              </a:ext>
            </a:extLst>
          </p:cNvPr>
          <p:cNvSpPr txBox="1">
            <a:spLocks noChangeArrowheads="1"/>
          </p:cNvSpPr>
          <p:nvPr/>
        </p:nvSpPr>
        <p:spPr bwMode="auto">
          <a:xfrm>
            <a:off x="6382668" y="3213879"/>
            <a:ext cx="3156633" cy="1179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5800" baseline="-20000" dirty="0"/>
              <a:t>PEF</a:t>
            </a:r>
            <a:r>
              <a:rPr lang="pt-BR" altLang="pt-BR" sz="3200" baseline="-36000" dirty="0"/>
              <a:t>($)</a:t>
            </a:r>
            <a:r>
              <a:rPr lang="pt-BR" altLang="pt-BR" sz="3200" dirty="0"/>
              <a:t> </a:t>
            </a:r>
            <a:r>
              <a:rPr lang="pt-BR" altLang="pt-BR" sz="4000" baseline="-20000" dirty="0"/>
              <a:t>=</a:t>
            </a:r>
            <a:r>
              <a:rPr lang="pt-BR" altLang="pt-BR" sz="3200" dirty="0"/>
              <a:t>   CDF- ND</a:t>
            </a:r>
          </a:p>
          <a:p>
            <a:r>
              <a:rPr lang="pt-BR" altLang="pt-BR" sz="3200" dirty="0"/>
              <a:t>	        MC</a:t>
            </a:r>
            <a:r>
              <a:rPr lang="pt-BR" altLang="pt-BR" sz="3000" dirty="0"/>
              <a:t>%</a:t>
            </a:r>
            <a:endParaRPr lang="pt-BR" altLang="pt-BR" sz="3200" dirty="0"/>
          </a:p>
        </p:txBody>
      </p:sp>
      <p:sp>
        <p:nvSpPr>
          <p:cNvPr id="9" name="Line 25">
            <a:extLst>
              <a:ext uri="{FF2B5EF4-FFF2-40B4-BE49-F238E27FC236}">
                <a16:creationId xmlns:a16="http://schemas.microsoft.com/office/drawing/2014/main" id="{0349F7A1-1CA1-4253-88EB-6A09AAC3BEF5}"/>
              </a:ext>
            </a:extLst>
          </p:cNvPr>
          <p:cNvSpPr>
            <a:spLocks noChangeShapeType="1"/>
          </p:cNvSpPr>
          <p:nvPr/>
        </p:nvSpPr>
        <p:spPr bwMode="auto">
          <a:xfrm>
            <a:off x="7954617" y="3822437"/>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2" name="CaixaDeTexto 1">
            <a:extLst>
              <a:ext uri="{FF2B5EF4-FFF2-40B4-BE49-F238E27FC236}">
                <a16:creationId xmlns:a16="http://schemas.microsoft.com/office/drawing/2014/main" id="{C923813A-3210-4398-B9A3-5F0926878031}"/>
              </a:ext>
            </a:extLst>
          </p:cNvPr>
          <p:cNvSpPr txBox="1"/>
          <p:nvPr/>
        </p:nvSpPr>
        <p:spPr>
          <a:xfrm>
            <a:off x="1046921" y="4929809"/>
            <a:ext cx="8507896" cy="2031325"/>
          </a:xfrm>
          <a:prstGeom prst="rect">
            <a:avLst/>
          </a:prstGeom>
          <a:noFill/>
        </p:spPr>
        <p:txBody>
          <a:bodyPr wrap="square" rtlCol="0">
            <a:spAutoFit/>
          </a:bodyPr>
          <a:lstStyle/>
          <a:p>
            <a:r>
              <a:rPr lang="pt-BR" dirty="0"/>
              <a:t>Onde:</a:t>
            </a:r>
          </a:p>
          <a:p>
            <a:r>
              <a:rPr lang="pt-BR" dirty="0"/>
              <a:t>PEC(q) = Ponto de Equilíbrio Contábil em quantidades (unidades)</a:t>
            </a:r>
          </a:p>
          <a:p>
            <a:r>
              <a:rPr lang="pt-BR" dirty="0"/>
              <a:t>PEC($)=  Ponto de Equilíbrio Contábil em unidades monetárias </a:t>
            </a:r>
          </a:p>
          <a:p>
            <a:r>
              <a:rPr lang="pt-BR" dirty="0"/>
              <a:t>CDF= Custos e despesas fixos totais; ND: não desembolsáveis</a:t>
            </a:r>
          </a:p>
          <a:p>
            <a:r>
              <a:rPr lang="pt-BR" dirty="0" err="1"/>
              <a:t>MCu</a:t>
            </a:r>
            <a:r>
              <a:rPr lang="pt-BR" dirty="0"/>
              <a:t>= Margem de contribuição unitária (Preço de venda – custos e despesas variáveis)</a:t>
            </a:r>
          </a:p>
          <a:p>
            <a:r>
              <a:rPr lang="pt-BR" dirty="0"/>
              <a:t>MC%=  Margem de contribuição percentual (em relação ao preço de venda)</a:t>
            </a:r>
          </a:p>
          <a:p>
            <a:endParaRPr lang="pt-BR" dirty="0"/>
          </a:p>
        </p:txBody>
      </p:sp>
    </p:spTree>
    <p:extLst>
      <p:ext uri="{BB962C8B-B14F-4D97-AF65-F5344CB8AC3E}">
        <p14:creationId xmlns:p14="http://schemas.microsoft.com/office/powerpoint/2010/main" val="3288439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41FC045-A718-461E-8216-CB6CF5FCB781}"/>
              </a:ext>
            </a:extLst>
          </p:cNvPr>
          <p:cNvSpPr>
            <a:spLocks noChangeArrowheads="1"/>
          </p:cNvSpPr>
          <p:nvPr/>
        </p:nvSpPr>
        <p:spPr bwMode="auto">
          <a:xfrm>
            <a:off x="1524000" y="533401"/>
            <a:ext cx="9144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000" b="1" dirty="0">
                <a:solidFill>
                  <a:srgbClr val="000099"/>
                </a:solidFill>
                <a:effectLst>
                  <a:outerShdw blurRad="38100" dist="38100" dir="2700000" algn="tl">
                    <a:srgbClr val="C0C0C0"/>
                  </a:outerShdw>
                </a:effectLst>
                <a:latin typeface="Bookman Old Style" panose="02050604050505020204" pitchFamily="18" charset="0"/>
              </a:rPr>
              <a:t>PEF: Exemplo</a:t>
            </a:r>
          </a:p>
        </p:txBody>
      </p:sp>
      <p:sp>
        <p:nvSpPr>
          <p:cNvPr id="11267" name="Text Box 3">
            <a:extLst>
              <a:ext uri="{FF2B5EF4-FFF2-40B4-BE49-F238E27FC236}">
                <a16:creationId xmlns:a16="http://schemas.microsoft.com/office/drawing/2014/main" id="{B65F7388-E025-428C-A3E6-F74D9C7A5A7B}"/>
              </a:ext>
            </a:extLst>
          </p:cNvPr>
          <p:cNvSpPr txBox="1">
            <a:spLocks noChangeArrowheads="1"/>
          </p:cNvSpPr>
          <p:nvPr/>
        </p:nvSpPr>
        <p:spPr bwMode="auto">
          <a:xfrm>
            <a:off x="675861" y="1374913"/>
            <a:ext cx="1119808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just">
              <a:buFont typeface="Arial" panose="020B0604020202020204" pitchFamily="34" charset="0"/>
              <a:buChar char="•"/>
            </a:pPr>
            <a:r>
              <a:rPr lang="pt-BR" altLang="pt-BR" sz="2000" dirty="0">
                <a:latin typeface="Times New Roman" panose="02020603050405020304" pitchFamily="18" charset="0"/>
                <a:cs typeface="Times New Roman" panose="02020603050405020304" pitchFamily="18" charset="0"/>
              </a:rPr>
              <a:t>Uma determinada empresa apresenta custos e despesas variáveis de 80% da receita e custos fixos anuais na ordem de $35 milhões. Admita que dos 35 milhões de custos e despesas fixos anuais da empresa, $5 milhões se refiram a depreciações.</a:t>
            </a:r>
          </a:p>
        </p:txBody>
      </p:sp>
      <p:sp>
        <p:nvSpPr>
          <p:cNvPr id="11" name="Text Box 24">
            <a:extLst>
              <a:ext uri="{FF2B5EF4-FFF2-40B4-BE49-F238E27FC236}">
                <a16:creationId xmlns:a16="http://schemas.microsoft.com/office/drawing/2014/main" id="{36D842B9-330E-4839-8B8A-2276854B3D33}"/>
              </a:ext>
            </a:extLst>
          </p:cNvPr>
          <p:cNvSpPr txBox="1">
            <a:spLocks noChangeArrowheads="1"/>
          </p:cNvSpPr>
          <p:nvPr/>
        </p:nvSpPr>
        <p:spPr bwMode="auto">
          <a:xfrm>
            <a:off x="1103245" y="2782037"/>
            <a:ext cx="8014251" cy="1179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pt-BR" altLang="pt-BR" sz="5800" baseline="-20000" dirty="0"/>
              <a:t>PEF</a:t>
            </a:r>
            <a:r>
              <a:rPr lang="pt-BR" altLang="pt-BR" sz="3200" baseline="-36000" dirty="0"/>
              <a:t>($)</a:t>
            </a:r>
            <a:r>
              <a:rPr lang="pt-BR" altLang="pt-BR" sz="3200" dirty="0"/>
              <a:t> </a:t>
            </a:r>
            <a:r>
              <a:rPr lang="pt-BR" altLang="pt-BR" sz="4000" baseline="-30000" dirty="0"/>
              <a:t>=</a:t>
            </a:r>
            <a:r>
              <a:rPr lang="pt-BR" altLang="pt-BR" sz="3200" dirty="0"/>
              <a:t>           35 - 5      =  $ 150 milhões/ano</a:t>
            </a:r>
          </a:p>
          <a:p>
            <a:r>
              <a:rPr lang="pt-BR" altLang="pt-BR" sz="3200" dirty="0"/>
              <a:t>	                 0,20</a:t>
            </a:r>
          </a:p>
        </p:txBody>
      </p:sp>
      <p:sp>
        <p:nvSpPr>
          <p:cNvPr id="12" name="Line 25">
            <a:extLst>
              <a:ext uri="{FF2B5EF4-FFF2-40B4-BE49-F238E27FC236}">
                <a16:creationId xmlns:a16="http://schemas.microsoft.com/office/drawing/2014/main" id="{8A4DC2B2-BE47-45C4-B58C-D85EFF635592}"/>
              </a:ext>
            </a:extLst>
          </p:cNvPr>
          <p:cNvSpPr>
            <a:spLocks noChangeShapeType="1"/>
          </p:cNvSpPr>
          <p:nvPr/>
        </p:nvSpPr>
        <p:spPr bwMode="auto">
          <a:xfrm flipV="1">
            <a:off x="2792896" y="3429000"/>
            <a:ext cx="2785082" cy="259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Tree>
    <p:extLst>
      <p:ext uri="{BB962C8B-B14F-4D97-AF65-F5344CB8AC3E}">
        <p14:creationId xmlns:p14="http://schemas.microsoft.com/office/powerpoint/2010/main" val="12067849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41FC045-A718-461E-8216-CB6CF5FCB781}"/>
              </a:ext>
            </a:extLst>
          </p:cNvPr>
          <p:cNvSpPr>
            <a:spLocks noChangeArrowheads="1"/>
          </p:cNvSpPr>
          <p:nvPr/>
        </p:nvSpPr>
        <p:spPr bwMode="auto">
          <a:xfrm>
            <a:off x="1524000" y="533401"/>
            <a:ext cx="9144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000" b="1" dirty="0">
                <a:solidFill>
                  <a:srgbClr val="000099"/>
                </a:solidFill>
                <a:effectLst>
                  <a:outerShdw blurRad="38100" dist="38100" dir="2700000" algn="tl">
                    <a:srgbClr val="C0C0C0"/>
                  </a:outerShdw>
                </a:effectLst>
                <a:latin typeface="Bookman Old Style" panose="02050604050505020204" pitchFamily="18" charset="0"/>
              </a:rPr>
              <a:t>PEF: Exemplo 2</a:t>
            </a:r>
          </a:p>
        </p:txBody>
      </p:sp>
      <p:sp>
        <p:nvSpPr>
          <p:cNvPr id="11267" name="Text Box 3">
            <a:extLst>
              <a:ext uri="{FF2B5EF4-FFF2-40B4-BE49-F238E27FC236}">
                <a16:creationId xmlns:a16="http://schemas.microsoft.com/office/drawing/2014/main" id="{B65F7388-E025-428C-A3E6-F74D9C7A5A7B}"/>
              </a:ext>
            </a:extLst>
          </p:cNvPr>
          <p:cNvSpPr txBox="1">
            <a:spLocks noChangeArrowheads="1"/>
          </p:cNvSpPr>
          <p:nvPr/>
        </p:nvSpPr>
        <p:spPr bwMode="auto">
          <a:xfrm>
            <a:off x="675861" y="1374913"/>
            <a:ext cx="1119808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just">
              <a:buFont typeface="Arial" panose="020B0604020202020204" pitchFamily="34" charset="0"/>
              <a:buChar char="•"/>
            </a:pPr>
            <a:r>
              <a:rPr lang="pt-BR" altLang="pt-BR" sz="2000" dirty="0">
                <a:latin typeface="Times New Roman" panose="02020603050405020304" pitchFamily="18" charset="0"/>
                <a:cs typeface="Times New Roman" panose="02020603050405020304" pitchFamily="18" charset="0"/>
              </a:rPr>
              <a:t>Pode ocorrer, de a empresa ter empréstimos cujos encargos estão contidos nas despesas fixas, mas cujas amortizações  do principal não estejam. Talvez então precise de $20 milhões anualmente para pagar o principal de suas dívidas.</a:t>
            </a:r>
          </a:p>
        </p:txBody>
      </p:sp>
      <p:sp>
        <p:nvSpPr>
          <p:cNvPr id="11" name="Text Box 24">
            <a:extLst>
              <a:ext uri="{FF2B5EF4-FFF2-40B4-BE49-F238E27FC236}">
                <a16:creationId xmlns:a16="http://schemas.microsoft.com/office/drawing/2014/main" id="{36D842B9-330E-4839-8B8A-2276854B3D33}"/>
              </a:ext>
            </a:extLst>
          </p:cNvPr>
          <p:cNvSpPr txBox="1">
            <a:spLocks noChangeArrowheads="1"/>
          </p:cNvSpPr>
          <p:nvPr/>
        </p:nvSpPr>
        <p:spPr bwMode="auto">
          <a:xfrm>
            <a:off x="1103245" y="2782037"/>
            <a:ext cx="8623851" cy="1179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pt-BR" altLang="pt-BR" sz="5800" baseline="-20000" dirty="0"/>
              <a:t>PEF</a:t>
            </a:r>
            <a:r>
              <a:rPr lang="pt-BR" altLang="pt-BR" sz="3200" baseline="-36000" dirty="0"/>
              <a:t>($)</a:t>
            </a:r>
            <a:r>
              <a:rPr lang="pt-BR" altLang="pt-BR" sz="3200" dirty="0"/>
              <a:t> </a:t>
            </a:r>
            <a:r>
              <a:rPr lang="pt-BR" altLang="pt-BR" sz="4000" baseline="-30000" dirty="0"/>
              <a:t>=</a:t>
            </a:r>
            <a:r>
              <a:rPr lang="pt-BR" altLang="pt-BR" sz="3200" dirty="0"/>
              <a:t>           35 - 5 + 20    =  $ 250 milhões/ano</a:t>
            </a:r>
          </a:p>
          <a:p>
            <a:r>
              <a:rPr lang="pt-BR" altLang="pt-BR" sz="3200" dirty="0"/>
              <a:t>	                 0,20</a:t>
            </a:r>
          </a:p>
        </p:txBody>
      </p:sp>
      <p:sp>
        <p:nvSpPr>
          <p:cNvPr id="12" name="Line 25">
            <a:extLst>
              <a:ext uri="{FF2B5EF4-FFF2-40B4-BE49-F238E27FC236}">
                <a16:creationId xmlns:a16="http://schemas.microsoft.com/office/drawing/2014/main" id="{8A4DC2B2-BE47-45C4-B58C-D85EFF635592}"/>
              </a:ext>
            </a:extLst>
          </p:cNvPr>
          <p:cNvSpPr>
            <a:spLocks noChangeShapeType="1"/>
          </p:cNvSpPr>
          <p:nvPr/>
        </p:nvSpPr>
        <p:spPr bwMode="auto">
          <a:xfrm flipV="1">
            <a:off x="2792896" y="3429000"/>
            <a:ext cx="2785082" cy="259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Tree>
    <p:extLst>
      <p:ext uri="{BB962C8B-B14F-4D97-AF65-F5344CB8AC3E}">
        <p14:creationId xmlns:p14="http://schemas.microsoft.com/office/powerpoint/2010/main" val="2171385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41FC045-A718-461E-8216-CB6CF5FCB781}"/>
              </a:ext>
            </a:extLst>
          </p:cNvPr>
          <p:cNvSpPr>
            <a:spLocks noChangeArrowheads="1"/>
          </p:cNvSpPr>
          <p:nvPr/>
        </p:nvSpPr>
        <p:spPr bwMode="auto">
          <a:xfrm>
            <a:off x="1524000" y="533401"/>
            <a:ext cx="9144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000" b="1" dirty="0">
                <a:solidFill>
                  <a:srgbClr val="000099"/>
                </a:solidFill>
                <a:effectLst>
                  <a:outerShdw blurRad="38100" dist="38100" dir="2700000" algn="tl">
                    <a:srgbClr val="C0C0C0"/>
                  </a:outerShdw>
                </a:effectLst>
                <a:latin typeface="Bookman Old Style" panose="02050604050505020204" pitchFamily="18" charset="0"/>
              </a:rPr>
              <a:t>Margem de Segurança</a:t>
            </a:r>
          </a:p>
        </p:txBody>
      </p:sp>
      <p:sp>
        <p:nvSpPr>
          <p:cNvPr id="11267" name="Text Box 3">
            <a:extLst>
              <a:ext uri="{FF2B5EF4-FFF2-40B4-BE49-F238E27FC236}">
                <a16:creationId xmlns:a16="http://schemas.microsoft.com/office/drawing/2014/main" id="{B65F7388-E025-428C-A3E6-F74D9C7A5A7B}"/>
              </a:ext>
            </a:extLst>
          </p:cNvPr>
          <p:cNvSpPr txBox="1">
            <a:spLocks noChangeArrowheads="1"/>
          </p:cNvSpPr>
          <p:nvPr/>
        </p:nvSpPr>
        <p:spPr bwMode="auto">
          <a:xfrm>
            <a:off x="675861" y="1374913"/>
            <a:ext cx="11198087"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just">
              <a:buFont typeface="Arial" panose="020B0604020202020204" pitchFamily="34" charset="0"/>
              <a:buChar char="•"/>
            </a:pPr>
            <a:r>
              <a:rPr lang="pt-BR" altLang="pt-BR" sz="2400" dirty="0">
                <a:latin typeface="Times New Roman" panose="02020603050405020304" pitchFamily="18" charset="0"/>
                <a:cs typeface="Times New Roman" panose="02020603050405020304" pitchFamily="18" charset="0"/>
              </a:rPr>
              <a:t>A margem de segurança consiste na quantia ou índice de vendas que excedem o ponto de equilíbrio da empresa. Representa o quanto as vendas podem cair sem que a empresa incorra em prejuízo, podendo ser expressa em quantidade, valor ou percentual. Pode ser calculada em quantidade (</a:t>
            </a:r>
            <a:r>
              <a:rPr lang="pt-BR" altLang="pt-BR" sz="2400" dirty="0" err="1">
                <a:latin typeface="Times New Roman" panose="02020603050405020304" pitchFamily="18" charset="0"/>
                <a:cs typeface="Times New Roman" panose="02020603050405020304" pitchFamily="18" charset="0"/>
              </a:rPr>
              <a:t>MSq</a:t>
            </a:r>
            <a:r>
              <a:rPr lang="pt-BR" altLang="pt-BR" sz="2400" dirty="0">
                <a:latin typeface="Times New Roman" panose="02020603050405020304" pitchFamily="18" charset="0"/>
                <a:cs typeface="Times New Roman" panose="02020603050405020304" pitchFamily="18" charset="0"/>
              </a:rPr>
              <a:t>), em unidades monetárias (MS</a:t>
            </a:r>
            <a:r>
              <a:rPr lang="pt-BR" altLang="pt-BR" sz="2400" baseline="-25000" dirty="0">
                <a:latin typeface="Times New Roman" panose="02020603050405020304" pitchFamily="18" charset="0"/>
                <a:cs typeface="Times New Roman" panose="02020603050405020304" pitchFamily="18" charset="0"/>
              </a:rPr>
              <a:t>$</a:t>
            </a:r>
            <a:r>
              <a:rPr lang="pt-BR" altLang="pt-BR" sz="2400" dirty="0">
                <a:latin typeface="Times New Roman" panose="02020603050405020304" pitchFamily="18" charset="0"/>
                <a:cs typeface="Times New Roman" panose="02020603050405020304" pitchFamily="18" charset="0"/>
              </a:rPr>
              <a:t> ) ou em percentual (MS%).</a:t>
            </a:r>
          </a:p>
          <a:p>
            <a:pPr marL="285750" indent="-285750" algn="just">
              <a:buFont typeface="Arial" panose="020B0604020202020204" pitchFamily="34" charset="0"/>
              <a:buChar char="•"/>
            </a:pPr>
            <a:endParaRPr lang="pt-BR" altLang="pt-BR" sz="2400" dirty="0">
              <a:latin typeface="Times New Roman" panose="02020603050405020304" pitchFamily="18" charset="0"/>
              <a:cs typeface="Times New Roman" panose="02020603050405020304" pitchFamily="18" charset="0"/>
            </a:endParaRPr>
          </a:p>
          <a:p>
            <a:pPr algn="just"/>
            <a:r>
              <a:rPr lang="pt-BR" altLang="pt-BR" sz="2400" dirty="0">
                <a:latin typeface="Times New Roman" panose="02020603050405020304" pitchFamily="18" charset="0"/>
                <a:cs typeface="Times New Roman" panose="02020603050405020304" pitchFamily="18" charset="0"/>
              </a:rPr>
              <a:t> </a:t>
            </a:r>
            <a:r>
              <a:rPr lang="pt-BR" altLang="pt-BR" sz="2400" b="1" dirty="0" err="1">
                <a:latin typeface="Times New Roman" panose="02020603050405020304" pitchFamily="18" charset="0"/>
                <a:cs typeface="Times New Roman" panose="02020603050405020304" pitchFamily="18" charset="0"/>
              </a:rPr>
              <a:t>MSq</a:t>
            </a:r>
            <a:r>
              <a:rPr lang="pt-BR" altLang="pt-BR" sz="2400" b="1" dirty="0">
                <a:latin typeface="Times New Roman" panose="02020603050405020304" pitchFamily="18" charset="0"/>
                <a:cs typeface="Times New Roman" panose="02020603050405020304" pitchFamily="18" charset="0"/>
              </a:rPr>
              <a:t> </a:t>
            </a:r>
            <a:r>
              <a:rPr lang="pt-BR" altLang="pt-BR" sz="2400" dirty="0">
                <a:latin typeface="Times New Roman" panose="02020603050405020304" pitchFamily="18" charset="0"/>
                <a:cs typeface="Times New Roman" panose="02020603050405020304" pitchFamily="18" charset="0"/>
              </a:rPr>
              <a:t>= vendas atuais (unidades) – ponto de equilíbrio em quantidade</a:t>
            </a:r>
          </a:p>
          <a:p>
            <a:pPr algn="just"/>
            <a:endParaRPr lang="pt-BR" altLang="pt-BR" sz="2400" dirty="0">
              <a:latin typeface="Times New Roman" panose="02020603050405020304" pitchFamily="18" charset="0"/>
              <a:cs typeface="Times New Roman" panose="02020603050405020304" pitchFamily="18" charset="0"/>
            </a:endParaRPr>
          </a:p>
          <a:p>
            <a:pPr algn="just"/>
            <a:r>
              <a:rPr lang="pt-BR" altLang="pt-BR" sz="2400" b="1" dirty="0">
                <a:latin typeface="Times New Roman" panose="02020603050405020304" pitchFamily="18" charset="0"/>
                <a:cs typeface="Times New Roman" panose="02020603050405020304" pitchFamily="18" charset="0"/>
              </a:rPr>
              <a:t>MS</a:t>
            </a:r>
            <a:r>
              <a:rPr lang="pt-BR" altLang="pt-BR" sz="2400" b="1" baseline="-25000" dirty="0">
                <a:latin typeface="Times New Roman" panose="02020603050405020304" pitchFamily="18" charset="0"/>
                <a:cs typeface="Times New Roman" panose="02020603050405020304" pitchFamily="18" charset="0"/>
              </a:rPr>
              <a:t>$ </a:t>
            </a:r>
            <a:r>
              <a:rPr lang="pt-BR" altLang="pt-BR" sz="2400" dirty="0">
                <a:latin typeface="Times New Roman" panose="02020603050405020304" pitchFamily="18" charset="0"/>
                <a:cs typeface="Times New Roman" panose="02020603050405020304" pitchFamily="18" charset="0"/>
              </a:rPr>
              <a:t>= </a:t>
            </a:r>
            <a:r>
              <a:rPr lang="pt-BR" altLang="pt-BR" sz="2400" dirty="0" err="1">
                <a:latin typeface="Times New Roman" panose="02020603050405020304" pitchFamily="18" charset="0"/>
                <a:cs typeface="Times New Roman" panose="02020603050405020304" pitchFamily="18" charset="0"/>
              </a:rPr>
              <a:t>MSq</a:t>
            </a:r>
            <a:r>
              <a:rPr lang="pt-BR" altLang="pt-BR" sz="2400" dirty="0">
                <a:latin typeface="Times New Roman" panose="02020603050405020304" pitchFamily="18" charset="0"/>
                <a:cs typeface="Times New Roman" panose="02020603050405020304" pitchFamily="18" charset="0"/>
              </a:rPr>
              <a:t> X preço de venda</a:t>
            </a:r>
          </a:p>
          <a:p>
            <a:pPr algn="just"/>
            <a:endParaRPr lang="pt-BR" altLang="pt-BR" sz="2400" baseline="-25000" dirty="0">
              <a:latin typeface="Times New Roman" panose="02020603050405020304" pitchFamily="18" charset="0"/>
              <a:cs typeface="Times New Roman" panose="02020603050405020304" pitchFamily="18" charset="0"/>
            </a:endParaRPr>
          </a:p>
          <a:p>
            <a:pPr algn="just"/>
            <a:r>
              <a:rPr lang="pt-BR" altLang="pt-BR" sz="2400" b="1" dirty="0">
                <a:latin typeface="Times New Roman" panose="02020603050405020304" pitchFamily="18" charset="0"/>
                <a:cs typeface="Times New Roman" panose="02020603050405020304" pitchFamily="18" charset="0"/>
              </a:rPr>
              <a:t>MS% </a:t>
            </a:r>
            <a:r>
              <a:rPr lang="pt-BR" altLang="pt-BR" sz="2400" dirty="0">
                <a:latin typeface="Times New Roman" panose="02020603050405020304" pitchFamily="18" charset="0"/>
                <a:cs typeface="Times New Roman" panose="02020603050405020304" pitchFamily="18" charset="0"/>
              </a:rPr>
              <a:t>= </a:t>
            </a:r>
            <a:r>
              <a:rPr lang="pt-BR" altLang="pt-BR" sz="2400" dirty="0" err="1">
                <a:latin typeface="Times New Roman" panose="02020603050405020304" pitchFamily="18" charset="0"/>
                <a:cs typeface="Times New Roman" panose="02020603050405020304" pitchFamily="18" charset="0"/>
              </a:rPr>
              <a:t>MSq</a:t>
            </a:r>
            <a:r>
              <a:rPr lang="pt-BR" altLang="pt-BR" sz="2400" dirty="0">
                <a:latin typeface="Times New Roman" panose="02020603050405020304" pitchFamily="18" charset="0"/>
                <a:cs typeface="Times New Roman" panose="02020603050405020304" pitchFamily="18" charset="0"/>
              </a:rPr>
              <a:t> / vendas atuais (unidades)</a:t>
            </a:r>
          </a:p>
        </p:txBody>
      </p:sp>
    </p:spTree>
    <p:extLst>
      <p:ext uri="{BB962C8B-B14F-4D97-AF65-F5344CB8AC3E}">
        <p14:creationId xmlns:p14="http://schemas.microsoft.com/office/powerpoint/2010/main" val="1942665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ADAA368-4CC6-45FF-85FF-8153091C3656}"/>
              </a:ext>
            </a:extLst>
          </p:cNvPr>
          <p:cNvSpPr>
            <a:spLocks noChangeArrowheads="1"/>
          </p:cNvSpPr>
          <p:nvPr/>
        </p:nvSpPr>
        <p:spPr bwMode="auto">
          <a:xfrm>
            <a:off x="1524000" y="1"/>
            <a:ext cx="9144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000" b="1">
                <a:solidFill>
                  <a:srgbClr val="000099"/>
                </a:solidFill>
                <a:effectLst>
                  <a:outerShdw blurRad="38100" dist="38100" dir="2700000" algn="tl">
                    <a:srgbClr val="C0C0C0"/>
                  </a:outerShdw>
                </a:effectLst>
                <a:latin typeface="Bookman Old Style" panose="02050604050505020204" pitchFamily="18" charset="0"/>
              </a:rPr>
              <a:t>CRÍTICAS AO RATEIO DE CUSTOS FIXOS</a:t>
            </a:r>
          </a:p>
        </p:txBody>
      </p:sp>
      <p:sp>
        <p:nvSpPr>
          <p:cNvPr id="6147" name="Text Box 3">
            <a:extLst>
              <a:ext uri="{FF2B5EF4-FFF2-40B4-BE49-F238E27FC236}">
                <a16:creationId xmlns:a16="http://schemas.microsoft.com/office/drawing/2014/main" id="{9E471E46-DDD2-4434-A9B2-BB7509CB9DCB}"/>
              </a:ext>
            </a:extLst>
          </p:cNvPr>
          <p:cNvSpPr txBox="1">
            <a:spLocks noChangeArrowheads="1"/>
          </p:cNvSpPr>
          <p:nvPr/>
        </p:nvSpPr>
        <p:spPr bwMode="auto">
          <a:xfrm>
            <a:off x="1524000" y="1905001"/>
            <a:ext cx="9144000" cy="3751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150000"/>
              </a:lnSpc>
              <a:buFont typeface="Monotype Sorts" pitchFamily="2" charset="2"/>
              <a:buChar char="O"/>
            </a:pPr>
            <a:r>
              <a:rPr lang="pt-BR" altLang="pt-BR" sz="3200" b="1">
                <a:latin typeface="Arial" panose="020B0604020202020204" pitchFamily="34" charset="0"/>
              </a:rPr>
              <a:t> Custos Fixos geralmente são rateados por critérios arbitrários; e</a:t>
            </a:r>
          </a:p>
          <a:p>
            <a:pPr algn="just">
              <a:lnSpc>
                <a:spcPct val="150000"/>
              </a:lnSpc>
              <a:buFont typeface="Monotype Sorts" pitchFamily="2" charset="2"/>
              <a:buChar char="O"/>
            </a:pPr>
            <a:endParaRPr lang="pt-BR" altLang="pt-BR" sz="3200" b="1">
              <a:latin typeface="Arial" panose="020B0604020202020204" pitchFamily="34" charset="0"/>
            </a:endParaRPr>
          </a:p>
          <a:p>
            <a:pPr algn="just">
              <a:lnSpc>
                <a:spcPct val="150000"/>
              </a:lnSpc>
              <a:buFont typeface="Monotype Sorts" pitchFamily="2" charset="2"/>
              <a:buChar char="O"/>
            </a:pPr>
            <a:r>
              <a:rPr lang="pt-BR" altLang="pt-BR" sz="3200" b="1">
                <a:latin typeface="Arial" panose="020B0604020202020204" pitchFamily="34" charset="0"/>
              </a:rPr>
              <a:t> isso distorce o custo e o lucro de cada produto.</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41FC045-A718-461E-8216-CB6CF5FCB781}"/>
              </a:ext>
            </a:extLst>
          </p:cNvPr>
          <p:cNvSpPr>
            <a:spLocks noChangeArrowheads="1"/>
          </p:cNvSpPr>
          <p:nvPr/>
        </p:nvSpPr>
        <p:spPr bwMode="auto">
          <a:xfrm>
            <a:off x="1524000" y="533401"/>
            <a:ext cx="9144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000" b="1" dirty="0">
                <a:solidFill>
                  <a:srgbClr val="000099"/>
                </a:solidFill>
                <a:effectLst>
                  <a:outerShdw blurRad="38100" dist="38100" dir="2700000" algn="tl">
                    <a:srgbClr val="C0C0C0"/>
                  </a:outerShdw>
                </a:effectLst>
                <a:latin typeface="Bookman Old Style" panose="02050604050505020204" pitchFamily="18" charset="0"/>
              </a:rPr>
              <a:t>Margem de Segurança: Exemplo</a:t>
            </a:r>
          </a:p>
        </p:txBody>
      </p:sp>
      <p:sp>
        <p:nvSpPr>
          <p:cNvPr id="11267" name="Text Box 3">
            <a:extLst>
              <a:ext uri="{FF2B5EF4-FFF2-40B4-BE49-F238E27FC236}">
                <a16:creationId xmlns:a16="http://schemas.microsoft.com/office/drawing/2014/main" id="{B65F7388-E025-428C-A3E6-F74D9C7A5A7B}"/>
              </a:ext>
            </a:extLst>
          </p:cNvPr>
          <p:cNvSpPr txBox="1">
            <a:spLocks noChangeArrowheads="1"/>
          </p:cNvSpPr>
          <p:nvPr/>
        </p:nvSpPr>
        <p:spPr bwMode="auto">
          <a:xfrm>
            <a:off x="675861" y="1374913"/>
            <a:ext cx="11198087"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just">
              <a:buFont typeface="Arial" panose="020B0604020202020204" pitchFamily="34" charset="0"/>
              <a:buChar char="•"/>
            </a:pPr>
            <a:r>
              <a:rPr lang="pt-BR" altLang="pt-BR" sz="2400" dirty="0">
                <a:latin typeface="Times New Roman" panose="02020603050405020304" pitchFamily="18" charset="0"/>
                <a:cs typeface="Times New Roman" panose="02020603050405020304" pitchFamily="18" charset="0"/>
              </a:rPr>
              <a:t>Segundo os dados da contabilidade da empresa Indústrias Confiança Ltda, os seus gastos fixos somados alcançam $ 54.000,00. Seu custo variável unitário é estimado em $ 4,50, seu preço de venda estimado em $ 7,50 e seu volume de vendas era igual a 25.000 unidades.</a:t>
            </a:r>
          </a:p>
          <a:p>
            <a:pPr marL="285750" indent="-285750" algn="just">
              <a:buFont typeface="Arial" panose="020B0604020202020204" pitchFamily="34" charset="0"/>
              <a:buChar char="•"/>
            </a:pPr>
            <a:endParaRPr lang="pt-BR" altLang="pt-BR" sz="24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pt-BR" altLang="pt-BR" sz="2400" dirty="0">
                <a:latin typeface="Times New Roman" panose="02020603050405020304" pitchFamily="18" charset="0"/>
                <a:cs typeface="Times New Roman" panose="02020603050405020304" pitchFamily="18" charset="0"/>
              </a:rPr>
              <a:t>Ponto de Equilíbrio em quantidades = 54.000 / (7.50 – 4,50) = 18.000 unidades</a:t>
            </a:r>
          </a:p>
          <a:p>
            <a:pPr marL="285750" indent="-285750" algn="just">
              <a:buFont typeface="Arial" panose="020B0604020202020204" pitchFamily="34" charset="0"/>
              <a:buChar char="•"/>
            </a:pPr>
            <a:endParaRPr lang="pt-BR" altLang="pt-BR" sz="2400" dirty="0">
              <a:latin typeface="Times New Roman" panose="02020603050405020304" pitchFamily="18" charset="0"/>
              <a:cs typeface="Times New Roman" panose="02020603050405020304" pitchFamily="18" charset="0"/>
            </a:endParaRPr>
          </a:p>
          <a:p>
            <a:pPr algn="just"/>
            <a:r>
              <a:rPr lang="pt-BR" altLang="pt-BR" sz="2400" b="1" dirty="0" err="1">
                <a:latin typeface="Times New Roman" panose="02020603050405020304" pitchFamily="18" charset="0"/>
                <a:cs typeface="Times New Roman" panose="02020603050405020304" pitchFamily="18" charset="0"/>
              </a:rPr>
              <a:t>MSq</a:t>
            </a:r>
            <a:r>
              <a:rPr lang="pt-BR" altLang="pt-BR" sz="2400" b="1" dirty="0">
                <a:latin typeface="Times New Roman" panose="02020603050405020304" pitchFamily="18" charset="0"/>
                <a:cs typeface="Times New Roman" panose="02020603050405020304" pitchFamily="18" charset="0"/>
              </a:rPr>
              <a:t> </a:t>
            </a:r>
            <a:r>
              <a:rPr lang="pt-BR" altLang="pt-BR" sz="2400" dirty="0">
                <a:latin typeface="Times New Roman" panose="02020603050405020304" pitchFamily="18" charset="0"/>
                <a:cs typeface="Times New Roman" panose="02020603050405020304" pitchFamily="18" charset="0"/>
              </a:rPr>
              <a:t>= 25.000 – 18.000 = 7.000 unidades</a:t>
            </a:r>
          </a:p>
          <a:p>
            <a:pPr algn="just"/>
            <a:endParaRPr lang="pt-BR" altLang="pt-BR" sz="2400" dirty="0">
              <a:latin typeface="Times New Roman" panose="02020603050405020304" pitchFamily="18" charset="0"/>
              <a:cs typeface="Times New Roman" panose="02020603050405020304" pitchFamily="18" charset="0"/>
            </a:endParaRPr>
          </a:p>
          <a:p>
            <a:pPr algn="just"/>
            <a:r>
              <a:rPr lang="pt-BR" altLang="pt-BR" sz="2400" b="1" dirty="0">
                <a:latin typeface="Times New Roman" panose="02020603050405020304" pitchFamily="18" charset="0"/>
                <a:cs typeface="Times New Roman" panose="02020603050405020304" pitchFamily="18" charset="0"/>
              </a:rPr>
              <a:t>MS</a:t>
            </a:r>
            <a:r>
              <a:rPr lang="pt-BR" altLang="pt-BR" sz="2400" b="1" baseline="-25000" dirty="0">
                <a:latin typeface="Times New Roman" panose="02020603050405020304" pitchFamily="18" charset="0"/>
                <a:cs typeface="Times New Roman" panose="02020603050405020304" pitchFamily="18" charset="0"/>
              </a:rPr>
              <a:t>$ </a:t>
            </a:r>
            <a:r>
              <a:rPr lang="pt-BR" altLang="pt-BR" sz="2400" dirty="0">
                <a:latin typeface="Times New Roman" panose="02020603050405020304" pitchFamily="18" charset="0"/>
                <a:cs typeface="Times New Roman" panose="02020603050405020304" pitchFamily="18" charset="0"/>
              </a:rPr>
              <a:t>= 7.000 X $ 7,50 = $ 52.500,00</a:t>
            </a:r>
          </a:p>
          <a:p>
            <a:pPr algn="just"/>
            <a:endParaRPr lang="pt-BR" altLang="pt-BR" sz="2400" baseline="-25000" dirty="0">
              <a:latin typeface="Times New Roman" panose="02020603050405020304" pitchFamily="18" charset="0"/>
              <a:cs typeface="Times New Roman" panose="02020603050405020304" pitchFamily="18" charset="0"/>
            </a:endParaRPr>
          </a:p>
          <a:p>
            <a:pPr algn="just"/>
            <a:r>
              <a:rPr lang="pt-BR" altLang="pt-BR" sz="2400" b="1" dirty="0">
                <a:latin typeface="Times New Roman" panose="02020603050405020304" pitchFamily="18" charset="0"/>
                <a:cs typeface="Times New Roman" panose="02020603050405020304" pitchFamily="18" charset="0"/>
              </a:rPr>
              <a:t>MS% </a:t>
            </a:r>
            <a:r>
              <a:rPr lang="pt-BR" altLang="pt-BR" sz="2400" dirty="0">
                <a:latin typeface="Times New Roman" panose="02020603050405020304" pitchFamily="18" charset="0"/>
                <a:cs typeface="Times New Roman" panose="02020603050405020304" pitchFamily="18" charset="0"/>
              </a:rPr>
              <a:t>= 7.000 / 25.000 = 28%</a:t>
            </a:r>
          </a:p>
        </p:txBody>
      </p:sp>
    </p:spTree>
    <p:extLst>
      <p:ext uri="{BB962C8B-B14F-4D97-AF65-F5344CB8AC3E}">
        <p14:creationId xmlns:p14="http://schemas.microsoft.com/office/powerpoint/2010/main" val="5578787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41FC045-A718-461E-8216-CB6CF5FCB781}"/>
              </a:ext>
            </a:extLst>
          </p:cNvPr>
          <p:cNvSpPr>
            <a:spLocks noChangeArrowheads="1"/>
          </p:cNvSpPr>
          <p:nvPr/>
        </p:nvSpPr>
        <p:spPr bwMode="auto">
          <a:xfrm>
            <a:off x="1524000" y="533401"/>
            <a:ext cx="9144000"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3500" b="1" dirty="0">
                <a:solidFill>
                  <a:srgbClr val="000099"/>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Ponto de Equilíbrio com Múltiplos Produtos</a:t>
            </a:r>
          </a:p>
        </p:txBody>
      </p:sp>
      <p:sp>
        <p:nvSpPr>
          <p:cNvPr id="11267" name="Text Box 3">
            <a:extLst>
              <a:ext uri="{FF2B5EF4-FFF2-40B4-BE49-F238E27FC236}">
                <a16:creationId xmlns:a16="http://schemas.microsoft.com/office/drawing/2014/main" id="{B65F7388-E025-428C-A3E6-F74D9C7A5A7B}"/>
              </a:ext>
            </a:extLst>
          </p:cNvPr>
          <p:cNvSpPr txBox="1">
            <a:spLocks noChangeArrowheads="1"/>
          </p:cNvSpPr>
          <p:nvPr/>
        </p:nvSpPr>
        <p:spPr bwMode="auto">
          <a:xfrm>
            <a:off x="675861" y="1374913"/>
            <a:ext cx="11198087"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just">
              <a:buFont typeface="Arial" panose="020B0604020202020204" pitchFamily="34" charset="0"/>
              <a:buChar char="•"/>
            </a:pPr>
            <a:r>
              <a:rPr lang="pt-BR" altLang="pt-BR" sz="2000" dirty="0">
                <a:latin typeface="Times New Roman" panose="02020603050405020304" pitchFamily="18" charset="0"/>
                <a:cs typeface="Times New Roman" panose="02020603050405020304" pitchFamily="18" charset="0"/>
              </a:rPr>
              <a:t>Para encontrar o Ponto de Equilíbrio, a empresa precisa encontrar uma margem de contribuição média</a:t>
            </a:r>
          </a:p>
          <a:p>
            <a:pPr marL="285750" indent="-285750" algn="just">
              <a:buFont typeface="Arial" panose="020B0604020202020204" pitchFamily="34" charset="0"/>
              <a:buChar char="•"/>
            </a:pPr>
            <a:endParaRPr lang="pt-BR" altLang="pt-BR" sz="20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pt-BR" altLang="pt-BR" sz="2000" dirty="0">
                <a:latin typeface="Times New Roman" panose="02020603050405020304" pitchFamily="18" charset="0"/>
                <a:cs typeface="Times New Roman" panose="02020603050405020304" pitchFamily="18" charset="0"/>
              </a:rPr>
              <a:t>Exemplo: A </a:t>
            </a:r>
            <a:r>
              <a:rPr lang="pt-BR" altLang="pt-BR" sz="2000" dirty="0" err="1">
                <a:latin typeface="Times New Roman" panose="02020603050405020304" pitchFamily="18" charset="0"/>
                <a:cs typeface="Times New Roman" panose="02020603050405020304" pitchFamily="18" charset="0"/>
              </a:rPr>
              <a:t>Cia.X</a:t>
            </a:r>
            <a:r>
              <a:rPr lang="pt-BR" altLang="pt-BR" sz="2000" dirty="0">
                <a:latin typeface="Times New Roman" panose="02020603050405020304" pitchFamily="18" charset="0"/>
                <a:cs typeface="Times New Roman" panose="02020603050405020304" pitchFamily="18" charset="0"/>
              </a:rPr>
              <a:t> fabrica e vende fardamentos escolares e corporativos. Cada unidade de fardamento escolar é vendida por $ 38,00, em média, enquanto os fardamentos corporativos são vendidos por $ 45,00. Os gastos variáveis são estimados em $ 16,00 e $ 20,00, para ambos os produtos, respectivamente. Os gastos fixos anuais da empresa são estimados em $ 40.000,00 e as participações de vendas dos dois produtos são estimadas em 30% e 70%, respectivamente.</a:t>
            </a:r>
          </a:p>
          <a:p>
            <a:pPr algn="just"/>
            <a:endParaRPr lang="pt-BR" altLang="pt-BR" sz="2400" dirty="0">
              <a:latin typeface="Times New Roman" panose="02020603050405020304" pitchFamily="18" charset="0"/>
              <a:cs typeface="Times New Roman" panose="02020603050405020304" pitchFamily="18" charset="0"/>
            </a:endParaRPr>
          </a:p>
          <a:p>
            <a:pPr algn="just"/>
            <a:r>
              <a:rPr lang="pt-BR" altLang="pt-BR" sz="2400" dirty="0">
                <a:latin typeface="Times New Roman" panose="02020603050405020304" pitchFamily="18" charset="0"/>
                <a:cs typeface="Times New Roman" panose="02020603050405020304" pitchFamily="18" charset="0"/>
              </a:rPr>
              <a:t>Fardamento escolar: margem de contribuição em %: (38-16) / 38 = 57,89%</a:t>
            </a:r>
          </a:p>
          <a:p>
            <a:pPr algn="just"/>
            <a:endParaRPr lang="pt-BR" altLang="pt-BR" sz="2400" dirty="0">
              <a:latin typeface="Times New Roman" panose="02020603050405020304" pitchFamily="18" charset="0"/>
              <a:cs typeface="Times New Roman" panose="02020603050405020304" pitchFamily="18" charset="0"/>
            </a:endParaRPr>
          </a:p>
          <a:p>
            <a:pPr algn="just"/>
            <a:r>
              <a:rPr lang="pt-BR" altLang="pt-BR" sz="2400" dirty="0">
                <a:latin typeface="Times New Roman" panose="02020603050405020304" pitchFamily="18" charset="0"/>
                <a:cs typeface="Times New Roman" panose="02020603050405020304" pitchFamily="18" charset="0"/>
              </a:rPr>
              <a:t>Fardamento corporativo: margem de contribuição em %: (45-20) / 45 = 55,56%</a:t>
            </a:r>
          </a:p>
          <a:p>
            <a:pPr algn="just"/>
            <a:endParaRPr lang="pt-BR" altLang="pt-BR" sz="2400" dirty="0">
              <a:latin typeface="Times New Roman" panose="02020603050405020304" pitchFamily="18" charset="0"/>
              <a:cs typeface="Times New Roman" panose="02020603050405020304" pitchFamily="18" charset="0"/>
            </a:endParaRPr>
          </a:p>
          <a:p>
            <a:pPr algn="just"/>
            <a:r>
              <a:rPr lang="pt-BR" altLang="pt-BR" sz="2400" dirty="0">
                <a:latin typeface="Times New Roman" panose="02020603050405020304" pitchFamily="18" charset="0"/>
                <a:cs typeface="Times New Roman" panose="02020603050405020304" pitchFamily="18" charset="0"/>
              </a:rPr>
              <a:t>Margem de Contribuição Média = 0,5789 * 0,30 + 0,5556 * 0,70 = 56,26%</a:t>
            </a:r>
          </a:p>
          <a:p>
            <a:pPr algn="just"/>
            <a:endParaRPr lang="pt-BR" altLang="pt-BR" sz="2400" dirty="0">
              <a:latin typeface="Times New Roman" panose="02020603050405020304" pitchFamily="18" charset="0"/>
              <a:cs typeface="Times New Roman" panose="02020603050405020304" pitchFamily="18" charset="0"/>
            </a:endParaRPr>
          </a:p>
          <a:p>
            <a:pPr algn="just"/>
            <a:r>
              <a:rPr lang="pt-BR" altLang="pt-BR" sz="2400" dirty="0">
                <a:latin typeface="Times New Roman" panose="02020603050405020304" pitchFamily="18" charset="0"/>
                <a:cs typeface="Times New Roman" panose="02020603050405020304" pitchFamily="18" charset="0"/>
              </a:rPr>
              <a:t>Ponto de Equilíbrio = 40.000 / 0,5626 = $ 71.098,47 </a:t>
            </a:r>
          </a:p>
        </p:txBody>
      </p:sp>
    </p:spTree>
    <p:extLst>
      <p:ext uri="{BB962C8B-B14F-4D97-AF65-F5344CB8AC3E}">
        <p14:creationId xmlns:p14="http://schemas.microsoft.com/office/powerpoint/2010/main" val="8007812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7B78FD61-FBDD-44A7-AD0B-E6596A96D79A}"/>
              </a:ext>
            </a:extLst>
          </p:cNvPr>
          <p:cNvSpPr>
            <a:spLocks noGrp="1"/>
          </p:cNvSpPr>
          <p:nvPr>
            <p:ph type="sldNum" sz="quarter" idx="12"/>
          </p:nvPr>
        </p:nvSpPr>
        <p:spPr/>
        <p:txBody>
          <a:bodyPr/>
          <a:lstStyle/>
          <a:p>
            <a:fld id="{3B158AB7-4082-4C35-A413-6B4142A0FF3B}" type="slidenum">
              <a:rPr lang="en-US" altLang="pt-BR"/>
              <a:pPr/>
              <a:t>32</a:t>
            </a:fld>
            <a:endParaRPr lang="en-US" altLang="pt-BR"/>
          </a:p>
        </p:txBody>
      </p:sp>
      <mc:AlternateContent xmlns:mc="http://schemas.openxmlformats.org/markup-compatibility/2006">
        <mc:Choice xmlns:a14="http://schemas.microsoft.com/office/drawing/2010/main" Requires="a14">
          <p:sp>
            <p:nvSpPr>
              <p:cNvPr id="13314" name="Text Box 2">
                <a:extLst>
                  <a:ext uri="{FF2B5EF4-FFF2-40B4-BE49-F238E27FC236}">
                    <a16:creationId xmlns:a16="http://schemas.microsoft.com/office/drawing/2014/main" id="{6E4884DD-0195-4948-87AF-6219A8706B83}"/>
                  </a:ext>
                </a:extLst>
              </p:cNvPr>
              <p:cNvSpPr txBox="1">
                <a:spLocks noChangeArrowheads="1"/>
              </p:cNvSpPr>
              <p:nvPr/>
            </p:nvSpPr>
            <p:spPr bwMode="auto">
              <a:xfrm>
                <a:off x="318053" y="1636644"/>
                <a:ext cx="11171582" cy="394358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algn="just">
                  <a:lnSpc>
                    <a:spcPct val="165000"/>
                  </a:lnSpc>
                </a:pPr>
                <a:r>
                  <a:rPr lang="pt-BR" altLang="pt-BR" sz="2500" dirty="0">
                    <a:latin typeface="Times New Roman" panose="02020603050405020304" pitchFamily="18" charset="0"/>
                    <a:cs typeface="Times New Roman" panose="02020603050405020304" pitchFamily="18" charset="0"/>
                  </a:rPr>
                  <a:t>É a medida da extensão da utilização dos custos e despesas fixas. É um indicador que mede o potencial da alavancagem operacional e pode ser representado da seguinte fórmula:</a:t>
                </a:r>
              </a:p>
              <a:p>
                <a:pPr algn="just">
                  <a:lnSpc>
                    <a:spcPct val="165000"/>
                  </a:lnSpc>
                </a:pPr>
                <a:endParaRPr lang="pt-BR" altLang="pt-BR" sz="2500" dirty="0">
                  <a:latin typeface="Times New Roman" panose="02020603050405020304" pitchFamily="18" charset="0"/>
                  <a:cs typeface="Times New Roman" panose="02020603050405020304" pitchFamily="18" charset="0"/>
                </a:endParaRPr>
              </a:p>
              <a:p>
                <a:pPr algn="just">
                  <a:lnSpc>
                    <a:spcPct val="165000"/>
                  </a:lnSpc>
                </a:pPr>
                <a14:m>
                  <m:oMathPara xmlns:m="http://schemas.openxmlformats.org/officeDocument/2006/math">
                    <m:oMathParaPr>
                      <m:jc m:val="centerGroup"/>
                    </m:oMathParaPr>
                    <m:oMath xmlns:m="http://schemas.openxmlformats.org/officeDocument/2006/math">
                      <m:r>
                        <a:rPr lang="pt-BR" altLang="pt-BR" sz="2500" b="0" i="1" smtClean="0">
                          <a:latin typeface="Cambria Math" panose="02040503050406030204" pitchFamily="18" charset="0"/>
                          <a:cs typeface="Times New Roman" panose="02020603050405020304" pitchFamily="18" charset="0"/>
                        </a:rPr>
                        <m:t>𝐺𝑟𝑎𝑢</m:t>
                      </m:r>
                      <m:r>
                        <a:rPr lang="pt-BR" altLang="pt-BR" sz="2500" b="0" i="1" smtClean="0">
                          <a:latin typeface="Cambria Math" panose="02040503050406030204" pitchFamily="18" charset="0"/>
                          <a:cs typeface="Times New Roman" panose="02020603050405020304" pitchFamily="18" charset="0"/>
                        </a:rPr>
                        <m:t> </m:t>
                      </m:r>
                      <m:r>
                        <a:rPr lang="pt-BR" altLang="pt-BR" sz="2500" b="0" i="1" smtClean="0">
                          <a:latin typeface="Cambria Math" panose="02040503050406030204" pitchFamily="18" charset="0"/>
                          <a:cs typeface="Times New Roman" panose="02020603050405020304" pitchFamily="18" charset="0"/>
                        </a:rPr>
                        <m:t>𝑑𝑒</m:t>
                      </m:r>
                      <m:r>
                        <a:rPr lang="pt-BR" altLang="pt-BR" sz="2500" b="0" i="1" smtClean="0">
                          <a:latin typeface="Cambria Math" panose="02040503050406030204" pitchFamily="18" charset="0"/>
                          <a:cs typeface="Times New Roman" panose="02020603050405020304" pitchFamily="18" charset="0"/>
                        </a:rPr>
                        <m:t> </m:t>
                      </m:r>
                      <m:r>
                        <a:rPr lang="pt-BR" altLang="pt-BR" sz="2500" b="0" i="1" smtClean="0">
                          <a:latin typeface="Cambria Math" panose="02040503050406030204" pitchFamily="18" charset="0"/>
                          <a:cs typeface="Times New Roman" panose="02020603050405020304" pitchFamily="18" charset="0"/>
                        </a:rPr>
                        <m:t>𝐴𝑙𝑎𝑣𝑎𝑛𝑐𝑎𝑔𝑒𝑚</m:t>
                      </m:r>
                      <m:r>
                        <a:rPr lang="pt-BR" altLang="pt-BR" sz="2500" b="0" i="1" smtClean="0">
                          <a:latin typeface="Cambria Math" panose="02040503050406030204" pitchFamily="18" charset="0"/>
                          <a:cs typeface="Times New Roman" panose="02020603050405020304" pitchFamily="18" charset="0"/>
                        </a:rPr>
                        <m:t> </m:t>
                      </m:r>
                      <m:r>
                        <a:rPr lang="pt-BR" altLang="pt-BR" sz="2500" b="0" i="1" smtClean="0">
                          <a:latin typeface="Cambria Math" panose="02040503050406030204" pitchFamily="18" charset="0"/>
                          <a:cs typeface="Times New Roman" panose="02020603050405020304" pitchFamily="18" charset="0"/>
                        </a:rPr>
                        <m:t>𝑂𝑝𝑒𝑟𝑎𝑐𝑖𝑜𝑛𝑎𝑙</m:t>
                      </m:r>
                      <m:r>
                        <a:rPr lang="pt-BR" altLang="pt-BR" sz="2500" b="0" i="1" smtClean="0">
                          <a:latin typeface="Cambria Math" panose="02040503050406030204" pitchFamily="18" charset="0"/>
                          <a:cs typeface="Times New Roman" panose="02020603050405020304" pitchFamily="18" charset="0"/>
                        </a:rPr>
                        <m:t>(</m:t>
                      </m:r>
                      <m:r>
                        <a:rPr lang="pt-BR" altLang="pt-BR" sz="2500" b="0" i="1" smtClean="0">
                          <a:latin typeface="Cambria Math" panose="02040503050406030204" pitchFamily="18" charset="0"/>
                          <a:cs typeface="Times New Roman" panose="02020603050405020304" pitchFamily="18" charset="0"/>
                        </a:rPr>
                        <m:t>𝐺𝐴𝑂</m:t>
                      </m:r>
                      <m:r>
                        <a:rPr lang="pt-BR" altLang="pt-BR" sz="2500" b="0" i="1" smtClean="0">
                          <a:latin typeface="Cambria Math" panose="02040503050406030204" pitchFamily="18" charset="0"/>
                          <a:cs typeface="Times New Roman" panose="02020603050405020304" pitchFamily="18" charset="0"/>
                        </a:rPr>
                        <m:t>)= </m:t>
                      </m:r>
                      <m:f>
                        <m:fPr>
                          <m:ctrlPr>
                            <a:rPr lang="pt-BR" altLang="pt-BR" sz="2500" b="0" i="1" smtClean="0">
                              <a:latin typeface="Cambria Math" panose="02040503050406030204" pitchFamily="18" charset="0"/>
                              <a:cs typeface="Times New Roman" panose="02020603050405020304" pitchFamily="18" charset="0"/>
                            </a:rPr>
                          </m:ctrlPr>
                        </m:fPr>
                        <m:num>
                          <m:r>
                            <a:rPr lang="pt-BR" altLang="pt-BR" sz="2500" b="0" i="1" smtClean="0">
                              <a:latin typeface="Cambria Math" panose="02040503050406030204" pitchFamily="18" charset="0"/>
                              <a:cs typeface="Times New Roman" panose="02020603050405020304" pitchFamily="18" charset="0"/>
                            </a:rPr>
                            <m:t>𝑀𝑎𝑟𝑔𝑒𝑚</m:t>
                          </m:r>
                          <m:r>
                            <a:rPr lang="pt-BR" altLang="pt-BR" sz="2500" b="0" i="1" smtClean="0">
                              <a:latin typeface="Cambria Math" panose="02040503050406030204" pitchFamily="18" charset="0"/>
                              <a:cs typeface="Times New Roman" panose="02020603050405020304" pitchFamily="18" charset="0"/>
                            </a:rPr>
                            <m:t> </m:t>
                          </m:r>
                          <m:r>
                            <a:rPr lang="pt-BR" altLang="pt-BR" sz="2500" b="0" i="1" smtClean="0">
                              <a:latin typeface="Cambria Math" panose="02040503050406030204" pitchFamily="18" charset="0"/>
                              <a:cs typeface="Times New Roman" panose="02020603050405020304" pitchFamily="18" charset="0"/>
                            </a:rPr>
                            <m:t>𝑑𝑒</m:t>
                          </m:r>
                          <m:r>
                            <a:rPr lang="pt-BR" altLang="pt-BR" sz="2500" b="0" i="1" smtClean="0">
                              <a:latin typeface="Cambria Math" panose="02040503050406030204" pitchFamily="18" charset="0"/>
                              <a:cs typeface="Times New Roman" panose="02020603050405020304" pitchFamily="18" charset="0"/>
                            </a:rPr>
                            <m:t> </m:t>
                          </m:r>
                          <m:r>
                            <a:rPr lang="pt-BR" altLang="pt-BR" sz="2500" b="0" i="1" smtClean="0">
                              <a:latin typeface="Cambria Math" panose="02040503050406030204" pitchFamily="18" charset="0"/>
                              <a:cs typeface="Times New Roman" panose="02020603050405020304" pitchFamily="18" charset="0"/>
                            </a:rPr>
                            <m:t>𝐶𝑜𝑛𝑡𝑟𝑖𝑏𝑢𝑖</m:t>
                          </m:r>
                          <m:r>
                            <a:rPr lang="pt-BR" altLang="pt-BR" sz="2500" b="0" i="1" smtClean="0">
                              <a:latin typeface="Cambria Math" panose="02040503050406030204" pitchFamily="18" charset="0"/>
                              <a:cs typeface="Times New Roman" panose="02020603050405020304" pitchFamily="18" charset="0"/>
                            </a:rPr>
                            <m:t>çã</m:t>
                          </m:r>
                          <m:r>
                            <a:rPr lang="pt-BR" altLang="pt-BR" sz="2500" b="0" i="1" smtClean="0">
                              <a:latin typeface="Cambria Math" panose="02040503050406030204" pitchFamily="18" charset="0"/>
                              <a:cs typeface="Times New Roman" panose="02020603050405020304" pitchFamily="18" charset="0"/>
                            </a:rPr>
                            <m:t>𝑜</m:t>
                          </m:r>
                          <m:r>
                            <a:rPr lang="pt-BR" altLang="pt-BR" sz="2500" b="0" i="1" smtClean="0">
                              <a:latin typeface="Cambria Math" panose="02040503050406030204" pitchFamily="18" charset="0"/>
                              <a:cs typeface="Times New Roman" panose="02020603050405020304" pitchFamily="18" charset="0"/>
                            </a:rPr>
                            <m:t> </m:t>
                          </m:r>
                          <m:r>
                            <a:rPr lang="pt-BR" altLang="pt-BR" sz="2500" b="0" i="1" smtClean="0">
                              <a:latin typeface="Cambria Math" panose="02040503050406030204" pitchFamily="18" charset="0"/>
                              <a:cs typeface="Times New Roman" panose="02020603050405020304" pitchFamily="18" charset="0"/>
                            </a:rPr>
                            <m:t>𝑇𝑜𝑡𝑎𝑙</m:t>
                          </m:r>
                        </m:num>
                        <m:den>
                          <m:r>
                            <a:rPr lang="pt-BR" altLang="pt-BR" sz="2500" b="0" i="1" smtClean="0">
                              <a:latin typeface="Cambria Math" panose="02040503050406030204" pitchFamily="18" charset="0"/>
                              <a:cs typeface="Times New Roman" panose="02020603050405020304" pitchFamily="18" charset="0"/>
                            </a:rPr>
                            <m:t>𝐿𝑢𝑐𝑟𝑜</m:t>
                          </m:r>
                          <m:r>
                            <a:rPr lang="pt-BR" altLang="pt-BR" sz="2500" b="0" i="1" smtClean="0">
                              <a:latin typeface="Cambria Math" panose="02040503050406030204" pitchFamily="18" charset="0"/>
                              <a:cs typeface="Times New Roman" panose="02020603050405020304" pitchFamily="18" charset="0"/>
                            </a:rPr>
                            <m:t> </m:t>
                          </m:r>
                          <m:r>
                            <a:rPr lang="pt-BR" altLang="pt-BR" sz="2500" b="0" i="1" smtClean="0">
                              <a:latin typeface="Cambria Math" panose="02040503050406030204" pitchFamily="18" charset="0"/>
                              <a:cs typeface="Times New Roman" panose="02020603050405020304" pitchFamily="18" charset="0"/>
                            </a:rPr>
                            <m:t>𝑂𝑝𝑒𝑟𝑎𝑐𝑖𝑜𝑛𝑎𝑙</m:t>
                          </m:r>
                        </m:den>
                      </m:f>
                    </m:oMath>
                  </m:oMathPara>
                </a14:m>
                <a:endParaRPr lang="pt-BR" altLang="pt-BR" sz="2500" dirty="0">
                  <a:latin typeface="Times New Roman" panose="02020603050405020304" pitchFamily="18" charset="0"/>
                  <a:cs typeface="Times New Roman" panose="02020603050405020304" pitchFamily="18" charset="0"/>
                </a:endParaRPr>
              </a:p>
            </p:txBody>
          </p:sp>
        </mc:Choice>
        <mc:Fallback>
          <p:sp>
            <p:nvSpPr>
              <p:cNvPr id="13314" name="Text Box 2">
                <a:extLst>
                  <a:ext uri="{FF2B5EF4-FFF2-40B4-BE49-F238E27FC236}">
                    <a16:creationId xmlns:a16="http://schemas.microsoft.com/office/drawing/2014/main" id="{6E4884DD-0195-4948-87AF-6219A8706B83}"/>
                  </a:ext>
                </a:extLst>
              </p:cNvPr>
              <p:cNvSpPr txBox="1">
                <a:spLocks noRot="1" noChangeAspect="1" noMove="1" noResize="1" noEditPoints="1" noAdjustHandles="1" noChangeArrowheads="1" noChangeShapeType="1" noTextEdit="1"/>
              </p:cNvSpPr>
              <p:nvPr/>
            </p:nvSpPr>
            <p:spPr bwMode="auto">
              <a:xfrm>
                <a:off x="318053" y="1636644"/>
                <a:ext cx="11171582" cy="3943580"/>
              </a:xfrm>
              <a:prstGeom prst="rect">
                <a:avLst/>
              </a:prstGeom>
              <a:blipFill>
                <a:blip r:embed="rId2"/>
                <a:stretch>
                  <a:fillRect l="-873" r="-92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pt-BR">
                    <a:noFill/>
                  </a:rPr>
                  <a:t> </a:t>
                </a:r>
              </a:p>
            </p:txBody>
          </p:sp>
        </mc:Fallback>
      </mc:AlternateContent>
      <p:sp>
        <p:nvSpPr>
          <p:cNvPr id="13315" name="Text Box 3">
            <a:extLst>
              <a:ext uri="{FF2B5EF4-FFF2-40B4-BE49-F238E27FC236}">
                <a16:creationId xmlns:a16="http://schemas.microsoft.com/office/drawing/2014/main" id="{0E43DF41-93AF-4559-99EF-85B21147093E}"/>
              </a:ext>
            </a:extLst>
          </p:cNvPr>
          <p:cNvSpPr txBox="1">
            <a:spLocks noChangeArrowheads="1"/>
          </p:cNvSpPr>
          <p:nvPr/>
        </p:nvSpPr>
        <p:spPr bwMode="auto">
          <a:xfrm>
            <a:off x="1752600" y="457201"/>
            <a:ext cx="8610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000" b="1">
                <a:solidFill>
                  <a:srgbClr val="000099"/>
                </a:solidFill>
                <a:effectLst>
                  <a:outerShdw blurRad="38100" dist="38100" dir="2700000" algn="tl">
                    <a:srgbClr val="C0C0C0"/>
                  </a:outerShdw>
                </a:effectLst>
                <a:latin typeface="Bookman Old Style" panose="02050604050505020204" pitchFamily="18" charset="0"/>
              </a:rPr>
              <a:t>ALAVANCAGEM OPERACIONAL</a:t>
            </a:r>
            <a:endParaRPr lang="pt-BR" altLang="pt-BR" sz="3400" b="1">
              <a:solidFill>
                <a:srgbClr val="000099"/>
              </a:solidFill>
              <a:latin typeface="Bookman Old Style" panose="020506040505050202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7B78FD61-FBDD-44A7-AD0B-E6596A96D79A}"/>
              </a:ext>
            </a:extLst>
          </p:cNvPr>
          <p:cNvSpPr>
            <a:spLocks noGrp="1"/>
          </p:cNvSpPr>
          <p:nvPr>
            <p:ph type="sldNum" sz="quarter" idx="12"/>
          </p:nvPr>
        </p:nvSpPr>
        <p:spPr/>
        <p:txBody>
          <a:bodyPr/>
          <a:lstStyle/>
          <a:p>
            <a:fld id="{3B158AB7-4082-4C35-A413-6B4142A0FF3B}" type="slidenum">
              <a:rPr lang="en-US" altLang="pt-BR"/>
              <a:pPr/>
              <a:t>33</a:t>
            </a:fld>
            <a:endParaRPr lang="en-US" altLang="pt-BR"/>
          </a:p>
        </p:txBody>
      </p:sp>
      <p:sp>
        <p:nvSpPr>
          <p:cNvPr id="13315" name="Text Box 3">
            <a:extLst>
              <a:ext uri="{FF2B5EF4-FFF2-40B4-BE49-F238E27FC236}">
                <a16:creationId xmlns:a16="http://schemas.microsoft.com/office/drawing/2014/main" id="{0E43DF41-93AF-4559-99EF-85B21147093E}"/>
              </a:ext>
            </a:extLst>
          </p:cNvPr>
          <p:cNvSpPr txBox="1">
            <a:spLocks noChangeArrowheads="1"/>
          </p:cNvSpPr>
          <p:nvPr/>
        </p:nvSpPr>
        <p:spPr bwMode="auto">
          <a:xfrm>
            <a:off x="848139" y="457201"/>
            <a:ext cx="10505661"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pt-BR" altLang="pt-BR" sz="3500" b="1" dirty="0">
                <a:solidFill>
                  <a:srgbClr val="000099"/>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ALAVANCAGEM OPERACIONAL: Exemplo</a:t>
            </a:r>
            <a:endParaRPr lang="pt-BR" altLang="pt-BR" sz="3500" b="1" dirty="0">
              <a:solidFill>
                <a:srgbClr val="000099"/>
              </a:solidFill>
              <a:latin typeface="Times New Roman" panose="02020603050405020304" pitchFamily="18" charset="0"/>
              <a:cs typeface="Times New Roman" panose="02020603050405020304" pitchFamily="18" charset="0"/>
            </a:endParaRPr>
          </a:p>
        </p:txBody>
      </p:sp>
      <p:graphicFrame>
        <p:nvGraphicFramePr>
          <p:cNvPr id="2" name="Tabela 1">
            <a:extLst>
              <a:ext uri="{FF2B5EF4-FFF2-40B4-BE49-F238E27FC236}">
                <a16:creationId xmlns:a16="http://schemas.microsoft.com/office/drawing/2014/main" id="{E401C84C-FA9F-48D3-8C57-9A590B44C84C}"/>
              </a:ext>
            </a:extLst>
          </p:cNvPr>
          <p:cNvGraphicFramePr>
            <a:graphicFrameLocks noGrp="1"/>
          </p:cNvGraphicFramePr>
          <p:nvPr>
            <p:extLst>
              <p:ext uri="{D42A27DB-BD31-4B8C-83A1-F6EECF244321}">
                <p14:modId xmlns:p14="http://schemas.microsoft.com/office/powerpoint/2010/main" val="149691262"/>
              </p:ext>
            </p:extLst>
          </p:nvPr>
        </p:nvGraphicFramePr>
        <p:xfrm>
          <a:off x="1020417" y="1683026"/>
          <a:ext cx="10005392" cy="4571996"/>
        </p:xfrm>
        <a:graphic>
          <a:graphicData uri="http://schemas.openxmlformats.org/drawingml/2006/table">
            <a:tbl>
              <a:tblPr firstRow="1">
                <a:tableStyleId>{073A0DAA-6AF3-43AB-8588-CEC1D06C72B9}</a:tableStyleId>
              </a:tblPr>
              <a:tblGrid>
                <a:gridCol w="3750366">
                  <a:extLst>
                    <a:ext uri="{9D8B030D-6E8A-4147-A177-3AD203B41FA5}">
                      <a16:colId xmlns:a16="http://schemas.microsoft.com/office/drawing/2014/main" val="1431169818"/>
                    </a:ext>
                  </a:extLst>
                </a:gridCol>
                <a:gridCol w="1391294">
                  <a:extLst>
                    <a:ext uri="{9D8B030D-6E8A-4147-A177-3AD203B41FA5}">
                      <a16:colId xmlns:a16="http://schemas.microsoft.com/office/drawing/2014/main" val="3173894623"/>
                    </a:ext>
                  </a:extLst>
                </a:gridCol>
                <a:gridCol w="1621244">
                  <a:extLst>
                    <a:ext uri="{9D8B030D-6E8A-4147-A177-3AD203B41FA5}">
                      <a16:colId xmlns:a16="http://schemas.microsoft.com/office/drawing/2014/main" val="3178999604"/>
                    </a:ext>
                  </a:extLst>
                </a:gridCol>
                <a:gridCol w="1621244">
                  <a:extLst>
                    <a:ext uri="{9D8B030D-6E8A-4147-A177-3AD203B41FA5}">
                      <a16:colId xmlns:a16="http://schemas.microsoft.com/office/drawing/2014/main" val="4214592660"/>
                    </a:ext>
                  </a:extLst>
                </a:gridCol>
                <a:gridCol w="1621244">
                  <a:extLst>
                    <a:ext uri="{9D8B030D-6E8A-4147-A177-3AD203B41FA5}">
                      <a16:colId xmlns:a16="http://schemas.microsoft.com/office/drawing/2014/main" val="2139414123"/>
                    </a:ext>
                  </a:extLst>
                </a:gridCol>
              </a:tblGrid>
              <a:tr h="415636">
                <a:tc>
                  <a:txBody>
                    <a:bodyPr/>
                    <a:lstStyle/>
                    <a:p>
                      <a:pPr algn="l" fontAlgn="b"/>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gridSpan="2">
                  <a:txBody>
                    <a:bodyPr/>
                    <a:lstStyle/>
                    <a:p>
                      <a:pPr algn="ctr" fontAlgn="b"/>
                      <a:r>
                        <a:rPr lang="pt-BR" sz="2000" u="none" strike="noStrike" dirty="0">
                          <a:effectLst/>
                        </a:rPr>
                        <a:t>Opção 1</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endParaRPr lang="pt-BR"/>
                    </a:p>
                  </a:txBody>
                  <a:tcPr/>
                </a:tc>
                <a:tc gridSpan="2">
                  <a:txBody>
                    <a:bodyPr/>
                    <a:lstStyle/>
                    <a:p>
                      <a:pPr algn="ctr" fontAlgn="b"/>
                      <a:r>
                        <a:rPr lang="pt-BR" sz="2000" u="none" strike="noStrike">
                          <a:effectLst/>
                        </a:rPr>
                        <a:t>Opção 2</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endParaRPr lang="pt-BR"/>
                    </a:p>
                  </a:txBody>
                  <a:tcPr/>
                </a:tc>
                <a:extLst>
                  <a:ext uri="{0D108BD9-81ED-4DB2-BD59-A6C34878D82A}">
                    <a16:rowId xmlns:a16="http://schemas.microsoft.com/office/drawing/2014/main" val="4052395580"/>
                  </a:ext>
                </a:extLst>
              </a:tr>
              <a:tr h="415636">
                <a:tc>
                  <a:txBody>
                    <a:bodyPr/>
                    <a:lstStyle/>
                    <a:p>
                      <a:pPr algn="ctr" fontAlgn="b"/>
                      <a:r>
                        <a:rPr lang="pt-BR" sz="2000" b="1" u="none" strike="noStrike" dirty="0">
                          <a:effectLst/>
                        </a:rPr>
                        <a:t>DRE</a:t>
                      </a:r>
                      <a:endParaRPr lang="pt-BR"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b="1" u="none" strike="noStrike" dirty="0">
                          <a:effectLst/>
                        </a:rPr>
                        <a:t>Em R$</a:t>
                      </a:r>
                      <a:endParaRPr lang="pt-BR"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b="1" u="none" strike="noStrike" dirty="0">
                          <a:effectLst/>
                        </a:rPr>
                        <a:t>em %</a:t>
                      </a:r>
                      <a:endParaRPr lang="pt-BR"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b="1" u="none" strike="noStrike" dirty="0">
                          <a:effectLst/>
                        </a:rPr>
                        <a:t>Em R$</a:t>
                      </a:r>
                      <a:endParaRPr lang="pt-BR"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b="1" u="none" strike="noStrike" dirty="0">
                          <a:effectLst/>
                        </a:rPr>
                        <a:t>em %</a:t>
                      </a:r>
                      <a:endParaRPr lang="pt-BR"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21298569"/>
                  </a:ext>
                </a:extLst>
              </a:tr>
              <a:tr h="415636">
                <a:tc>
                  <a:txBody>
                    <a:bodyPr/>
                    <a:lstStyle/>
                    <a:p>
                      <a:pPr algn="l" fontAlgn="b"/>
                      <a:r>
                        <a:rPr lang="pt-BR" sz="2000" u="none" strike="noStrike">
                          <a:effectLst/>
                        </a:rPr>
                        <a:t>Receita Total</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40.000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100,00%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40.000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100,00%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952343191"/>
                  </a:ext>
                </a:extLst>
              </a:tr>
              <a:tr h="415636">
                <a:tc>
                  <a:txBody>
                    <a:bodyPr/>
                    <a:lstStyle/>
                    <a:p>
                      <a:pPr algn="l" fontAlgn="b"/>
                      <a:r>
                        <a:rPr lang="pt-BR" sz="2000" u="none" strike="noStrike">
                          <a:effectLst/>
                        </a:rPr>
                        <a:t>(-) Custos Variáveis</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844063709"/>
                  </a:ext>
                </a:extLst>
              </a:tr>
              <a:tr h="415636">
                <a:tc>
                  <a:txBody>
                    <a:bodyPr/>
                    <a:lstStyle/>
                    <a:p>
                      <a:pPr algn="l" fontAlgn="b"/>
                      <a:r>
                        <a:rPr lang="pt-BR" sz="2000" u="none" strike="noStrike">
                          <a:effectLst/>
                        </a:rPr>
                        <a:t>Materiais</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8.000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20,00%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24.400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61,00%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155746362"/>
                  </a:ext>
                </a:extLst>
              </a:tr>
              <a:tr h="415636">
                <a:tc>
                  <a:txBody>
                    <a:bodyPr/>
                    <a:lstStyle/>
                    <a:p>
                      <a:pPr algn="l" fontAlgn="b"/>
                      <a:r>
                        <a:rPr lang="pt-BR" sz="2000" u="none" strike="noStrike">
                          <a:effectLst/>
                        </a:rPr>
                        <a:t>Comissões de Vendas</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6.000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15,00%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972243988"/>
                  </a:ext>
                </a:extLst>
              </a:tr>
              <a:tr h="415636">
                <a:tc>
                  <a:txBody>
                    <a:bodyPr/>
                    <a:lstStyle/>
                    <a:p>
                      <a:pPr algn="l" fontAlgn="b"/>
                      <a:r>
                        <a:rPr lang="pt-BR" sz="2000" u="none" strike="noStrike" dirty="0">
                          <a:effectLst/>
                        </a:rPr>
                        <a:t>Total </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8.000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20,00%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30.400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76,00%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424733574"/>
                  </a:ext>
                </a:extLst>
              </a:tr>
              <a:tr h="415636">
                <a:tc>
                  <a:txBody>
                    <a:bodyPr/>
                    <a:lstStyle/>
                    <a:p>
                      <a:pPr algn="l" fontAlgn="b"/>
                      <a:r>
                        <a:rPr lang="pt-BR" sz="2000" u="none" strike="noStrike">
                          <a:effectLst/>
                        </a:rPr>
                        <a:t>Margem de Contribuição</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32.000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80,00%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9.600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24,00%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114665308"/>
                  </a:ext>
                </a:extLst>
              </a:tr>
              <a:tr h="415636">
                <a:tc>
                  <a:txBody>
                    <a:bodyPr/>
                    <a:lstStyle/>
                    <a:p>
                      <a:pPr algn="l" fontAlgn="b"/>
                      <a:r>
                        <a:rPr lang="pt-BR" sz="2000" u="none" strike="noStrike">
                          <a:effectLst/>
                        </a:rPr>
                        <a:t>(-) Custos e Despesas Fixas</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28.700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71,75%</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7.700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19,25%</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155327407"/>
                  </a:ext>
                </a:extLst>
              </a:tr>
              <a:tr h="415636">
                <a:tc>
                  <a:txBody>
                    <a:bodyPr/>
                    <a:lstStyle/>
                    <a:p>
                      <a:pPr algn="l" fontAlgn="b"/>
                      <a:r>
                        <a:rPr lang="pt-BR" sz="2000" u="none" strike="noStrike">
                          <a:effectLst/>
                        </a:rPr>
                        <a:t>(=) lucro Operacional</a:t>
                      </a:r>
                      <a:endParaRPr lang="pt-BR"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3.300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8,25%</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1.900</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u="none" strike="noStrike" dirty="0">
                          <a:effectLst/>
                        </a:rPr>
                        <a:t>4,75%</a:t>
                      </a:r>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191499996"/>
                  </a:ext>
                </a:extLst>
              </a:tr>
              <a:tr h="415636">
                <a:tc>
                  <a:txBody>
                    <a:bodyPr/>
                    <a:lstStyle/>
                    <a:p>
                      <a:pPr algn="l" fontAlgn="b"/>
                      <a:r>
                        <a:rPr lang="pt-BR" sz="2000" b="1" u="none" strike="noStrike">
                          <a:effectLst/>
                        </a:rPr>
                        <a:t>Grau de Alavancagem Operacional</a:t>
                      </a:r>
                      <a:endParaRPr lang="pt-BR"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b="1" u="none" strike="noStrike" dirty="0">
                          <a:effectLst/>
                        </a:rPr>
                        <a:t>9,70</a:t>
                      </a:r>
                      <a:endParaRPr lang="pt-BR"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000" b="1" u="none" strike="noStrike" dirty="0">
                          <a:effectLst/>
                        </a:rPr>
                        <a:t>5,05</a:t>
                      </a:r>
                      <a:endParaRPr lang="pt-BR" sz="2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693688076"/>
                  </a:ext>
                </a:extLst>
              </a:tr>
            </a:tbl>
          </a:graphicData>
        </a:graphic>
      </p:graphicFrame>
    </p:spTree>
    <p:extLst>
      <p:ext uri="{BB962C8B-B14F-4D97-AF65-F5344CB8AC3E}">
        <p14:creationId xmlns:p14="http://schemas.microsoft.com/office/powerpoint/2010/main" val="30803400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7B78FD61-FBDD-44A7-AD0B-E6596A96D79A}"/>
              </a:ext>
            </a:extLst>
          </p:cNvPr>
          <p:cNvSpPr>
            <a:spLocks noGrp="1"/>
          </p:cNvSpPr>
          <p:nvPr>
            <p:ph type="sldNum" sz="quarter" idx="12"/>
          </p:nvPr>
        </p:nvSpPr>
        <p:spPr/>
        <p:txBody>
          <a:bodyPr/>
          <a:lstStyle/>
          <a:p>
            <a:fld id="{3B158AB7-4082-4C35-A413-6B4142A0FF3B}" type="slidenum">
              <a:rPr lang="en-US" altLang="pt-BR"/>
              <a:pPr/>
              <a:t>34</a:t>
            </a:fld>
            <a:endParaRPr lang="en-US" altLang="pt-BR"/>
          </a:p>
        </p:txBody>
      </p:sp>
      <p:sp>
        <p:nvSpPr>
          <p:cNvPr id="13315" name="Text Box 3">
            <a:extLst>
              <a:ext uri="{FF2B5EF4-FFF2-40B4-BE49-F238E27FC236}">
                <a16:creationId xmlns:a16="http://schemas.microsoft.com/office/drawing/2014/main" id="{0E43DF41-93AF-4559-99EF-85B21147093E}"/>
              </a:ext>
            </a:extLst>
          </p:cNvPr>
          <p:cNvSpPr txBox="1">
            <a:spLocks noChangeArrowheads="1"/>
          </p:cNvSpPr>
          <p:nvPr/>
        </p:nvSpPr>
        <p:spPr bwMode="auto">
          <a:xfrm>
            <a:off x="848139" y="457201"/>
            <a:ext cx="10505661"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pt-BR" altLang="pt-BR" sz="3500" b="1" dirty="0">
                <a:solidFill>
                  <a:srgbClr val="000099"/>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Variação Percentual do Lucro Operacional</a:t>
            </a:r>
            <a:endParaRPr lang="pt-BR" altLang="pt-BR" sz="3500" b="1" dirty="0">
              <a:solidFill>
                <a:srgbClr val="000099"/>
              </a:solidFill>
              <a:latin typeface="Times New Roman" panose="02020603050405020304" pitchFamily="18" charset="0"/>
              <a:cs typeface="Times New Roman" panose="02020603050405020304" pitchFamily="18" charset="0"/>
            </a:endParaRPr>
          </a:p>
        </p:txBody>
      </p:sp>
      <p:sp>
        <p:nvSpPr>
          <p:cNvPr id="3" name="CaixaDeTexto 2">
            <a:extLst>
              <a:ext uri="{FF2B5EF4-FFF2-40B4-BE49-F238E27FC236}">
                <a16:creationId xmlns:a16="http://schemas.microsoft.com/office/drawing/2014/main" id="{7162E8A1-1B08-4CE0-9D58-62A4C2554A7D}"/>
              </a:ext>
            </a:extLst>
          </p:cNvPr>
          <p:cNvSpPr txBox="1"/>
          <p:nvPr/>
        </p:nvSpPr>
        <p:spPr>
          <a:xfrm>
            <a:off x="755374" y="1285461"/>
            <a:ext cx="10505661" cy="3062377"/>
          </a:xfrm>
          <a:prstGeom prst="rect">
            <a:avLst/>
          </a:prstGeom>
          <a:noFill/>
        </p:spPr>
        <p:txBody>
          <a:bodyPr wrap="square" rtlCol="0">
            <a:spAutoFit/>
          </a:bodyPr>
          <a:lstStyle/>
          <a:p>
            <a:pPr marL="285750" indent="-285750" algn="ctr">
              <a:buFont typeface="Arial" panose="020B0604020202020204" pitchFamily="34" charset="0"/>
              <a:buChar char="•"/>
            </a:pPr>
            <a:r>
              <a:rPr lang="pt-BR" sz="2500" b="1" dirty="0">
                <a:latin typeface="Times New Roman" panose="02020603050405020304" pitchFamily="18" charset="0"/>
                <a:cs typeface="Times New Roman" panose="02020603050405020304" pitchFamily="18" charset="0"/>
              </a:rPr>
              <a:t>Variação % do Lucro Operacional = GAO X variação % das  vendas</a:t>
            </a:r>
          </a:p>
          <a:p>
            <a:pPr marL="742950" lvl="1" indent="-285750">
              <a:buFont typeface="Arial" panose="020B0604020202020204" pitchFamily="34" charset="0"/>
              <a:buChar char="•"/>
            </a:pPr>
            <a:endParaRPr lang="pt-BR" sz="25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pt-BR" sz="2500" dirty="0">
                <a:latin typeface="Times New Roman" panose="02020603050405020304" pitchFamily="18" charset="0"/>
                <a:cs typeface="Times New Roman" panose="02020603050405020304" pitchFamily="18" charset="0"/>
              </a:rPr>
              <a:t>Opção 1: variação % das vendas: 15%</a:t>
            </a:r>
          </a:p>
          <a:p>
            <a:pPr marL="1200150" lvl="2" indent="-285750">
              <a:buFont typeface="Arial" panose="020B0604020202020204" pitchFamily="34" charset="0"/>
              <a:buChar char="•"/>
            </a:pPr>
            <a:r>
              <a:rPr lang="pt-BR" sz="2500" dirty="0">
                <a:latin typeface="Times New Roman" panose="02020603050405020304" pitchFamily="18" charset="0"/>
                <a:cs typeface="Times New Roman" panose="02020603050405020304" pitchFamily="18" charset="0"/>
              </a:rPr>
              <a:t>Variação % do Lucro Operacional = 9,70 X 0,15 = 145,50%</a:t>
            </a:r>
          </a:p>
          <a:p>
            <a:pPr marL="742950" lvl="1" indent="-285750">
              <a:buFont typeface="Arial" panose="020B0604020202020204" pitchFamily="34" charset="0"/>
              <a:buChar char="•"/>
            </a:pPr>
            <a:endParaRPr lang="pt-BR" sz="25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pt-BR" sz="2500" dirty="0">
                <a:latin typeface="Times New Roman" panose="02020603050405020304" pitchFamily="18" charset="0"/>
                <a:cs typeface="Times New Roman" panose="02020603050405020304" pitchFamily="18" charset="0"/>
              </a:rPr>
              <a:t>Opção 2: variação % das vendas: 15%</a:t>
            </a:r>
          </a:p>
          <a:p>
            <a:pPr marL="1200150" lvl="2" indent="-285750">
              <a:buFont typeface="Arial" panose="020B0604020202020204" pitchFamily="34" charset="0"/>
              <a:buChar char="•"/>
            </a:pPr>
            <a:r>
              <a:rPr lang="pt-BR" sz="2500" dirty="0">
                <a:latin typeface="Times New Roman" panose="02020603050405020304" pitchFamily="18" charset="0"/>
                <a:cs typeface="Times New Roman" panose="02020603050405020304" pitchFamily="18" charset="0"/>
              </a:rPr>
              <a:t>Variação % do Lucro Operacional = 5,05 X 0,15 = 75,8%</a:t>
            </a:r>
          </a:p>
          <a:p>
            <a:pPr marL="1200150" lvl="2" indent="-285750">
              <a:buFont typeface="Arial" panose="020B0604020202020204" pitchFamily="34" charset="0"/>
              <a:buChar char="•"/>
            </a:pPr>
            <a:endParaRPr lang="pt-BR" dirty="0"/>
          </a:p>
        </p:txBody>
      </p:sp>
    </p:spTree>
    <p:extLst>
      <p:ext uri="{BB962C8B-B14F-4D97-AF65-F5344CB8AC3E}">
        <p14:creationId xmlns:p14="http://schemas.microsoft.com/office/powerpoint/2010/main" val="13510351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7B78FD61-FBDD-44A7-AD0B-E6596A96D79A}"/>
              </a:ext>
            </a:extLst>
          </p:cNvPr>
          <p:cNvSpPr>
            <a:spLocks noGrp="1"/>
          </p:cNvSpPr>
          <p:nvPr>
            <p:ph type="sldNum" sz="quarter" idx="12"/>
          </p:nvPr>
        </p:nvSpPr>
        <p:spPr/>
        <p:txBody>
          <a:bodyPr/>
          <a:lstStyle/>
          <a:p>
            <a:fld id="{3B158AB7-4082-4C35-A413-6B4142A0FF3B}" type="slidenum">
              <a:rPr lang="en-US" altLang="pt-BR"/>
              <a:pPr/>
              <a:t>35</a:t>
            </a:fld>
            <a:endParaRPr lang="en-US" altLang="pt-BR"/>
          </a:p>
        </p:txBody>
      </p:sp>
      <p:sp>
        <p:nvSpPr>
          <p:cNvPr id="13315" name="Text Box 3">
            <a:extLst>
              <a:ext uri="{FF2B5EF4-FFF2-40B4-BE49-F238E27FC236}">
                <a16:creationId xmlns:a16="http://schemas.microsoft.com/office/drawing/2014/main" id="{0E43DF41-93AF-4559-99EF-85B21147093E}"/>
              </a:ext>
            </a:extLst>
          </p:cNvPr>
          <p:cNvSpPr txBox="1">
            <a:spLocks noChangeArrowheads="1"/>
          </p:cNvSpPr>
          <p:nvPr/>
        </p:nvSpPr>
        <p:spPr bwMode="auto">
          <a:xfrm>
            <a:off x="848139" y="457201"/>
            <a:ext cx="10505661"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pt-BR" altLang="pt-BR" sz="3500" b="1" dirty="0">
                <a:solidFill>
                  <a:srgbClr val="000099"/>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GAO: 15% de aumento no volume de vendas</a:t>
            </a:r>
            <a:endParaRPr lang="pt-BR" altLang="pt-BR" sz="3500" b="1" dirty="0">
              <a:solidFill>
                <a:srgbClr val="000099"/>
              </a:solidFill>
              <a:latin typeface="Times New Roman" panose="02020603050405020304" pitchFamily="18" charset="0"/>
              <a:cs typeface="Times New Roman" panose="02020603050405020304" pitchFamily="18" charset="0"/>
            </a:endParaRPr>
          </a:p>
        </p:txBody>
      </p:sp>
      <p:graphicFrame>
        <p:nvGraphicFramePr>
          <p:cNvPr id="2" name="Tabela 1">
            <a:extLst>
              <a:ext uri="{FF2B5EF4-FFF2-40B4-BE49-F238E27FC236}">
                <a16:creationId xmlns:a16="http://schemas.microsoft.com/office/drawing/2014/main" id="{D7155F38-F183-4DAA-A209-E75E1632AEE6}"/>
              </a:ext>
            </a:extLst>
          </p:cNvPr>
          <p:cNvGraphicFramePr>
            <a:graphicFrameLocks noGrp="1"/>
          </p:cNvGraphicFramePr>
          <p:nvPr>
            <p:extLst>
              <p:ext uri="{D42A27DB-BD31-4B8C-83A1-F6EECF244321}">
                <p14:modId xmlns:p14="http://schemas.microsoft.com/office/powerpoint/2010/main" val="718611064"/>
              </p:ext>
            </p:extLst>
          </p:nvPr>
        </p:nvGraphicFramePr>
        <p:xfrm>
          <a:off x="1033670" y="1470991"/>
          <a:ext cx="9766855" cy="4399720"/>
        </p:xfrm>
        <a:graphic>
          <a:graphicData uri="http://schemas.openxmlformats.org/drawingml/2006/table">
            <a:tbl>
              <a:tblPr firstRow="1">
                <a:tableStyleId>{5C22544A-7EE6-4342-B048-85BDC9FD1C3A}</a:tableStyleId>
              </a:tblPr>
              <a:tblGrid>
                <a:gridCol w="3436487">
                  <a:extLst>
                    <a:ext uri="{9D8B030D-6E8A-4147-A177-3AD203B41FA5}">
                      <a16:colId xmlns:a16="http://schemas.microsoft.com/office/drawing/2014/main" val="3348604343"/>
                    </a:ext>
                  </a:extLst>
                </a:gridCol>
                <a:gridCol w="1582592">
                  <a:extLst>
                    <a:ext uri="{9D8B030D-6E8A-4147-A177-3AD203B41FA5}">
                      <a16:colId xmlns:a16="http://schemas.microsoft.com/office/drawing/2014/main" val="1167375944"/>
                    </a:ext>
                  </a:extLst>
                </a:gridCol>
                <a:gridCol w="1582592">
                  <a:extLst>
                    <a:ext uri="{9D8B030D-6E8A-4147-A177-3AD203B41FA5}">
                      <a16:colId xmlns:a16="http://schemas.microsoft.com/office/drawing/2014/main" val="2962753725"/>
                    </a:ext>
                  </a:extLst>
                </a:gridCol>
                <a:gridCol w="1582592">
                  <a:extLst>
                    <a:ext uri="{9D8B030D-6E8A-4147-A177-3AD203B41FA5}">
                      <a16:colId xmlns:a16="http://schemas.microsoft.com/office/drawing/2014/main" val="4075524669"/>
                    </a:ext>
                  </a:extLst>
                </a:gridCol>
                <a:gridCol w="1582592">
                  <a:extLst>
                    <a:ext uri="{9D8B030D-6E8A-4147-A177-3AD203B41FA5}">
                      <a16:colId xmlns:a16="http://schemas.microsoft.com/office/drawing/2014/main" val="2513681908"/>
                    </a:ext>
                  </a:extLst>
                </a:gridCol>
              </a:tblGrid>
              <a:tr h="439972">
                <a:tc>
                  <a:txBody>
                    <a:bodyPr/>
                    <a:lstStyle/>
                    <a:p>
                      <a:pPr algn="l" fontAlgn="b"/>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gridSpan="2">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Opção 1</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endParaRPr lang="pt-BR"/>
                    </a:p>
                  </a:txBody>
                  <a:tcPr/>
                </a:tc>
                <a:tc gridSpan="2">
                  <a:txBody>
                    <a:bodyPr/>
                    <a:lstStyle/>
                    <a:p>
                      <a:pPr algn="ctr" fontAlgn="b"/>
                      <a:r>
                        <a:rPr lang="pt-BR" sz="2200" u="none" strike="noStrike">
                          <a:effectLst/>
                          <a:latin typeface="Times New Roman" panose="02020603050405020304" pitchFamily="18" charset="0"/>
                          <a:cs typeface="Times New Roman" panose="02020603050405020304" pitchFamily="18" charset="0"/>
                        </a:rPr>
                        <a:t>Opção 2</a:t>
                      </a:r>
                      <a:endParaRPr lang="pt-BR"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endParaRPr lang="pt-BR"/>
                    </a:p>
                  </a:txBody>
                  <a:tcPr/>
                </a:tc>
                <a:extLst>
                  <a:ext uri="{0D108BD9-81ED-4DB2-BD59-A6C34878D82A}">
                    <a16:rowId xmlns:a16="http://schemas.microsoft.com/office/drawing/2014/main" val="2499186531"/>
                  </a:ext>
                </a:extLst>
              </a:tr>
              <a:tr h="439972">
                <a:tc>
                  <a:txBody>
                    <a:bodyPr/>
                    <a:lstStyle/>
                    <a:p>
                      <a:pPr algn="ctr" fontAlgn="b"/>
                      <a:r>
                        <a:rPr lang="pt-BR" sz="2200" b="1" u="none" strike="noStrike" dirty="0">
                          <a:effectLst/>
                          <a:latin typeface="Times New Roman" panose="02020603050405020304" pitchFamily="18" charset="0"/>
                          <a:cs typeface="Times New Roman" panose="02020603050405020304" pitchFamily="18" charset="0"/>
                        </a:rPr>
                        <a:t>DRE</a:t>
                      </a:r>
                      <a:endParaRPr lang="pt-B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b="1" u="none" strike="noStrike" dirty="0">
                          <a:effectLst/>
                          <a:latin typeface="Times New Roman" panose="02020603050405020304" pitchFamily="18" charset="0"/>
                          <a:cs typeface="Times New Roman" panose="02020603050405020304" pitchFamily="18" charset="0"/>
                        </a:rPr>
                        <a:t>Em R$</a:t>
                      </a:r>
                      <a:endParaRPr lang="pt-B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b="1" u="none" strike="noStrike" dirty="0">
                          <a:effectLst/>
                          <a:latin typeface="Times New Roman" panose="02020603050405020304" pitchFamily="18" charset="0"/>
                          <a:cs typeface="Times New Roman" panose="02020603050405020304" pitchFamily="18" charset="0"/>
                        </a:rPr>
                        <a:t>Variação</a:t>
                      </a:r>
                      <a:endParaRPr lang="pt-B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b="1" u="none" strike="noStrike" dirty="0">
                          <a:effectLst/>
                          <a:latin typeface="Times New Roman" panose="02020603050405020304" pitchFamily="18" charset="0"/>
                          <a:cs typeface="Times New Roman" panose="02020603050405020304" pitchFamily="18" charset="0"/>
                        </a:rPr>
                        <a:t>Em R$</a:t>
                      </a:r>
                      <a:endParaRPr lang="pt-B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b="1" u="none" strike="noStrike" dirty="0">
                          <a:effectLst/>
                          <a:latin typeface="Times New Roman" panose="02020603050405020304" pitchFamily="18" charset="0"/>
                          <a:cs typeface="Times New Roman" panose="02020603050405020304" pitchFamily="18" charset="0"/>
                        </a:rPr>
                        <a:t>Variação</a:t>
                      </a:r>
                      <a:endParaRPr lang="pt-B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753879144"/>
                  </a:ext>
                </a:extLst>
              </a:tr>
              <a:tr h="439972">
                <a:tc>
                  <a:txBody>
                    <a:bodyPr/>
                    <a:lstStyle/>
                    <a:p>
                      <a:pPr algn="l" fontAlgn="b"/>
                      <a:r>
                        <a:rPr lang="pt-BR" sz="2200" u="none" strike="noStrike" dirty="0">
                          <a:effectLst/>
                          <a:latin typeface="Times New Roman" panose="02020603050405020304" pitchFamily="18" charset="0"/>
                          <a:cs typeface="Times New Roman" panose="02020603050405020304" pitchFamily="18" charset="0"/>
                        </a:rPr>
                        <a:t>Receita Total</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46.000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15.00%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46.000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a:effectLst/>
                          <a:latin typeface="Times New Roman" panose="02020603050405020304" pitchFamily="18" charset="0"/>
                          <a:cs typeface="Times New Roman" panose="02020603050405020304" pitchFamily="18" charset="0"/>
                        </a:rPr>
                        <a:t>15.00%</a:t>
                      </a:r>
                      <a:endParaRPr lang="pt-BR"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238017834"/>
                  </a:ext>
                </a:extLst>
              </a:tr>
              <a:tr h="439972">
                <a:tc>
                  <a:txBody>
                    <a:bodyPr/>
                    <a:lstStyle/>
                    <a:p>
                      <a:pPr algn="l" fontAlgn="b"/>
                      <a:r>
                        <a:rPr lang="pt-BR" sz="2200" u="none" strike="noStrike">
                          <a:effectLst/>
                          <a:latin typeface="Times New Roman" panose="02020603050405020304" pitchFamily="18" charset="0"/>
                          <a:cs typeface="Times New Roman" panose="02020603050405020304" pitchFamily="18" charset="0"/>
                        </a:rPr>
                        <a:t>(-) Custos Variáveis</a:t>
                      </a:r>
                      <a:endParaRPr lang="pt-BR"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896358995"/>
                  </a:ext>
                </a:extLst>
              </a:tr>
              <a:tr h="439972">
                <a:tc>
                  <a:txBody>
                    <a:bodyPr/>
                    <a:lstStyle/>
                    <a:p>
                      <a:pPr algn="l" fontAlgn="b"/>
                      <a:r>
                        <a:rPr lang="pt-BR" sz="2200" u="none" strike="noStrike">
                          <a:effectLst/>
                          <a:latin typeface="Times New Roman" panose="02020603050405020304" pitchFamily="18" charset="0"/>
                          <a:cs typeface="Times New Roman" panose="02020603050405020304" pitchFamily="18" charset="0"/>
                        </a:rPr>
                        <a:t>Materiais</a:t>
                      </a:r>
                      <a:endParaRPr lang="pt-BR"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9.200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15.00%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28.060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15.00%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968270673"/>
                  </a:ext>
                </a:extLst>
              </a:tr>
              <a:tr h="439972">
                <a:tc>
                  <a:txBody>
                    <a:bodyPr/>
                    <a:lstStyle/>
                    <a:p>
                      <a:pPr algn="l" fontAlgn="b"/>
                      <a:r>
                        <a:rPr lang="pt-BR" sz="2200" u="none" strike="noStrike">
                          <a:effectLst/>
                          <a:latin typeface="Times New Roman" panose="02020603050405020304" pitchFamily="18" charset="0"/>
                          <a:cs typeface="Times New Roman" panose="02020603050405020304" pitchFamily="18" charset="0"/>
                        </a:rPr>
                        <a:t>Comissões de Vendas</a:t>
                      </a:r>
                      <a:endParaRPr lang="pt-BR"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6.900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15.00%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641885077"/>
                  </a:ext>
                </a:extLst>
              </a:tr>
              <a:tr h="439972">
                <a:tc>
                  <a:txBody>
                    <a:bodyPr/>
                    <a:lstStyle/>
                    <a:p>
                      <a:pPr algn="l" fontAlgn="b"/>
                      <a:r>
                        <a:rPr lang="pt-BR" sz="2200" u="none" strike="noStrike">
                          <a:effectLst/>
                          <a:latin typeface="Times New Roman" panose="02020603050405020304" pitchFamily="18" charset="0"/>
                          <a:cs typeface="Times New Roman" panose="02020603050405020304" pitchFamily="18" charset="0"/>
                        </a:rPr>
                        <a:t>Total</a:t>
                      </a:r>
                      <a:endParaRPr lang="pt-BR"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9.200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a:effectLst/>
                          <a:latin typeface="Times New Roman" panose="02020603050405020304" pitchFamily="18" charset="0"/>
                          <a:cs typeface="Times New Roman" panose="02020603050405020304" pitchFamily="18" charset="0"/>
                        </a:rPr>
                        <a:t>15.00%</a:t>
                      </a:r>
                      <a:endParaRPr lang="pt-BR"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34.960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15.00%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203517890"/>
                  </a:ext>
                </a:extLst>
              </a:tr>
              <a:tr h="439972">
                <a:tc>
                  <a:txBody>
                    <a:bodyPr/>
                    <a:lstStyle/>
                    <a:p>
                      <a:pPr algn="l" fontAlgn="b"/>
                      <a:r>
                        <a:rPr lang="pt-BR" sz="2200" u="none" strike="noStrike">
                          <a:effectLst/>
                          <a:latin typeface="Times New Roman" panose="02020603050405020304" pitchFamily="18" charset="0"/>
                          <a:cs typeface="Times New Roman" panose="02020603050405020304" pitchFamily="18" charset="0"/>
                        </a:rPr>
                        <a:t>Margem de Contribuição</a:t>
                      </a:r>
                      <a:endParaRPr lang="pt-BR"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36.800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a:effectLst/>
                          <a:latin typeface="Times New Roman" panose="02020603050405020304" pitchFamily="18" charset="0"/>
                          <a:cs typeface="Times New Roman" panose="02020603050405020304" pitchFamily="18" charset="0"/>
                        </a:rPr>
                        <a:t>15.00%</a:t>
                      </a:r>
                      <a:endParaRPr lang="pt-BR"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11.040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15.00%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812442133"/>
                  </a:ext>
                </a:extLst>
              </a:tr>
              <a:tr h="439972">
                <a:tc>
                  <a:txBody>
                    <a:bodyPr/>
                    <a:lstStyle/>
                    <a:p>
                      <a:pPr algn="l" fontAlgn="b"/>
                      <a:r>
                        <a:rPr lang="pt-BR" sz="2200" u="none" strike="noStrike">
                          <a:effectLst/>
                          <a:latin typeface="Times New Roman" panose="02020603050405020304" pitchFamily="18" charset="0"/>
                          <a:cs typeface="Times New Roman" panose="02020603050405020304" pitchFamily="18" charset="0"/>
                        </a:rPr>
                        <a:t>(-) Custos e Despesas Fixas</a:t>
                      </a:r>
                      <a:endParaRPr lang="pt-BR"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28.700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a:effectLst/>
                          <a:latin typeface="Times New Roman" panose="02020603050405020304" pitchFamily="18" charset="0"/>
                          <a:cs typeface="Times New Roman" panose="02020603050405020304" pitchFamily="18" charset="0"/>
                        </a:rPr>
                        <a:t>0.00%</a:t>
                      </a:r>
                      <a:endParaRPr lang="pt-BR"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7.700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0.00%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324229027"/>
                  </a:ext>
                </a:extLst>
              </a:tr>
              <a:tr h="439972">
                <a:tc>
                  <a:txBody>
                    <a:bodyPr/>
                    <a:lstStyle/>
                    <a:p>
                      <a:pPr algn="l" fontAlgn="b"/>
                      <a:r>
                        <a:rPr lang="pt-BR" sz="2200" b="1" u="none" strike="noStrike">
                          <a:effectLst/>
                          <a:latin typeface="Times New Roman" panose="02020603050405020304" pitchFamily="18" charset="0"/>
                          <a:cs typeface="Times New Roman" panose="02020603050405020304" pitchFamily="18" charset="0"/>
                        </a:rPr>
                        <a:t>(=) lucro Operacional</a:t>
                      </a:r>
                      <a:endParaRPr lang="pt-BR"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b="1" u="none" strike="noStrike" dirty="0">
                          <a:effectLst/>
                          <a:latin typeface="Times New Roman" panose="02020603050405020304" pitchFamily="18" charset="0"/>
                          <a:cs typeface="Times New Roman" panose="02020603050405020304" pitchFamily="18" charset="0"/>
                        </a:rPr>
                        <a:t>8.100</a:t>
                      </a:r>
                      <a:endParaRPr lang="pt-B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b="1" u="none" strike="noStrike">
                          <a:effectLst/>
                          <a:latin typeface="Times New Roman" panose="02020603050405020304" pitchFamily="18" charset="0"/>
                          <a:cs typeface="Times New Roman" panose="02020603050405020304" pitchFamily="18" charset="0"/>
                        </a:rPr>
                        <a:t>145,5%</a:t>
                      </a:r>
                      <a:endParaRPr lang="pt-BR"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b="1" u="none" strike="noStrike" dirty="0">
                          <a:effectLst/>
                          <a:latin typeface="Times New Roman" panose="02020603050405020304" pitchFamily="18" charset="0"/>
                          <a:cs typeface="Times New Roman" panose="02020603050405020304" pitchFamily="18" charset="0"/>
                        </a:rPr>
                        <a:t>3.340</a:t>
                      </a:r>
                      <a:endParaRPr lang="pt-B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b="1" u="none" strike="noStrike" dirty="0">
                          <a:effectLst/>
                          <a:latin typeface="Times New Roman" panose="02020603050405020304" pitchFamily="18" charset="0"/>
                          <a:cs typeface="Times New Roman" panose="02020603050405020304" pitchFamily="18" charset="0"/>
                        </a:rPr>
                        <a:t>75,8%</a:t>
                      </a:r>
                      <a:endParaRPr lang="pt-B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260055555"/>
                  </a:ext>
                </a:extLst>
              </a:tr>
            </a:tbl>
          </a:graphicData>
        </a:graphic>
      </p:graphicFrame>
    </p:spTree>
    <p:extLst>
      <p:ext uri="{BB962C8B-B14F-4D97-AF65-F5344CB8AC3E}">
        <p14:creationId xmlns:p14="http://schemas.microsoft.com/office/powerpoint/2010/main" val="40553867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7B78FD61-FBDD-44A7-AD0B-E6596A96D79A}"/>
              </a:ext>
            </a:extLst>
          </p:cNvPr>
          <p:cNvSpPr>
            <a:spLocks noGrp="1"/>
          </p:cNvSpPr>
          <p:nvPr>
            <p:ph type="sldNum" sz="quarter" idx="12"/>
          </p:nvPr>
        </p:nvSpPr>
        <p:spPr/>
        <p:txBody>
          <a:bodyPr/>
          <a:lstStyle/>
          <a:p>
            <a:fld id="{3B158AB7-4082-4C35-A413-6B4142A0FF3B}" type="slidenum">
              <a:rPr lang="en-US" altLang="pt-BR"/>
              <a:pPr/>
              <a:t>36</a:t>
            </a:fld>
            <a:endParaRPr lang="en-US" altLang="pt-BR"/>
          </a:p>
        </p:txBody>
      </p:sp>
      <p:sp>
        <p:nvSpPr>
          <p:cNvPr id="13315" name="Text Box 3">
            <a:extLst>
              <a:ext uri="{FF2B5EF4-FFF2-40B4-BE49-F238E27FC236}">
                <a16:creationId xmlns:a16="http://schemas.microsoft.com/office/drawing/2014/main" id="{0E43DF41-93AF-4559-99EF-85B21147093E}"/>
              </a:ext>
            </a:extLst>
          </p:cNvPr>
          <p:cNvSpPr txBox="1">
            <a:spLocks noChangeArrowheads="1"/>
          </p:cNvSpPr>
          <p:nvPr/>
        </p:nvSpPr>
        <p:spPr bwMode="auto">
          <a:xfrm>
            <a:off x="848139" y="457201"/>
            <a:ext cx="10505661"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pt-BR" altLang="pt-BR" sz="3500" b="1" dirty="0">
                <a:solidFill>
                  <a:srgbClr val="000099"/>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GAO: 15% de redução no volume de vendas</a:t>
            </a:r>
            <a:endParaRPr lang="pt-BR" altLang="pt-BR" sz="3500" b="1" dirty="0">
              <a:solidFill>
                <a:srgbClr val="000099"/>
              </a:solidFill>
              <a:latin typeface="Times New Roman" panose="02020603050405020304" pitchFamily="18" charset="0"/>
              <a:cs typeface="Times New Roman" panose="02020603050405020304" pitchFamily="18" charset="0"/>
            </a:endParaRPr>
          </a:p>
        </p:txBody>
      </p:sp>
      <p:graphicFrame>
        <p:nvGraphicFramePr>
          <p:cNvPr id="2" name="Tabela 1">
            <a:extLst>
              <a:ext uri="{FF2B5EF4-FFF2-40B4-BE49-F238E27FC236}">
                <a16:creationId xmlns:a16="http://schemas.microsoft.com/office/drawing/2014/main" id="{D7155F38-F183-4DAA-A209-E75E1632AEE6}"/>
              </a:ext>
            </a:extLst>
          </p:cNvPr>
          <p:cNvGraphicFramePr>
            <a:graphicFrameLocks noGrp="1"/>
          </p:cNvGraphicFramePr>
          <p:nvPr>
            <p:extLst>
              <p:ext uri="{D42A27DB-BD31-4B8C-83A1-F6EECF244321}">
                <p14:modId xmlns:p14="http://schemas.microsoft.com/office/powerpoint/2010/main" val="3226109400"/>
              </p:ext>
            </p:extLst>
          </p:nvPr>
        </p:nvGraphicFramePr>
        <p:xfrm>
          <a:off x="1033670" y="1470991"/>
          <a:ext cx="9766855" cy="4399720"/>
        </p:xfrm>
        <a:graphic>
          <a:graphicData uri="http://schemas.openxmlformats.org/drawingml/2006/table">
            <a:tbl>
              <a:tblPr firstRow="1">
                <a:tableStyleId>{5C22544A-7EE6-4342-B048-85BDC9FD1C3A}</a:tableStyleId>
              </a:tblPr>
              <a:tblGrid>
                <a:gridCol w="3436487">
                  <a:extLst>
                    <a:ext uri="{9D8B030D-6E8A-4147-A177-3AD203B41FA5}">
                      <a16:colId xmlns:a16="http://schemas.microsoft.com/office/drawing/2014/main" val="3348604343"/>
                    </a:ext>
                  </a:extLst>
                </a:gridCol>
                <a:gridCol w="1582592">
                  <a:extLst>
                    <a:ext uri="{9D8B030D-6E8A-4147-A177-3AD203B41FA5}">
                      <a16:colId xmlns:a16="http://schemas.microsoft.com/office/drawing/2014/main" val="1167375944"/>
                    </a:ext>
                  </a:extLst>
                </a:gridCol>
                <a:gridCol w="1582592">
                  <a:extLst>
                    <a:ext uri="{9D8B030D-6E8A-4147-A177-3AD203B41FA5}">
                      <a16:colId xmlns:a16="http://schemas.microsoft.com/office/drawing/2014/main" val="2962753725"/>
                    </a:ext>
                  </a:extLst>
                </a:gridCol>
                <a:gridCol w="1582592">
                  <a:extLst>
                    <a:ext uri="{9D8B030D-6E8A-4147-A177-3AD203B41FA5}">
                      <a16:colId xmlns:a16="http://schemas.microsoft.com/office/drawing/2014/main" val="4075524669"/>
                    </a:ext>
                  </a:extLst>
                </a:gridCol>
                <a:gridCol w="1582592">
                  <a:extLst>
                    <a:ext uri="{9D8B030D-6E8A-4147-A177-3AD203B41FA5}">
                      <a16:colId xmlns:a16="http://schemas.microsoft.com/office/drawing/2014/main" val="2513681908"/>
                    </a:ext>
                  </a:extLst>
                </a:gridCol>
              </a:tblGrid>
              <a:tr h="439972">
                <a:tc>
                  <a:txBody>
                    <a:bodyPr/>
                    <a:lstStyle/>
                    <a:p>
                      <a:pPr algn="l" fontAlgn="b"/>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gridSpan="2">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Opção 1</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endParaRPr lang="pt-BR"/>
                    </a:p>
                  </a:txBody>
                  <a:tcPr/>
                </a:tc>
                <a:tc gridSpan="2">
                  <a:txBody>
                    <a:bodyPr/>
                    <a:lstStyle/>
                    <a:p>
                      <a:pPr algn="ctr" fontAlgn="b"/>
                      <a:r>
                        <a:rPr lang="pt-BR" sz="2200" u="none" strike="noStrike">
                          <a:effectLst/>
                          <a:latin typeface="Times New Roman" panose="02020603050405020304" pitchFamily="18" charset="0"/>
                          <a:cs typeface="Times New Roman" panose="02020603050405020304" pitchFamily="18" charset="0"/>
                        </a:rPr>
                        <a:t>Opção 2</a:t>
                      </a:r>
                      <a:endParaRPr lang="pt-BR"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endParaRPr lang="pt-BR"/>
                    </a:p>
                  </a:txBody>
                  <a:tcPr/>
                </a:tc>
                <a:extLst>
                  <a:ext uri="{0D108BD9-81ED-4DB2-BD59-A6C34878D82A}">
                    <a16:rowId xmlns:a16="http://schemas.microsoft.com/office/drawing/2014/main" val="2499186531"/>
                  </a:ext>
                </a:extLst>
              </a:tr>
              <a:tr h="439972">
                <a:tc>
                  <a:txBody>
                    <a:bodyPr/>
                    <a:lstStyle/>
                    <a:p>
                      <a:pPr algn="ctr" fontAlgn="b"/>
                      <a:r>
                        <a:rPr lang="pt-BR" sz="2200" b="1" u="none" strike="noStrike" dirty="0">
                          <a:effectLst/>
                          <a:latin typeface="Times New Roman" panose="02020603050405020304" pitchFamily="18" charset="0"/>
                          <a:cs typeface="Times New Roman" panose="02020603050405020304" pitchFamily="18" charset="0"/>
                        </a:rPr>
                        <a:t>DRE</a:t>
                      </a:r>
                      <a:endParaRPr lang="pt-B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b="1" u="none" strike="noStrike" dirty="0">
                          <a:effectLst/>
                          <a:latin typeface="Times New Roman" panose="02020603050405020304" pitchFamily="18" charset="0"/>
                          <a:cs typeface="Times New Roman" panose="02020603050405020304" pitchFamily="18" charset="0"/>
                        </a:rPr>
                        <a:t>Em R$</a:t>
                      </a:r>
                      <a:endParaRPr lang="pt-B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b="1" u="none" strike="noStrike" dirty="0">
                          <a:effectLst/>
                          <a:latin typeface="Times New Roman" panose="02020603050405020304" pitchFamily="18" charset="0"/>
                          <a:cs typeface="Times New Roman" panose="02020603050405020304" pitchFamily="18" charset="0"/>
                        </a:rPr>
                        <a:t>Variação</a:t>
                      </a:r>
                      <a:endParaRPr lang="pt-B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b="1" u="none" strike="noStrike" dirty="0">
                          <a:effectLst/>
                          <a:latin typeface="Times New Roman" panose="02020603050405020304" pitchFamily="18" charset="0"/>
                          <a:cs typeface="Times New Roman" panose="02020603050405020304" pitchFamily="18" charset="0"/>
                        </a:rPr>
                        <a:t>Em R$</a:t>
                      </a:r>
                      <a:endParaRPr lang="pt-B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b="1" u="none" strike="noStrike" dirty="0">
                          <a:effectLst/>
                          <a:latin typeface="Times New Roman" panose="02020603050405020304" pitchFamily="18" charset="0"/>
                          <a:cs typeface="Times New Roman" panose="02020603050405020304" pitchFamily="18" charset="0"/>
                        </a:rPr>
                        <a:t>Variação</a:t>
                      </a:r>
                      <a:endParaRPr lang="pt-B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753879144"/>
                  </a:ext>
                </a:extLst>
              </a:tr>
              <a:tr h="439972">
                <a:tc>
                  <a:txBody>
                    <a:bodyPr/>
                    <a:lstStyle/>
                    <a:p>
                      <a:pPr algn="l" fontAlgn="b"/>
                      <a:r>
                        <a:rPr lang="pt-BR" sz="2200" u="none" strike="noStrike" dirty="0">
                          <a:effectLst/>
                          <a:latin typeface="Times New Roman" panose="02020603050405020304" pitchFamily="18" charset="0"/>
                          <a:cs typeface="Times New Roman" panose="02020603050405020304" pitchFamily="18" charset="0"/>
                        </a:rPr>
                        <a:t>Receita Total</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34.000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-15.00%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34.000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-15.00%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238017834"/>
                  </a:ext>
                </a:extLst>
              </a:tr>
              <a:tr h="439972">
                <a:tc>
                  <a:txBody>
                    <a:bodyPr/>
                    <a:lstStyle/>
                    <a:p>
                      <a:pPr algn="l" fontAlgn="b"/>
                      <a:r>
                        <a:rPr lang="pt-BR" sz="2200" u="none" strike="noStrike">
                          <a:effectLst/>
                          <a:latin typeface="Times New Roman" panose="02020603050405020304" pitchFamily="18" charset="0"/>
                          <a:cs typeface="Times New Roman" panose="02020603050405020304" pitchFamily="18" charset="0"/>
                        </a:rPr>
                        <a:t>(-) Custos Variáveis</a:t>
                      </a:r>
                      <a:endParaRPr lang="pt-BR"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896358995"/>
                  </a:ext>
                </a:extLst>
              </a:tr>
              <a:tr h="439972">
                <a:tc>
                  <a:txBody>
                    <a:bodyPr/>
                    <a:lstStyle/>
                    <a:p>
                      <a:pPr algn="l" fontAlgn="b"/>
                      <a:r>
                        <a:rPr lang="pt-BR" sz="2200" u="none" strike="noStrike">
                          <a:effectLst/>
                          <a:latin typeface="Times New Roman" panose="02020603050405020304" pitchFamily="18" charset="0"/>
                          <a:cs typeface="Times New Roman" panose="02020603050405020304" pitchFamily="18" charset="0"/>
                        </a:rPr>
                        <a:t>Materiais</a:t>
                      </a:r>
                      <a:endParaRPr lang="pt-BR"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6.800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-15.00%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20.740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-15.00%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968270673"/>
                  </a:ext>
                </a:extLst>
              </a:tr>
              <a:tr h="439972">
                <a:tc>
                  <a:txBody>
                    <a:bodyPr/>
                    <a:lstStyle/>
                    <a:p>
                      <a:pPr algn="l" fontAlgn="b"/>
                      <a:r>
                        <a:rPr lang="pt-BR" sz="2200" u="none" strike="noStrike">
                          <a:effectLst/>
                          <a:latin typeface="Times New Roman" panose="02020603050405020304" pitchFamily="18" charset="0"/>
                          <a:cs typeface="Times New Roman" panose="02020603050405020304" pitchFamily="18" charset="0"/>
                        </a:rPr>
                        <a:t>Comissões de Vendas</a:t>
                      </a:r>
                      <a:endParaRPr lang="pt-BR"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5.100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-15.00%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641885077"/>
                  </a:ext>
                </a:extLst>
              </a:tr>
              <a:tr h="439972">
                <a:tc>
                  <a:txBody>
                    <a:bodyPr/>
                    <a:lstStyle/>
                    <a:p>
                      <a:pPr algn="l" fontAlgn="b"/>
                      <a:r>
                        <a:rPr lang="pt-BR" sz="2200" u="none" strike="noStrike">
                          <a:effectLst/>
                          <a:latin typeface="Times New Roman" panose="02020603050405020304" pitchFamily="18" charset="0"/>
                          <a:cs typeface="Times New Roman" panose="02020603050405020304" pitchFamily="18" charset="0"/>
                        </a:rPr>
                        <a:t>Total</a:t>
                      </a:r>
                      <a:endParaRPr lang="pt-BR"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6.800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-15.00%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25.840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-15.00%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203517890"/>
                  </a:ext>
                </a:extLst>
              </a:tr>
              <a:tr h="439972">
                <a:tc>
                  <a:txBody>
                    <a:bodyPr/>
                    <a:lstStyle/>
                    <a:p>
                      <a:pPr algn="l" fontAlgn="b"/>
                      <a:r>
                        <a:rPr lang="pt-BR" sz="2200" u="none" strike="noStrike">
                          <a:effectLst/>
                          <a:latin typeface="Times New Roman" panose="02020603050405020304" pitchFamily="18" charset="0"/>
                          <a:cs typeface="Times New Roman" panose="02020603050405020304" pitchFamily="18" charset="0"/>
                        </a:rPr>
                        <a:t>Margem de Contribuição</a:t>
                      </a:r>
                      <a:endParaRPr lang="pt-BR"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27.200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-15.00%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8.160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-15.00%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812442133"/>
                  </a:ext>
                </a:extLst>
              </a:tr>
              <a:tr h="439972">
                <a:tc>
                  <a:txBody>
                    <a:bodyPr/>
                    <a:lstStyle/>
                    <a:p>
                      <a:pPr algn="l" fontAlgn="b"/>
                      <a:r>
                        <a:rPr lang="pt-BR" sz="2200" u="none" strike="noStrike">
                          <a:effectLst/>
                          <a:latin typeface="Times New Roman" panose="02020603050405020304" pitchFamily="18" charset="0"/>
                          <a:cs typeface="Times New Roman" panose="02020603050405020304" pitchFamily="18" charset="0"/>
                        </a:rPr>
                        <a:t>(-) Custos e Despesas Fixas</a:t>
                      </a:r>
                      <a:endParaRPr lang="pt-BR"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28.700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a:effectLst/>
                          <a:latin typeface="Times New Roman" panose="02020603050405020304" pitchFamily="18" charset="0"/>
                          <a:cs typeface="Times New Roman" panose="02020603050405020304" pitchFamily="18" charset="0"/>
                        </a:rPr>
                        <a:t>0.00%</a:t>
                      </a:r>
                      <a:endParaRPr lang="pt-BR"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7.700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u="none" strike="noStrike" dirty="0">
                          <a:effectLst/>
                          <a:latin typeface="Times New Roman" panose="02020603050405020304" pitchFamily="18" charset="0"/>
                          <a:cs typeface="Times New Roman" panose="02020603050405020304" pitchFamily="18" charset="0"/>
                        </a:rPr>
                        <a:t>0.00%</a:t>
                      </a:r>
                      <a:endParaRPr lang="pt-BR"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324229027"/>
                  </a:ext>
                </a:extLst>
              </a:tr>
              <a:tr h="439972">
                <a:tc>
                  <a:txBody>
                    <a:bodyPr/>
                    <a:lstStyle/>
                    <a:p>
                      <a:pPr algn="l" fontAlgn="b"/>
                      <a:r>
                        <a:rPr lang="pt-BR" sz="2200" b="1" u="none" strike="noStrike">
                          <a:effectLst/>
                          <a:latin typeface="Times New Roman" panose="02020603050405020304" pitchFamily="18" charset="0"/>
                          <a:cs typeface="Times New Roman" panose="02020603050405020304" pitchFamily="18" charset="0"/>
                        </a:rPr>
                        <a:t>(=) lucro Operacional</a:t>
                      </a:r>
                      <a:endParaRPr lang="pt-BR"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b="1" i="0" u="none" strike="noStrike" dirty="0">
                          <a:solidFill>
                            <a:srgbClr val="000000"/>
                          </a:solidFill>
                          <a:effectLst/>
                          <a:latin typeface="Times New Roman" panose="02020603050405020304" pitchFamily="18" charset="0"/>
                          <a:cs typeface="Times New Roman" panose="02020603050405020304" pitchFamily="18" charset="0"/>
                        </a:rPr>
                        <a:t>-1.500</a:t>
                      </a:r>
                    </a:p>
                  </a:txBody>
                  <a:tcPr marL="9525" marR="9525" marT="9525" marB="0" anchor="b"/>
                </a:tc>
                <a:tc>
                  <a:txBody>
                    <a:bodyPr/>
                    <a:lstStyle/>
                    <a:p>
                      <a:pPr algn="ctr" fontAlgn="b"/>
                      <a:r>
                        <a:rPr lang="pt-BR" sz="2200" b="1" u="none" strike="noStrike" dirty="0">
                          <a:effectLst/>
                          <a:latin typeface="Times New Roman" panose="02020603050405020304" pitchFamily="18" charset="0"/>
                          <a:cs typeface="Times New Roman" panose="02020603050405020304" pitchFamily="18" charset="0"/>
                        </a:rPr>
                        <a:t>-145,5%</a:t>
                      </a:r>
                      <a:endParaRPr lang="pt-B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pt-BR" sz="2200" b="1" i="0" u="none" strike="noStrike" dirty="0">
                          <a:solidFill>
                            <a:srgbClr val="000000"/>
                          </a:solidFill>
                          <a:effectLst/>
                          <a:latin typeface="Times New Roman" panose="02020603050405020304" pitchFamily="18" charset="0"/>
                          <a:cs typeface="Times New Roman" panose="02020603050405020304" pitchFamily="18" charset="0"/>
                        </a:rPr>
                        <a:t>460</a:t>
                      </a:r>
                    </a:p>
                  </a:txBody>
                  <a:tcPr marL="9525" marR="9525" marT="9525" marB="0" anchor="b"/>
                </a:tc>
                <a:tc>
                  <a:txBody>
                    <a:bodyPr/>
                    <a:lstStyle/>
                    <a:p>
                      <a:pPr algn="ctr" fontAlgn="b"/>
                      <a:r>
                        <a:rPr lang="pt-BR" sz="2200" b="1" u="none" strike="noStrike" dirty="0">
                          <a:effectLst/>
                          <a:latin typeface="Times New Roman" panose="02020603050405020304" pitchFamily="18" charset="0"/>
                          <a:cs typeface="Times New Roman" panose="02020603050405020304" pitchFamily="18" charset="0"/>
                        </a:rPr>
                        <a:t>-75,8%</a:t>
                      </a:r>
                      <a:endParaRPr lang="pt-BR"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260055555"/>
                  </a:ext>
                </a:extLst>
              </a:tr>
            </a:tbl>
          </a:graphicData>
        </a:graphic>
      </p:graphicFrame>
    </p:spTree>
    <p:extLst>
      <p:ext uri="{BB962C8B-B14F-4D97-AF65-F5344CB8AC3E}">
        <p14:creationId xmlns:p14="http://schemas.microsoft.com/office/powerpoint/2010/main" val="360964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9602039-C40F-4DFD-914A-6F23FE4656F0}"/>
              </a:ext>
            </a:extLst>
          </p:cNvPr>
          <p:cNvSpPr>
            <a:spLocks noChangeArrowheads="1"/>
          </p:cNvSpPr>
          <p:nvPr/>
        </p:nvSpPr>
        <p:spPr bwMode="auto">
          <a:xfrm>
            <a:off x="1524000" y="1"/>
            <a:ext cx="9144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000" b="1">
                <a:solidFill>
                  <a:srgbClr val="000099"/>
                </a:solidFill>
                <a:effectLst>
                  <a:outerShdw blurRad="38100" dist="38100" dir="2700000" algn="tl">
                    <a:srgbClr val="C0C0C0"/>
                  </a:outerShdw>
                </a:effectLst>
                <a:latin typeface="Bookman Old Style" panose="02050604050505020204" pitchFamily="18" charset="0"/>
              </a:rPr>
              <a:t>CRÍTICAS AO RATEIO DE CUSTOS FIXOS</a:t>
            </a:r>
          </a:p>
        </p:txBody>
      </p:sp>
      <p:sp>
        <p:nvSpPr>
          <p:cNvPr id="7171" name="Text Box 3">
            <a:extLst>
              <a:ext uri="{FF2B5EF4-FFF2-40B4-BE49-F238E27FC236}">
                <a16:creationId xmlns:a16="http://schemas.microsoft.com/office/drawing/2014/main" id="{D328B24A-8029-4694-B6BA-45B2AB84103C}"/>
              </a:ext>
            </a:extLst>
          </p:cNvPr>
          <p:cNvSpPr txBox="1">
            <a:spLocks noChangeArrowheads="1"/>
          </p:cNvSpPr>
          <p:nvPr/>
        </p:nvSpPr>
        <p:spPr bwMode="auto">
          <a:xfrm>
            <a:off x="1524000" y="1905000"/>
            <a:ext cx="9144000" cy="448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150000"/>
              </a:lnSpc>
              <a:buFont typeface="Monotype Sorts" pitchFamily="2" charset="2"/>
              <a:buChar char="O"/>
            </a:pPr>
            <a:r>
              <a:rPr lang="pt-BR" altLang="pt-BR" sz="3200" b="1">
                <a:latin typeface="Arial" panose="020B0604020202020204" pitchFamily="34" charset="0"/>
              </a:rPr>
              <a:t> O Custo Fixo por unidade de um produto varia inversamente ao seu próprio volume de produção; e</a:t>
            </a:r>
          </a:p>
          <a:p>
            <a:pPr algn="just">
              <a:lnSpc>
                <a:spcPct val="150000"/>
              </a:lnSpc>
              <a:buFont typeface="Monotype Sorts" pitchFamily="2" charset="2"/>
              <a:buChar char="O"/>
            </a:pPr>
            <a:endParaRPr lang="pt-BR" altLang="pt-BR" sz="3200" b="1">
              <a:latin typeface="Arial" panose="020B0604020202020204" pitchFamily="34" charset="0"/>
            </a:endParaRPr>
          </a:p>
          <a:p>
            <a:pPr algn="just">
              <a:lnSpc>
                <a:spcPct val="150000"/>
              </a:lnSpc>
              <a:buFont typeface="Monotype Sorts" pitchFamily="2" charset="2"/>
              <a:buChar char="O"/>
            </a:pPr>
            <a:r>
              <a:rPr lang="pt-BR" altLang="pt-BR" sz="3200" b="1">
                <a:latin typeface="Arial" panose="020B0604020202020204" pitchFamily="34" charset="0"/>
              </a:rPr>
              <a:t> o custo fixo de um produto depende do volume de produção de outros produtos.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A99E98-FF62-4CF6-8B9C-F12B20C10A5B}"/>
              </a:ext>
            </a:extLst>
          </p:cNvPr>
          <p:cNvSpPr>
            <a:spLocks noGrp="1"/>
          </p:cNvSpPr>
          <p:nvPr>
            <p:ph type="title"/>
          </p:nvPr>
        </p:nvSpPr>
        <p:spPr/>
        <p:txBody>
          <a:bodyPr>
            <a:normAutofit/>
          </a:bodyPr>
          <a:lstStyle/>
          <a:p>
            <a:r>
              <a:rPr lang="pt-BR" sz="4500" b="1" dirty="0">
                <a:latin typeface="Times New Roman" panose="02020603050405020304" pitchFamily="18" charset="0"/>
                <a:cs typeface="Times New Roman" panose="02020603050405020304" pitchFamily="18" charset="0"/>
              </a:rPr>
              <a:t>Problemática</a:t>
            </a:r>
          </a:p>
        </p:txBody>
      </p:sp>
      <p:sp>
        <p:nvSpPr>
          <p:cNvPr id="3" name="Espaço Reservado para Conteúdo 2">
            <a:extLst>
              <a:ext uri="{FF2B5EF4-FFF2-40B4-BE49-F238E27FC236}">
                <a16:creationId xmlns:a16="http://schemas.microsoft.com/office/drawing/2014/main" id="{B6C65BC3-109F-4967-AC16-A4016993F5D7}"/>
              </a:ext>
            </a:extLst>
          </p:cNvPr>
          <p:cNvSpPr>
            <a:spLocks noGrp="1"/>
          </p:cNvSpPr>
          <p:nvPr>
            <p:ph idx="1"/>
          </p:nvPr>
        </p:nvSpPr>
        <p:spPr/>
        <p:txBody>
          <a:bodyPr/>
          <a:lstStyle/>
          <a:p>
            <a:pPr algn="just"/>
            <a:r>
              <a:rPr lang="pt-BR" sz="3600" dirty="0">
                <a:latin typeface="Times New Roman" panose="02020603050405020304" pitchFamily="18" charset="0"/>
                <a:cs typeface="Times New Roman" panose="02020603050405020304" pitchFamily="18" charset="0"/>
              </a:rPr>
              <a:t>Um dos maiores problemas da gestão de custos diz respeito ao controle e à distribuição dos custos indiretos</a:t>
            </a:r>
          </a:p>
          <a:p>
            <a:pPr algn="just"/>
            <a:r>
              <a:rPr lang="pt-BR" sz="3600" dirty="0">
                <a:latin typeface="Times New Roman" panose="02020603050405020304" pitchFamily="18" charset="0"/>
                <a:cs typeface="Times New Roman" panose="02020603050405020304" pitchFamily="18" charset="0"/>
              </a:rPr>
              <a:t>Uma das formas empregadas para facilitar o processo de tomada de decisões empregando custos consiste na NÃO realização de rateio de custos indiretos.</a:t>
            </a:r>
          </a:p>
          <a:p>
            <a:pPr algn="just"/>
            <a:endParaRPr lang="pt-BR" dirty="0"/>
          </a:p>
        </p:txBody>
      </p:sp>
    </p:spTree>
    <p:extLst>
      <p:ext uri="{BB962C8B-B14F-4D97-AF65-F5344CB8AC3E}">
        <p14:creationId xmlns:p14="http://schemas.microsoft.com/office/powerpoint/2010/main" val="2677493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CECE22F-A57C-447A-BBC5-B1690BA6C594}"/>
              </a:ext>
            </a:extLst>
          </p:cNvPr>
          <p:cNvSpPr>
            <a:spLocks noChangeArrowheads="1"/>
          </p:cNvSpPr>
          <p:nvPr/>
        </p:nvSpPr>
        <p:spPr bwMode="auto">
          <a:xfrm>
            <a:off x="1524000" y="533401"/>
            <a:ext cx="914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000" b="1">
                <a:solidFill>
                  <a:srgbClr val="000099"/>
                </a:solidFill>
                <a:effectLst>
                  <a:outerShdw blurRad="38100" dist="38100" dir="2700000" algn="tl">
                    <a:srgbClr val="C0C0C0"/>
                  </a:outerShdw>
                </a:effectLst>
                <a:latin typeface="Bookman Old Style" panose="02050604050505020204" pitchFamily="18" charset="0"/>
              </a:rPr>
              <a:t>CUSTEIO VARIÁVEL</a:t>
            </a:r>
          </a:p>
        </p:txBody>
      </p:sp>
      <p:sp>
        <p:nvSpPr>
          <p:cNvPr id="8195" name="Text Box 3">
            <a:extLst>
              <a:ext uri="{FF2B5EF4-FFF2-40B4-BE49-F238E27FC236}">
                <a16:creationId xmlns:a16="http://schemas.microsoft.com/office/drawing/2014/main" id="{40378575-C822-4F88-B29C-F19FB7C15A4F}"/>
              </a:ext>
            </a:extLst>
          </p:cNvPr>
          <p:cNvSpPr txBox="1">
            <a:spLocks noChangeArrowheads="1"/>
          </p:cNvSpPr>
          <p:nvPr/>
        </p:nvSpPr>
        <p:spPr bwMode="auto">
          <a:xfrm>
            <a:off x="1981200" y="2286001"/>
            <a:ext cx="8305800"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150000"/>
              </a:lnSpc>
              <a:buFont typeface="Monotype Sorts" pitchFamily="2" charset="2"/>
              <a:buNone/>
            </a:pPr>
            <a:r>
              <a:rPr lang="pt-BR" altLang="pt-BR" sz="3200" b="1">
                <a:latin typeface="Arial" panose="020B0604020202020204" pitchFamily="34" charset="0"/>
              </a:rPr>
              <a:t> Apropria aos produtos apenas custos variáveis; os fixos são debitados diretamente ao resultado do período, como despesas.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A149F7A-3F4D-4C4F-AA60-647AA01F3D7E}"/>
              </a:ext>
            </a:extLst>
          </p:cNvPr>
          <p:cNvSpPr>
            <a:spLocks noChangeArrowheads="1"/>
          </p:cNvSpPr>
          <p:nvPr/>
        </p:nvSpPr>
        <p:spPr bwMode="auto">
          <a:xfrm>
            <a:off x="1524000" y="533401"/>
            <a:ext cx="914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000" b="1" dirty="0">
                <a:solidFill>
                  <a:srgbClr val="000099"/>
                </a:solidFill>
                <a:effectLst>
                  <a:outerShdw blurRad="38100" dist="38100" dir="2700000" algn="tl">
                    <a:srgbClr val="C0C0C0"/>
                  </a:outerShdw>
                </a:effectLst>
                <a:latin typeface="Bookman Old Style" panose="02050604050505020204" pitchFamily="18" charset="0"/>
              </a:rPr>
              <a:t>CUSTEIO VARIÁVEL</a:t>
            </a:r>
          </a:p>
        </p:txBody>
      </p:sp>
      <p:sp>
        <p:nvSpPr>
          <p:cNvPr id="9219" name="Text Box 3">
            <a:extLst>
              <a:ext uri="{FF2B5EF4-FFF2-40B4-BE49-F238E27FC236}">
                <a16:creationId xmlns:a16="http://schemas.microsoft.com/office/drawing/2014/main" id="{85BF949C-BBA6-4517-8A25-53F765FC382E}"/>
              </a:ext>
            </a:extLst>
          </p:cNvPr>
          <p:cNvSpPr txBox="1">
            <a:spLocks noChangeArrowheads="1"/>
          </p:cNvSpPr>
          <p:nvPr/>
        </p:nvSpPr>
        <p:spPr bwMode="auto">
          <a:xfrm>
            <a:off x="1981200" y="2286000"/>
            <a:ext cx="8305800" cy="228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150000"/>
              </a:lnSpc>
              <a:buFont typeface="Monotype Sorts" pitchFamily="2" charset="2"/>
              <a:buNone/>
            </a:pPr>
            <a:r>
              <a:rPr lang="pt-BR" altLang="pt-BR" sz="3200" b="1" dirty="0">
                <a:latin typeface="Arial" panose="020B0604020202020204" pitchFamily="34" charset="0"/>
              </a:rPr>
              <a:t> O valor do resultado de cada período acompanha a inclinação da receita de vendas.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BF45FF0-DBA2-4597-ABCA-A45EFADECCC3}"/>
              </a:ext>
            </a:extLst>
          </p:cNvPr>
          <p:cNvSpPr>
            <a:spLocks noChangeArrowheads="1"/>
          </p:cNvSpPr>
          <p:nvPr/>
        </p:nvSpPr>
        <p:spPr bwMode="auto">
          <a:xfrm>
            <a:off x="1524000" y="1"/>
            <a:ext cx="9144000"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pPr>
            <a:r>
              <a:rPr lang="pt-BR" altLang="pt-BR" sz="4000" b="1">
                <a:solidFill>
                  <a:srgbClr val="000099"/>
                </a:solidFill>
                <a:effectLst>
                  <a:outerShdw blurRad="38100" dist="38100" dir="2700000" algn="tl">
                    <a:srgbClr val="C0C0C0"/>
                  </a:outerShdw>
                </a:effectLst>
                <a:latin typeface="Bookman Old Style" panose="02050604050505020204" pitchFamily="18" charset="0"/>
              </a:rPr>
              <a:t>CUSTEIO POR ABSORÇÃO 	</a:t>
            </a:r>
          </a:p>
          <a:p>
            <a:pPr algn="ctr">
              <a:lnSpc>
                <a:spcPct val="80000"/>
              </a:lnSpc>
            </a:pPr>
            <a:r>
              <a:rPr lang="pt-BR" altLang="pt-BR" sz="3200" b="1">
                <a:solidFill>
                  <a:srgbClr val="000099"/>
                </a:solidFill>
                <a:effectLst>
                  <a:outerShdw blurRad="38100" dist="38100" dir="2700000" algn="tl">
                    <a:srgbClr val="C0C0C0"/>
                  </a:outerShdw>
                </a:effectLst>
                <a:latin typeface="Bookman Old Style" panose="02050604050505020204" pitchFamily="18" charset="0"/>
              </a:rPr>
              <a:t>X</a:t>
            </a:r>
          </a:p>
          <a:p>
            <a:pPr algn="ctr">
              <a:lnSpc>
                <a:spcPct val="80000"/>
              </a:lnSpc>
            </a:pPr>
            <a:r>
              <a:rPr lang="pt-BR" altLang="pt-BR" sz="4000" b="1">
                <a:solidFill>
                  <a:srgbClr val="000099"/>
                </a:solidFill>
                <a:effectLst>
                  <a:outerShdw blurRad="38100" dist="38100" dir="2700000" algn="tl">
                    <a:srgbClr val="C0C0C0"/>
                  </a:outerShdw>
                </a:effectLst>
                <a:latin typeface="Bookman Old Style" panose="02050604050505020204" pitchFamily="18" charset="0"/>
              </a:rPr>
              <a:t>CUSTEIO VARIÁVEL</a:t>
            </a:r>
          </a:p>
        </p:txBody>
      </p:sp>
      <p:sp>
        <p:nvSpPr>
          <p:cNvPr id="10243" name="Text Box 3">
            <a:extLst>
              <a:ext uri="{FF2B5EF4-FFF2-40B4-BE49-F238E27FC236}">
                <a16:creationId xmlns:a16="http://schemas.microsoft.com/office/drawing/2014/main" id="{1AADB2A8-A3E5-4B70-93F2-2ED5D67A6BE9}"/>
              </a:ext>
            </a:extLst>
          </p:cNvPr>
          <p:cNvSpPr txBox="1">
            <a:spLocks noChangeArrowheads="1"/>
          </p:cNvSpPr>
          <p:nvPr/>
        </p:nvSpPr>
        <p:spPr bwMode="auto">
          <a:xfrm>
            <a:off x="1828800" y="2362201"/>
            <a:ext cx="8458200"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150000"/>
              </a:lnSpc>
              <a:buFont typeface="Monotype Sorts" pitchFamily="2" charset="2"/>
              <a:buNone/>
            </a:pPr>
            <a:r>
              <a:rPr lang="pt-BR" altLang="pt-BR" sz="3200" b="1">
                <a:latin typeface="Arial" panose="020B0604020202020204" pitchFamily="34" charset="0"/>
              </a:rPr>
              <a:t> A diferença no valor dos resultados de cada período refere-se ao custo fixo correspondente aos estoques inicial e final.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41FC045-A718-461E-8216-CB6CF5FCB781}"/>
              </a:ext>
            </a:extLst>
          </p:cNvPr>
          <p:cNvSpPr>
            <a:spLocks noChangeArrowheads="1"/>
          </p:cNvSpPr>
          <p:nvPr/>
        </p:nvSpPr>
        <p:spPr bwMode="auto">
          <a:xfrm>
            <a:off x="1524000" y="533401"/>
            <a:ext cx="914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000" b="1" dirty="0">
                <a:solidFill>
                  <a:srgbClr val="000099"/>
                </a:solidFill>
                <a:effectLst>
                  <a:outerShdw blurRad="38100" dist="38100" dir="2700000" algn="tl">
                    <a:srgbClr val="C0C0C0"/>
                  </a:outerShdw>
                </a:effectLst>
                <a:latin typeface="Bookman Old Style" panose="02050604050505020204" pitchFamily="18" charset="0"/>
              </a:rPr>
              <a:t>CUSTEIO VARIÁVEL- Limitações</a:t>
            </a:r>
          </a:p>
        </p:txBody>
      </p:sp>
      <p:sp>
        <p:nvSpPr>
          <p:cNvPr id="11267" name="Text Box 3">
            <a:extLst>
              <a:ext uri="{FF2B5EF4-FFF2-40B4-BE49-F238E27FC236}">
                <a16:creationId xmlns:a16="http://schemas.microsoft.com/office/drawing/2014/main" id="{B65F7388-E025-428C-A3E6-F74D9C7A5A7B}"/>
              </a:ext>
            </a:extLst>
          </p:cNvPr>
          <p:cNvSpPr txBox="1">
            <a:spLocks noChangeArrowheads="1"/>
          </p:cNvSpPr>
          <p:nvPr/>
        </p:nvSpPr>
        <p:spPr bwMode="auto">
          <a:xfrm>
            <a:off x="344557" y="1441174"/>
            <a:ext cx="10787269" cy="4062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lgn="just">
              <a:lnSpc>
                <a:spcPct val="150000"/>
              </a:lnSpc>
              <a:buFont typeface="Arial" panose="020B0604020202020204" pitchFamily="34" charset="0"/>
              <a:buChar char="•"/>
            </a:pPr>
            <a:r>
              <a:rPr lang="pt-BR" altLang="pt-BR" sz="2500" dirty="0">
                <a:latin typeface="Times New Roman" panose="02020603050405020304" pitchFamily="18" charset="0"/>
                <a:cs typeface="Times New Roman" panose="02020603050405020304" pitchFamily="18" charset="0"/>
              </a:rPr>
              <a:t>Fere o Princípio Contábil da Competência e o da confrontação. Segundo esses dois princípios, as receitas devem ser apropriadas e delas devem ser deduzidos todos os sacrifícios envolvidos em sua obtenção. Dentro desse raciocínio, não seria justo abater todos os custos fixos das receitas atuais, se uma parte dos produtos elaborados somente for comercializada no futuro.</a:t>
            </a:r>
          </a:p>
          <a:p>
            <a:pPr marL="342900" indent="-342900" algn="just">
              <a:lnSpc>
                <a:spcPct val="150000"/>
              </a:lnSpc>
              <a:buFont typeface="Arial" panose="020B0604020202020204" pitchFamily="34" charset="0"/>
              <a:buChar char="•"/>
            </a:pPr>
            <a:r>
              <a:rPr lang="pt-BR" altLang="pt-BR" sz="2500" dirty="0">
                <a:latin typeface="Times New Roman" panose="02020603050405020304" pitchFamily="18" charset="0"/>
                <a:cs typeface="Times New Roman" panose="02020603050405020304" pitchFamily="18" charset="0"/>
              </a:rPr>
              <a:t>A existência de custos mistos (custos com uma parcela fixa e outra variável), nem sempre é possível separar objetivamente a parcela fixa da parcela variável.</a:t>
            </a:r>
          </a:p>
        </p:txBody>
      </p:sp>
    </p:spTree>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673</TotalTime>
  <Words>2243</Words>
  <Application>Microsoft Office PowerPoint</Application>
  <PresentationFormat>Widescreen</PresentationFormat>
  <Paragraphs>493</Paragraphs>
  <Slides>36</Slides>
  <Notes>1</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36</vt:i4>
      </vt:variant>
    </vt:vector>
  </HeadingPairs>
  <TitlesOfParts>
    <vt:vector size="44" baseType="lpstr">
      <vt:lpstr>Arial</vt:lpstr>
      <vt:lpstr>Bookman Old Style</vt:lpstr>
      <vt:lpstr>Calibri</vt:lpstr>
      <vt:lpstr>Calibri Light</vt:lpstr>
      <vt:lpstr>Cambria Math</vt:lpstr>
      <vt:lpstr>Monotype Sorts</vt:lpstr>
      <vt:lpstr>Times New Roman</vt:lpstr>
      <vt:lpstr>Tema do Office</vt:lpstr>
      <vt:lpstr>Custeio Variável   Relação Custo, Volume e Lucro</vt:lpstr>
      <vt:lpstr>Apresentação do PowerPoint</vt:lpstr>
      <vt:lpstr>Apresentação do PowerPoint</vt:lpstr>
      <vt:lpstr>Apresentação do PowerPoint</vt:lpstr>
      <vt:lpstr>Problemática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Custos Conjuntos</dc:title>
  <dc:creator>Usuário do Windows</dc:creator>
  <cp:lastModifiedBy>Usuário do Windows</cp:lastModifiedBy>
  <cp:revision>50</cp:revision>
  <dcterms:created xsi:type="dcterms:W3CDTF">2020-11-13T10:55:36Z</dcterms:created>
  <dcterms:modified xsi:type="dcterms:W3CDTF">2020-11-22T16:49:07Z</dcterms:modified>
</cp:coreProperties>
</file>