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4B3B8D-63A9-49C7-B689-CE714FAE2AFD}" v="13" dt="2018-05-12T09:12:56.6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557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87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61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541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93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554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89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58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259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33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68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B5FF7-0387-4955-B6C7-661DD400FAB2}" type="datetimeFigureOut">
              <a:rPr lang="pt-BR" smtClean="0"/>
              <a:t>16/05/2018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0FFE-7869-463C-825C-13D343BCF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366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251520" y="385838"/>
            <a:ext cx="8324657" cy="2929630"/>
            <a:chOff x="381000" y="715395"/>
            <a:chExt cx="8324657" cy="2929630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381000" y="715395"/>
              <a:ext cx="8324657" cy="292963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381000" y="1258319"/>
              <a:ext cx="3962400" cy="2689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</a:pPr>
              <a:r>
                <a:rPr lang="pt-BR" altLang="pt-BR" sz="1400" b="1" dirty="0">
                  <a:latin typeface="Calibri" panose="020F0502020204030204" pitchFamily="34" charset="0"/>
                </a:rPr>
                <a:t>Apresentação  -  20 minutos</a:t>
              </a:r>
            </a:p>
          </p:txBody>
        </p:sp>
        <p:sp>
          <p:nvSpPr>
            <p:cNvPr id="8" name="AutoShape 5"/>
            <p:cNvSpPr>
              <a:spLocks/>
            </p:cNvSpPr>
            <p:nvPr/>
          </p:nvSpPr>
          <p:spPr bwMode="ltGray">
            <a:xfrm>
              <a:off x="3508452" y="999487"/>
              <a:ext cx="228600" cy="692150"/>
            </a:xfrm>
            <a:prstGeom prst="leftBrace">
              <a:avLst>
                <a:gd name="adj1" fmla="val 3888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pt-BR" altLang="pt-BR" sz="1800">
                <a:latin typeface="Calibri" panose="020F0502020204030204" pitchFamily="34" charset="0"/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3744293" y="991619"/>
              <a:ext cx="3743325" cy="6740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15 minutos - apresentação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</a:rPr>
                <a:t> 5 minutos - perguntas</a:t>
              </a: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642744" y="2542606"/>
              <a:ext cx="3962400" cy="430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lnSpc>
                  <a:spcPct val="180000"/>
                </a:lnSpc>
                <a:spcBef>
                  <a:spcPct val="50000"/>
                </a:spcBef>
              </a:pPr>
              <a:r>
                <a:rPr lang="pt-BR" altLang="pt-BR" sz="1400" b="1" dirty="0">
                  <a:latin typeface="Calibri" panose="020F0502020204030204" pitchFamily="34" charset="0"/>
                </a:rPr>
                <a:t>Avaliação do Trabalho</a:t>
              </a:r>
            </a:p>
          </p:txBody>
        </p:sp>
        <p:sp>
          <p:nvSpPr>
            <p:cNvPr id="11" name="AutoShape 8"/>
            <p:cNvSpPr>
              <a:spLocks/>
            </p:cNvSpPr>
            <p:nvPr/>
          </p:nvSpPr>
          <p:spPr bwMode="ltGray">
            <a:xfrm>
              <a:off x="3525024" y="2197499"/>
              <a:ext cx="195456" cy="1231501"/>
            </a:xfrm>
            <a:prstGeom prst="leftBrace">
              <a:avLst>
                <a:gd name="adj1" fmla="val 6944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pt-BR" altLang="pt-BR" sz="1800">
                <a:latin typeface="Calibri" panose="020F0502020204030204" pitchFamily="34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ltGray">
            <a:xfrm>
              <a:off x="3777437" y="2128268"/>
              <a:ext cx="4457700" cy="1351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Conteúdo material escrito: 40%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Apresentação: 30%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Tempo de apresentação: 15%</a:t>
              </a:r>
            </a:p>
            <a:p>
              <a:pPr eaLnBrk="1" hangingPunct="1">
                <a:lnSpc>
                  <a:spcPct val="110000"/>
                </a:lnSpc>
                <a:spcBef>
                  <a:spcPct val="50000"/>
                </a:spcBef>
                <a:buFont typeface="Symbol" pitchFamily="18" charset="2"/>
                <a:buChar char="®"/>
              </a:pPr>
              <a:r>
                <a:rPr lang="pt-BR" altLang="pt-BR" sz="1400" b="1" dirty="0">
                  <a:latin typeface="Calibri" panose="020F0502020204030204" pitchFamily="34" charset="0"/>
                  <a:sym typeface="Symbol" pitchFamily="18" charset="2"/>
                </a:rPr>
                <a:t>Interesse despertado: 15%</a:t>
              </a:r>
              <a:endParaRPr lang="pt-BR" altLang="pt-BR" sz="1400" b="1" dirty="0">
                <a:latin typeface="Calibri" panose="020F0502020204030204" pitchFamily="34" charset="0"/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642744" y="729113"/>
              <a:ext cx="1326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b="1" dirty="0">
                  <a:latin typeface="Calibri" panose="020F0502020204030204" pitchFamily="34" charset="0"/>
                  <a:cs typeface="Calibri" panose="020F0502020204030204" pitchFamily="34" charset="0"/>
                </a:rPr>
                <a:t>Seminários</a:t>
              </a:r>
            </a:p>
          </p:txBody>
        </p:sp>
      </p:grpSp>
      <p:sp>
        <p:nvSpPr>
          <p:cNvPr id="14" name="CaixaDeTexto 13"/>
          <p:cNvSpPr txBox="1"/>
          <p:nvPr/>
        </p:nvSpPr>
        <p:spPr>
          <a:xfrm>
            <a:off x="3129136" y="16506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Avaliação dos seminários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3429000"/>
            <a:ext cx="878497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/>
              <a:t>Temas dos </a:t>
            </a:r>
            <a:r>
              <a:rPr lang="pt-BR" sz="1400" b="1" dirty="0" smtClean="0"/>
              <a:t>seminários</a:t>
            </a:r>
          </a:p>
          <a:p>
            <a:endParaRPr lang="pt-BR" sz="1400" b="1" dirty="0"/>
          </a:p>
          <a:p>
            <a:pPr marL="342900" indent="-342900">
              <a:buAutoNum type="arabicParenR"/>
            </a:pPr>
            <a:r>
              <a:rPr lang="pt-BR" sz="1400" dirty="0"/>
              <a:t>Pontos importantes da Portaria de Consolidação MS05/2018, Art. 15 do Anexo XX (substitui a Portaria MS 2914 de 2011</a:t>
            </a:r>
            <a:r>
              <a:rPr lang="pt-BR" sz="1400" dirty="0" smtClean="0"/>
              <a:t>) – </a:t>
            </a:r>
            <a:r>
              <a:rPr lang="pt-BR" sz="1400" b="1" dirty="0" smtClean="0"/>
              <a:t>GRUPO 4</a:t>
            </a:r>
            <a:endParaRPr lang="pt-BR" sz="1400" b="1" dirty="0"/>
          </a:p>
          <a:p>
            <a:pPr marL="342900" indent="-342900">
              <a:buAutoNum type="arabicParenR"/>
            </a:pPr>
            <a:r>
              <a:rPr lang="pt-BR" sz="1400" dirty="0"/>
              <a:t>Planos de bacias hidrográficas como instrumento de gestão de recursos </a:t>
            </a:r>
            <a:r>
              <a:rPr lang="pt-BR" sz="1400" dirty="0" smtClean="0"/>
              <a:t>hídricos – </a:t>
            </a:r>
            <a:r>
              <a:rPr lang="pt-BR" sz="1400" b="1" dirty="0" smtClean="0"/>
              <a:t>GRUPO 3</a:t>
            </a:r>
            <a:endParaRPr lang="pt-BR" sz="1400" b="1" dirty="0"/>
          </a:p>
          <a:p>
            <a:pPr marL="342900" indent="-342900">
              <a:buAutoNum type="arabicParenR"/>
            </a:pPr>
            <a:r>
              <a:rPr lang="pt-BR" sz="1400" dirty="0"/>
              <a:t>Resolução CONAMA 357/2005 como instrumento de enquadramento dos corpos </a:t>
            </a:r>
            <a:r>
              <a:rPr lang="pt-BR" sz="1400" dirty="0" smtClean="0"/>
              <a:t>hídricos – </a:t>
            </a:r>
            <a:r>
              <a:rPr lang="pt-BR" sz="1400" b="1" dirty="0" smtClean="0"/>
              <a:t>GRUPO 5</a:t>
            </a:r>
            <a:endParaRPr lang="pt-BR" sz="1400" b="1" dirty="0"/>
          </a:p>
          <a:p>
            <a:pPr marL="342900" indent="-342900">
              <a:buAutoNum type="arabicParenR"/>
            </a:pPr>
            <a:r>
              <a:rPr lang="pt-BR" sz="1400" dirty="0"/>
              <a:t>Cadastro de áreas contaminadas e reabilitadas da CETESB como instrumento de </a:t>
            </a:r>
            <a:r>
              <a:rPr lang="pt-BR" sz="1400" dirty="0" smtClean="0"/>
              <a:t>gestão – </a:t>
            </a:r>
            <a:r>
              <a:rPr lang="pt-BR" sz="1400" b="1" dirty="0" smtClean="0"/>
              <a:t>GRUPO 2</a:t>
            </a:r>
            <a:endParaRPr lang="pt-BR" sz="1400" b="1" dirty="0"/>
          </a:p>
          <a:p>
            <a:pPr marL="342900" indent="-342900">
              <a:buAutoNum type="arabicParenR"/>
            </a:pPr>
            <a:r>
              <a:rPr lang="pt-BR" sz="1400" dirty="0"/>
              <a:t>PROCONVE - Programa de Controle da Poluição do Ar por Veículos Automotores como instrumento do </a:t>
            </a:r>
            <a:r>
              <a:rPr lang="pt-BR" sz="1400" dirty="0" err="1" smtClean="0"/>
              <a:t>Pronar</a:t>
            </a:r>
            <a:r>
              <a:rPr lang="pt-BR" sz="1400" dirty="0" smtClean="0"/>
              <a:t> – </a:t>
            </a:r>
            <a:r>
              <a:rPr lang="pt-BR" sz="1400" b="1" dirty="0" smtClean="0"/>
              <a:t>GRUPO 1</a:t>
            </a:r>
            <a:endParaRPr lang="pt-BR" sz="1400" b="1" dirty="0"/>
          </a:p>
          <a:p>
            <a:pPr marL="342900" indent="-342900">
              <a:buAutoNum type="arabicParenR"/>
            </a:pPr>
            <a:r>
              <a:rPr lang="pt-BR" sz="1400" dirty="0"/>
              <a:t>Padrão de Qualidade do Ar: Uma comparação entre os limites do estado de SP e os </a:t>
            </a:r>
            <a:r>
              <a:rPr lang="pt-BR" sz="1400" dirty="0" smtClean="0"/>
              <a:t>nacionais </a:t>
            </a:r>
            <a:endParaRPr lang="pt-BR" sz="1400" dirty="0"/>
          </a:p>
          <a:p>
            <a:pPr marL="342900" indent="-342900">
              <a:buAutoNum type="arabicParenR"/>
            </a:pPr>
            <a:endParaRPr lang="pt-BR" dirty="0"/>
          </a:p>
          <a:p>
            <a:pPr marL="342900" indent="-342900">
              <a:buAutoNum type="arabi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29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149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Tereza</dc:creator>
  <cp:lastModifiedBy>Maria Tereza</cp:lastModifiedBy>
  <cp:revision>7</cp:revision>
  <cp:lastPrinted>2018-05-16T18:48:59Z</cp:lastPrinted>
  <dcterms:created xsi:type="dcterms:W3CDTF">2018-05-10T12:47:45Z</dcterms:created>
  <dcterms:modified xsi:type="dcterms:W3CDTF">2018-05-16T19:22:48Z</dcterms:modified>
</cp:coreProperties>
</file>