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62996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420000" y="6168240"/>
            <a:ext cx="62996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42000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64812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550120" y="504000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680240" y="504000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420000" y="616824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5550120" y="616824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7680240" y="616824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3420000" y="5040000"/>
            <a:ext cx="629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62996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2700000" y="2700000"/>
            <a:ext cx="4679640" cy="10011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342000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0000" y="5040000"/>
            <a:ext cx="629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64812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3420000" y="6168240"/>
            <a:ext cx="62996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62996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3420000" y="6168240"/>
            <a:ext cx="62996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42000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64812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550120" y="504000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7680240" y="504000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3420000" y="616824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5550120" y="616824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7680240" y="616824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3420000" y="5040000"/>
            <a:ext cx="629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62996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62996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2700000" y="2700000"/>
            <a:ext cx="4679640" cy="10011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342000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64812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3420000" y="6168240"/>
            <a:ext cx="62996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62996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3420000" y="6168240"/>
            <a:ext cx="62996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342000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64812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550120" y="504000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7680240" y="504000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3420000" y="616824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5550120" y="616824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7680240" y="6168240"/>
            <a:ext cx="2028240" cy="1029960"/>
          </a:xfrm>
          <a:prstGeom prst="rect">
            <a:avLst/>
          </a:prstGeom>
        </p:spPr>
        <p:txBody>
          <a:bodyPr lIns="0" rIns="0" tIns="0" bIns="0">
            <a:normAutofit fontScale="42000"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2700000" y="2700000"/>
            <a:ext cx="4679640" cy="10011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42000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215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648120" y="616824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42000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648120" y="5040000"/>
            <a:ext cx="30740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420000" y="6168240"/>
            <a:ext cx="6299640" cy="102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e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0079640" cy="5039640"/>
          </a:xfrm>
          <a:prstGeom prst="rect">
            <a:avLst/>
          </a:prstGeom>
          <a:solidFill>
            <a:srgbClr val="1abc9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7200000"/>
            <a:ext cx="10079640" cy="35964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0" y="0"/>
            <a:ext cx="10079640" cy="161964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3"/>
          <p:cNvSpPr/>
          <p:nvPr/>
        </p:nvSpPr>
        <p:spPr>
          <a:xfrm>
            <a:off x="9270000" y="6894000"/>
            <a:ext cx="539640" cy="53964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3420000" y="5040000"/>
            <a:ext cx="6299640" cy="2159640"/>
          </a:xfrm>
          <a:prstGeom prst="rect">
            <a:avLst/>
          </a:prstGeom>
        </p:spPr>
        <p:txBody>
          <a:bodyPr lIns="0" rIns="0" tIns="0" bIns="0">
            <a:normAutofit fontScale="8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Clique para editar o formato do texto da estrutura de tópicos</a:t>
            </a:r>
            <a:endParaRPr b="0" lang="pt-B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2.º nível da estrutura de tópicos</a:t>
            </a:r>
            <a:endParaRPr b="0" lang="pt-B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3.º nível da estrutura de tópicos</a:t>
            </a:r>
            <a:endParaRPr b="0" lang="pt-B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4.º nível da estrutura de tópicos</a:t>
            </a:r>
            <a:endParaRPr b="0" lang="pt-B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5.º nível da estrutura de tópicos</a:t>
            </a:r>
            <a:endParaRPr b="0" lang="pt-B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6.º nível da estrutura de tópicos</a:t>
            </a:r>
            <a:endParaRPr b="0" lang="pt-B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7.º nível da estrutura de tópicos</a:t>
            </a:r>
            <a:endParaRPr b="0" lang="pt-B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e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2520000" y="2520000"/>
            <a:ext cx="5039640" cy="2519640"/>
          </a:xfrm>
          <a:prstGeom prst="wedgeRectCallout">
            <a:avLst>
              <a:gd name="adj1" fmla="val -42740"/>
              <a:gd name="adj2" fmla="val 114189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79640" cy="215964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20000" y="5040000"/>
            <a:ext cx="6299640" cy="2159640"/>
          </a:xfrm>
          <a:prstGeom prst="rect">
            <a:avLst/>
          </a:prstGeom>
        </p:spPr>
        <p:txBody>
          <a:bodyPr lIns="0" rIns="0" tIns="0" bIns="0">
            <a:normAutofit fontScale="80000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Clique para editar o formato do texto da estrutura de tópicos</a:t>
            </a:r>
            <a:endParaRPr b="0" lang="pt-B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2.º nível da estrutura de tópicos</a:t>
            </a:r>
            <a:endParaRPr b="0" lang="pt-B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3.º nível da estrutura de tópicos</a:t>
            </a:r>
            <a:endParaRPr b="0" lang="pt-B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4.º nível da estrutura de tópicos</a:t>
            </a:r>
            <a:endParaRPr b="0" lang="pt-B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5.º nível da estrutura de tópicos</a:t>
            </a:r>
            <a:endParaRPr b="0" lang="pt-B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6.º nível da estrutura de tópicos</a:t>
            </a:r>
            <a:endParaRPr b="0" lang="pt-B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7.º nível da estrutura de tópicos</a:t>
            </a:r>
            <a:endParaRPr b="0" lang="pt-B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360000" y="3710160"/>
            <a:ext cx="9359640" cy="109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sp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Source Sans Pro Black"/>
              </a:rPr>
              <a:t>A crise de 1929 e a aceleração dos capitalismos tardios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360000" y="5220000"/>
            <a:ext cx="9359640" cy="197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Source Sans Pro Black"/>
              </a:rPr>
              <a:t>Alemanha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60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3000"/>
          </a:bodyPr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3200" spc="-1" strike="noStrike">
                <a:solidFill>
                  <a:srgbClr val="2c3e50"/>
                </a:solidFill>
                <a:latin typeface="Source Sans Pro Semibold"/>
              </a:rPr>
              <a:t>Fascismo e corporativismo na economia: lei de 1934 cria organismos econômicos de caráter semi-estatal e criação de carteis obrigatórios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3200" spc="-1" strike="noStrike">
                <a:solidFill>
                  <a:srgbClr val="2c3e50"/>
                </a:solidFill>
                <a:latin typeface="Source Sans Pro Semibold"/>
              </a:rPr>
              <a:t>Herman Goring Reichswerke: empresas e carteis mistos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3200" spc="-1" strike="noStrike">
                <a:solidFill>
                  <a:srgbClr val="2c3e50"/>
                </a:solidFill>
                <a:latin typeface="Source Sans Pro Semibold"/>
              </a:rPr>
              <a:t>Plano Quadrienal para acelerar a concentração dos capitais em setores estratégicos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3200" spc="-1" strike="noStrike">
                <a:solidFill>
                  <a:srgbClr val="2c3e50"/>
                </a:solidFill>
                <a:latin typeface="Source Sans Pro Semibold"/>
              </a:rPr>
              <a:t>Fascismo torna obrigatória a colaboração entre trabalhadores e o capital e proíbe sindicatos e partidos livres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Source Sans Pro Black"/>
              </a:rPr>
              <a:t>Itália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288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53000"/>
          </a:bodyPr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3200" spc="-1" strike="noStrike">
                <a:solidFill>
                  <a:srgbClr val="2c3e50"/>
                </a:solidFill>
                <a:latin typeface="Source Sans Pro Semibold"/>
              </a:rPr>
              <a:t>Desde a independência a acumulação de capital é acelerada por investimentos públicos, proporcionalmente superiores aos da França, Inglaterra, Japão e EUA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3200" spc="-1" strike="noStrike">
                <a:solidFill>
                  <a:srgbClr val="2c3e50"/>
                </a:solidFill>
                <a:latin typeface="Source Sans Pro Semibold"/>
              </a:rPr>
              <a:t>Projeto de Alfredo Rocco (março 1919) prevê indústria organizada de forma corporativa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3200" spc="-1" strike="noStrike">
                <a:solidFill>
                  <a:srgbClr val="2c3e50"/>
                </a:solidFill>
                <a:latin typeface="Source Sans Pro Semibold"/>
              </a:rPr>
              <a:t>Carta del Lavoro (1927) estrutura corporativa e exclusividade patronal na direção econômica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3200" spc="-1" strike="noStrike">
                <a:solidFill>
                  <a:srgbClr val="2c3e50"/>
                </a:solidFill>
                <a:latin typeface="Source Sans Pro Semibold"/>
              </a:rPr>
              <a:t>1931 – criação de consórcios obrigatórios para as empresas privadas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3200" spc="-1" strike="noStrike">
                <a:solidFill>
                  <a:srgbClr val="2c3e50"/>
                </a:solidFill>
                <a:latin typeface="Source Sans Pro Semibold"/>
              </a:rPr>
              <a:t>Priorização para indústrias químicas e siderurgia</a:t>
            </a:r>
            <a:endParaRPr b="0" lang="pt-BR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3200" spc="-1" strike="noStrike">
                <a:solidFill>
                  <a:srgbClr val="2c3e50"/>
                </a:solidFill>
                <a:latin typeface="Source Sans Pro Semibold"/>
              </a:rPr>
              <a:t>A guerra e a economia italiana: os limites da baixa produtividade e carência de matérias-primas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Source Sans Pro Black"/>
              </a:rPr>
              <a:t>Japão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360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2200" spc="-1" strike="noStrike">
                <a:solidFill>
                  <a:srgbClr val="2c3e50"/>
                </a:solidFill>
                <a:latin typeface="Source Sans Pro Semibold"/>
              </a:rPr>
              <a:t>O capitalismo implantado desde o alto e sem uma revolução burguesa (Restauração Meiji)</a:t>
            </a:r>
            <a:endParaRPr b="0" lang="pt-B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2200" spc="-1" strike="noStrike">
                <a:solidFill>
                  <a:srgbClr val="2c3e50"/>
                </a:solidFill>
                <a:latin typeface="Source Sans Pro Semibold"/>
              </a:rPr>
              <a:t>Neotradicionalismo e modernização econômica</a:t>
            </a:r>
            <a:endParaRPr b="0" lang="pt-B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2200" spc="-1" strike="noStrike">
                <a:solidFill>
                  <a:srgbClr val="2c3e50"/>
                </a:solidFill>
                <a:latin typeface="Source Sans Pro Semibold"/>
              </a:rPr>
              <a:t>O totalitarismo japonês: anticomunismo e panasiatismo para justificar expansionismo colonial</a:t>
            </a:r>
            <a:endParaRPr b="0" lang="pt-B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2200" spc="-1" strike="noStrike">
                <a:solidFill>
                  <a:srgbClr val="2c3e50"/>
                </a:solidFill>
                <a:latin typeface="Source Sans Pro Semibold"/>
              </a:rPr>
              <a:t>Os progressos econômicos e a 1ª guerra</a:t>
            </a:r>
            <a:endParaRPr b="0" lang="pt-B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2200" spc="-1" strike="noStrike">
                <a:solidFill>
                  <a:srgbClr val="2c3e50"/>
                </a:solidFill>
                <a:latin typeface="Source Sans Pro Semibold"/>
              </a:rPr>
              <a:t>Planificação e capitalismo: aumento da concentração industrial: em 1936 há 84.145 empresas e 430 detém 55% de todo o capital industrial</a:t>
            </a:r>
            <a:endParaRPr b="0" lang="pt-B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pt-BR" sz="2200" spc="-1" strike="noStrike">
                <a:solidFill>
                  <a:srgbClr val="2c3e50"/>
                </a:solidFill>
                <a:latin typeface="Source Sans Pro Semibold"/>
              </a:rPr>
              <a:t>O Estado intervém nas empresas petrolíferas e de energia elétrica, química e aeronáutica, além de acelerar industrialização da Manchúria e cria novos Zaibatsus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34"/>
              </a:spcAft>
            </a:pPr>
            <a:endParaRPr b="0" lang="pt-BR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2700000" y="2700000"/>
            <a:ext cx="4679640" cy="21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Ebrima"/>
                <a:ea typeface="Ebrima"/>
              </a:rPr>
              <a:t>A crise de 1929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360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8000"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pt-BR" sz="1600" spc="-1" strike="noStrike">
                <a:latin typeface="Ebrima"/>
                <a:ea typeface="Ebrima"/>
              </a:rPr>
              <a:t>- as consequências econômicas do Tratado de Versalhes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pt-BR" sz="1600" spc="-1" strike="noStrike">
                <a:latin typeface="Ebrima"/>
                <a:ea typeface="Ebrima"/>
              </a:rPr>
              <a:t> 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pt-BR" sz="1600" spc="-1" strike="noStrike">
                <a:latin typeface="Ebrima"/>
                <a:ea typeface="Ebrima"/>
              </a:rPr>
              <a:t> 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latin typeface="Ebrima"/>
                <a:ea typeface="Ebrima"/>
              </a:rPr>
              <a:t>- O Plano Dawes para a Alemanha (1924) -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latin typeface="Ebrima"/>
                <a:ea typeface="Ebrima"/>
              </a:rPr>
              <a:t> 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latin typeface="Ebrima"/>
                <a:ea typeface="Ebrima"/>
              </a:rPr>
              <a:t> </a:t>
            </a:r>
            <a:r>
              <a:rPr b="0" lang="pt-BR" sz="1600" spc="-1" strike="noStrike">
                <a:latin typeface="Ebrima"/>
                <a:ea typeface="Ebrima"/>
              </a:rPr>
              <a:t>- uma crise anunciada 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latin typeface="Ebrima"/>
                <a:ea typeface="Ebrima"/>
              </a:rPr>
              <a:t> 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latin typeface="Ebrima"/>
                <a:ea typeface="Ebrima"/>
              </a:rPr>
              <a:t>- os problemas estruturais e a crise alemã da década de 1920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latin typeface="Ebrima"/>
                <a:ea typeface="Ebrima"/>
              </a:rPr>
              <a:t> 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latin typeface="Ebrima"/>
                <a:ea typeface="Ebrima"/>
              </a:rPr>
              <a:t>- A volta provisória do padrão-ouro: “estabilidade e prosperidade”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latin typeface="Ebrima"/>
                <a:ea typeface="Ebrima"/>
              </a:rPr>
              <a:t> 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latin typeface="Ebrima"/>
                <a:ea typeface="Ebrima"/>
              </a:rPr>
              <a:t>- o novo lugar dos EUA, a Inglaterra e o capital monopolista </a:t>
            </a:r>
            <a:endParaRPr b="0" lang="pt-BR" sz="1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latin typeface="Ebrima"/>
                <a:ea typeface="Ebrima"/>
              </a:rPr>
              <a:t> 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</a:pPr>
            <a:endParaRPr b="0" lang="pt-B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Ebrima"/>
                <a:ea typeface="Ebrima"/>
              </a:rPr>
              <a:t>A crise de 1929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360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8000"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O crescimento interno dos EUA foi acompanhado pelo reforço da sua posição hegemônica mundial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-  entre 1926  e 1929 representava já 42,2% da produção mundial de produtos industrializados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-  é o primeiro produtor mundial de carvão, eletricidade, petróleo, aço e ferro fundido. 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- Acumulava superávits dos balanço de pagamentos com o primeiro exportador mundial.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- Nessa fase ocorreu também uma expansão da exportação de capitais. Grande parte tomou forma de investimentos diretos sob controle de companhias dos EUA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-  Já em 1925 o índice de produção geral para o aumento de 26% em relação a 1913, contra um aumento de apenas 2% para o conjunto da Europa capitalista.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A prosperidade encobria graves problemas: baixa taxa de lucros, o alto grau de concentração de renda, desemprego.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O mercado de consumo no acompanhava o ritmo da produção, criando acumulação de estoques que só eram comercializados através o financiamento de consumo cada vez mais intensos. 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- Superprodução e – Subconsumo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- A taxa de lucro permanecer baixa e os capitais dos acumulavam a taxa esperada.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  </a:t>
            </a: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- Uma economia baseada no consumo de massa necessitava do política nacional de emprego para garantir um excedente de retorno do investimento em uma melhor distribuição da renda interno.</a:t>
            </a:r>
            <a:endParaRPr b="0" lang="pt-BR" sz="14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400" spc="-1" strike="noStrike">
                <a:solidFill>
                  <a:srgbClr val="000000"/>
                </a:solidFill>
                <a:latin typeface="Ebrima"/>
                <a:ea typeface="Ebrima"/>
              </a:rPr>
              <a:t>- Pouco retorno dos investimentos externos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2"/>
          <p:cNvSpPr/>
          <p:nvPr/>
        </p:nvSpPr>
        <p:spPr>
          <a:xfrm>
            <a:off x="360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63000"/>
          </a:bodyPr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Medidas contra a depressão econômica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As primeiras medidas foram adotadas entre 1932-1933: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 A intervenção do estado para solucionar os planos econômicos com diversas variantes: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Protecionismo o alfandegário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Desvalorização monetária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Subvenções governamentais a empresas privadas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O aumento dos gastos públicos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Ebrima"/>
                <a:ea typeface="Ebrima"/>
              </a:rPr>
              <a:t>As teorias das crises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360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6000"/>
          </a:bodyPr>
          <a:p>
            <a:pPr>
              <a:lnSpc>
                <a:spcPct val="100000"/>
              </a:lnSpc>
            </a:pPr>
            <a:r>
              <a:rPr b="1" lang="pt-BR" sz="3200" spc="-1" strike="noStrike">
                <a:solidFill>
                  <a:srgbClr val="2c3e50"/>
                </a:solidFill>
                <a:latin typeface="Ebrima"/>
                <a:ea typeface="Ebrima"/>
              </a:rPr>
              <a:t>John Keynes</a:t>
            </a:r>
            <a:endParaRPr b="0" lang="pt-BR" sz="32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2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Sua obra de maior repercussão -"A teoria geral" de 1936 - se contrapunha aos economistas clássicos que negavam a existência de crises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propunha uma teoria autorreguladora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as crises seriam apenas desajustes temporários que poderiam recuperar pela circulação monetária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o capitalismo não se regularizaria por si mesmo, sendo necessário retomar conscientemente uma intervenção para a regularização do sistema. 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O estado deveria ter um papel regulador ampliando a oferta de emprego e renda, regulando da taxa de juros e a expansão dos gastos públicos para reacender a atividade econômica privada.</a:t>
            </a:r>
            <a:endParaRPr b="0" lang="pt-BR" sz="1800" spc="-1" strike="noStrike">
              <a:latin typeface="Arial"/>
            </a:endParaRPr>
          </a:p>
          <a:p>
            <a:pPr marL="806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endParaRPr b="0" lang="pt-BR" sz="1800" spc="-1" strike="noStrike">
              <a:latin typeface="Arial"/>
            </a:endParaRPr>
          </a:p>
          <a:p>
            <a:pPr marL="806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endParaRPr b="0" lang="pt-BR" sz="1800" spc="-1" strike="noStrike">
              <a:latin typeface="Arial"/>
            </a:endParaRPr>
          </a:p>
          <a:p>
            <a:pPr marL="806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o liberalismo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Ebrima"/>
                <a:ea typeface="Ebrima"/>
              </a:rPr>
              <a:t>As teorias das crises em Marx I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360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6000"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Crises cíclicas e estruturais em Marx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Para Marx a produção capitalista baseia-se do imperativo da expansão contínua e não pela oferta e procura de mercadorias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Tratam-´se de crises endógenas do capitalismo: a produção provoca crises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A crise é uma recomposição violenta entre a produção e circulação da mais-valia 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Antigas crises econômicas eram motivadas por catástrofes ou sub- produção agrícola, por exemplo.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Existem ciclos diferentes de rotação dos capitais que provocam naturalmente desequilíbrios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Há setores econômicos em que as retiradas mais rápidas ocorrem  antes da plena reposição do produto.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pt-BR" sz="1800" spc="-1" strike="noStrike">
                <a:solidFill>
                  <a:srgbClr val="000000"/>
                </a:solidFill>
                <a:latin typeface="Ebrima"/>
                <a:ea typeface="Ebrima"/>
              </a:rPr>
              <a:t>- A taxa de mais-valia tende a ser maior de acordo com o número de rotações do capital variável em um período dado.</a:t>
            </a:r>
            <a:endParaRPr b="0" lang="pt-BR" sz="18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2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endParaRPr b="0" lang="pt-BR" sz="12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</a:pPr>
            <a:endParaRPr b="0" lang="pt-BR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Ebrima"/>
                <a:ea typeface="Ebrima"/>
              </a:rPr>
              <a:t>As teorias das crises em Marx II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360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6000"/>
          </a:bodyPr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Crises cíclicas e estruturais em Marx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1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A crise estrutural</a:t>
            </a: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 está relacionada ao colapso do sistema: o progresso técnico e a queda tendencial da taxa de lucro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- . A tecnologia requer o aumento crescente da massa de lucro (aumento do capital constante)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- mas reduz a taxa de lucros por unidade de capital investido (queda da taxa de lucros) com a redução do componente de capital variável do tdo orgânico do capital (a massa de salários diminui proporcionalmente).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Causas apontadas por Marx que compensariam a queda da taxa de lucro: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1 - Aumento do grau de exploração do trabalho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2 - A redução do trabalho abaixo do seu valor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3 - Barateamento dos elementos do capital constante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4 - Superprodução relativa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5 - Comércio exterior que permite baratear matérias-primas e alimentos vindos das colônias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endParaRPr b="0" lang="pt-B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Ebrima"/>
                <a:ea typeface="Ebrima"/>
              </a:rPr>
              <a:t>Ciclos econômicos e crises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360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4000"/>
          </a:bodyPr>
          <a:p>
            <a:pPr>
              <a:lnSpc>
                <a:spcPct val="100000"/>
              </a:lnSpc>
            </a:pPr>
            <a:r>
              <a:rPr b="1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1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Kondratiev, Ernest Mandel e os ciclos econômicos</a:t>
            </a:r>
            <a:endParaRPr b="0" lang="pt-B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 – </a:t>
            </a:r>
            <a:r>
              <a:rPr b="1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as crises do capital explicam os ciclos e não o contrário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- As crises do capitalismo se realizam a partir de agora no mercado mundial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- A teoria das ondas longas baseada na hipótese de ciclos de aproximadamente 50 anos de vinculados as inovações tecnológicas em grande escala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- Expectativas ligadas à propensão a poupança de capital a juros baixos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- A teoria dos ciclos econômicos supunha um eterno ajuste do capitalismo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- Ernest. Mandel (Capitalismo Tardio) adota a teoria de Kondratiev (ondas longas) e busca conciliá-la a Trotsky (teoria do desenvolvimento desigual e combinado:, 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-  A sua teoria da terceira revolução industrial baseada nas tecnologias novas tem por base a teoria dos ciclos longos.</a:t>
            </a:r>
            <a:endParaRPr b="0" lang="pt-BR" sz="1600" spc="-1" strike="noStrike">
              <a:latin typeface="Arial"/>
            </a:endParaRPr>
          </a:p>
          <a:p>
            <a:pPr marL="8064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 </a:t>
            </a:r>
            <a:r>
              <a:rPr b="0" lang="pt-BR" sz="1600" spc="-1" strike="noStrike">
                <a:solidFill>
                  <a:srgbClr val="000000"/>
                </a:solidFill>
                <a:latin typeface="Ebrima"/>
                <a:ea typeface="Ebrima"/>
              </a:rPr>
              <a:t>- A teoria buscaria explicar um suposto auge de desenvolvimento das forças produtivas, incluindo a corrida armamentista e a especulação financeira na década de 1970</a:t>
            </a:r>
            <a:endParaRPr b="0" lang="pt-B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360000" y="301320"/>
            <a:ext cx="9359640" cy="95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pt-BR" sz="3600" spc="-1" strike="noStrike">
                <a:solidFill>
                  <a:srgbClr val="ffffff"/>
                </a:solidFill>
                <a:latin typeface="Ebrima"/>
                <a:ea typeface="Ebrima"/>
              </a:rPr>
              <a:t>A depressão mundial da década de 1930 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60000" y="1980000"/>
            <a:ext cx="9359640" cy="503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pt-BR" sz="2600" spc="-1" strike="noStrike">
                <a:solidFill>
                  <a:srgbClr val="2c3e50"/>
                </a:solidFill>
                <a:latin typeface="Arial"/>
                <a:ea typeface="Ebrima"/>
              </a:rPr>
              <a:t>a divisão das moedas mundiais e a Conferência Econômica de junho de 1933</a:t>
            </a:r>
            <a:endParaRPr b="0" lang="pt-BR" sz="2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pt-BR" sz="2600" spc="-1" strike="noStrike">
                <a:solidFill>
                  <a:srgbClr val="2c3e50"/>
                </a:solidFill>
                <a:latin typeface="Arial"/>
                <a:ea typeface="Ebrima"/>
              </a:rPr>
              <a:t>o New Deal (Coggiola)</a:t>
            </a:r>
            <a:endParaRPr b="0" lang="pt-BR" sz="2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pt-BR" sz="2600" spc="-1" strike="noStrike">
                <a:solidFill>
                  <a:srgbClr val="2c3e50"/>
                </a:solidFill>
                <a:latin typeface="Arial"/>
                <a:ea typeface="Ebrima"/>
              </a:rPr>
              <a:t>o dirigismo estatal na Alemanha, Itália e  Japão </a:t>
            </a:r>
            <a:endParaRPr b="0" lang="pt-BR" sz="2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pt-BR" sz="2600" spc="-1" strike="noStrike">
                <a:solidFill>
                  <a:srgbClr val="2c3e50"/>
                </a:solidFill>
                <a:latin typeface="Arial"/>
                <a:ea typeface="Ebrima"/>
              </a:rPr>
              <a:t>O lugar da planificação na URSS  </a:t>
            </a:r>
            <a:endParaRPr b="0" lang="pt-BR" sz="26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pt-BR" sz="2600" spc="-1" strike="noStrike">
                <a:solidFill>
                  <a:srgbClr val="2c3e50"/>
                </a:solidFill>
                <a:latin typeface="Arial"/>
                <a:ea typeface="Ebrima"/>
              </a:rPr>
              <a:t>O militarismo e sua dupla função na economia </a:t>
            </a:r>
            <a:endParaRPr b="0" lang="pt-BR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Application>LibreOffice/6.2.5.2$Windows_X86_64 LibreOffice_project/1ec314fa52f458adc18c4f025c545a4e8b22c159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2019-08-29T17:33:08Z</dcterms:created>
  <dc:creator/>
  <dc:description/>
  <dc:language>pt-BR</dc:language>
  <cp:lastModifiedBy/>
  <dcterms:modified xsi:type="dcterms:W3CDTF">2019-08-29T21:14:37Z</dcterms:modified>
  <cp:revision>9</cp:revision>
  <dc:subject/>
  <dc:title>Midnightblue</dc:title>
</cp:coreProperties>
</file>