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</p:sldMasterIdLst>
  <p:notesMasterIdLst>
    <p:notesMasterId r:id="rId14"/>
  </p:notesMasterIdLst>
  <p:sldIdLst>
    <p:sldId id="256" r:id="rId2"/>
    <p:sldId id="259" r:id="rId3"/>
    <p:sldId id="261" r:id="rId4"/>
    <p:sldId id="283" r:id="rId5"/>
    <p:sldId id="285" r:id="rId6"/>
    <p:sldId id="284" r:id="rId7"/>
    <p:sldId id="286" r:id="rId8"/>
    <p:sldId id="287" r:id="rId9"/>
    <p:sldId id="288" r:id="rId10"/>
    <p:sldId id="289" r:id="rId11"/>
    <p:sldId id="290" r:id="rId12"/>
    <p:sldId id="291" r:id="rId13"/>
  </p:sldIdLst>
  <p:sldSz cx="9144000" cy="5143500" type="screen16x9"/>
  <p:notesSz cx="6858000" cy="9144000"/>
  <p:embeddedFontLst>
    <p:embeddedFont>
      <p:font typeface="Lato" panose="020B0604020202020204" charset="0"/>
      <p:regular r:id="rId15"/>
      <p:bold r:id="rId16"/>
      <p:italic r:id="rId17"/>
      <p:boldItalic r:id="rId18"/>
    </p:embeddedFont>
    <p:embeddedFont>
      <p:font typeface="Raleway" panose="020B060402020202020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44" y="2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605485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9500" y="1846803"/>
            <a:ext cx="2808000" cy="2806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hape 4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283103" y="712140"/>
            <a:ext cx="6244200" cy="38355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‹nº›</a:t>
            </a:fld>
            <a:endParaRPr lang="pt-BR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50" name="Shape 5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ubTitle" idx="1"/>
          </p:nvPr>
        </p:nvSpPr>
        <p:spPr>
          <a:xfrm>
            <a:off x="265500" y="2735370"/>
            <a:ext cx="4045200" cy="13454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‹nº›</a:t>
            </a:fld>
            <a:endParaRPr lang="pt-BR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bg>
      <p:bgPr>
        <a:solidFill>
          <a:srgbClr val="FFFFFF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0" y="0"/>
            <a:ext cx="9144000" cy="346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/>
          <p:nvPr/>
        </p:nvSpPr>
        <p:spPr>
          <a:xfrm rot="10800000">
            <a:off x="3950564" y="150"/>
            <a:ext cx="3459900" cy="3459900"/>
          </a:xfrm>
          <a:prstGeom prst="flowChartDelay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/>
          <p:nvPr/>
        </p:nvSpPr>
        <p:spPr>
          <a:xfrm rot="10800000">
            <a:off x="3950564" y="125"/>
            <a:ext cx="3459900" cy="3459900"/>
          </a:xfrm>
          <a:prstGeom prst="flowChartDelay">
            <a:avLst/>
          </a:prstGeom>
          <a:solidFill>
            <a:srgbClr val="FFFFFF">
              <a:alpha val="12549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/>
          <p:nvPr/>
        </p:nvSpPr>
        <p:spPr>
          <a:xfrm rot="10800000">
            <a:off x="4833294" y="150"/>
            <a:ext cx="3459900" cy="3459900"/>
          </a:xfrm>
          <a:prstGeom prst="flowChartDelay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" name="Shape 74"/>
          <p:cNvSpPr/>
          <p:nvPr/>
        </p:nvSpPr>
        <p:spPr>
          <a:xfrm rot="10800000">
            <a:off x="4833294" y="125"/>
            <a:ext cx="3459900" cy="3459900"/>
          </a:xfrm>
          <a:prstGeom prst="flowChartDelay">
            <a:avLst/>
          </a:prstGeom>
          <a:solidFill>
            <a:srgbClr val="FFFFFF">
              <a:alpha val="1882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/>
          <p:nvPr/>
        </p:nvSpPr>
        <p:spPr>
          <a:xfrm rot="10800000">
            <a:off x="5684100" y="125"/>
            <a:ext cx="3459900" cy="3459900"/>
          </a:xfrm>
          <a:prstGeom prst="flowChartDelay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6" name="Shape 76"/>
          <p:cNvSpPr/>
          <p:nvPr/>
        </p:nvSpPr>
        <p:spPr>
          <a:xfrm rot="10800000">
            <a:off x="5684100" y="125"/>
            <a:ext cx="3459900" cy="3459900"/>
          </a:xfrm>
          <a:prstGeom prst="flowChartDelay">
            <a:avLst/>
          </a:prstGeom>
          <a:solidFill>
            <a:srgbClr val="FFFFFF">
              <a:alpha val="25099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24475" y="465975"/>
            <a:ext cx="3568800" cy="2841600"/>
          </a:xfrm>
          <a:prstGeom prst="rect">
            <a:avLst/>
          </a:prstGeom>
          <a:noFill/>
        </p:spPr>
        <p:txBody>
          <a:bodyPr wrap="square" lIns="91425" tIns="91425" rIns="91425" bIns="91425" anchor="b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ubTitle" idx="1"/>
          </p:nvPr>
        </p:nvSpPr>
        <p:spPr>
          <a:xfrm>
            <a:off x="324475" y="3612601"/>
            <a:ext cx="5124300" cy="1302600"/>
          </a:xfrm>
          <a:prstGeom prst="rect">
            <a:avLst/>
          </a:prstGeom>
          <a:noFill/>
        </p:spPr>
        <p:txBody>
          <a:bodyPr wrap="square" lIns="91425" tIns="91425" rIns="91425" bIns="91425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000">
                <a:solidFill>
                  <a:schemeClr val="dk2"/>
                </a:solidFill>
              </a:r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 1">
    <p:bg>
      <p:bgPr>
        <a:solidFill>
          <a:srgbClr val="FFFFFF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-25" y="0"/>
            <a:ext cx="9144000" cy="1741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3" name="Shape 83"/>
          <p:cNvSpPr/>
          <p:nvPr/>
        </p:nvSpPr>
        <p:spPr>
          <a:xfrm>
            <a:off x="6551675" y="0"/>
            <a:ext cx="2592300" cy="1741500"/>
          </a:xfrm>
          <a:prstGeom prst="rect">
            <a:avLst/>
          </a:prstGeom>
          <a:solidFill>
            <a:srgbClr val="FFFFFF">
              <a:alpha val="25099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/>
          <p:nvPr/>
        </p:nvSpPr>
        <p:spPr>
          <a:xfrm rot="10800000">
            <a:off x="3991227" y="0"/>
            <a:ext cx="1727100" cy="1741500"/>
          </a:xfrm>
          <a:prstGeom prst="flowChartDelay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/>
          <p:nvPr/>
        </p:nvSpPr>
        <p:spPr>
          <a:xfrm rot="10800000">
            <a:off x="3991227" y="0"/>
            <a:ext cx="1727100" cy="1741500"/>
          </a:xfrm>
          <a:prstGeom prst="flowChartDelay">
            <a:avLst/>
          </a:prstGeom>
          <a:solidFill>
            <a:srgbClr val="FFFFFF">
              <a:alpha val="12549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/>
          <p:nvPr/>
        </p:nvSpPr>
        <p:spPr>
          <a:xfrm rot="10800000">
            <a:off x="4431836" y="0"/>
            <a:ext cx="1727100" cy="1741500"/>
          </a:xfrm>
          <a:prstGeom prst="flowChartDelay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/>
          <p:nvPr/>
        </p:nvSpPr>
        <p:spPr>
          <a:xfrm rot="10800000">
            <a:off x="4431836" y="0"/>
            <a:ext cx="1727100" cy="1741500"/>
          </a:xfrm>
          <a:prstGeom prst="flowChartDelay">
            <a:avLst/>
          </a:prstGeom>
          <a:solidFill>
            <a:srgbClr val="FFFFFF">
              <a:alpha val="1882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/>
          <p:nvPr/>
        </p:nvSpPr>
        <p:spPr>
          <a:xfrm rot="10800000">
            <a:off x="4856510" y="0"/>
            <a:ext cx="1727100" cy="1741500"/>
          </a:xfrm>
          <a:prstGeom prst="flowChartDelay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/>
          <p:nvPr/>
        </p:nvSpPr>
        <p:spPr>
          <a:xfrm rot="10800000">
            <a:off x="4856510" y="0"/>
            <a:ext cx="1727100" cy="1741500"/>
          </a:xfrm>
          <a:prstGeom prst="flowChartDelay">
            <a:avLst/>
          </a:prstGeom>
          <a:solidFill>
            <a:srgbClr val="FFFFFF">
              <a:alpha val="25099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3559500" cy="1373700"/>
          </a:xfrm>
          <a:prstGeom prst="rect">
            <a:avLst/>
          </a:prstGeom>
          <a:noFill/>
        </p:spPr>
        <p:txBody>
          <a:bodyPr wrap="square" lIns="91425" tIns="91425" rIns="91425" bIns="91425" anchor="b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  <a:noFill/>
        </p:spPr>
        <p:txBody>
          <a:bodyPr wrap="square" lIns="91425" tIns="91425" rIns="91425" bIns="91425" anchor="t" anchorCtr="0"/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000">
                <a:solidFill>
                  <a:schemeClr val="dk2"/>
                </a:solidFill>
              </a:r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pt-BR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‹nº›</a:t>
            </a:fld>
            <a:endParaRPr lang="pt-BR"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9" r:id="rId4"/>
    <p:sldLayoutId id="2147483660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24475" y="465975"/>
            <a:ext cx="3568800" cy="28416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/>
              <a:t>A relevância dos algoritmos</a:t>
            </a:r>
            <a:endParaRPr lang="pt-BR" dirty="0"/>
          </a:p>
        </p:txBody>
      </p:sp>
      <p:sp>
        <p:nvSpPr>
          <p:cNvPr id="103" name="Shape 103"/>
          <p:cNvSpPr txBox="1">
            <a:spLocks noGrp="1"/>
          </p:cNvSpPr>
          <p:nvPr>
            <p:ph type="subTitle" idx="1"/>
          </p:nvPr>
        </p:nvSpPr>
        <p:spPr>
          <a:xfrm>
            <a:off x="324475" y="3612601"/>
            <a:ext cx="5124300" cy="130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/>
              <a:t>Introdução ao texto de </a:t>
            </a:r>
            <a:r>
              <a:rPr lang="pt-BR" dirty="0" err="1" smtClean="0"/>
              <a:t>Gillespie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3559500" cy="13737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/>
              <a:t>Que lógicas o algoritmo gera?</a:t>
            </a:r>
            <a:endParaRPr dirty="0"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pt-BR" dirty="0" smtClean="0"/>
              <a:t> </a:t>
            </a:r>
            <a:r>
              <a:rPr lang="pt-BR" b="1" dirty="0"/>
              <a:t>4. Promessa da objetividade do algoritmo:</a:t>
            </a:r>
            <a:r>
              <a:rPr lang="pt-BR" dirty="0"/>
              <a:t> a maneira como o caráter técnico do algoritmo está posicionado como uma garantia de imparcialidade, e como essa afirmação é mantida no cerne de uma controvérsia;</a:t>
            </a:r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17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3559500" cy="13737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/>
              <a:t>Que lógicas o algoritmo gera?</a:t>
            </a:r>
            <a:endParaRPr dirty="0"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pt-BR" dirty="0" smtClean="0"/>
              <a:t> </a:t>
            </a:r>
            <a:r>
              <a:rPr lang="pt-BR" b="1" dirty="0"/>
              <a:t>5. Emaranhamento com a prática:</a:t>
            </a:r>
            <a:r>
              <a:rPr lang="pt-BR" dirty="0"/>
              <a:t> como os usuários remodelam suas práticas de acordo com os algoritmos dos quais eles dependem, e como eles podem transformar algoritmos em terrenos para competição política, às vezes até mesmo para interrogar a política do próprio algoritmo;</a:t>
            </a:r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510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3559500" cy="13737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/>
              <a:t>Que lógicas o algoritmo gera?</a:t>
            </a:r>
            <a:endParaRPr dirty="0"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pt-BR" dirty="0" smtClean="0"/>
              <a:t> </a:t>
            </a:r>
            <a:r>
              <a:rPr lang="pt-BR" b="1" dirty="0"/>
              <a:t>6. </a:t>
            </a:r>
            <a:r>
              <a:rPr lang="pt-BR" b="1"/>
              <a:t>A produção de públicos calculáveis:</a:t>
            </a:r>
            <a:r>
              <a:rPr lang="pt-BR"/>
              <a:t> como a produção e apresentação do público pelo algoritmo molda e é devolvida a estes mesmos públicos como percepção coletiva de grupo, e quem está melhor posicionado para se beneficiar deste conhecimento.”</a:t>
            </a:r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201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3559500" cy="13737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/>
              <a:t>Lógica matemática</a:t>
            </a:r>
            <a:endParaRPr dirty="0"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pt-BR" dirty="0" smtClean="0"/>
              <a:t>“Desde </a:t>
            </a:r>
            <a:r>
              <a:rPr lang="pt-BR" dirty="0"/>
              <a:t>que nós abraçamos as ferramentas computacionais como nosso principal meio de expressão, não apenas para a matemática, mas para toda a informação digital, estamos sujeitando o conhecimento e o discurso humano a estas lógicas processuais que permeiam toda a computação (</a:t>
            </a:r>
            <a:r>
              <a:rPr lang="pt-BR" dirty="0" err="1"/>
              <a:t>Gillispie</a:t>
            </a:r>
            <a:r>
              <a:rPr lang="pt-BR" dirty="0"/>
              <a:t>, 2013, p.2</a:t>
            </a:r>
            <a:r>
              <a:rPr lang="pt-BR" dirty="0" smtClean="0"/>
              <a:t>).”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3559500" cy="13737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/>
              <a:t>Que lógicas o algoritmo gera?</a:t>
            </a:r>
            <a:endParaRPr dirty="0"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pt-BR" dirty="0" smtClean="0"/>
              <a:t> Outra definição para algoritmo: </a:t>
            </a:r>
            <a:r>
              <a:rPr lang="pt-BR" dirty="0"/>
              <a:t>“(...) estruturas codificadas para a transformação de </a:t>
            </a:r>
            <a:r>
              <a:rPr lang="pt-BR" i="1" dirty="0"/>
              <a:t>input</a:t>
            </a:r>
            <a:r>
              <a:rPr lang="pt-BR" dirty="0"/>
              <a:t> de dados num desejável </a:t>
            </a:r>
            <a:r>
              <a:rPr lang="pt-BR" i="1" dirty="0"/>
              <a:t>output</a:t>
            </a:r>
            <a:r>
              <a:rPr lang="pt-BR" dirty="0"/>
              <a:t>, baseadas em cálculos específicos” (</a:t>
            </a:r>
            <a:r>
              <a:rPr lang="pt-BR" dirty="0" err="1"/>
              <a:t>Gillispie</a:t>
            </a:r>
            <a:r>
              <a:rPr lang="pt-BR" dirty="0"/>
              <a:t>, 2013, p.1).</a:t>
            </a:r>
          </a:p>
          <a:p>
            <a:r>
              <a:rPr lang="pt-BR" dirty="0" smtClean="0"/>
              <a:t> No </a:t>
            </a:r>
            <a:r>
              <a:rPr lang="pt-BR" dirty="0"/>
              <a:t>original: </a:t>
            </a:r>
            <a:r>
              <a:rPr lang="pt-BR" i="1" dirty="0"/>
              <a:t>“(...) </a:t>
            </a:r>
            <a:r>
              <a:rPr lang="pt-BR" i="1" dirty="0" err="1"/>
              <a:t>they</a:t>
            </a:r>
            <a:r>
              <a:rPr lang="pt-BR" i="1" dirty="0"/>
              <a:t> are </a:t>
            </a:r>
            <a:r>
              <a:rPr lang="pt-BR" i="1" dirty="0" err="1"/>
              <a:t>encoded</a:t>
            </a:r>
            <a:r>
              <a:rPr lang="pt-BR" i="1" dirty="0"/>
              <a:t> procedures for </a:t>
            </a:r>
            <a:r>
              <a:rPr lang="pt-BR" i="1" dirty="0" err="1"/>
              <a:t>transforming</a:t>
            </a:r>
            <a:r>
              <a:rPr lang="pt-BR" i="1" dirty="0"/>
              <a:t> input data </a:t>
            </a:r>
            <a:r>
              <a:rPr lang="pt-BR" i="1" dirty="0" err="1"/>
              <a:t>into</a:t>
            </a:r>
            <a:r>
              <a:rPr lang="pt-BR" i="1" dirty="0"/>
              <a:t> a </a:t>
            </a:r>
            <a:r>
              <a:rPr lang="pt-BR" i="1" dirty="0" err="1"/>
              <a:t>desired</a:t>
            </a:r>
            <a:r>
              <a:rPr lang="pt-BR" i="1" dirty="0"/>
              <a:t> output, </a:t>
            </a:r>
            <a:r>
              <a:rPr lang="pt-BR" i="1" dirty="0" err="1"/>
              <a:t>based</a:t>
            </a:r>
            <a:r>
              <a:rPr lang="pt-BR" i="1" dirty="0"/>
              <a:t> </a:t>
            </a:r>
            <a:r>
              <a:rPr lang="pt-BR" i="1" dirty="0" err="1"/>
              <a:t>on</a:t>
            </a:r>
            <a:r>
              <a:rPr lang="pt-BR" i="1" dirty="0"/>
              <a:t> </a:t>
            </a:r>
            <a:r>
              <a:rPr lang="pt-BR" i="1" dirty="0" err="1"/>
              <a:t>specified</a:t>
            </a:r>
            <a:r>
              <a:rPr lang="pt-BR" i="1" dirty="0"/>
              <a:t> </a:t>
            </a:r>
            <a:r>
              <a:rPr lang="pt-BR" i="1" dirty="0" err="1"/>
              <a:t>calculations</a:t>
            </a:r>
            <a:r>
              <a:rPr lang="pt-BR" i="1" dirty="0"/>
              <a:t>.”</a:t>
            </a:r>
            <a:endParaRPr lang="pt-BR" dirty="0"/>
          </a:p>
          <a:p>
            <a:pPr lvl="0">
              <a:spcBef>
                <a:spcPts val="0"/>
              </a:spcBef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59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3559500" cy="13737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/>
              <a:t>Que lógicas o </a:t>
            </a:r>
            <a:r>
              <a:rPr lang="pt-BR" smtClean="0"/>
              <a:t>algoritmo gera?</a:t>
            </a:r>
            <a:endParaRPr dirty="0"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pt-BR" dirty="0" smtClean="0"/>
              <a:t>... o </a:t>
            </a:r>
            <a:r>
              <a:rPr lang="pt-BR" dirty="0"/>
              <a:t>algoritmo modeliza nossa percepção dos dados que podem ser transformados em informação, assim como os </a:t>
            </a:r>
            <a:r>
              <a:rPr lang="pt-BR" i="1" dirty="0"/>
              <a:t>inputs</a:t>
            </a:r>
            <a:r>
              <a:rPr lang="pt-BR" dirty="0"/>
              <a:t> humanos de dados modelizam o algoritmo. Ou, para </a:t>
            </a:r>
            <a:r>
              <a:rPr lang="pt-BR" dirty="0" err="1"/>
              <a:t>Latour</a:t>
            </a:r>
            <a:r>
              <a:rPr lang="pt-BR" dirty="0"/>
              <a:t> (2012), os seres humanos dão forma aos algoritmos e são, simultaneamente, “formados” por eles; assim, de acordo com a Teoria Ator Rede (TAR), humanos e algoritmos são </a:t>
            </a:r>
            <a:r>
              <a:rPr lang="pt-BR" dirty="0" err="1"/>
              <a:t>actantes</a:t>
            </a:r>
            <a:r>
              <a:rPr lang="pt-BR" dirty="0"/>
              <a:t> com igual peso dentro desta rede.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419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3559500" cy="13737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/>
              <a:t>Governança: há controvérsias... </a:t>
            </a:r>
            <a:endParaRPr dirty="0"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24475" y="1848442"/>
            <a:ext cx="8494800" cy="317158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pt-BR" dirty="0" smtClean="0"/>
              <a:t> As </a:t>
            </a:r>
            <a:r>
              <a:rPr lang="pt-BR" dirty="0"/>
              <a:t>rotinas previstas por qualquer instituição – ou mesmo as pessoais - definem riscos e são fonte de ordenação – podemos pensar, por exemplo, nas rotinas previstas em diversas instituições sociais como Polícia, Universidades, Empresas, etc. </a:t>
            </a:r>
            <a:r>
              <a:rPr lang="pt-BR" dirty="0" err="1"/>
              <a:t>Gillispie</a:t>
            </a:r>
            <a:r>
              <a:rPr lang="pt-BR" dirty="0"/>
              <a:t> (2013, p. 24) critica este ponto de vista, dizendo que “as técnicas de busca computacionais não são barômetros do social”</a:t>
            </a:r>
            <a:r>
              <a:rPr lang="pt-BR" baseline="30000" dirty="0"/>
              <a:t> </a:t>
            </a:r>
            <a:r>
              <a:rPr lang="pt-BR" dirty="0"/>
              <a:t>, e sugere  um mapa conceitual com seis dimensões de relevância pública  dos algoritmos que podem ter ramificações políticas, ou seja, o efeito de uma destas dimensões pode desviar o conteúdo de um indivíduo ou de uma instituição, seja ela pública ou privada, para uma outra esfera de valores que não a proposta inicialmente quando da publicação do </a:t>
            </a:r>
            <a:r>
              <a:rPr lang="pt-BR" dirty="0" smtClean="0"/>
              <a:t>conteúdo.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132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3559500" cy="13737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/>
              <a:t>Que lógicas o algoritmo gera?</a:t>
            </a:r>
            <a:endParaRPr dirty="0"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pt-BR" smtClean="0"/>
              <a:t>... o </a:t>
            </a:r>
            <a:r>
              <a:rPr lang="pt-BR" dirty="0"/>
              <a:t>algoritmo modeliza nossa percepção dos dados que podem ser transformados em informação, assim como os </a:t>
            </a:r>
            <a:r>
              <a:rPr lang="pt-BR" i="1" dirty="0"/>
              <a:t>inputs</a:t>
            </a:r>
            <a:r>
              <a:rPr lang="pt-BR" dirty="0"/>
              <a:t> humanos de dados modelizam o algoritmo. Ou, para </a:t>
            </a:r>
            <a:r>
              <a:rPr lang="pt-BR" dirty="0" err="1"/>
              <a:t>Latour</a:t>
            </a:r>
            <a:r>
              <a:rPr lang="pt-BR" dirty="0"/>
              <a:t> (2012), os seres humanos dão forma aos algoritmos e são, simultaneamente, “formados” por eles; assim, de acordo com a Teoria Ator Rede (TAR), humanos e algoritmos são </a:t>
            </a:r>
            <a:r>
              <a:rPr lang="pt-BR" dirty="0" err="1"/>
              <a:t>actantes</a:t>
            </a:r>
            <a:r>
              <a:rPr lang="pt-BR" dirty="0"/>
              <a:t> com igual peso dentro desta rede.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795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3559500" cy="13737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/>
              <a:t>Que lógicas o algoritmo gera?</a:t>
            </a:r>
            <a:endParaRPr dirty="0"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pt-BR" dirty="0" smtClean="0"/>
              <a:t> “</a:t>
            </a:r>
            <a:r>
              <a:rPr lang="pt-BR" b="1" dirty="0"/>
              <a:t>1. </a:t>
            </a:r>
            <a:r>
              <a:rPr lang="pt-BR" dirty="0"/>
              <a:t> </a:t>
            </a:r>
            <a:r>
              <a:rPr lang="pt-BR" b="1" dirty="0"/>
              <a:t>Padrões de inclusão: </a:t>
            </a:r>
            <a:r>
              <a:rPr lang="pt-BR" dirty="0"/>
              <a:t>as opções anteriores de programação e que tornam o algoritmo um produtor de index; o que está excluído desse index e como os dados são preparados para o algoritmo;</a:t>
            </a:r>
          </a:p>
        </p:txBody>
      </p:sp>
    </p:spTree>
    <p:extLst>
      <p:ext uri="{BB962C8B-B14F-4D97-AF65-F5344CB8AC3E}">
        <p14:creationId xmlns:p14="http://schemas.microsoft.com/office/powerpoint/2010/main" val="77233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3559500" cy="13737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/>
              <a:t>Que lógicas o algoritmo gera?</a:t>
            </a:r>
            <a:endParaRPr dirty="0"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pt-BR" dirty="0" smtClean="0"/>
              <a:t> </a:t>
            </a:r>
            <a:r>
              <a:rPr lang="pt-BR" b="1" dirty="0"/>
              <a:t>2. Ciclos de antecipação:</a:t>
            </a:r>
            <a:r>
              <a:rPr lang="pt-BR" dirty="0"/>
              <a:t> as implicações das tentativas dos provedores de algoritmos de conhecerem e preverem a interação dos seus usuários, e como as conclusões deles agem sobre o desenho dos algoritmos e como desenho importa;</a:t>
            </a:r>
          </a:p>
        </p:txBody>
      </p:sp>
    </p:spTree>
    <p:extLst>
      <p:ext uri="{BB962C8B-B14F-4D97-AF65-F5344CB8AC3E}">
        <p14:creationId xmlns:p14="http://schemas.microsoft.com/office/powerpoint/2010/main" val="25256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3559500" cy="13737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/>
              <a:t>Que lógicas o algoritmo gera?</a:t>
            </a:r>
            <a:endParaRPr dirty="0"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pt-BR" dirty="0" smtClean="0"/>
              <a:t> </a:t>
            </a:r>
            <a:r>
              <a:rPr lang="pt-BR" b="1" dirty="0"/>
              <a:t>3. A avaliação da relevância:</a:t>
            </a:r>
            <a:r>
              <a:rPr lang="pt-BR" dirty="0"/>
              <a:t> os critérios pelos quais os algoritmos determinam o que é relevante, como esses critérios são obscuros e como eles implementam escolhas políticas sobre conhecimento apropriado e legítimo;</a:t>
            </a:r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310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707</Words>
  <Application>Microsoft Office PowerPoint</Application>
  <PresentationFormat>Apresentação na tela (16:9)</PresentationFormat>
  <Paragraphs>25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Lato</vt:lpstr>
      <vt:lpstr>Raleway</vt:lpstr>
      <vt:lpstr>Swiss</vt:lpstr>
      <vt:lpstr>A relevância dos algoritmos</vt:lpstr>
      <vt:lpstr>Lógica matemática</vt:lpstr>
      <vt:lpstr>Que lógicas o algoritmo gera?</vt:lpstr>
      <vt:lpstr>Que lógicas o algoritmo gera?</vt:lpstr>
      <vt:lpstr>Governança: há controvérsias... </vt:lpstr>
      <vt:lpstr>Que lógicas o algoritmo gera?</vt:lpstr>
      <vt:lpstr>Que lógicas o algoritmo gera?</vt:lpstr>
      <vt:lpstr>Que lógicas o algoritmo gera?</vt:lpstr>
      <vt:lpstr>Que lógicas o algoritmo gera?</vt:lpstr>
      <vt:lpstr>Que lógicas o algoritmo gera?</vt:lpstr>
      <vt:lpstr>Que lógicas o algoritmo gera?</vt:lpstr>
      <vt:lpstr>Que lógicas o algoritmo gera?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e-motividade afeto x fato</dc:title>
  <dc:creator>Dosvald1</dc:creator>
  <cp:lastModifiedBy>Dosvald1</cp:lastModifiedBy>
  <cp:revision>47</cp:revision>
  <dcterms:modified xsi:type="dcterms:W3CDTF">2018-04-25T13:50:09Z</dcterms:modified>
</cp:coreProperties>
</file>