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8" r:id="rId4"/>
    <p:sldId id="261" r:id="rId5"/>
    <p:sldId id="260" r:id="rId6"/>
    <p:sldId id="281" r:id="rId7"/>
    <p:sldId id="280" r:id="rId8"/>
    <p:sldId id="262" r:id="rId9"/>
    <p:sldId id="276" r:id="rId10"/>
    <p:sldId id="263" r:id="rId11"/>
    <p:sldId id="264" r:id="rId12"/>
    <p:sldId id="267" r:id="rId13"/>
    <p:sldId id="268" r:id="rId14"/>
    <p:sldId id="265" r:id="rId15"/>
    <p:sldId id="266" r:id="rId16"/>
    <p:sldId id="269" r:id="rId17"/>
    <p:sldId id="271" r:id="rId18"/>
    <p:sldId id="272" r:id="rId19"/>
    <p:sldId id="273" r:id="rId20"/>
    <p:sldId id="279" r:id="rId2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53" autoAdjust="0"/>
    <p:restoredTop sz="94660"/>
  </p:normalViewPr>
  <p:slideViewPr>
    <p:cSldViewPr snapToGrid="0">
      <p:cViewPr varScale="1">
        <p:scale>
          <a:sx n="74" d="100"/>
          <a:sy n="74" d="100"/>
        </p:scale>
        <p:origin x="5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0F048-6BBA-452F-B0B0-CD5962A439B0}" type="datetimeFigureOut">
              <a:rPr lang="pt-BR" smtClean="0"/>
              <a:t>05/06/2017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00A09-EB78-4C8E-B69D-7A346DFBC27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0558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0F048-6BBA-452F-B0B0-CD5962A439B0}" type="datetimeFigureOut">
              <a:rPr lang="pt-BR" smtClean="0"/>
              <a:t>05/06/2017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00A09-EB78-4C8E-B69D-7A346DFBC27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7934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0F048-6BBA-452F-B0B0-CD5962A439B0}" type="datetimeFigureOut">
              <a:rPr lang="pt-BR" smtClean="0"/>
              <a:t>05/06/2017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00A09-EB78-4C8E-B69D-7A346DFBC27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2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0F048-6BBA-452F-B0B0-CD5962A439B0}" type="datetimeFigureOut">
              <a:rPr lang="pt-BR" smtClean="0"/>
              <a:t>05/06/2017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00A09-EB78-4C8E-B69D-7A346DFBC27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3782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0F048-6BBA-452F-B0B0-CD5962A439B0}" type="datetimeFigureOut">
              <a:rPr lang="pt-BR" smtClean="0"/>
              <a:t>05/06/2017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00A09-EB78-4C8E-B69D-7A346DFBC27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6122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0F048-6BBA-452F-B0B0-CD5962A439B0}" type="datetimeFigureOut">
              <a:rPr lang="pt-BR" smtClean="0"/>
              <a:t>05/06/2017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00A09-EB78-4C8E-B69D-7A346DFBC27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1596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0F048-6BBA-452F-B0B0-CD5962A439B0}" type="datetimeFigureOut">
              <a:rPr lang="pt-BR" smtClean="0"/>
              <a:t>05/06/2017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00A09-EB78-4C8E-B69D-7A346DFBC27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6898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0F048-6BBA-452F-B0B0-CD5962A439B0}" type="datetimeFigureOut">
              <a:rPr lang="pt-BR" smtClean="0"/>
              <a:t>05/06/2017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00A09-EB78-4C8E-B69D-7A346DFBC27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9266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0F048-6BBA-452F-B0B0-CD5962A439B0}" type="datetimeFigureOut">
              <a:rPr lang="pt-BR" smtClean="0"/>
              <a:t>05/06/2017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00A09-EB78-4C8E-B69D-7A346DFBC27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4544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0F048-6BBA-452F-B0B0-CD5962A439B0}" type="datetimeFigureOut">
              <a:rPr lang="pt-BR" smtClean="0"/>
              <a:t>05/06/2017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00A09-EB78-4C8E-B69D-7A346DFBC27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1201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0F048-6BBA-452F-B0B0-CD5962A439B0}" type="datetimeFigureOut">
              <a:rPr lang="pt-BR" smtClean="0"/>
              <a:t>05/06/2017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00A09-EB78-4C8E-B69D-7A346DFBC27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0332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D0F048-6BBA-452F-B0B0-CD5962A439B0}" type="datetimeFigureOut">
              <a:rPr lang="pt-BR" smtClean="0"/>
              <a:t>05/06/2017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00A09-EB78-4C8E-B69D-7A346DFBC27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8513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206877" y="244699"/>
            <a:ext cx="10474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SEMINÁRIO DO LIVRO “ PIERO DELLA FRANCESCA” – ROBERTO LONGHI</a:t>
            </a:r>
            <a:endParaRPr lang="pt-BR" b="1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929" y="774068"/>
            <a:ext cx="6285464" cy="5570258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347728" y="6504364"/>
            <a:ext cx="1254402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b="1" dirty="0"/>
              <a:t>PROGRAMA DE PÓS-GRADUAÇÃO INTERUNIDADES EM ESTÉTICA E HISTÓRIA DA ARTE</a:t>
            </a:r>
            <a:r>
              <a:rPr lang="pt-BR" sz="1200" b="1" dirty="0" smtClean="0"/>
              <a:t>.</a:t>
            </a:r>
            <a:r>
              <a:rPr lang="pt-BR" sz="1200" b="1" cap="all" dirty="0"/>
              <a:t> TEORIA E METODOLOGIA EM HISTÓRIA DA </a:t>
            </a:r>
            <a:r>
              <a:rPr lang="pt-BR" sz="1200" b="1" cap="all" dirty="0" smtClean="0"/>
              <a:t>ARTE . </a:t>
            </a:r>
            <a:r>
              <a:rPr lang="pt-BR" sz="1200" b="1" dirty="0" smtClean="0"/>
              <a:t> </a:t>
            </a:r>
            <a:r>
              <a:rPr lang="pt-BR" sz="1200" b="1" dirty="0"/>
              <a:t>SUZANNA RAMALHO DE REZENDE. </a:t>
            </a:r>
          </a:p>
        </p:txBody>
      </p:sp>
    </p:spTree>
    <p:extLst>
      <p:ext uri="{BB962C8B-B14F-4D97-AF65-F5344CB8AC3E}">
        <p14:creationId xmlns:p14="http://schemas.microsoft.com/office/powerpoint/2010/main" val="189152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" t="-358" r="1703" b="-1"/>
          <a:stretch/>
        </p:blipFill>
        <p:spPr>
          <a:xfrm>
            <a:off x="393507" y="1170874"/>
            <a:ext cx="5762594" cy="4664299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393507" y="5957084"/>
            <a:ext cx="44303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A lenda da Cruz. Morte de Adão</a:t>
            </a:r>
            <a:endParaRPr lang="pt-BR" sz="1200" dirty="0"/>
          </a:p>
        </p:txBody>
      </p:sp>
      <p:sp>
        <p:nvSpPr>
          <p:cNvPr id="5" name="Retângulo 4"/>
          <p:cNvSpPr/>
          <p:nvPr/>
        </p:nvSpPr>
        <p:spPr>
          <a:xfrm>
            <a:off x="251840" y="280387"/>
            <a:ext cx="55322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/>
              <a:t>Ciclo de afrescos da Igreja de San Francesco em </a:t>
            </a:r>
            <a:r>
              <a:rPr lang="pt-BR" b="1" dirty="0" err="1"/>
              <a:t>Arezzo</a:t>
            </a:r>
            <a:r>
              <a:rPr lang="pt-BR" b="1" dirty="0"/>
              <a:t>   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6297769" y="1170874"/>
            <a:ext cx="4159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Estilo espontaneamente arcaico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6297769" y="1817205"/>
            <a:ext cx="52803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“ Sua redescoberta mais valiosa foi, desde logo, a de uma estilo espontaneamente arcaico.  Ela se deu no mesmo momento em que Piero concebia a reforma do classicismo- e aqui devemos ter cuidado para não entender esse arcaísmo como retomada histórica , e sim como recurso.”(p.34)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6346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7672"/>
            <a:ext cx="12192000" cy="4010928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0" y="423860"/>
            <a:ext cx="55322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/>
              <a:t>Ciclo de afrescos da Igreja de San Francesco em </a:t>
            </a:r>
            <a:r>
              <a:rPr lang="pt-BR" b="1" dirty="0" err="1"/>
              <a:t>Arezzo</a:t>
            </a:r>
            <a:r>
              <a:rPr lang="pt-BR" b="1" dirty="0"/>
              <a:t>   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5368414"/>
            <a:ext cx="392928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/>
              <a:t>A lenda da Cruz. </a:t>
            </a:r>
            <a:r>
              <a:rPr lang="pt-BR" sz="1200" dirty="0" smtClean="0"/>
              <a:t>Encontro de Salomão com a rainha de </a:t>
            </a:r>
            <a:r>
              <a:rPr lang="pt-BR" sz="1200" dirty="0" err="1" smtClean="0"/>
              <a:t>Sabá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402864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8" y="705128"/>
            <a:ext cx="3066990" cy="5759126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117850" y="204920"/>
            <a:ext cx="55322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/>
              <a:t>Ciclo de afrescos da Igreja de San Francesco em </a:t>
            </a:r>
            <a:r>
              <a:rPr lang="pt-BR" b="1" dirty="0" err="1"/>
              <a:t>Arezzo</a:t>
            </a:r>
            <a:r>
              <a:rPr lang="pt-BR" b="1" dirty="0"/>
              <a:t>   </a:t>
            </a:r>
          </a:p>
        </p:txBody>
      </p:sp>
      <p:sp>
        <p:nvSpPr>
          <p:cNvPr id="4" name="Retângulo 3"/>
          <p:cNvSpPr/>
          <p:nvPr/>
        </p:nvSpPr>
        <p:spPr>
          <a:xfrm>
            <a:off x="861068" y="6464254"/>
            <a:ext cx="298838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/>
              <a:t>A lenda da Cruz. </a:t>
            </a:r>
            <a:r>
              <a:rPr lang="pt-BR" sz="1200" dirty="0" smtClean="0"/>
              <a:t>Transporte do lenho da Cruz</a:t>
            </a:r>
            <a:endParaRPr lang="pt-BR" sz="1200" dirty="0"/>
          </a:p>
        </p:txBody>
      </p:sp>
      <p:sp>
        <p:nvSpPr>
          <p:cNvPr id="5" name="Retângulo 4"/>
          <p:cNvSpPr/>
          <p:nvPr/>
        </p:nvSpPr>
        <p:spPr>
          <a:xfrm>
            <a:off x="4786648" y="1543911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ea typeface="Calibri" panose="020F0502020204030204" pitchFamily="34" charset="0"/>
              </a:rPr>
              <a:t>Sintetismo perspectiva forma-cor </a:t>
            </a:r>
            <a:endParaRPr lang="pt-BR" dirty="0" smtClean="0">
              <a:ea typeface="Calibri" panose="020F0502020204030204" pitchFamily="34" charset="0"/>
            </a:endParaRPr>
          </a:p>
          <a:p>
            <a:endParaRPr lang="pt-BR" dirty="0" smtClean="0">
              <a:ea typeface="Calibri" panose="020F0502020204030204" pitchFamily="34" charset="0"/>
            </a:endParaRPr>
          </a:p>
          <a:p>
            <a:r>
              <a:rPr lang="pt-BR" dirty="0" smtClean="0">
                <a:ea typeface="Calibri" panose="020F0502020204030204" pitchFamily="34" charset="0"/>
              </a:rPr>
              <a:t>“ </a:t>
            </a:r>
            <a:r>
              <a:rPr lang="pt-BR" dirty="0">
                <a:ea typeface="Calibri" panose="020F0502020204030204" pitchFamily="34" charset="0"/>
              </a:rPr>
              <a:t>As cores são o “quanta”, são superfícies medidas e extensas de uma natureza completa que vai se manifestando desde as profundezas sob a luz natural. Essa conjunção deliberada ocorre devido uma “síntese perspectiva” que, primeiramente, coloca um conjunto selecionado de formas simples em terceira dimensão e, depois , recoloca-as no plano bidimensional como </a:t>
            </a:r>
            <a:r>
              <a:rPr lang="pt-BR" dirty="0" smtClean="0">
                <a:ea typeface="Calibri" panose="020F0502020204030204" pitchFamily="34" charset="0"/>
              </a:rPr>
              <a:t>perspectiva </a:t>
            </a:r>
            <a:r>
              <a:rPr lang="pt-BR" dirty="0">
                <a:ea typeface="Calibri" panose="020F0502020204030204" pitchFamily="34" charset="0"/>
              </a:rPr>
              <a:t>cromática </a:t>
            </a:r>
            <a:r>
              <a:rPr lang="pt-BR" dirty="0" smtClean="0">
                <a:ea typeface="Calibri" panose="020F0502020204030204" pitchFamily="34" charset="0"/>
              </a:rPr>
              <a:t>“(p.103)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972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598" y="708338"/>
            <a:ext cx="3458575" cy="5847007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142716" y="184460"/>
            <a:ext cx="55322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/>
              <a:t>Ciclo de afrescos da Igreja de San Francesco em </a:t>
            </a:r>
            <a:r>
              <a:rPr lang="pt-BR" b="1" dirty="0" err="1"/>
              <a:t>Arezzo</a:t>
            </a:r>
            <a:r>
              <a:rPr lang="pt-BR" b="1" dirty="0"/>
              <a:t>   </a:t>
            </a:r>
          </a:p>
        </p:txBody>
      </p:sp>
      <p:sp>
        <p:nvSpPr>
          <p:cNvPr id="4" name="Retângulo 3"/>
          <p:cNvSpPr/>
          <p:nvPr/>
        </p:nvSpPr>
        <p:spPr>
          <a:xfrm>
            <a:off x="918858" y="6571391"/>
            <a:ext cx="198996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/>
              <a:t>A lenda da Cruz. </a:t>
            </a:r>
            <a:r>
              <a:rPr lang="pt-BR" sz="1200" dirty="0" smtClean="0"/>
              <a:t>Anunciação </a:t>
            </a:r>
            <a:endParaRPr lang="pt-BR" sz="12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5048519" y="1468192"/>
            <a:ext cx="575685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Relação com a arquitetura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 smtClean="0"/>
          </a:p>
          <a:p>
            <a:r>
              <a:rPr lang="pt-BR" dirty="0" smtClean="0"/>
              <a:t>“ Como sempre , as figuras parecem concebidas nos mesmo termos que a arquitetura, a qual , aqui também , é de uma medida criada pelo próprio Piero, tectônica , e cromática na superfície ,portanto bizantina, grega e romana, e, em suma, originalíssima “(p.55)</a:t>
            </a:r>
          </a:p>
          <a:p>
            <a:endParaRPr lang="pt-BR" dirty="0"/>
          </a:p>
          <a:p>
            <a:r>
              <a:rPr lang="pt-BR" dirty="0" smtClean="0"/>
              <a:t>“ Com efeito, quem poderia negar, abolindo-se dos episódios seculares a lembrança dos temas canônicos da lenda cristã, que tal pintura parece representar uma cena ritual de adoração e consagração de uma coluna , convertida em fetiche talvez pela sua admirável brancura ou pela rara beleza da </a:t>
            </a:r>
            <a:r>
              <a:rPr lang="pt-BR" dirty="0" err="1" smtClean="0"/>
              <a:t>êntase</a:t>
            </a:r>
            <a:r>
              <a:rPr lang="pt-BR" dirty="0" smtClean="0"/>
              <a:t>?”(p.55)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0614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70" y="694364"/>
            <a:ext cx="2849721" cy="5629157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97293" y="17034"/>
            <a:ext cx="55322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/>
              <a:t>Ciclo de afrescos da Igreja de San Francesco em </a:t>
            </a:r>
            <a:r>
              <a:rPr lang="pt-BR" b="1" dirty="0" err="1"/>
              <a:t>Arezzo</a:t>
            </a:r>
            <a:r>
              <a:rPr lang="pt-BR" b="1" dirty="0"/>
              <a:t>   </a:t>
            </a:r>
          </a:p>
        </p:txBody>
      </p:sp>
      <p:sp>
        <p:nvSpPr>
          <p:cNvPr id="6" name="Retângulo 5"/>
          <p:cNvSpPr/>
          <p:nvPr/>
        </p:nvSpPr>
        <p:spPr>
          <a:xfrm>
            <a:off x="588938" y="6379177"/>
            <a:ext cx="260500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/>
              <a:t>A lenda da Cruz. </a:t>
            </a:r>
            <a:r>
              <a:rPr lang="pt-BR" sz="1200" dirty="0" smtClean="0"/>
              <a:t>Sonho de Constantino</a:t>
            </a:r>
            <a:endParaRPr lang="pt-BR" sz="12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4404575" y="850006"/>
            <a:ext cx="681292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“ Passando assim por cima dos episódios do santo lenho na época de Cristo , Piero retoma a historia trezentos anos depois , imaginado a cena do bastante famoso </a:t>
            </a:r>
            <a:r>
              <a:rPr lang="pt-BR" i="1" dirty="0" smtClean="0"/>
              <a:t>Sonho de Constantino </a:t>
            </a:r>
            <a:r>
              <a:rPr lang="pt-BR" dirty="0" smtClean="0"/>
              <a:t>e aqui apresentando-nos a pintura talvez mais inesperada de todos os tempos italianos: uma obra em que o noturno fabuloso do gótico se encontra com o classicismo antigo , com o </a:t>
            </a:r>
            <a:r>
              <a:rPr lang="pt-BR" dirty="0" err="1" smtClean="0"/>
              <a:t>luminismo</a:t>
            </a:r>
            <a:r>
              <a:rPr lang="pt-BR" dirty="0" smtClean="0"/>
              <a:t> estrutural de </a:t>
            </a:r>
            <a:r>
              <a:rPr lang="pt-BR" dirty="0" err="1" smtClean="0"/>
              <a:t>Caravaggio</a:t>
            </a:r>
            <a:r>
              <a:rPr lang="pt-BR" dirty="0" smtClean="0"/>
              <a:t> , com aquele </a:t>
            </a:r>
            <a:r>
              <a:rPr lang="pt-BR" dirty="0" err="1" smtClean="0"/>
              <a:t>luminismo</a:t>
            </a:r>
            <a:r>
              <a:rPr lang="pt-BR" dirty="0" smtClean="0"/>
              <a:t> mágico de Rembrandt e até com o tratamento pulverizado de </a:t>
            </a:r>
            <a:r>
              <a:rPr lang="pt-BR" dirty="0" err="1" smtClean="0"/>
              <a:t>Seurat</a:t>
            </a:r>
            <a:r>
              <a:rPr lang="pt-BR" dirty="0" smtClean="0"/>
              <a:t> , citações a que não seríamos induzidos se uma circunstancia tão rara não as tornasse plenamente apropriadas”(p.55)</a:t>
            </a:r>
          </a:p>
          <a:p>
            <a:endParaRPr lang="pt-BR" i="1" dirty="0"/>
          </a:p>
          <a:p>
            <a:endParaRPr lang="pt-BR" i="1" dirty="0" smtClean="0"/>
          </a:p>
          <a:p>
            <a:r>
              <a:rPr lang="pt-BR" i="1" dirty="0" smtClean="0"/>
              <a:t>“</a:t>
            </a:r>
            <a:r>
              <a:rPr lang="pt-BR" dirty="0" smtClean="0"/>
              <a:t> Jamais se viu na arte italiana , e certamente tampouco na arte estrangeira , tal mescla de mística beleza fabulosa , calma epopeia e histórica gravidade , de milagre e de naturalidade , de ritmo perspícuo e bela síntese entre forma e cor” </a:t>
            </a:r>
            <a:endParaRPr lang="pt-BR" i="1" dirty="0"/>
          </a:p>
        </p:txBody>
      </p:sp>
    </p:spTree>
    <p:extLst>
      <p:ext uri="{BB962C8B-B14F-4D97-AF65-F5344CB8AC3E}">
        <p14:creationId xmlns:p14="http://schemas.microsoft.com/office/powerpoint/2010/main" val="296728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16" y="486313"/>
            <a:ext cx="10997814" cy="6080748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0" y="116981"/>
            <a:ext cx="55322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/>
              <a:t>Ciclo de afrescos da Igreja de San Francesco em </a:t>
            </a:r>
            <a:r>
              <a:rPr lang="pt-BR" b="1" dirty="0" err="1"/>
              <a:t>Arezzo</a:t>
            </a:r>
            <a:r>
              <a:rPr lang="pt-BR" b="1" dirty="0"/>
              <a:t>   </a:t>
            </a:r>
          </a:p>
        </p:txBody>
      </p:sp>
      <p:sp>
        <p:nvSpPr>
          <p:cNvPr id="4" name="Retângulo 3"/>
          <p:cNvSpPr/>
          <p:nvPr/>
        </p:nvSpPr>
        <p:spPr>
          <a:xfrm>
            <a:off x="322716" y="6567061"/>
            <a:ext cx="36892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/>
              <a:t>A lenda da Cruz. </a:t>
            </a:r>
            <a:r>
              <a:rPr lang="pt-BR" sz="1200" dirty="0" smtClean="0"/>
              <a:t>Vitória de Constantino sobre </a:t>
            </a:r>
            <a:r>
              <a:rPr lang="pt-BR" sz="1200" dirty="0" err="1" smtClean="0"/>
              <a:t>Maxencio</a:t>
            </a:r>
            <a:r>
              <a:rPr lang="pt-BR" sz="1200" dirty="0" smtClean="0"/>
              <a:t> 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393741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713" y="570763"/>
            <a:ext cx="3011832" cy="5819765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148808" y="101889"/>
            <a:ext cx="55322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/>
              <a:t>Ciclo de afrescos da Igreja de San Francesco em </a:t>
            </a:r>
            <a:r>
              <a:rPr lang="pt-BR" b="1" dirty="0" err="1"/>
              <a:t>Arezzo</a:t>
            </a:r>
            <a:r>
              <a:rPr lang="pt-BR" b="1" dirty="0"/>
              <a:t>   </a:t>
            </a:r>
          </a:p>
        </p:txBody>
      </p:sp>
      <p:sp>
        <p:nvSpPr>
          <p:cNvPr id="4" name="Retângulo 3"/>
          <p:cNvSpPr/>
          <p:nvPr/>
        </p:nvSpPr>
        <p:spPr>
          <a:xfrm>
            <a:off x="1289712" y="6390528"/>
            <a:ext cx="22678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/>
              <a:t>A lenda da Cruz. </a:t>
            </a:r>
            <a:r>
              <a:rPr lang="pt-BR" sz="1200" dirty="0" smtClean="0"/>
              <a:t>Tortura do judeu</a:t>
            </a:r>
            <a:endParaRPr lang="pt-BR" sz="1200" dirty="0"/>
          </a:p>
        </p:txBody>
      </p:sp>
      <p:sp>
        <p:nvSpPr>
          <p:cNvPr id="6" name="Retângulo 5"/>
          <p:cNvSpPr/>
          <p:nvPr/>
        </p:nvSpPr>
        <p:spPr>
          <a:xfrm>
            <a:off x="5134377" y="1666364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Liberdade de disposição dos elementos na tela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 smtClean="0"/>
          </a:p>
          <a:p>
            <a:r>
              <a:rPr lang="pt-BR" dirty="0" smtClean="0"/>
              <a:t>“ </a:t>
            </a:r>
            <a:r>
              <a:rPr lang="pt-BR" dirty="0"/>
              <a:t>É portanto , insistimos, um equilíbrio puramente cromático e espacial , não mais submetido a ritmos que vão delineando com elegância a bela proeminência das ações humanas :e isso basta para definir a grande  diferença entre a ideia de Piero e a concepção dos clássicos antigos , a qual ele se vinha , mesmo que não intencionalmente , submetendo a uma reforma critica.”</a:t>
            </a:r>
          </a:p>
        </p:txBody>
      </p:sp>
    </p:spTree>
    <p:extLst>
      <p:ext uri="{BB962C8B-B14F-4D97-AF65-F5344CB8AC3E}">
        <p14:creationId xmlns:p14="http://schemas.microsoft.com/office/powerpoint/2010/main" val="18889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02"/>
          <a:stretch/>
        </p:blipFill>
        <p:spPr>
          <a:xfrm>
            <a:off x="596293" y="752472"/>
            <a:ext cx="5200607" cy="5366226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900" y="752472"/>
            <a:ext cx="6055235" cy="5366226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123051" y="177077"/>
            <a:ext cx="55322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/>
              <a:t>Ciclo de afrescos da Igreja de San Francesco em </a:t>
            </a:r>
            <a:r>
              <a:rPr lang="pt-BR" b="1" dirty="0" err="1"/>
              <a:t>Arezzo</a:t>
            </a:r>
            <a:r>
              <a:rPr lang="pt-BR" b="1" dirty="0"/>
              <a:t>   </a:t>
            </a:r>
          </a:p>
        </p:txBody>
      </p:sp>
      <p:sp>
        <p:nvSpPr>
          <p:cNvPr id="5" name="Retângulo 4"/>
          <p:cNvSpPr/>
          <p:nvPr/>
        </p:nvSpPr>
        <p:spPr>
          <a:xfrm>
            <a:off x="596293" y="6118698"/>
            <a:ext cx="41310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/>
              <a:t>A lenda da Cruz. </a:t>
            </a:r>
            <a:r>
              <a:rPr lang="pt-BR" sz="1200" dirty="0" smtClean="0"/>
              <a:t>Descoberta e comprovação da verdadeira Cruz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210148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166284"/>
            <a:ext cx="55322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/>
              <a:t>Ciclo de afrescos da Igreja de San Francesco em </a:t>
            </a:r>
            <a:r>
              <a:rPr lang="pt-BR" b="1" dirty="0" err="1"/>
              <a:t>Arezzo</a:t>
            </a:r>
            <a:r>
              <a:rPr lang="pt-BR" b="1" dirty="0"/>
              <a:t>   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5616"/>
            <a:ext cx="12192000" cy="5918938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0" y="6546887"/>
            <a:ext cx="24316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/>
              <a:t>A lenda da Cruz. </a:t>
            </a:r>
            <a:r>
              <a:rPr lang="pt-BR" sz="1200" dirty="0" smtClean="0"/>
              <a:t>Derrota de </a:t>
            </a:r>
            <a:r>
              <a:rPr lang="pt-BR" sz="1200" dirty="0" err="1" smtClean="0"/>
              <a:t>Cosroés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396429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509416" y="279744"/>
            <a:ext cx="55322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/>
              <a:t>Ciclo de afrescos da Igreja de San Francesco em </a:t>
            </a:r>
            <a:r>
              <a:rPr lang="pt-BR" b="1" dirty="0" err="1"/>
              <a:t>Arezzo</a:t>
            </a:r>
            <a:r>
              <a:rPr lang="pt-BR" b="1" dirty="0"/>
              <a:t>   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14" y="698142"/>
            <a:ext cx="6337795" cy="5488654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606503" y="6284928"/>
            <a:ext cx="31942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/>
              <a:t>A lenda da Cruz. </a:t>
            </a:r>
            <a:r>
              <a:rPr lang="pt-BR" sz="1200" dirty="0" smtClean="0"/>
              <a:t>Restituição da Cruz a Jerusalém</a:t>
            </a:r>
            <a:endParaRPr lang="pt-BR" sz="12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7340957" y="1609859"/>
            <a:ext cx="41727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“ Essa “forma da cor” , que consistem em seu quantum de extensão calculada em face das zonas contíguas , retornava , em suma , a Piero no momento em que ele , tal como os egípcios lançava mão, para a representação dos corpos , de uma lei de continua produção de volumes como “ demonstrações de superfície” , de modo que, portanto, a cor, assim como na arte egípcia , podia se conceder um “repouso” de equivalência suave e continuamente extensa”</a:t>
            </a:r>
          </a:p>
        </p:txBody>
      </p:sp>
    </p:spTree>
    <p:extLst>
      <p:ext uri="{BB962C8B-B14F-4D97-AF65-F5344CB8AC3E}">
        <p14:creationId xmlns:p14="http://schemas.microsoft.com/office/powerpoint/2010/main" val="366992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m para roberto longh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35" y="532215"/>
            <a:ext cx="4385259" cy="5920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5512157" y="680511"/>
            <a:ext cx="611746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Roberto </a:t>
            </a:r>
            <a:r>
              <a:rPr lang="pt-BR" b="1" dirty="0" err="1" smtClean="0"/>
              <a:t>Longhi</a:t>
            </a:r>
            <a:r>
              <a:rPr lang="pt-BR" dirty="0"/>
              <a:t> (Alba, 28 de dezembro de 1890 - Florença, 3 de junho de 1970</a:t>
            </a:r>
            <a:r>
              <a:rPr lang="pt-BR" dirty="0" smtClean="0"/>
              <a:t>)</a:t>
            </a:r>
          </a:p>
          <a:p>
            <a:endParaRPr lang="pt-BR" dirty="0" smtClean="0"/>
          </a:p>
          <a:p>
            <a:pPr marL="285750" indent="-285750">
              <a:buFontTx/>
              <a:buChar char="-"/>
            </a:pPr>
            <a:r>
              <a:rPr lang="pt-BR" sz="1600" dirty="0" smtClean="0"/>
              <a:t>Graduado em história da arte pela Universidade de Turim em 1911 defendendo uma tese sobre </a:t>
            </a:r>
            <a:r>
              <a:rPr lang="pt-BR" sz="1600" dirty="0" err="1" smtClean="0"/>
              <a:t>Caravaggio</a:t>
            </a:r>
            <a:r>
              <a:rPr lang="pt-BR" sz="1600" dirty="0" smtClean="0"/>
              <a:t> orientada por Pietro </a:t>
            </a:r>
            <a:r>
              <a:rPr lang="pt-BR" sz="1600" dirty="0" err="1" smtClean="0"/>
              <a:t>Toesca</a:t>
            </a:r>
            <a:r>
              <a:rPr lang="pt-BR" sz="1600" dirty="0" smtClean="0"/>
              <a:t> </a:t>
            </a:r>
          </a:p>
          <a:p>
            <a:pPr marL="285750" indent="-285750">
              <a:buFontTx/>
              <a:buChar char="-"/>
            </a:pPr>
            <a:r>
              <a:rPr lang="pt-BR" sz="1600" dirty="0" smtClean="0"/>
              <a:t>Em 1912 é admitido na curso de pós-graduação de Adolfo Venturi em Roma</a:t>
            </a:r>
          </a:p>
          <a:p>
            <a:pPr marL="285750" indent="-285750">
              <a:buFontTx/>
              <a:buChar char="-"/>
            </a:pPr>
            <a:r>
              <a:rPr lang="pt-BR" sz="1600" dirty="0" smtClean="0"/>
              <a:t>Entre 1913 e 1914 leciona na escola Tasso e Visconti em Roma , esse curso dará origem ao livro </a:t>
            </a:r>
            <a:r>
              <a:rPr lang="pt-BR" sz="1600" i="1" dirty="0" smtClean="0"/>
              <a:t>Breve mas verídica história da arte italiana , </a:t>
            </a:r>
            <a:r>
              <a:rPr lang="pt-BR" sz="1600" dirty="0" smtClean="0"/>
              <a:t>publicado postumamente em 1980</a:t>
            </a:r>
          </a:p>
          <a:p>
            <a:pPr marL="285750" indent="-285750">
              <a:buFontTx/>
              <a:buChar char="-"/>
            </a:pPr>
            <a:r>
              <a:rPr lang="pt-BR" sz="1600" dirty="0" smtClean="0"/>
              <a:t>Nessa mesma época começa a colaborar com as revistas “La </a:t>
            </a:r>
            <a:r>
              <a:rPr lang="pt-BR" sz="1600" dirty="0" err="1" smtClean="0"/>
              <a:t>voce</a:t>
            </a:r>
            <a:r>
              <a:rPr lang="pt-BR" sz="1600" dirty="0" smtClean="0"/>
              <a:t>” e “</a:t>
            </a:r>
            <a:r>
              <a:rPr lang="pt-BR" sz="1600" dirty="0" err="1" smtClean="0"/>
              <a:t>L’Arte</a:t>
            </a:r>
            <a:r>
              <a:rPr lang="pt-BR" sz="1600" dirty="0" smtClean="0"/>
              <a:t>”</a:t>
            </a:r>
          </a:p>
          <a:p>
            <a:pPr marL="285750" indent="-285750">
              <a:buFontTx/>
              <a:buChar char="-"/>
            </a:pPr>
            <a:r>
              <a:rPr lang="pt-BR" sz="1600" dirty="0" smtClean="0"/>
              <a:t>Conhece Bernard </a:t>
            </a:r>
            <a:r>
              <a:rPr lang="pt-BR" sz="1600" dirty="0" err="1" smtClean="0"/>
              <a:t>Bereson</a:t>
            </a:r>
            <a:r>
              <a:rPr lang="pt-BR" sz="1600" dirty="0" smtClean="0"/>
              <a:t> e se oferece para traduzir o volume “</a:t>
            </a:r>
            <a:r>
              <a:rPr lang="en-US" sz="1600" dirty="0"/>
              <a:t>The Italian painters of the </a:t>
            </a:r>
            <a:r>
              <a:rPr lang="en-US" sz="1600" dirty="0" smtClean="0"/>
              <a:t>Renaissance”</a:t>
            </a:r>
          </a:p>
          <a:p>
            <a:pPr marL="285750" indent="-285750">
              <a:buFontTx/>
              <a:buChar char="-"/>
            </a:pPr>
            <a:r>
              <a:rPr lang="en-US" sz="1600" dirty="0" smtClean="0"/>
              <a:t>É “</a:t>
            </a:r>
            <a:r>
              <a:rPr lang="en-US" sz="1600" dirty="0" err="1" smtClean="0"/>
              <a:t>adotado</a:t>
            </a:r>
            <a:r>
              <a:rPr lang="en-US" sz="1600" dirty="0" smtClean="0"/>
              <a:t>” </a:t>
            </a:r>
            <a:r>
              <a:rPr lang="en-US" sz="1600" dirty="0" err="1" smtClean="0"/>
              <a:t>pelo</a:t>
            </a:r>
            <a:r>
              <a:rPr lang="en-US" sz="1600" dirty="0" smtClean="0"/>
              <a:t> </a:t>
            </a:r>
            <a:r>
              <a:rPr lang="en-US" sz="1600" dirty="0" err="1" smtClean="0"/>
              <a:t>colecionador</a:t>
            </a:r>
            <a:r>
              <a:rPr lang="en-US" sz="1600" dirty="0" smtClean="0"/>
              <a:t> e </a:t>
            </a:r>
            <a:r>
              <a:rPr lang="pt-BR" sz="1600" dirty="0" smtClean="0"/>
              <a:t>negociante</a:t>
            </a:r>
            <a:r>
              <a:rPr lang="en-US" sz="1600" dirty="0" smtClean="0"/>
              <a:t> Alessandro </a:t>
            </a:r>
            <a:r>
              <a:rPr lang="en-US" sz="1600" dirty="0" err="1" smtClean="0"/>
              <a:t>Contini</a:t>
            </a:r>
            <a:r>
              <a:rPr lang="en-US" sz="1600" dirty="0" smtClean="0"/>
              <a:t> </a:t>
            </a:r>
            <a:r>
              <a:rPr lang="en-US" sz="1600" dirty="0" err="1" smtClean="0"/>
              <a:t>Bonacossi</a:t>
            </a:r>
            <a:r>
              <a:rPr lang="en-US" sz="1600" dirty="0" smtClean="0"/>
              <a:t> que </a:t>
            </a:r>
            <a:r>
              <a:rPr lang="en-US" sz="1600" dirty="0" err="1" smtClean="0"/>
              <a:t>financia</a:t>
            </a:r>
            <a:r>
              <a:rPr lang="en-US" sz="1600" dirty="0" smtClean="0"/>
              <a:t> </a:t>
            </a:r>
            <a:r>
              <a:rPr lang="en-US" sz="1600" dirty="0" err="1" smtClean="0"/>
              <a:t>uma</a:t>
            </a:r>
            <a:r>
              <a:rPr lang="en-US" sz="1600" dirty="0" smtClean="0"/>
              <a:t> </a:t>
            </a:r>
            <a:r>
              <a:rPr lang="en-US" sz="1600" dirty="0" err="1" smtClean="0"/>
              <a:t>série</a:t>
            </a:r>
            <a:r>
              <a:rPr lang="en-US" sz="1600" dirty="0" smtClean="0"/>
              <a:t> de </a:t>
            </a:r>
            <a:r>
              <a:rPr lang="en-US" sz="1600" dirty="0" err="1" smtClean="0"/>
              <a:t>viagens</a:t>
            </a:r>
            <a:r>
              <a:rPr lang="en-US" sz="1600" dirty="0" smtClean="0"/>
              <a:t> entre 1920 e 1922</a:t>
            </a:r>
          </a:p>
          <a:p>
            <a:pPr marL="285750" indent="-285750">
              <a:buFontTx/>
              <a:buChar char="-"/>
            </a:pPr>
            <a:r>
              <a:rPr lang="en-US" sz="1600" b="1" dirty="0" err="1" smtClean="0"/>
              <a:t>Em</a:t>
            </a:r>
            <a:r>
              <a:rPr lang="en-US" sz="1600" b="1" dirty="0" smtClean="0"/>
              <a:t> 1927 </a:t>
            </a:r>
            <a:r>
              <a:rPr lang="en-US" sz="1600" b="1" dirty="0" err="1" smtClean="0"/>
              <a:t>publica</a:t>
            </a:r>
            <a:r>
              <a:rPr lang="en-US" sz="1600" b="1" dirty="0" smtClean="0"/>
              <a:t>  o </a:t>
            </a:r>
            <a:r>
              <a:rPr lang="en-US" sz="1600" b="1" dirty="0" err="1" smtClean="0"/>
              <a:t>ensaio</a:t>
            </a:r>
            <a:r>
              <a:rPr lang="en-US" sz="1600" b="1" dirty="0" smtClean="0"/>
              <a:t> </a:t>
            </a:r>
            <a:r>
              <a:rPr lang="en-US" sz="1600" b="1" i="1" dirty="0" err="1" smtClean="0"/>
              <a:t>Piero</a:t>
            </a:r>
            <a:r>
              <a:rPr lang="en-US" sz="1600" b="1" i="1" dirty="0" smtClean="0"/>
              <a:t> </a:t>
            </a:r>
            <a:r>
              <a:rPr lang="en-US" sz="1600" b="1" i="1" dirty="0" err="1" smtClean="0"/>
              <a:t>della</a:t>
            </a:r>
            <a:r>
              <a:rPr lang="en-US" sz="1600" b="1" i="1" dirty="0" smtClean="0"/>
              <a:t> Francesca</a:t>
            </a:r>
            <a:endParaRPr lang="pt-BR" sz="1600" b="1" i="1" dirty="0" smtClean="0"/>
          </a:p>
          <a:p>
            <a:pPr marL="285750" indent="-285750">
              <a:buFontTx/>
              <a:buChar char="-"/>
            </a:pPr>
            <a:r>
              <a:rPr lang="pt-BR" sz="1600" dirty="0" smtClean="0"/>
              <a:t>Em 1934 é aprovado no concurso para professor de Historia da Arte Medieval e Moderna na Universidade de Bolonha</a:t>
            </a:r>
          </a:p>
          <a:p>
            <a:pPr marL="285750" indent="-285750">
              <a:buFontTx/>
              <a:buChar char="-"/>
            </a:pPr>
            <a:r>
              <a:rPr lang="pt-BR" sz="1600" dirty="0" smtClean="0"/>
              <a:t>Começa a lecionar na Universidade de Florença em 1949</a:t>
            </a:r>
          </a:p>
          <a:p>
            <a:pPr marL="285750" indent="-285750">
              <a:buFontTx/>
              <a:buChar char="-"/>
            </a:pPr>
            <a:r>
              <a:rPr lang="pt-BR" sz="1600" dirty="0" smtClean="0"/>
              <a:t>Em 1950 funda a revista Paragone </a:t>
            </a:r>
          </a:p>
          <a:p>
            <a:r>
              <a:rPr lang="pt-B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765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40157" y="1081826"/>
            <a:ext cx="101227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“ Bem mais tarde, após a longa interrupção que ,por muitos séculos, carrega os nomes genéricos de “barroco” e “romantismo” , aquelas antigas e supremas pesquisas de medidas formais e cromáticas ressurgem , por vias tortuosas ou ainda não redescobertas , nos reconstrutores que acompanham ou se seguem à suave poesia </a:t>
            </a:r>
            <a:r>
              <a:rPr lang="pt-BR" dirty="0"/>
              <a:t>d</a:t>
            </a:r>
            <a:r>
              <a:rPr lang="pt-BR" dirty="0" smtClean="0"/>
              <a:t>o impressionismo: em Cézanne , </a:t>
            </a:r>
            <a:r>
              <a:rPr lang="pt-BR" dirty="0" err="1" smtClean="0"/>
              <a:t>Seurat</a:t>
            </a:r>
            <a:r>
              <a:rPr lang="pt-BR" dirty="0" smtClean="0"/>
              <a:t> , em alguns aspectos do “sintetismo”.  Aqui reside a historia secreta , mesmo que inconsciente , do atual retorno a Piero </a:t>
            </a:r>
            <a:r>
              <a:rPr lang="pt-BR" dirty="0" err="1" smtClean="0"/>
              <a:t>della</a:t>
            </a:r>
            <a:r>
              <a:rPr lang="pt-BR" dirty="0" smtClean="0"/>
              <a:t> Francesca, não tanto por parte dos críticos, pois isso não importa tanto, mas dos próprios artistas.” 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5100035" y="4146997"/>
            <a:ext cx="16484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FIM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3032277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18941" y="296214"/>
            <a:ext cx="6387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502275" y="375564"/>
            <a:ext cx="6632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cs typeface="Arial" panose="020B0604020202020204" pitchFamily="34" charset="0"/>
              </a:rPr>
              <a:t>O formalismo de Roberto </a:t>
            </a:r>
            <a:r>
              <a:rPr lang="pt-BR" b="1" dirty="0" err="1" smtClean="0">
                <a:cs typeface="Arial" panose="020B0604020202020204" pitchFamily="34" charset="0"/>
              </a:rPr>
              <a:t>Longhi</a:t>
            </a:r>
            <a:endParaRPr lang="pt-BR" b="1" dirty="0"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502275" y="1133341"/>
            <a:ext cx="1071522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pt-BR" dirty="0" smtClean="0">
                <a:cs typeface="Arial" panose="020B0604020202020204" pitchFamily="34" charset="0"/>
              </a:rPr>
              <a:t>Aproximou-se da crítica de arte através da leitura de obras de </a:t>
            </a:r>
            <a:r>
              <a:rPr lang="sv-SE" b="1" dirty="0">
                <a:cs typeface="Arial" panose="020B0604020202020204" pitchFamily="34" charset="0"/>
              </a:rPr>
              <a:t>Konrad Fiedler</a:t>
            </a:r>
            <a:r>
              <a:rPr lang="sv-SE" dirty="0">
                <a:cs typeface="Arial" panose="020B0604020202020204" pitchFamily="34" charset="0"/>
              </a:rPr>
              <a:t> (Öderan, </a:t>
            </a:r>
            <a:r>
              <a:rPr lang="sv-SE" dirty="0" smtClean="0">
                <a:cs typeface="Arial" panose="020B0604020202020204" pitchFamily="34" charset="0"/>
              </a:rPr>
              <a:t>1841 - Mônaco da Baviera, 1895) e, especialmente, de </a:t>
            </a:r>
            <a:r>
              <a:rPr lang="pt-BR" b="1" dirty="0">
                <a:cs typeface="Arial" panose="020B0604020202020204" pitchFamily="34" charset="0"/>
              </a:rPr>
              <a:t>Heinrich </a:t>
            </a:r>
            <a:r>
              <a:rPr lang="pt-BR" b="1" dirty="0" err="1" smtClean="0">
                <a:cs typeface="Arial" panose="020B0604020202020204" pitchFamily="34" charset="0"/>
              </a:rPr>
              <a:t>Wölfflin</a:t>
            </a:r>
            <a:r>
              <a:rPr lang="pt-BR" b="1" dirty="0" smtClean="0">
                <a:cs typeface="Arial" panose="020B0604020202020204" pitchFamily="34" charset="0"/>
              </a:rPr>
              <a:t> </a:t>
            </a:r>
            <a:r>
              <a:rPr lang="sv-SE" b="1" dirty="0" smtClean="0">
                <a:cs typeface="Arial" panose="020B0604020202020204" pitchFamily="34" charset="0"/>
              </a:rPr>
              <a:t> (</a:t>
            </a:r>
            <a:r>
              <a:rPr lang="pt-BR" dirty="0" err="1" smtClean="0">
                <a:cs typeface="Arial" panose="020B0604020202020204" pitchFamily="34" charset="0"/>
              </a:rPr>
              <a:t>Winterthur</a:t>
            </a:r>
            <a:r>
              <a:rPr lang="pt-BR" dirty="0">
                <a:cs typeface="Arial" panose="020B0604020202020204" pitchFamily="34" charset="0"/>
              </a:rPr>
              <a:t>, Suíça, 21 de junho de 1864 - Zurique, 19 de julho de 1945</a:t>
            </a:r>
            <a:r>
              <a:rPr lang="pt-BR" b="1" dirty="0" smtClean="0">
                <a:cs typeface="Arial" panose="020B0604020202020204" pitchFamily="34" charset="0"/>
              </a:rPr>
              <a:t> )</a:t>
            </a:r>
          </a:p>
          <a:p>
            <a:pPr marL="285750" indent="-285750">
              <a:buFontTx/>
              <a:buChar char="-"/>
            </a:pPr>
            <a:endParaRPr lang="pt-BR" b="1" dirty="0" smtClean="0">
              <a:cs typeface="Arial" panose="020B0604020202020204" pitchFamily="34" charset="0"/>
            </a:endParaRPr>
          </a:p>
          <a:p>
            <a:endParaRPr lang="pt-BR" b="1" dirty="0" smtClean="0"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pt-BR" dirty="0" smtClean="0">
                <a:cs typeface="Arial" panose="020B0604020202020204" pitchFamily="34" charset="0"/>
              </a:rPr>
              <a:t>Logo nos seus primeiros trabalhos propõe falar “pictoricamente” das pinturas , deixando em segundo plano os demais fatores que podem influenciar na análise das obras. Para ele,  a arte é substancialmente uma forma pura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Tx/>
              <a:buChar char="-"/>
            </a:pP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pt-BR" b="1" dirty="0"/>
          </a:p>
          <a:p>
            <a:pPr marL="285750" indent="-285750">
              <a:buFontTx/>
              <a:buChar char="-"/>
            </a:pP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042555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12123" y="901521"/>
            <a:ext cx="1054779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1° Edição Italiana – 1927</a:t>
            </a:r>
          </a:p>
          <a:p>
            <a:endParaRPr lang="pt-BR" dirty="0"/>
          </a:p>
          <a:p>
            <a:r>
              <a:rPr lang="pt-BR" dirty="0" smtClean="0"/>
              <a:t>“ Nota-se um elemento de provocação desde a primeira frase da primeira página . </a:t>
            </a:r>
            <a:r>
              <a:rPr lang="pt-BR" dirty="0" err="1" smtClean="0"/>
              <a:t>Longhi</a:t>
            </a:r>
            <a:r>
              <a:rPr lang="pt-BR" dirty="0" smtClean="0"/>
              <a:t> informa peremptoriamente que irá falar da “personalidade pictórica”  de Piero Della Francesca . Quem quiser informações sobre a pessoa física do pintor deverá procura-las mais adiante, entre os apêndices  que apresentam , de forma simples e acessível , os dados bibliográficos , notas sobre a cronologia das obras e sobre a fortuna histórica (em seguida vem os comentários sobre as ilustrações e a bibliografia). O Livro propriamente dito se apresenta de outra forma: como uma descrição  das obras de Piero em ordem cronológica , formulada num estilo elevado , solene, quase hierático , que hoje talvez possa chocar alguns leitores.” </a:t>
            </a:r>
          </a:p>
          <a:p>
            <a:endParaRPr lang="pt-BR" dirty="0" smtClean="0"/>
          </a:p>
          <a:p>
            <a:r>
              <a:rPr lang="pt-BR" b="1" dirty="0" smtClean="0"/>
              <a:t>2° Edição Italiana- 1942</a:t>
            </a:r>
          </a:p>
          <a:p>
            <a:endParaRPr lang="pt-BR" dirty="0"/>
          </a:p>
          <a:p>
            <a:r>
              <a:rPr lang="pt-BR" dirty="0" smtClean="0"/>
              <a:t>Soma-se novas notas e novas ilustrações acompanhas de novos comentários. </a:t>
            </a:r>
          </a:p>
          <a:p>
            <a:endParaRPr lang="pt-BR" dirty="0" smtClean="0"/>
          </a:p>
          <a:p>
            <a:r>
              <a:rPr lang="pt-BR" b="1" dirty="0" smtClean="0"/>
              <a:t>3° Edição Italiana- 1963</a:t>
            </a:r>
          </a:p>
          <a:p>
            <a:endParaRPr lang="pt-BR" dirty="0" smtClean="0"/>
          </a:p>
          <a:p>
            <a:r>
              <a:rPr lang="pt-BR" dirty="0" smtClean="0"/>
              <a:t>Apresenta uma atualização da fortuna histórica , novas ilustrações e seus respectivos comentários e o ensaio “Piero em </a:t>
            </a:r>
            <a:r>
              <a:rPr lang="pt-BR" dirty="0" err="1" smtClean="0"/>
              <a:t>Arezzo</a:t>
            </a:r>
            <a:r>
              <a:rPr lang="pt-BR" dirty="0" smtClean="0"/>
              <a:t>”, publicado originalmente na revista </a:t>
            </a:r>
            <a:r>
              <a:rPr lang="pt-BR" i="1" dirty="0" smtClean="0"/>
              <a:t>Paragone</a:t>
            </a:r>
            <a:r>
              <a:rPr lang="pt-BR" dirty="0" smtClean="0"/>
              <a:t> , no ano de 1950.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412123" y="334851"/>
            <a:ext cx="75598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Livro </a:t>
            </a:r>
            <a:r>
              <a:rPr lang="pt-BR" sz="2000" b="1" i="1" dirty="0" smtClean="0"/>
              <a:t>Piero </a:t>
            </a:r>
            <a:r>
              <a:rPr lang="pt-BR" sz="2000" b="1" i="1" dirty="0" err="1" smtClean="0"/>
              <a:t>della</a:t>
            </a:r>
            <a:r>
              <a:rPr lang="pt-BR" sz="2000" b="1" i="1" dirty="0" smtClean="0"/>
              <a:t> Francesca</a:t>
            </a:r>
            <a:endParaRPr lang="pt-BR" sz="2000" b="1" i="1" dirty="0"/>
          </a:p>
        </p:txBody>
      </p:sp>
    </p:spTree>
    <p:extLst>
      <p:ext uri="{BB962C8B-B14F-4D97-AF65-F5344CB8AC3E}">
        <p14:creationId xmlns:p14="http://schemas.microsoft.com/office/powerpoint/2010/main" val="355249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70456" y="231820"/>
            <a:ext cx="5022761" cy="7694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ESTRUTURA DO LIVRO</a:t>
            </a:r>
          </a:p>
          <a:p>
            <a:endParaRPr lang="pt-BR" sz="2000" b="1" dirty="0"/>
          </a:p>
          <a:p>
            <a:endParaRPr lang="pt-BR" sz="2000" b="1" dirty="0" smtClean="0"/>
          </a:p>
          <a:p>
            <a:r>
              <a:rPr lang="pt-BR" sz="1600" dirty="0" smtClean="0"/>
              <a:t>Introdução – Carlo Ginzburg</a:t>
            </a:r>
          </a:p>
          <a:p>
            <a:r>
              <a:rPr lang="pt-BR" sz="1600" dirty="0" smtClean="0"/>
              <a:t>Prefácio à segunda edição </a:t>
            </a:r>
          </a:p>
          <a:p>
            <a:r>
              <a:rPr lang="pt-BR" sz="1600" dirty="0" smtClean="0"/>
              <a:t>Prefácio à terceira edição</a:t>
            </a:r>
          </a:p>
          <a:p>
            <a:endParaRPr lang="pt-BR" sz="1600" dirty="0"/>
          </a:p>
          <a:p>
            <a:r>
              <a:rPr lang="pt-BR" sz="1600" b="1" dirty="0" smtClean="0"/>
              <a:t>PIERO DELLA FRANCESCA(pg.21-98)</a:t>
            </a:r>
          </a:p>
          <a:p>
            <a:r>
              <a:rPr lang="pt-BR" sz="1600" dirty="0" smtClean="0"/>
              <a:t>PIERO EM AREZZO(99-110)</a:t>
            </a:r>
          </a:p>
          <a:p>
            <a:r>
              <a:rPr lang="pt-BR" sz="1600" dirty="0" smtClean="0"/>
              <a:t>ILUSTRAÇÕES </a:t>
            </a:r>
          </a:p>
          <a:p>
            <a:endParaRPr lang="pt-BR" sz="1600" dirty="0"/>
          </a:p>
          <a:p>
            <a:r>
              <a:rPr lang="pt-BR" sz="1600" b="1" dirty="0" smtClean="0"/>
              <a:t>Apêndice</a:t>
            </a:r>
          </a:p>
          <a:p>
            <a:endParaRPr lang="pt-BR" sz="1600" b="1" dirty="0" smtClean="0"/>
          </a:p>
          <a:p>
            <a:r>
              <a:rPr lang="pt-BR" sz="1600" dirty="0" smtClean="0"/>
              <a:t>Dados bibliográficos do pintor</a:t>
            </a:r>
          </a:p>
          <a:p>
            <a:r>
              <a:rPr lang="pt-BR" sz="1600" dirty="0" smtClean="0"/>
              <a:t>Fortuna Histórica</a:t>
            </a:r>
          </a:p>
          <a:p>
            <a:r>
              <a:rPr lang="pt-BR" sz="1600" dirty="0" smtClean="0"/>
              <a:t>Notas</a:t>
            </a:r>
          </a:p>
          <a:p>
            <a:r>
              <a:rPr lang="pt-BR" sz="1600" dirty="0" smtClean="0"/>
              <a:t>Comentários sobre as ilustrações </a:t>
            </a:r>
          </a:p>
          <a:p>
            <a:r>
              <a:rPr lang="pt-BR" sz="1600" dirty="0" smtClean="0"/>
              <a:t>Bibliografia </a:t>
            </a:r>
          </a:p>
          <a:p>
            <a:endParaRPr lang="pt-BR" sz="1600" dirty="0"/>
          </a:p>
          <a:p>
            <a:r>
              <a:rPr lang="pt-BR" sz="1600" dirty="0" smtClean="0"/>
              <a:t>Sobre o autor</a:t>
            </a:r>
          </a:p>
          <a:p>
            <a:r>
              <a:rPr lang="pt-BR" sz="1600" dirty="0" smtClean="0"/>
              <a:t>Bibliografia do autor</a:t>
            </a:r>
          </a:p>
          <a:p>
            <a:r>
              <a:rPr lang="pt-BR" sz="1600" dirty="0" smtClean="0"/>
              <a:t>Índice de nomes de obras</a:t>
            </a:r>
          </a:p>
          <a:p>
            <a:r>
              <a:rPr lang="pt-BR" sz="1600" dirty="0" smtClean="0"/>
              <a:t>Índice de ilustrações </a:t>
            </a:r>
          </a:p>
          <a:p>
            <a:endParaRPr lang="pt-BR" sz="1600" dirty="0" smtClean="0"/>
          </a:p>
          <a:p>
            <a:r>
              <a:rPr lang="pt-BR" sz="1600" dirty="0" smtClean="0"/>
              <a:t> </a:t>
            </a:r>
          </a:p>
          <a:p>
            <a:endParaRPr lang="pt-BR" sz="1600" dirty="0" smtClean="0"/>
          </a:p>
          <a:p>
            <a:endParaRPr lang="pt-BR" sz="1600" dirty="0" smtClean="0"/>
          </a:p>
          <a:p>
            <a:endParaRPr lang="pt-BR" sz="1600" dirty="0" smtClean="0"/>
          </a:p>
          <a:p>
            <a:endParaRPr lang="pt-BR" sz="1600" dirty="0" smtClean="0"/>
          </a:p>
          <a:p>
            <a:endParaRPr lang="pt-BR" b="1" dirty="0"/>
          </a:p>
        </p:txBody>
      </p:sp>
      <p:pic>
        <p:nvPicPr>
          <p:cNvPr id="1026" name="Picture 2" descr="Resultado de imagem para livro piero della frances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192" y="740536"/>
            <a:ext cx="340042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eta para baixo 4"/>
          <p:cNvSpPr/>
          <p:nvPr/>
        </p:nvSpPr>
        <p:spPr>
          <a:xfrm>
            <a:off x="7943045" y="5692462"/>
            <a:ext cx="373487" cy="334851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067836" y="6027313"/>
            <a:ext cx="6497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Roberto Longhi. Piero della Francesca. São Paulo: Cosac Naify, </a:t>
            </a:r>
            <a:r>
              <a:rPr lang="it-IT" dirty="0" smtClean="0"/>
              <a:t>2007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5204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590320" y="2870847"/>
            <a:ext cx="48429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smtClean="0"/>
              <a:t>Livro Piero dela Francesca (pg.21-98</a:t>
            </a:r>
            <a:r>
              <a:rPr lang="pt-BR" sz="24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10465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332976" y="307951"/>
            <a:ext cx="27168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/>
              <a:t>Livro </a:t>
            </a:r>
            <a:r>
              <a:rPr lang="pt-BR" b="1" i="1" dirty="0"/>
              <a:t>Piero </a:t>
            </a:r>
            <a:r>
              <a:rPr lang="pt-BR" b="1" i="1" dirty="0" err="1"/>
              <a:t>della</a:t>
            </a:r>
            <a:r>
              <a:rPr lang="pt-BR" b="1" i="1" dirty="0"/>
              <a:t> Francesca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004552" y="1931831"/>
            <a:ext cx="932430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“Coube a Piero uma genial lucidez  no exame a que vinha </a:t>
            </a:r>
            <a:r>
              <a:rPr lang="pt-BR" dirty="0" err="1" smtClean="0"/>
              <a:t>submentendo</a:t>
            </a:r>
            <a:r>
              <a:rPr lang="pt-BR" dirty="0" smtClean="0"/>
              <a:t> os fatos artísticos logo acima apontados. Ele indagava cautelosamente , por exemplo , sobre as possíveis relações que os cultivados ritmos formais dos classicistas- desde que submetidos a algumas reformas- poderiam mante com a previa natureza do mundo de </a:t>
            </a:r>
            <a:r>
              <a:rPr lang="pt-BR" dirty="0" err="1" smtClean="0"/>
              <a:t>Masaccio</a:t>
            </a:r>
            <a:r>
              <a:rPr lang="pt-BR" dirty="0" smtClean="0"/>
              <a:t>. Mas, igualmente ciente da profunda lição encerrada na fatal agrimensura do mundo criada por Paulo </a:t>
            </a:r>
            <a:r>
              <a:rPr lang="pt-BR" dirty="0" err="1" smtClean="0"/>
              <a:t>Ucello</a:t>
            </a:r>
            <a:r>
              <a:rPr lang="pt-BR" dirty="0" smtClean="0"/>
              <a:t>, por algum tempo enamorado pela natureza transfigurada da luz em Domenico , interessado nas extensões cromáticas dispostas por </a:t>
            </a:r>
            <a:r>
              <a:rPr lang="pt-BR" dirty="0" err="1" smtClean="0"/>
              <a:t>Masolino</a:t>
            </a:r>
            <a:r>
              <a:rPr lang="pt-BR" dirty="0" smtClean="0"/>
              <a:t>, e também nos mais miúdos e preciosos grãos de pintura, atento inclusive às novas insistências lineares , </a:t>
            </a:r>
            <a:r>
              <a:rPr lang="pt-BR" b="1" dirty="0" smtClean="0"/>
              <a:t>ele buscava enfim uma arte que sublimasse poeticamente todos esses impulsos num universal rigorosamente sintático e, no entanto , amplamente coral</a:t>
            </a:r>
            <a:r>
              <a:rPr lang="pt-BR" dirty="0" smtClean="0"/>
              <a:t>.”(p.34)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862886" y="844710"/>
            <a:ext cx="10174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-Nas primeiras páginas do livro </a:t>
            </a:r>
            <a:r>
              <a:rPr lang="pt-BR" dirty="0" err="1" smtClean="0"/>
              <a:t>Longhi</a:t>
            </a:r>
            <a:r>
              <a:rPr lang="pt-BR" dirty="0" smtClean="0"/>
              <a:t> realiza aproximações da obra de Piero dela Francesca e de alguns artistas que o antecederam e que, de alguma forma, influenciaram a sua obra. 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19361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22315" y="244699"/>
            <a:ext cx="5623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Ciclo de afrescos da Igreja de San Francesco em </a:t>
            </a:r>
            <a:r>
              <a:rPr lang="pt-BR" b="1" dirty="0" err="1" smtClean="0"/>
              <a:t>Arezzo</a:t>
            </a:r>
            <a:r>
              <a:rPr lang="pt-BR" b="1" dirty="0"/>
              <a:t> </a:t>
            </a:r>
            <a:r>
              <a:rPr lang="pt-BR" b="1" dirty="0" smtClean="0"/>
              <a:t>  </a:t>
            </a:r>
            <a:endParaRPr lang="pt-BR" b="1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56" y="840636"/>
            <a:ext cx="3005486" cy="581130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877" y="840636"/>
            <a:ext cx="3136004" cy="581130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7645756" y="1531033"/>
            <a:ext cx="400962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“ Mas eu disse ser indubitável que os afrescos </a:t>
            </a:r>
            <a:r>
              <a:rPr lang="pt-BR" dirty="0" err="1"/>
              <a:t>arentinos</a:t>
            </a:r>
            <a:r>
              <a:rPr lang="pt-BR" dirty="0"/>
              <a:t> provocam no observador um jubilo inicial predominantemente cromático (...) Piero nos dá a cor do mundo tingido pela primeira vez  com a chegada do primeiro raio de puro sol, aqui na terra.  Ele confere aos homens o tom do sexo e da raça; a paisagem e aos animais , os vocábulos de seus mantos e pelagens ; aos metais , o lustro; aos exércitos , os quarteis das insígnias e dos escudos ; aos edifícios e às roupas , a aparência de invólucros reais –que eles são – do gesto e da vida”(p.49)</a:t>
            </a:r>
          </a:p>
        </p:txBody>
      </p:sp>
    </p:spTree>
    <p:extLst>
      <p:ext uri="{BB962C8B-B14F-4D97-AF65-F5344CB8AC3E}">
        <p14:creationId xmlns:p14="http://schemas.microsoft.com/office/powerpoint/2010/main" val="193617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4"/>
          <a:stretch/>
        </p:blipFill>
        <p:spPr>
          <a:xfrm>
            <a:off x="337467" y="1556581"/>
            <a:ext cx="5369319" cy="3672242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337467" y="230678"/>
            <a:ext cx="55322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/>
              <a:t>Ciclo de afrescos da Igreja de San Francesco em </a:t>
            </a:r>
            <a:r>
              <a:rPr lang="pt-BR" b="1" dirty="0" err="1"/>
              <a:t>Arezzo</a:t>
            </a:r>
            <a:r>
              <a:rPr lang="pt-BR" b="1" dirty="0"/>
              <a:t>   </a:t>
            </a:r>
          </a:p>
        </p:txBody>
      </p:sp>
      <p:sp>
        <p:nvSpPr>
          <p:cNvPr id="6" name="Retângulo 5"/>
          <p:cNvSpPr/>
          <p:nvPr/>
        </p:nvSpPr>
        <p:spPr>
          <a:xfrm>
            <a:off x="6576811" y="1202517"/>
            <a:ext cx="4782355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Interpreta “</a:t>
            </a:r>
            <a:r>
              <a:rPr lang="pt-BR" dirty="0" err="1" smtClean="0"/>
              <a:t>laicamente</a:t>
            </a:r>
            <a:r>
              <a:rPr lang="pt-BR" dirty="0" smtClean="0"/>
              <a:t> “ o objeto de devoção </a:t>
            </a:r>
          </a:p>
          <a:p>
            <a:pPr marL="285750" indent="-285750">
              <a:buFontTx/>
              <a:buChar char="-"/>
            </a:pPr>
            <a:endParaRPr lang="pt-BR" dirty="0" smtClean="0"/>
          </a:p>
          <a:p>
            <a:r>
              <a:rPr lang="pt-BR" dirty="0" smtClean="0"/>
              <a:t>“</a:t>
            </a:r>
            <a:r>
              <a:rPr lang="pt-BR" dirty="0"/>
              <a:t>Quanto restante, à parte a inclusão da </a:t>
            </a:r>
            <a:r>
              <a:rPr lang="pt-BR" i="1" dirty="0"/>
              <a:t>Anunciação (...) </a:t>
            </a:r>
            <a:r>
              <a:rPr lang="pt-BR" dirty="0"/>
              <a:t>Piero se revela naquela cena popular, quase que um retrato da vida trabalhadora de sua época, que é o sepultamento do santo lenho por ordens de Salomão ; numa cena de costume judiciário , a tortura do judeu Judas; em duas cenas de cerimonial áurico , o encontro de Salomão com a rainha de </a:t>
            </a:r>
            <a:r>
              <a:rPr lang="pt-BR" dirty="0" err="1"/>
              <a:t>Sabá</a:t>
            </a:r>
            <a:r>
              <a:rPr lang="pt-BR" dirty="0"/>
              <a:t> , e o cortejo de </a:t>
            </a:r>
            <a:r>
              <a:rPr lang="pt-BR" dirty="0" err="1"/>
              <a:t>Heráclio</a:t>
            </a:r>
            <a:r>
              <a:rPr lang="pt-BR" dirty="0"/>
              <a:t> diante de Jerusalém; em duas cenas de batalha, entre Constantino e </a:t>
            </a:r>
            <a:r>
              <a:rPr lang="pt-BR" dirty="0" err="1"/>
              <a:t>Maxêncio</a:t>
            </a:r>
            <a:r>
              <a:rPr lang="pt-BR" dirty="0"/>
              <a:t>, e </a:t>
            </a:r>
            <a:r>
              <a:rPr lang="pt-BR" dirty="0" err="1"/>
              <a:t>Heráclio</a:t>
            </a:r>
            <a:r>
              <a:rPr lang="pt-BR" dirty="0"/>
              <a:t> contra os persas ; numa cena mista de áulico e cívico, a descoberta e comprovação da verdadeira Cruz; e, por fim, na cena “palatina” do sonho de um imperador</a:t>
            </a:r>
            <a:r>
              <a:rPr lang="pt-BR" dirty="0" smtClean="0"/>
              <a:t>.”(p.48)</a:t>
            </a:r>
            <a:endParaRPr lang="pt-BR" i="1" dirty="0"/>
          </a:p>
        </p:txBody>
      </p:sp>
    </p:spTree>
    <p:extLst>
      <p:ext uri="{BB962C8B-B14F-4D97-AF65-F5344CB8AC3E}">
        <p14:creationId xmlns:p14="http://schemas.microsoft.com/office/powerpoint/2010/main" val="298239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1361</TotalTime>
  <Words>1609</Words>
  <Application>Microsoft Office PowerPoint</Application>
  <PresentationFormat>Widescreen</PresentationFormat>
  <Paragraphs>116</Paragraphs>
  <Slides>20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Suzanna</dc:creator>
  <cp:lastModifiedBy>Suzanna</cp:lastModifiedBy>
  <cp:revision>68</cp:revision>
  <dcterms:created xsi:type="dcterms:W3CDTF">2017-05-12T19:23:15Z</dcterms:created>
  <dcterms:modified xsi:type="dcterms:W3CDTF">2017-06-05T18:49:06Z</dcterms:modified>
</cp:coreProperties>
</file>