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76" r:id="rId8"/>
    <p:sldId id="273" r:id="rId9"/>
    <p:sldId id="264" r:id="rId10"/>
    <p:sldId id="265" r:id="rId11"/>
    <p:sldId id="266" r:id="rId12"/>
    <p:sldId id="267" r:id="rId13"/>
    <p:sldId id="283" r:id="rId14"/>
    <p:sldId id="278" r:id="rId15"/>
    <p:sldId id="281" r:id="rId16"/>
    <p:sldId id="28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FA01-3FB4-4295-BEBA-A4F733D35E52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0788-4274-4302-BF6C-F46A0A598A5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isciplinas.usp.br/acessa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0"/>
            <a:ext cx="1928812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13"/>
            <a:ext cx="15716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698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7772400" cy="1470025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  <a:b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RAD 1201-114</a:t>
            </a:r>
            <a:b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TARDE - 2019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</p:spPr>
        <p:txBody>
          <a:bodyPr/>
          <a:lstStyle/>
          <a:p>
            <a:r>
              <a:rPr lang="pt-BR" dirty="0"/>
              <a:t>Profa. Dra. Irene </a:t>
            </a:r>
            <a:r>
              <a:rPr lang="pt-BR" dirty="0" err="1"/>
              <a:t>Miura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A63AB9C-F813-4AA7-AAEE-4D84AE608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506743"/>
              </p:ext>
            </p:extLst>
          </p:nvPr>
        </p:nvGraphicFramePr>
        <p:xfrm>
          <a:off x="539552" y="332656"/>
          <a:ext cx="8208912" cy="6120681"/>
        </p:xfrm>
        <a:graphic>
          <a:graphicData uri="http://schemas.openxmlformats.org/drawingml/2006/table">
            <a:tbl>
              <a:tblPr/>
              <a:tblGrid>
                <a:gridCol w="427219">
                  <a:extLst>
                    <a:ext uri="{9D8B030D-6E8A-4147-A177-3AD203B41FA5}">
                      <a16:colId xmlns:a16="http://schemas.microsoft.com/office/drawing/2014/main" val="1772761319"/>
                    </a:ext>
                  </a:extLst>
                </a:gridCol>
                <a:gridCol w="639323">
                  <a:extLst>
                    <a:ext uri="{9D8B030D-6E8A-4147-A177-3AD203B41FA5}">
                      <a16:colId xmlns:a16="http://schemas.microsoft.com/office/drawing/2014/main" val="370133840"/>
                    </a:ext>
                  </a:extLst>
                </a:gridCol>
                <a:gridCol w="4797933">
                  <a:extLst>
                    <a:ext uri="{9D8B030D-6E8A-4147-A177-3AD203B41FA5}">
                      <a16:colId xmlns:a16="http://schemas.microsoft.com/office/drawing/2014/main" val="1153783521"/>
                    </a:ext>
                  </a:extLst>
                </a:gridCol>
                <a:gridCol w="958233">
                  <a:extLst>
                    <a:ext uri="{9D8B030D-6E8A-4147-A177-3AD203B41FA5}">
                      <a16:colId xmlns:a16="http://schemas.microsoft.com/office/drawing/2014/main" val="457451484"/>
                    </a:ext>
                  </a:extLst>
                </a:gridCol>
                <a:gridCol w="1386204">
                  <a:extLst>
                    <a:ext uri="{9D8B030D-6E8A-4147-A177-3AD203B41FA5}">
                      <a16:colId xmlns:a16="http://schemas.microsoft.com/office/drawing/2014/main" val="2177871709"/>
                    </a:ext>
                  </a:extLst>
                </a:gridCol>
              </a:tblGrid>
              <a:tr h="2040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11/04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Habilidades Comunicação (o medo de falar em público)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Ref.2: Anderson, C. TED TALKS.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POSTAR RESUMO das págs.25 a 51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Expositiva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Ref.2: Anderson,C. TED TALKS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955617"/>
                  </a:ext>
                </a:extLst>
              </a:tr>
              <a:tr h="2040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25/04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Exercício – Habilidades comunicação/trabalho grupo: o desafio para obter consenso.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Ref.2: Anderson, C. TED TALKS.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POSTAR RESUMO das págs.55 a 108.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Exercícios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(peso 2)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Exercício em sala: Perdidos no mar (obtenção de consenso)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167038"/>
                  </a:ext>
                </a:extLst>
              </a:tr>
              <a:tr h="2040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02/05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** - Apresentação Oral (6 alunos) – PESO 3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Ref.2: Anderson, C. TED TALKS.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POSTAR RESUMO das págs.111 a 162.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pt-BR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Todos avaliam os colegas (formulário online)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Tema 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(10 min)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Preparar Power point</a:t>
                      </a:r>
                      <a:endParaRPr lang="pt-B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91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81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F33A7645-8CDF-4C09-923F-67460D106B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262940"/>
              </p:ext>
            </p:extLst>
          </p:nvPr>
        </p:nvGraphicFramePr>
        <p:xfrm>
          <a:off x="539552" y="476672"/>
          <a:ext cx="8208911" cy="6048672"/>
        </p:xfrm>
        <a:graphic>
          <a:graphicData uri="http://schemas.openxmlformats.org/drawingml/2006/table">
            <a:tbl>
              <a:tblPr/>
              <a:tblGrid>
                <a:gridCol w="427218">
                  <a:extLst>
                    <a:ext uri="{9D8B030D-6E8A-4147-A177-3AD203B41FA5}">
                      <a16:colId xmlns:a16="http://schemas.microsoft.com/office/drawing/2014/main" val="2581759902"/>
                    </a:ext>
                  </a:extLst>
                </a:gridCol>
                <a:gridCol w="639323">
                  <a:extLst>
                    <a:ext uri="{9D8B030D-6E8A-4147-A177-3AD203B41FA5}">
                      <a16:colId xmlns:a16="http://schemas.microsoft.com/office/drawing/2014/main" val="2384829140"/>
                    </a:ext>
                  </a:extLst>
                </a:gridCol>
                <a:gridCol w="4797933">
                  <a:extLst>
                    <a:ext uri="{9D8B030D-6E8A-4147-A177-3AD203B41FA5}">
                      <a16:colId xmlns:a16="http://schemas.microsoft.com/office/drawing/2014/main" val="3106561642"/>
                    </a:ext>
                  </a:extLst>
                </a:gridCol>
                <a:gridCol w="958233">
                  <a:extLst>
                    <a:ext uri="{9D8B030D-6E8A-4147-A177-3AD203B41FA5}">
                      <a16:colId xmlns:a16="http://schemas.microsoft.com/office/drawing/2014/main" val="913939782"/>
                    </a:ext>
                  </a:extLst>
                </a:gridCol>
                <a:gridCol w="1386204">
                  <a:extLst>
                    <a:ext uri="{9D8B030D-6E8A-4147-A177-3AD203B41FA5}">
                      <a16:colId xmlns:a16="http://schemas.microsoft.com/office/drawing/2014/main" val="221112778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09/05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** - Apresentação Oral (6 alunos) – PESO 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Ref.2: Anderson, C. TED TALKS.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POSTAR RESUMO das págs.165 a 201.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7060" algn="l"/>
                        </a:tabLs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Todos avaliam os colegas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Tema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(10 min)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Preparar Power point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77473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16/05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** - Apresentação Oral (6 alunos) –PESO 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Ref.3: Gallo, Carmine</a:t>
                      </a:r>
                      <a:r>
                        <a:rPr lang="pt-BR" sz="16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TED: falar, convencer, emocionar. </a:t>
                      </a:r>
                      <a:r>
                        <a:rPr lang="pt-BR" sz="16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RESUMO das págs.53 a 90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907415" algn="l"/>
                        </a:tabLs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Todos avaliam os colegas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Tema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(10 min)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Preparar Power point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456864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23/05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(*)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(?) Programa de Acolhimento – palestra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Ref.3: Gallo, Carmine</a:t>
                      </a:r>
                      <a:r>
                        <a:rPr lang="pt-BR" sz="16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TED: falar, convencer, emocionar. </a:t>
                      </a:r>
                      <a:r>
                        <a:rPr lang="pt-BR" sz="16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RESUMO das págs. 91 a 127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57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6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BDA3E152-BD0C-4849-95A8-BD95AA18A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820342"/>
              </p:ext>
            </p:extLst>
          </p:nvPr>
        </p:nvGraphicFramePr>
        <p:xfrm>
          <a:off x="395536" y="332656"/>
          <a:ext cx="8352928" cy="6264696"/>
        </p:xfrm>
        <a:graphic>
          <a:graphicData uri="http://schemas.openxmlformats.org/drawingml/2006/table">
            <a:tbl>
              <a:tblPr/>
              <a:tblGrid>
                <a:gridCol w="434713">
                  <a:extLst>
                    <a:ext uri="{9D8B030D-6E8A-4147-A177-3AD203B41FA5}">
                      <a16:colId xmlns:a16="http://schemas.microsoft.com/office/drawing/2014/main" val="3880551861"/>
                    </a:ext>
                  </a:extLst>
                </a:gridCol>
                <a:gridCol w="650539">
                  <a:extLst>
                    <a:ext uri="{9D8B030D-6E8A-4147-A177-3AD203B41FA5}">
                      <a16:colId xmlns:a16="http://schemas.microsoft.com/office/drawing/2014/main" val="3145235040"/>
                    </a:ext>
                  </a:extLst>
                </a:gridCol>
                <a:gridCol w="4882108">
                  <a:extLst>
                    <a:ext uri="{9D8B030D-6E8A-4147-A177-3AD203B41FA5}">
                      <a16:colId xmlns:a16="http://schemas.microsoft.com/office/drawing/2014/main" val="256625803"/>
                    </a:ext>
                  </a:extLst>
                </a:gridCol>
                <a:gridCol w="975044">
                  <a:extLst>
                    <a:ext uri="{9D8B030D-6E8A-4147-A177-3AD203B41FA5}">
                      <a16:colId xmlns:a16="http://schemas.microsoft.com/office/drawing/2014/main" val="421696982"/>
                    </a:ext>
                  </a:extLst>
                </a:gridCol>
                <a:gridCol w="1410524">
                  <a:extLst>
                    <a:ext uri="{9D8B030D-6E8A-4147-A177-3AD203B41FA5}">
                      <a16:colId xmlns:a16="http://schemas.microsoft.com/office/drawing/2014/main" val="2624883394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30/05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** - Apresentação Oral (6 alunos) –PESO 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Ref.3: Gallo, Carmine</a:t>
                      </a:r>
                      <a:r>
                        <a:rPr lang="pt-BR" sz="16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TED: falar, convencer, emocionar. </a:t>
                      </a:r>
                      <a:r>
                        <a:rPr lang="pt-BR" sz="16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RESUMO das págs.159 a 186.</a:t>
                      </a: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323975" algn="l"/>
                        </a:tabLs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Todos avaliam os colegas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Tema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(10 min)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Preparar Power point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47869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06/06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** - Apresentação Oral (6 alunos) –  PESO 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-Todos avaliam os colegas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Tema 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(10 min)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Preparar Power point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240029"/>
                  </a:ext>
                </a:extLst>
              </a:tr>
              <a:tr h="1566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13/06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PROVA </a:t>
                      </a: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(TEÓRICA)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PRAZO FINAL P/ ENTREGAR A TABULAÇÃO DA  SUA AVALIAÇÃO.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PESO 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Todos os capítulos.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91444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Acerto de Programa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549672"/>
                  </a:ext>
                </a:extLst>
              </a:tr>
              <a:tr h="1305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6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 </a:t>
                      </a: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resumos de capítulos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 exercícios (em sala de aula)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Apresentação individual/ tabulação (30 alunos)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t-BR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Seminários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246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665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24536"/>
          </a:xfrm>
        </p:spPr>
        <p:txBody>
          <a:bodyPr>
            <a:normAutofit/>
          </a:bodyPr>
          <a:lstStyle/>
          <a:p>
            <a:r>
              <a:rPr lang="pt-BR" sz="2400" b="1" dirty="0"/>
              <a:t>APRESENTAÇÃO ORAL (HABILIDADES DE COMUNICAÇÃO)</a:t>
            </a:r>
          </a:p>
          <a:p>
            <a:pPr marL="0" indent="0">
              <a:buNone/>
            </a:pPr>
            <a:endParaRPr lang="pt-BR" sz="2000" dirty="0"/>
          </a:p>
          <a:p>
            <a:pPr lvl="1"/>
            <a:r>
              <a:rPr lang="pt-BR" sz="2400" dirty="0"/>
              <a:t>Cada aluno deverá </a:t>
            </a:r>
            <a:r>
              <a:rPr lang="pt-BR" sz="2400" b="1" dirty="0"/>
              <a:t>escolher 1 tema</a:t>
            </a:r>
            <a:r>
              <a:rPr lang="pt-BR" sz="2400" dirty="0"/>
              <a:t> para a apresentação oral.</a:t>
            </a:r>
          </a:p>
          <a:p>
            <a:pPr lvl="1"/>
            <a:r>
              <a:rPr lang="pt-BR" sz="2400" dirty="0"/>
              <a:t>Apresentação oral: no máximo 10 minutos. </a:t>
            </a:r>
          </a:p>
          <a:p>
            <a:pPr lvl="1"/>
            <a:r>
              <a:rPr lang="pt-BR" sz="2400" dirty="0"/>
              <a:t>Propósito da apresentação oral é:</a:t>
            </a:r>
          </a:p>
          <a:p>
            <a:pPr lvl="2"/>
            <a:r>
              <a:rPr lang="pt-BR" sz="2200" dirty="0"/>
              <a:t>Treinar a capacidade de apresentação (comunicação) em público</a:t>
            </a:r>
          </a:p>
          <a:p>
            <a:pPr lvl="2"/>
            <a:r>
              <a:rPr lang="pt-BR" sz="2200" dirty="0"/>
              <a:t>Treinar capacidade criativa e argumentativa</a:t>
            </a:r>
          </a:p>
          <a:p>
            <a:pPr lvl="3"/>
            <a:r>
              <a:rPr lang="pt-BR" sz="2200" dirty="0"/>
              <a:t>Apresentar o seu ponto de vista e os argumentos em relação ao assunto que escolher.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396259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03648"/>
            <a:ext cx="8568952" cy="5049688"/>
          </a:xfrm>
        </p:spPr>
        <p:txBody>
          <a:bodyPr>
            <a:noAutofit/>
          </a:bodyPr>
          <a:lstStyle/>
          <a:p>
            <a:r>
              <a:rPr lang="pt-BR" sz="2000" b="1" dirty="0"/>
              <a:t>APRESENTAÇÃO ORAL (HABILIDADES DE COMUNICAÇÃO)</a:t>
            </a:r>
            <a:endParaRPr lang="pt-BR" sz="2000" dirty="0"/>
          </a:p>
          <a:p>
            <a:pPr lvl="1"/>
            <a:r>
              <a:rPr lang="pt-BR" sz="2000" dirty="0"/>
              <a:t>Será realizado um sorteio para estabelecer a ordem das apresentações. </a:t>
            </a:r>
          </a:p>
          <a:p>
            <a:pPr lvl="1"/>
            <a:r>
              <a:rPr lang="pt-BR" sz="2000" dirty="0">
                <a:solidFill>
                  <a:srgbClr val="C00000"/>
                </a:solidFill>
              </a:rPr>
              <a:t>O aluno que não estiver presente nos dias estipulados no cronograma, terá a </a:t>
            </a:r>
            <a:r>
              <a:rPr lang="pt-BR" sz="2000" b="1" dirty="0">
                <a:solidFill>
                  <a:srgbClr val="C00000"/>
                </a:solidFill>
              </a:rPr>
              <a:t>sua nota reduzida em 50%.</a:t>
            </a:r>
            <a:endParaRPr lang="pt-BR" sz="2000" dirty="0">
              <a:solidFill>
                <a:srgbClr val="C00000"/>
              </a:solidFill>
            </a:endParaRPr>
          </a:p>
          <a:p>
            <a:pPr lvl="1"/>
            <a:r>
              <a:rPr lang="pt-BR" sz="2000" dirty="0"/>
              <a:t>No dia de sua apresentação chegue mais cedo, INSTALE o seu arquivo no computador.</a:t>
            </a:r>
          </a:p>
          <a:p>
            <a:pPr lvl="2"/>
            <a:r>
              <a:rPr lang="pt-BR" sz="2000" dirty="0"/>
              <a:t>TESTE para ver se o arquivo está abrindo. </a:t>
            </a:r>
          </a:p>
          <a:p>
            <a:pPr lvl="2"/>
            <a:r>
              <a:rPr lang="pt-BR" sz="2000" dirty="0"/>
              <a:t>NAO SE ATRASE! Atrasos acarretam DESCONTOS na sua nota.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pt-BR" sz="2000" b="1" dirty="0"/>
              <a:t>POSTAR até o dia 13/06 a tabulação da sua apresentação (baseada nas avaliações dos colegas)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 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0180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DF02FA-7B53-4D55-B3A0-54AA863F5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6336704"/>
          </a:xfrm>
        </p:spPr>
        <p:txBody>
          <a:bodyPr>
            <a:noAutofit/>
          </a:bodyPr>
          <a:lstStyle/>
          <a:p>
            <a:endParaRPr lang="pt-B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SEMINÁRIOS (15 minutos cada grupo)</a:t>
            </a:r>
          </a:p>
          <a:p>
            <a:endParaRPr lang="pt-BR" sz="1100" dirty="0"/>
          </a:p>
          <a:p>
            <a:endParaRPr lang="pt-BR" sz="1100" dirty="0"/>
          </a:p>
          <a:p>
            <a:endParaRPr lang="pt-BR" sz="1100" dirty="0"/>
          </a:p>
          <a:p>
            <a:r>
              <a:rPr lang="pt-BR" sz="1800" b="1" dirty="0"/>
              <a:t>GRUPO 01: </a:t>
            </a:r>
          </a:p>
          <a:p>
            <a:endParaRPr lang="pt-BR" sz="1800" dirty="0"/>
          </a:p>
          <a:p>
            <a:r>
              <a:rPr lang="pt-BR" sz="1800" b="1" dirty="0"/>
              <a:t>GRUPO 02:</a:t>
            </a:r>
          </a:p>
          <a:p>
            <a:endParaRPr lang="pt-BR" sz="1800" dirty="0"/>
          </a:p>
          <a:p>
            <a:r>
              <a:rPr lang="pt-BR" sz="1800" b="1" dirty="0"/>
              <a:t>GRUPO 03:</a:t>
            </a:r>
          </a:p>
          <a:p>
            <a:endParaRPr lang="pt-BR" sz="1800" dirty="0"/>
          </a:p>
          <a:p>
            <a:r>
              <a:rPr lang="pt-BR" sz="1800" b="1" dirty="0"/>
              <a:t>GRUPO 04:</a:t>
            </a:r>
          </a:p>
          <a:p>
            <a:endParaRPr lang="pt-BR" sz="1800" dirty="0"/>
          </a:p>
          <a:p>
            <a:r>
              <a:rPr lang="pt-BR" sz="1800" b="1" dirty="0"/>
              <a:t>GRUPO 05:</a:t>
            </a:r>
          </a:p>
          <a:p>
            <a:endParaRPr lang="pt-BR" sz="1800" b="1" dirty="0"/>
          </a:p>
          <a:p>
            <a:r>
              <a:rPr lang="pt-BR" sz="1800" b="1" dirty="0"/>
              <a:t>GRUPO 06: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9850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RAD 1201/ 114 – 2 créditos (15 aulas)</a:t>
            </a:r>
          </a:p>
          <a:p>
            <a:r>
              <a:rPr lang="pt-BR" dirty="0"/>
              <a:t>Objetivo:</a:t>
            </a:r>
          </a:p>
          <a:p>
            <a:pPr lvl="1"/>
            <a:r>
              <a:rPr lang="pt-BR" dirty="0"/>
              <a:t>Desenvolver as habilidades de comunicação oral </a:t>
            </a:r>
          </a:p>
          <a:p>
            <a:pPr lvl="2"/>
            <a:r>
              <a:rPr lang="pt-BR" dirty="0"/>
              <a:t>Atender as necessidades de comunicação e expressão da dinâmica organizacional.</a:t>
            </a:r>
            <a:endParaRPr lang="pt-BR" sz="1200" dirty="0"/>
          </a:p>
          <a:p>
            <a:pPr lvl="1"/>
            <a:r>
              <a:rPr lang="pt-BR" dirty="0"/>
              <a:t>Compreender os fundamentos do comportamento em grupo</a:t>
            </a:r>
          </a:p>
          <a:p>
            <a:pPr lvl="2"/>
            <a:r>
              <a:rPr lang="pt-BR" dirty="0"/>
              <a:t>Desenvolver habilidades para trabalho em grupo e tomada de decisões.</a:t>
            </a:r>
          </a:p>
          <a:p>
            <a:pPr lvl="2"/>
            <a:r>
              <a:rPr lang="pt-BR" dirty="0"/>
              <a:t>Conscientização das diferenças individuais e suas implicações na forma de atuação em grupo.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50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85313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Conteúdo Programático:</a:t>
            </a:r>
          </a:p>
          <a:p>
            <a:pPr lvl="1"/>
            <a:r>
              <a:rPr lang="pt-BR" dirty="0"/>
              <a:t>Módulo I – Grupos e equipes</a:t>
            </a:r>
          </a:p>
          <a:p>
            <a:pPr lvl="2"/>
            <a:r>
              <a:rPr lang="pt-BR" dirty="0"/>
              <a:t>Fundamentos de Grupo e equipes (grupos sociais)</a:t>
            </a:r>
          </a:p>
          <a:p>
            <a:pPr lvl="2"/>
            <a:r>
              <a:rPr lang="pt-BR" dirty="0"/>
              <a:t>Estágios de desenvolvimento das equipes</a:t>
            </a:r>
          </a:p>
          <a:p>
            <a:pPr lvl="2"/>
            <a:r>
              <a:rPr lang="pt-BR" dirty="0"/>
              <a:t>Programa de Acolhimento (adaptação, qualidade de vida)</a:t>
            </a:r>
          </a:p>
          <a:p>
            <a:pPr lvl="2"/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lvl="1"/>
            <a:r>
              <a:rPr lang="pt-BR" dirty="0"/>
              <a:t>Módulo I – Comunicação</a:t>
            </a:r>
          </a:p>
          <a:p>
            <a:pPr lvl="2"/>
            <a:r>
              <a:rPr lang="pt-BR" dirty="0"/>
              <a:t>Fundamentos de Comunicação </a:t>
            </a:r>
          </a:p>
          <a:p>
            <a:pPr lvl="2"/>
            <a:r>
              <a:rPr lang="pt-BR" dirty="0"/>
              <a:t>Comunicação Verbal/ Não Verbal - Desenvolver habilidades </a:t>
            </a:r>
          </a:p>
          <a:p>
            <a:pPr lvl="2"/>
            <a:r>
              <a:rPr lang="pt-BR" dirty="0"/>
              <a:t>Desenvolver habilidades de apresentação (postura/gestos)</a:t>
            </a:r>
          </a:p>
          <a:p>
            <a:pPr lvl="2"/>
            <a:r>
              <a:rPr lang="pt-BR" dirty="0"/>
              <a:t>O medo de falar em público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328681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040560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Metodologia</a:t>
            </a:r>
          </a:p>
          <a:p>
            <a:pPr lvl="1"/>
            <a:r>
              <a:rPr lang="pt-BR" dirty="0"/>
              <a:t>Aulas expositivas (e-Aulas USP)</a:t>
            </a:r>
          </a:p>
          <a:p>
            <a:pPr lvl="1"/>
            <a:r>
              <a:rPr lang="pt-BR" dirty="0"/>
              <a:t>Exercícios práticos em sala de aula</a:t>
            </a:r>
          </a:p>
          <a:p>
            <a:pPr lvl="1"/>
            <a:r>
              <a:rPr lang="pt-BR" dirty="0"/>
              <a:t>Avaliações apresentações</a:t>
            </a:r>
          </a:p>
          <a:p>
            <a:pPr lvl="1"/>
            <a:endParaRPr lang="pt-BR" dirty="0"/>
          </a:p>
          <a:p>
            <a:r>
              <a:rPr lang="pt-BR" b="1" dirty="0"/>
              <a:t>Atividades Discentes</a:t>
            </a:r>
          </a:p>
          <a:p>
            <a:pPr lvl="1"/>
            <a:r>
              <a:rPr lang="pt-BR" dirty="0"/>
              <a:t>Leitura prévia dos textos;</a:t>
            </a:r>
          </a:p>
          <a:p>
            <a:pPr lvl="1"/>
            <a:r>
              <a:rPr lang="pt-BR" dirty="0"/>
              <a:t>Entrega impressa dos resumos </a:t>
            </a:r>
          </a:p>
          <a:p>
            <a:pPr lvl="1"/>
            <a:r>
              <a:rPr lang="pt-BR" dirty="0"/>
              <a:t>Participação em sala: exercícios práticos</a:t>
            </a:r>
          </a:p>
          <a:p>
            <a:pPr lvl="1"/>
            <a:r>
              <a:rPr lang="pt-BR" dirty="0"/>
              <a:t>Apresentação oral (individual)</a:t>
            </a:r>
          </a:p>
          <a:p>
            <a:pPr lvl="1"/>
            <a:r>
              <a:rPr lang="pt-BR" dirty="0"/>
              <a:t>Apresentação de seminário (grupo)</a:t>
            </a:r>
          </a:p>
          <a:p>
            <a:pPr lvl="1"/>
            <a:r>
              <a:rPr lang="pt-BR" dirty="0"/>
              <a:t>Materiais e exercícios (STOA): </a:t>
            </a:r>
          </a:p>
          <a:p>
            <a:pPr lvl="2"/>
            <a:r>
              <a:rPr lang="pt-BR" dirty="0">
                <a:hlinkClick r:id="rId2"/>
              </a:rPr>
              <a:t>https://edisciplinas.usp.br/acessar/</a:t>
            </a:r>
            <a:endParaRPr lang="pt-BR" dirty="0"/>
          </a:p>
          <a:p>
            <a:pPr lvl="2"/>
            <a:endParaRPr lang="pt-BR" dirty="0"/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0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>
            <a:normAutofit fontScale="85000" lnSpcReduction="20000"/>
          </a:bodyPr>
          <a:lstStyle/>
          <a:p>
            <a:endParaRPr lang="pt-BR" sz="2000" dirty="0"/>
          </a:p>
          <a:p>
            <a:r>
              <a:rPr lang="pt-BR" b="1" dirty="0"/>
              <a:t>Critérios de avaliação de aprendizagem: </a:t>
            </a:r>
          </a:p>
          <a:p>
            <a:endParaRPr lang="pt-BR" sz="1700" b="1" dirty="0"/>
          </a:p>
          <a:p>
            <a:r>
              <a:rPr lang="pt-BR" dirty="0"/>
              <a:t>(i) Prova - (peso 3). NÃO HÁ PROVA SUBSTITUTIVA.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ii</a:t>
            </a:r>
            <a:r>
              <a:rPr lang="pt-BR" dirty="0"/>
              <a:t>) Apresentação oral Individual/ entregar tabulação da sua apresentação: (peso 3)</a:t>
            </a:r>
          </a:p>
          <a:p>
            <a:pPr lvl="1"/>
            <a:r>
              <a:rPr lang="pt-BR" dirty="0"/>
              <a:t>Obs. </a:t>
            </a:r>
            <a:r>
              <a:rPr lang="pt-BR" u="sng" dirty="0"/>
              <a:t>não entregar a tabulação: MENOS 2,0 pontos na nota da apresentação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iii</a:t>
            </a:r>
            <a:r>
              <a:rPr lang="pt-BR" dirty="0"/>
              <a:t>) Apresentar Seminário em grupo: (peso 2)</a:t>
            </a:r>
          </a:p>
          <a:p>
            <a:endParaRPr lang="pt-BR" dirty="0"/>
          </a:p>
          <a:p>
            <a:r>
              <a:rPr lang="pt-BR" dirty="0"/>
              <a:t>(</a:t>
            </a:r>
            <a:r>
              <a:rPr lang="pt-BR" dirty="0" err="1"/>
              <a:t>iv</a:t>
            </a:r>
            <a:r>
              <a:rPr lang="pt-BR" dirty="0"/>
              <a:t>) Resumo dos capítulos + Exercícios práticos realizados em sala de aula: (peso 2)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7923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853136"/>
          </a:xfrm>
        </p:spPr>
        <p:txBody>
          <a:bodyPr>
            <a:normAutofit/>
          </a:bodyPr>
          <a:lstStyle/>
          <a:p>
            <a:r>
              <a:rPr lang="pt-BR" b="1" dirty="0"/>
              <a:t>Critério de reavaliação</a:t>
            </a:r>
          </a:p>
          <a:p>
            <a:pPr lvl="1"/>
            <a:r>
              <a:rPr lang="pt-PT" dirty="0"/>
              <a:t>De acordo com regimento da USP e do Departamento de Administração. 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r>
              <a:rPr lang="pt-PT" dirty="0"/>
              <a:t>Reavaliação: </a:t>
            </a:r>
          </a:p>
          <a:p>
            <a:pPr lvl="2"/>
            <a:r>
              <a:rPr lang="pt-PT" dirty="0"/>
              <a:t>70% frequência (5 faltas)</a:t>
            </a:r>
          </a:p>
          <a:p>
            <a:pPr lvl="2"/>
            <a:r>
              <a:rPr lang="pt-PT" dirty="0"/>
              <a:t>(média final + nota de reavaliação)/ 2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94877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98166"/>
            <a:ext cx="8507288" cy="498316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Bibliografia básica (referências)</a:t>
            </a:r>
          </a:p>
          <a:p>
            <a:endParaRPr lang="pt-BR" sz="2600" b="1" dirty="0"/>
          </a:p>
          <a:p>
            <a:pPr lvl="0"/>
            <a:r>
              <a:rPr lang="pt-BR" b="1" dirty="0"/>
              <a:t>Ref.1: ROBBINS, S. P</a:t>
            </a:r>
            <a:r>
              <a:rPr lang="pt-BR" dirty="0"/>
              <a:t>. </a:t>
            </a:r>
            <a:r>
              <a:rPr lang="pt-BR" i="1" dirty="0"/>
              <a:t>Comportamento Organizacional.</a:t>
            </a:r>
            <a:r>
              <a:rPr lang="pt-BR" dirty="0"/>
              <a:t> 14.ed. Pearson, 2011 (capa verde).</a:t>
            </a:r>
          </a:p>
          <a:p>
            <a:pPr lvl="0"/>
            <a:r>
              <a:rPr lang="pt-BR" b="1" dirty="0"/>
              <a:t>Ref.2: </a:t>
            </a:r>
            <a:r>
              <a:rPr lang="pt-BR" b="1" dirty="0" err="1"/>
              <a:t>Anderson,C</a:t>
            </a:r>
            <a:r>
              <a:rPr lang="pt-BR" b="1" dirty="0"/>
              <a:t>.</a:t>
            </a:r>
            <a:r>
              <a:rPr lang="pt-BR" dirty="0"/>
              <a:t> TED TALKS: o guia oficial do TED para falar em público. 2016. Intrínseca.</a:t>
            </a:r>
          </a:p>
          <a:p>
            <a:pPr lvl="0"/>
            <a:r>
              <a:rPr lang="pt-BR" b="1" dirty="0"/>
              <a:t>Ref.3: </a:t>
            </a:r>
            <a:r>
              <a:rPr lang="pt-BR" b="1" dirty="0" err="1"/>
              <a:t>Gallo</a:t>
            </a:r>
            <a:r>
              <a:rPr lang="pt-BR" b="1" dirty="0"/>
              <a:t>, Carmine</a:t>
            </a:r>
            <a:r>
              <a:rPr lang="pt-BR" dirty="0"/>
              <a:t>. TED: falar, convencer, emocionar. Saraiva, 2014.</a:t>
            </a:r>
          </a:p>
          <a:p>
            <a:pPr lvl="0"/>
            <a:r>
              <a:rPr lang="pt-BR" b="1" dirty="0"/>
              <a:t>Ref.4: </a:t>
            </a:r>
            <a:r>
              <a:rPr lang="pt-BR" b="1" dirty="0" err="1"/>
              <a:t>Quick</a:t>
            </a:r>
            <a:r>
              <a:rPr lang="pt-BR" b="1" dirty="0"/>
              <a:t>, T.L.</a:t>
            </a:r>
            <a:r>
              <a:rPr lang="pt-BR" dirty="0"/>
              <a:t> Como desenvolver equipes bem-sucedidas. São Paulo, Campus. (esgotado)</a:t>
            </a:r>
          </a:p>
          <a:p>
            <a:pPr lvl="0"/>
            <a:r>
              <a:rPr lang="pt-BR" b="1" dirty="0"/>
              <a:t>Ref. 5: Robbins, H.A</a:t>
            </a:r>
            <a:r>
              <a:rPr lang="pt-BR" dirty="0"/>
              <a:t>. Como ouvir e falar com eficácia. São Paulo, Campus. (esgotado)</a:t>
            </a:r>
          </a:p>
          <a:p>
            <a:r>
              <a:rPr lang="pt-BR" b="1" dirty="0"/>
              <a:t>Ref.6: </a:t>
            </a:r>
            <a:r>
              <a:rPr lang="pt-BR" b="1" dirty="0" err="1"/>
              <a:t>Polito</a:t>
            </a:r>
            <a:r>
              <a:rPr lang="pt-BR" b="1" dirty="0"/>
              <a:t>,</a:t>
            </a:r>
            <a:r>
              <a:rPr lang="pt-BR" dirty="0"/>
              <a:t> R. Como falar corretamente e sem inibições. 91</a:t>
            </a:r>
            <a:r>
              <a:rPr lang="pt-BR" baseline="30000" dirty="0"/>
              <a:t>ª</a:t>
            </a:r>
            <a:r>
              <a:rPr lang="pt-BR" dirty="0"/>
              <a:t> ed. São Paulo: Saraiva, 2000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Comunicação e Trabalho em Grupo</a:t>
            </a:r>
          </a:p>
        </p:txBody>
      </p:sp>
    </p:spTree>
    <p:extLst>
      <p:ext uri="{BB962C8B-B14F-4D97-AF65-F5344CB8AC3E}">
        <p14:creationId xmlns:p14="http://schemas.microsoft.com/office/powerpoint/2010/main" val="214500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7504" y="-315416"/>
            <a:ext cx="8686800" cy="1143000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Comportamento Organizacional – CRONOGRAMA 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6066B409-6280-4B12-B916-C3843ED06E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785312"/>
              </p:ext>
            </p:extLst>
          </p:nvPr>
        </p:nvGraphicFramePr>
        <p:xfrm>
          <a:off x="107504" y="548680"/>
          <a:ext cx="8928991" cy="6309321"/>
        </p:xfrm>
        <a:graphic>
          <a:graphicData uri="http://schemas.openxmlformats.org/drawingml/2006/table">
            <a:tbl>
              <a:tblPr/>
              <a:tblGrid>
                <a:gridCol w="464693">
                  <a:extLst>
                    <a:ext uri="{9D8B030D-6E8A-4147-A177-3AD203B41FA5}">
                      <a16:colId xmlns:a16="http://schemas.microsoft.com/office/drawing/2014/main" val="1224032172"/>
                    </a:ext>
                  </a:extLst>
                </a:gridCol>
                <a:gridCol w="695403">
                  <a:extLst>
                    <a:ext uri="{9D8B030D-6E8A-4147-A177-3AD203B41FA5}">
                      <a16:colId xmlns:a16="http://schemas.microsoft.com/office/drawing/2014/main" val="837640711"/>
                    </a:ext>
                  </a:extLst>
                </a:gridCol>
                <a:gridCol w="5218804">
                  <a:extLst>
                    <a:ext uri="{9D8B030D-6E8A-4147-A177-3AD203B41FA5}">
                      <a16:colId xmlns:a16="http://schemas.microsoft.com/office/drawing/2014/main" val="3139842781"/>
                    </a:ext>
                  </a:extLst>
                </a:gridCol>
                <a:gridCol w="1042288">
                  <a:extLst>
                    <a:ext uri="{9D8B030D-6E8A-4147-A177-3AD203B41FA5}">
                      <a16:colId xmlns:a16="http://schemas.microsoft.com/office/drawing/2014/main" val="1592471982"/>
                    </a:ext>
                  </a:extLst>
                </a:gridCol>
                <a:gridCol w="1507803">
                  <a:extLst>
                    <a:ext uri="{9D8B030D-6E8A-4147-A177-3AD203B41FA5}">
                      <a16:colId xmlns:a16="http://schemas.microsoft.com/office/drawing/2014/main" val="2127441464"/>
                    </a:ext>
                  </a:extLst>
                </a:gridCol>
              </a:tblGrid>
              <a:tr h="439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DATA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ASSUNTO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TIPO  AULA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BIBLIOGRAFIA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536266"/>
                  </a:ext>
                </a:extLst>
              </a:tr>
              <a:tr h="367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21/02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SEMANA DO CALOURO – acolhimento (atividades)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Vivencial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486574"/>
                  </a:ext>
                </a:extLst>
              </a:tr>
              <a:tr h="1651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28/02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Fundamentos Cpto de Grupo/ Apresentação disciplina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Aula: 14hs as 15:40hs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Tolerância atrasos (15 min): 14:15 hs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(não será permitida a entrada após 15 minutos)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Expositiva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Ref.1-  cap 9 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156267"/>
                  </a:ext>
                </a:extLst>
              </a:tr>
              <a:tr h="1651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07/03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Fundamentos do Cpto de Grupo</a:t>
                      </a: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(Ref.1 - cap 9)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DIVIDIR EM GRUPOS (6 grupos: máx 5 alunos)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 1: POSTAR RESUMO do capítulo 9 – págs 261/287 (Robbins, S.)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Expositiva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(peso 2)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Ref.1:  cap 9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Exercício em sala: jogo dos quadrados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944080"/>
                  </a:ext>
                </a:extLst>
              </a:tr>
              <a:tr h="2199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14/03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(*)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Sou calouro: Conversando sobre a adaptação à Universidade...você tem medo de quê? 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Longe de casa...e agora?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Como posso me cuidar? Qualidade de Vida.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Leitura: Postar resumo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Programa de acolhimento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75" marR="3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315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5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B12C511D-EA92-4C8F-92EF-F818756AC0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766354"/>
              </p:ext>
            </p:extLst>
          </p:nvPr>
        </p:nvGraphicFramePr>
        <p:xfrm>
          <a:off x="107504" y="188640"/>
          <a:ext cx="8856983" cy="6569181"/>
        </p:xfrm>
        <a:graphic>
          <a:graphicData uri="http://schemas.openxmlformats.org/drawingml/2006/table">
            <a:tbl>
              <a:tblPr/>
              <a:tblGrid>
                <a:gridCol w="460947">
                  <a:extLst>
                    <a:ext uri="{9D8B030D-6E8A-4147-A177-3AD203B41FA5}">
                      <a16:colId xmlns:a16="http://schemas.microsoft.com/office/drawing/2014/main" val="1216922860"/>
                    </a:ext>
                  </a:extLst>
                </a:gridCol>
                <a:gridCol w="689795">
                  <a:extLst>
                    <a:ext uri="{9D8B030D-6E8A-4147-A177-3AD203B41FA5}">
                      <a16:colId xmlns:a16="http://schemas.microsoft.com/office/drawing/2014/main" val="1056719494"/>
                    </a:ext>
                  </a:extLst>
                </a:gridCol>
                <a:gridCol w="5176716">
                  <a:extLst>
                    <a:ext uri="{9D8B030D-6E8A-4147-A177-3AD203B41FA5}">
                      <a16:colId xmlns:a16="http://schemas.microsoft.com/office/drawing/2014/main" val="2665222267"/>
                    </a:ext>
                  </a:extLst>
                </a:gridCol>
                <a:gridCol w="1033883">
                  <a:extLst>
                    <a:ext uri="{9D8B030D-6E8A-4147-A177-3AD203B41FA5}">
                      <a16:colId xmlns:a16="http://schemas.microsoft.com/office/drawing/2014/main" val="4023279124"/>
                    </a:ext>
                  </a:extLst>
                </a:gridCol>
                <a:gridCol w="1495642">
                  <a:extLst>
                    <a:ext uri="{9D8B030D-6E8A-4147-A177-3AD203B41FA5}">
                      <a16:colId xmlns:a16="http://schemas.microsoft.com/office/drawing/2014/main" val="500026988"/>
                    </a:ext>
                  </a:extLst>
                </a:gridCol>
              </a:tblGrid>
              <a:tr h="3061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21/03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Fundamentos do comportamento de grupo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 4 (Quick, T): POSTAR RESUMO dos capítulos (7 e 8)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Papéis que estruturam as equipes (cap 7- p.51)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Papéis que subvertem as equipes (cap 8 - p.59)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 4 (Quick, T): POSTAR RESUMO dos capítulos (9, 10)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Comunicação em equipe (cap 9 – p.69)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Conflitos em equipe (cap 10.- p.83)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Expositiva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Exercício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(peso2)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Ref.3 – cap 7, 8.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Exercício: habilidades comunicação e trabalho em grupo 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Exercício em sala:</a:t>
                      </a: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Drácula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400704"/>
                  </a:ext>
                </a:extLst>
              </a:tr>
              <a:tr h="1800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28/03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Comunicação (Ref. 1 - cap 11)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SORTEAR OS ALUNOS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(apres. Individual)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 1 (Robbins, S.). 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POSTAR RESUMO capítulo 11. Págs 324/349.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Expositiva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Exercício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(peso 2)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Ref.1 – cap 11.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Exercício em sala: escuta ativa (STOA – trazer impresso)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51596"/>
                  </a:ext>
                </a:extLst>
              </a:tr>
              <a:tr h="1330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04/04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(*)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APRESENTAÇÃO DOS GRUPOS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Sou calouro: Conversando sobre a adaptação à Universidade...você tem medo de quê?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Longe de casa...e agora?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 Como posso me cuidar? Qualidade de Vida.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PESO 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38" marR="32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95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679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13D895-FF10-4664-9690-6CD5480E41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Moderno</Template>
  <TotalTime>201</TotalTime>
  <Words>842</Words>
  <Application>Microsoft Office PowerPoint</Application>
  <PresentationFormat>Apresentação na tela (4:3)</PresentationFormat>
  <Paragraphs>399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Tema do Office</vt:lpstr>
      <vt:lpstr>Comunicação e Trabalho em Grupo RAD 1201-114    TARDE - 2019</vt:lpstr>
      <vt:lpstr>Comunicação e Trabalho em Grupo</vt:lpstr>
      <vt:lpstr>Comunicação e Trabalho em Grupo</vt:lpstr>
      <vt:lpstr>Apresentação do PowerPoint</vt:lpstr>
      <vt:lpstr>Apresentação do PowerPoint</vt:lpstr>
      <vt:lpstr>Comunicação e Trabalho em Grupo</vt:lpstr>
      <vt:lpstr>Comunicação e Trabalho em Grupo</vt:lpstr>
      <vt:lpstr>Comportamento Organizacional – CRONOGRAMA </vt:lpstr>
      <vt:lpstr>Apresentação do PowerPoint</vt:lpstr>
      <vt:lpstr>Apresentação do PowerPoint</vt:lpstr>
      <vt:lpstr>Apresentação do PowerPoint</vt:lpstr>
      <vt:lpstr>Apresentação do PowerPoint</vt:lpstr>
      <vt:lpstr>Comunicação e Trabalho em Grupo</vt:lpstr>
      <vt:lpstr>Comunicação e Trabalho em Grupo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Comportamento Organizacional</dc:title>
  <dc:creator>Irene</dc:creator>
  <cp:keywords/>
  <cp:lastModifiedBy>Irene</cp:lastModifiedBy>
  <cp:revision>44</cp:revision>
  <dcterms:created xsi:type="dcterms:W3CDTF">2017-03-05T13:14:54Z</dcterms:created>
  <dcterms:modified xsi:type="dcterms:W3CDTF">2019-02-26T21:12:58Z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TC300077509990</vt:lpwstr>
  </property>
</Properties>
</file>