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19.jpg" ContentType="image/png"/>
  <Override PartName="/ppt/media/image20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6" r:id="rId3"/>
    <p:sldMasterId id="2147483865" r:id="rId4"/>
    <p:sldMasterId id="2147483891" r:id="rId5"/>
  </p:sldMasterIdLst>
  <p:notesMasterIdLst>
    <p:notesMasterId r:id="rId83"/>
  </p:notesMasterIdLst>
  <p:sldIdLst>
    <p:sldId id="288" r:id="rId6"/>
    <p:sldId id="439" r:id="rId7"/>
    <p:sldId id="441" r:id="rId8"/>
    <p:sldId id="395" r:id="rId9"/>
    <p:sldId id="291" r:id="rId10"/>
    <p:sldId id="383" r:id="rId11"/>
    <p:sldId id="438" r:id="rId12"/>
    <p:sldId id="442" r:id="rId13"/>
    <p:sldId id="443" r:id="rId14"/>
    <p:sldId id="396" r:id="rId15"/>
    <p:sldId id="446" r:id="rId16"/>
    <p:sldId id="447" r:id="rId17"/>
    <p:sldId id="451" r:id="rId18"/>
    <p:sldId id="452" r:id="rId19"/>
    <p:sldId id="449" r:id="rId20"/>
    <p:sldId id="397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  <p:sldId id="494" r:id="rId33"/>
    <p:sldId id="495" r:id="rId34"/>
    <p:sldId id="496" r:id="rId35"/>
    <p:sldId id="497" r:id="rId36"/>
    <p:sldId id="498" r:id="rId37"/>
    <p:sldId id="499" r:id="rId38"/>
    <p:sldId id="500" r:id="rId39"/>
    <p:sldId id="355" r:id="rId40"/>
    <p:sldId id="473" r:id="rId41"/>
    <p:sldId id="356" r:id="rId42"/>
    <p:sldId id="474" r:id="rId43"/>
    <p:sldId id="475" r:id="rId44"/>
    <p:sldId id="357" r:id="rId45"/>
    <p:sldId id="358" r:id="rId46"/>
    <p:sldId id="359" r:id="rId47"/>
    <p:sldId id="360" r:id="rId48"/>
    <p:sldId id="361" r:id="rId49"/>
    <p:sldId id="362" r:id="rId50"/>
    <p:sldId id="476" r:id="rId51"/>
    <p:sldId id="453" r:id="rId52"/>
    <p:sldId id="387" r:id="rId53"/>
    <p:sldId id="386" r:id="rId54"/>
    <p:sldId id="363" r:id="rId55"/>
    <p:sldId id="364" r:id="rId56"/>
    <p:sldId id="365" r:id="rId57"/>
    <p:sldId id="366" r:id="rId58"/>
    <p:sldId id="367" r:id="rId59"/>
    <p:sldId id="454" r:id="rId60"/>
    <p:sldId id="477" r:id="rId61"/>
    <p:sldId id="478" r:id="rId62"/>
    <p:sldId id="479" r:id="rId63"/>
    <p:sldId id="480" r:id="rId64"/>
    <p:sldId id="482" r:id="rId65"/>
    <p:sldId id="481" r:id="rId66"/>
    <p:sldId id="501" r:id="rId67"/>
    <p:sldId id="374" r:id="rId68"/>
    <p:sldId id="420" r:id="rId69"/>
    <p:sldId id="421" r:id="rId70"/>
    <p:sldId id="422" r:id="rId71"/>
    <p:sldId id="423" r:id="rId72"/>
    <p:sldId id="424" r:id="rId73"/>
    <p:sldId id="470" r:id="rId74"/>
    <p:sldId id="426" r:id="rId75"/>
    <p:sldId id="427" r:id="rId76"/>
    <p:sldId id="472" r:id="rId77"/>
    <p:sldId id="428" r:id="rId78"/>
    <p:sldId id="429" r:id="rId79"/>
    <p:sldId id="382" r:id="rId80"/>
    <p:sldId id="418" r:id="rId81"/>
    <p:sldId id="419" r:id="rId8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8985763-9F4C-7245-8834-832B2C8279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383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BC9C2A-20CA-5147-9FA5-816012FF23D0}" type="slidenum">
              <a:rPr lang="pt-BR" sz="1200">
                <a:solidFill>
                  <a:prstClr val="black"/>
                </a:solidFill>
              </a:rPr>
              <a:pPr eaLnBrk="1" hangingPunct="1"/>
              <a:t>27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/>
              <a:t>Sistema cibernético: sistemas auto-regulados, que tendem a se manter em equilíbrio através de mecanismos de retrocontrole negativo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Retrocontrole após passar K: fome, doença, guerras, infanticídios....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Retrocontrole antes de K: são mais brandos, controle de natalidade(aumento do tempo de amamentação</a:t>
            </a:r>
          </a:p>
          <a:p>
            <a:pPr eaLnBrk="1" hangingPunct="1"/>
            <a:r>
              <a:rPr lang="pt-BR"/>
              <a:t>Presa-predador; parasitismo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Retrocontroles positivos permitem que sistemas respondam rapidamente a alguma variação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368006-DC83-4647-A1EF-D658DEBA089D}" type="slidenum">
              <a:rPr lang="es-ES" sz="1200"/>
              <a:pPr eaLnBrk="1" hangingPunct="1"/>
              <a:t>29</a:t>
            </a:fld>
            <a:endParaRPr lang="es-E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1C6A43-6093-E443-9ACF-665B0A839CE3}" type="slidenum">
              <a:rPr lang="es-ES" sz="1200"/>
              <a:pPr eaLnBrk="1" hangingPunct="1"/>
              <a:t>30</a:t>
            </a:fld>
            <a:endParaRPr lang="es-E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0E3A67-875E-ED4A-8407-E3223A0E716E}" type="slidenum">
              <a:rPr lang="pt-BR" sz="1200">
                <a:solidFill>
                  <a:prstClr val="black"/>
                </a:solidFill>
              </a:rPr>
              <a:pPr eaLnBrk="1" hangingPunct="1"/>
              <a:t>31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/>
              <a:t>Cada ponto é um estado do corpo</a:t>
            </a:r>
          </a:p>
          <a:p>
            <a:pPr eaLnBrk="1" hangingPunct="1"/>
            <a:r>
              <a:rPr lang="pt-BR"/>
              <a:t>Pontos próximos indicam estados semelhantes</a:t>
            </a:r>
          </a:p>
          <a:p>
            <a:pPr eaLnBrk="1" hangingPunct="1"/>
            <a:r>
              <a:rPr lang="pt-BR"/>
              <a:t>As forças gravitacionais representam os mecanismos de homeostase</a:t>
            </a:r>
          </a:p>
          <a:p>
            <a:pPr eaLnBrk="1" hangingPunct="1"/>
            <a:r>
              <a:rPr lang="pt-BR"/>
              <a:t>Quando há infúria, há forças que fazem o corpo retornar ao seu estado de saúde (reações imunológicas, ...)</a:t>
            </a:r>
          </a:p>
          <a:p>
            <a:pPr eaLnBrk="1" hangingPunct="1"/>
            <a:r>
              <a:rPr lang="pt-BR"/>
              <a:t>Se a injúria é muito alto, há morte</a:t>
            </a:r>
          </a:p>
          <a:p>
            <a:pPr eaLnBrk="1" hangingPunct="1"/>
            <a:r>
              <a:rPr lang="pt-BR"/>
              <a:t>Há mudanças graduais, causadas pela velhice, que tornam o sistema mais susceptível a injúrias (como a gripe ou pneumonia, que eg não matam organismos jovens)</a:t>
            </a:r>
          </a:p>
          <a:p>
            <a:pPr eaLnBrk="1" hangingPunct="1"/>
            <a:r>
              <a:rPr lang="pt-BR"/>
              <a:t>Em sistemas ecológicos, esses estados frágeis podem ser resultado de um envelhecimento do sistema ou devido a perturbações (modificações humanas).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20F567-E166-EB4A-8AE9-0CD49AEF6D4C}" type="slidenum">
              <a:rPr lang="pt-BR" sz="1200">
                <a:solidFill>
                  <a:prstClr val="black"/>
                </a:solidFill>
              </a:rPr>
              <a:pPr eaLnBrk="1" hangingPunct="1"/>
              <a:t>32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/>
              <a:t>Os sistemas podem ser representados por 4 estádios:</a:t>
            </a:r>
          </a:p>
          <a:p>
            <a:pPr eaLnBrk="1" hangingPunct="1"/>
            <a:r>
              <a:rPr lang="pt-BR"/>
              <a:t>- crescimento (sucessão primária)</a:t>
            </a:r>
          </a:p>
          <a:p>
            <a:pPr eaLnBrk="1" hangingPunct="1"/>
            <a:r>
              <a:rPr lang="pt-BR"/>
              <a:t>- equilíbrio</a:t>
            </a:r>
          </a:p>
          <a:p>
            <a:pPr eaLnBrk="1" hangingPunct="1"/>
            <a:r>
              <a:rPr lang="pt-BR"/>
              <a:t>- dissolução (crise)</a:t>
            </a:r>
          </a:p>
          <a:p>
            <a:pPr eaLnBrk="1" hangingPunct="1"/>
            <a:r>
              <a:rPr lang="pt-BR"/>
              <a:t>- reorganização para um outro estádio de equilíbrio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484B2A-9798-684C-B479-087C3046752B}" type="slidenum">
              <a:rPr lang="pt-BR" sz="1200">
                <a:solidFill>
                  <a:prstClr val="black"/>
                </a:solidFill>
              </a:rPr>
              <a:pPr eaLnBrk="1" hangingPunct="1"/>
              <a:t>72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/>
              <a:t>Substituição do peixe comercial por trash fish (mortalidade, competição...)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5EC52B-A40D-2248-9D1A-BFCE44851F0E}" type="slidenum">
              <a:rPr lang="pt-BR" sz="1200">
                <a:solidFill>
                  <a:prstClr val="black"/>
                </a:solidFill>
              </a:rPr>
              <a:pPr eaLnBrk="1" hangingPunct="1"/>
              <a:t>73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/>
              <a:t>Recursos de propriedade comum: pertencem a todos, não têm eg valor econômico: ar, água, oceanos, rios, lagos: todos se beneficiam (ar puro, água limpa), ninguém é responsável diretamente.</a:t>
            </a:r>
          </a:p>
          <a:p>
            <a:pPr eaLnBrk="1" hangingPunct="1"/>
            <a:r>
              <a:rPr lang="pt-BR"/>
              <a:t>Quando aberto ao uso indiscriminado, há problemas sérios.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A: todos os pescadores usam quantidade de redes reduzida, em comum acordo</a:t>
            </a:r>
          </a:p>
          <a:p>
            <a:pPr eaLnBrk="1" hangingPunct="1"/>
            <a:r>
              <a:rPr lang="pt-BR"/>
              <a:t>B: todos os pescadores usam mais redes do que o devido</a:t>
            </a:r>
          </a:p>
          <a:p>
            <a:pPr eaLnBrk="1" hangingPunct="1"/>
            <a:r>
              <a:rPr lang="pt-BR"/>
              <a:t>A2: um pescador usa duas vezes mais redes do que os outros, que usam uma quantidade para uma eficiência maior da pesca</a:t>
            </a:r>
          </a:p>
          <a:p>
            <a:pPr eaLnBrk="1" hangingPunct="1"/>
            <a:r>
              <a:rPr lang="pt-BR"/>
              <a:t>B2: um pescador usa duas vezes mais do que os outros que também usam mais do que o devido</a:t>
            </a:r>
          </a:p>
          <a:p>
            <a:pPr eaLnBrk="1" hangingPunct="1"/>
            <a:r>
              <a:rPr lang="pt-BR"/>
              <a:t>B1: usa o devido enquanto todos os outros não.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As redes de um pescador não são suficientes para interferir na quantidade total (poluição de um carro).</a:t>
            </a:r>
          </a:p>
          <a:p>
            <a:pPr eaLnBrk="1" hangingPunct="1"/>
            <a:r>
              <a:rPr lang="pt-BR"/>
              <a:t>Quanto mais rede um pescador usar, mais ele terá benefícios (em relação aos outros).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Soluções: consenso (com bom senso); valoração do bem (água. pe), princípio do poluidor-pagador. </a:t>
            </a:r>
          </a:p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AA782F-B3C2-BF45-847E-3F77544CAF34}" type="slidenum">
              <a:rPr lang="pt-BR" sz="1200">
                <a:solidFill>
                  <a:prstClr val="black"/>
                </a:solidFill>
              </a:rPr>
              <a:pPr eaLnBrk="1" hangingPunct="1"/>
              <a:t>76</a:t>
            </a:fld>
            <a:endParaRPr lang="pt-BR" sz="1200">
              <a:solidFill>
                <a:prstClr val="black"/>
              </a:solidFill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/>
              <a:t>As estimativas dos limiares, assim como as flutuações naturais, tornam imprecisas as estimativas de limites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B82C7-DA77-CB4B-B92D-4660EF87BC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018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DFCB9-D058-574C-8675-EB961B78A4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01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B7604-6897-364A-A71B-83CF5749E3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93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20A49-02F9-B84E-B665-18F72BCAA1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873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B11E5D-74E7-E946-A256-C93FB591ED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146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5316B6C-BB57-C84A-887B-4FC5AFF32D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512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C8AF3F3-E7CB-7643-9F06-46C2256A65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9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A864C50-1F8F-964E-BC43-1091F059A0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505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C985A3B-C91F-D346-B94B-9CB0F113B8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969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B570546-541B-7746-9A36-339878036E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32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C7EEC39-703C-0C43-B60D-56138731FD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75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E084E-5746-1245-A138-AA45B307C9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47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4E7F2F8-671A-AB48-9CA1-8A157FF70A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877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0C2672B-DBAF-654B-8519-26C24461CC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064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E466931-AC27-884D-8FF8-24C32CC8FE3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82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C953A7-4813-8349-A99D-9AE17C62837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331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5468795-3BD7-6648-B0AD-E0EBF8B58A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696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FCE9DA3-15FA-D940-8472-034BE261E85B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CE2F46A-65CB-104D-A4C0-61C031287F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024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2DF485D-40CD-A241-9254-1438AE736794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C64645-BBB1-C649-AFEE-65C22E4915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229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8772F2E-2B08-C742-8C4B-15C681A001BC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FC292AB-16C0-6141-B96C-88B1B2323BC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2560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CB36E6B-6DFF-144C-AE83-9D1BEC18BC26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939D679-C247-F04B-8207-BF292548BE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768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A32855F-7A05-EB47-BFD0-F850E3B3E911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1576697-F48B-5244-BAA3-C7A308625B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811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CAFE6-648A-1341-BB5A-7012F701DC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074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1297E00-DD46-8E44-BB57-A1542FE64BA3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3D371C4-8670-9F4F-B892-A8FBBC6521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128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AFD12F-E0E4-2542-9AF3-0A8B4025CB96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EA77A56-1434-784E-8982-928F93C0D0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610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97FA804-E64C-924A-AA1C-0C2147D8C950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BB26744-023F-4C46-8FA7-E4EDC8A06A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691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EBEE28C-B74C-284F-A29F-126210FC55A0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DB5F6B4-9850-AD4E-89D3-12D02FB636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651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91B011B-71DD-A14D-901D-24C6D4F08902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EB6B03E-F92A-8844-BDFE-AB91D02763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73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A2A1A29-74FF-524B-8002-AB0B53178A8B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891E60F-3D56-0A48-A293-1B6452E30E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721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B82C7-DA77-CB4B-B92D-4660EF87BC1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08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E084E-5746-1245-A138-AA45B307C9A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06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CAFE6-648A-1341-BB5A-7012F701DC9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37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8B946-A92F-F041-BBFA-C8837B1C3E0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2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8B946-A92F-F041-BBFA-C8837B1C3E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994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33BD6-9BE9-9B49-ABF2-8C2FD81B58C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77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1C93B-78E5-CB49-B320-260CF90FA42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86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28AB5-DA9C-6441-9CBE-C6B85373A2E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09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3268B-B85B-E144-8157-C7BEA6433D0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76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EDDAD-5E9F-D541-B0AE-A68AB63DAE6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16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DFCB9-D058-574C-8675-EB961B78A42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77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B7604-6897-364A-A71B-83CF5749E3D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05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20A49-02F9-B84E-B665-18F72BCAA14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77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54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4624388" y="228600"/>
            <a:ext cx="2057400" cy="20383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5636E2C-9F18-DD44-BD00-2C408AE0F965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8012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4E43DB-0067-3D4A-A5DD-306C42E87987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A0ADFE-4D6C-4649-AE1C-461A6921E7B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700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33BD6-9BE9-9B49-ABF2-8C2FD81B58C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305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B6F883C-1FE1-E04E-A915-367169B9F4E5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AD5781-23A3-7847-B724-C3D5A67F4B8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7372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54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rIns="45720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9775EBA-EBE4-D34E-BDB5-B28327C56DC9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945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813" y="228600"/>
            <a:ext cx="82010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003425" y="3111500"/>
            <a:ext cx="2603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40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8813" y="6248400"/>
            <a:ext cx="1474787" cy="365125"/>
          </a:xfrm>
        </p:spPr>
        <p:txBody>
          <a:bodyPr/>
          <a:lstStyle>
            <a:lvl1pPr algn="l" defTabSz="457200">
              <a:spcBef>
                <a:spcPct val="0"/>
              </a:spcBef>
              <a:defRPr smtClean="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2064BEA-4BF9-224B-88FA-EA865E6DCC7D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400"/>
            <a:ext cx="5638800" cy="365125"/>
          </a:xfrm>
        </p:spPr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400"/>
            <a:ext cx="554038" cy="365125"/>
          </a:xfrm>
        </p:spPr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F2B12C-45B3-EA48-92FB-07F3DC55FAC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59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338114A-D4A8-9E4C-A7F3-68CA19E79C6D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AA8082B-83C1-0644-A39A-7B61DB51F8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616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E83B87-8D88-7C43-AA67-95CFE40DDFEA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58D10FF-6476-BB4C-9AC8-23A8A6F0F1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966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AFF71B3-1244-AE42-9545-661FE09E4FCA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CFFFE6-3133-4944-81CB-E5812CFDF5D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720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EB2ACA-D9BB-064C-8B3C-5152D5B42C06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1AB54A4-D640-3F43-A9FA-B43139CEF41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5515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610E51-0321-4B42-9191-18C05F52E6CD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263AA4-464C-1846-A02F-CAE7F820E33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83807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A35C31-907D-B64E-861D-5FED0C2DA953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E67EB09-F8AB-AA42-A1DD-2198BAA5585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69567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E8CAB4-1E11-3847-A627-A73C9D997B4B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BD6988-1894-F44B-AE4F-1AB669D133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06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1C93B-78E5-CB49-B320-260CF90FA4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607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54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3C4DE3-857D-ED44-914A-96152350AFCD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213" y="6423025"/>
            <a:ext cx="3316287" cy="365125"/>
          </a:xfrm>
        </p:spPr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576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989388" y="3370263"/>
            <a:ext cx="220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b="1" smtClean="0">
                <a:solidFill>
                  <a:srgbClr val="B870B8"/>
                </a:solidFill>
                <a:latin typeface="Rockwell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446939-AA0B-494C-9511-C1D7AF8C36DB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19B3FA5-658E-2A4A-AD4D-31EE1A4CD7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566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27025" y="4632325"/>
            <a:ext cx="220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b="1" smtClean="0">
                <a:solidFill>
                  <a:srgbClr val="B870B8"/>
                </a:solidFill>
                <a:latin typeface="Rockwell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4A7832-5CAE-4740-B0B4-3286CB47F967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3AE979-9731-334E-8B98-BCA84A9E927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5947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575" y="228600"/>
            <a:ext cx="638651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54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5211763" y="6235700"/>
            <a:ext cx="1349375" cy="365125"/>
          </a:xfrm>
        </p:spPr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C009F10-79DC-B34D-8530-462B73426971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81000" y="6235700"/>
            <a:ext cx="4648200" cy="365125"/>
          </a:xfrm>
        </p:spPr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E64133-28E2-6547-8FCA-80EC00F686F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95246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54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4535488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6"/>
          </p:nvPr>
        </p:nvSpPr>
        <p:spPr>
          <a:xfrm>
            <a:off x="3048000" y="6235700"/>
            <a:ext cx="1347788" cy="365125"/>
          </a:xfrm>
        </p:spPr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A9C4247-9623-C14D-B29B-61200F54A53D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81000" y="6235700"/>
            <a:ext cx="2590800" cy="365125"/>
          </a:xfrm>
        </p:spPr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22445E-7EF9-CF48-AA5B-AE5AE1E9F27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4124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49800" y="3370263"/>
            <a:ext cx="220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b="1" smtClean="0">
                <a:solidFill>
                  <a:srgbClr val="B870B8"/>
                </a:solidFill>
                <a:latin typeface="Rockwell" charset="0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x-none" noProof="0" smtClean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6342B28-F964-C946-85AC-FC418A041940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0B912-B912-3848-8A1D-C413BC6BBDE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9718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915AE2-6D1E-914B-8537-568FBF90537B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724DE5-4E4A-944D-A3AD-B5FD3517709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3668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 rot="16200000">
            <a:off x="8593932" y="561181"/>
            <a:ext cx="2603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b="1" smtClean="0">
                <a:solidFill>
                  <a:srgbClr val="B870B8"/>
                </a:solidFill>
                <a:latin typeface="Rockwell" charset="0"/>
              </a:rPr>
              <a:t>+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FE0FEA-20C0-EA43-84F9-BFF413BFFE76}" type="datetime1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C79D4C5-4736-F949-BB34-797E5A054D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7113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spcBef>
                <a:spcPct val="0"/>
              </a:spcBef>
              <a:defRPr>
                <a:solidFill>
                  <a:prstClr val="white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969C140-D651-A74C-B2EB-0C9A2CC7802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3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28AB5-DA9C-6441-9CBE-C6B85373A2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84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3268B-B85B-E144-8157-C7BEA6433D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397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EDDAD-5E9F-D541-B0AE-A68AB63DAE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38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554A00A7-C2A4-9B4F-A0E3-174639CB47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68EEAE-BBFE-4742-80C7-7E96292E37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276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5CB6744-EC1E-4747-B300-05A6FC93BB2B}" type="datetimeFigureOut">
              <a:rPr lang="pt-BR"/>
              <a:pPr>
                <a:defRPr/>
              </a:pPr>
              <a:t>25/02/2015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46F2108-9D5E-1C44-B9BB-4FFC319BC3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554A00A7-C2A4-9B4F-A0E3-174639CB47C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1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188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11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981200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23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>
              <a:spcBef>
                <a:spcPts val="0"/>
              </a:spcBef>
              <a:defRPr sz="1100">
                <a:solidFill>
                  <a:srgbClr val="FFFFFF"/>
                </a:solidFill>
                <a:latin typeface="Rockwell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13" y="6423025"/>
            <a:ext cx="6122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>
              <a:spcBef>
                <a:spcPts val="0"/>
              </a:spcBef>
              <a:defRPr sz="1100">
                <a:solidFill>
                  <a:srgbClr val="FFFFFF"/>
                </a:solidFill>
                <a:latin typeface="Rockwell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>
              <a:spcBef>
                <a:spcPts val="0"/>
              </a:spcBef>
              <a:defRPr sz="1400" smtClean="0">
                <a:solidFill>
                  <a:srgbClr val="FFFFFF"/>
                </a:solidFill>
                <a:latin typeface="Rockwell"/>
                <a:ea typeface="+mn-ea"/>
                <a:cs typeface="+mn-cs"/>
              </a:defRPr>
            </a:lvl1pPr>
          </a:lstStyle>
          <a:p>
            <a:pPr>
              <a:defRPr/>
            </a:pPr>
            <a:fld id="{9BE22E26-8B7E-2B47-8775-47A8EF70E3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35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spcBef>
          <a:spcPts val="2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n"/>
        <a:defRPr sz="20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fontAlgn="base">
        <a:spcBef>
          <a:spcPts val="600"/>
        </a:spcBef>
        <a:spcAft>
          <a:spcPct val="0"/>
        </a:spcAft>
        <a:buClr>
          <a:srgbClr val="B870B8"/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685800" indent="-228600" algn="l" rtl="0" fontAlgn="base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914400" indent="-228600" algn="l" rtl="0" fontAlgn="base">
        <a:spcBef>
          <a:spcPts val="600"/>
        </a:spcBef>
        <a:spcAft>
          <a:spcPct val="0"/>
        </a:spcAft>
        <a:buClr>
          <a:srgbClr val="B870B8"/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143000" indent="-228600" algn="l" rtl="0" fontAlgn="base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Conservação</a:t>
            </a:r>
            <a:r>
              <a:rPr lang="en-US" b="1" dirty="0">
                <a:solidFill>
                  <a:schemeClr val="tx1"/>
                </a:solidFill>
                <a:latin typeface="Arial" charset="0"/>
                <a:cs typeface="Arial" charset="0"/>
              </a:rPr>
              <a:t> da </a:t>
            </a:r>
            <a:r>
              <a:rPr lang="en-US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Biodiversidade</a:t>
            </a:r>
            <a:endParaRPr lang="en-US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349500"/>
            <a:ext cx="7777162" cy="3581400"/>
          </a:xfrm>
        </p:spPr>
        <p:txBody>
          <a:bodyPr/>
          <a:lstStyle/>
          <a:p>
            <a:pPr eaLnBrk="1" hangingPunct="1"/>
            <a:r>
              <a:rPr lang="en-US" sz="2800" b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Docentes</a:t>
            </a:r>
            <a:endParaRPr lang="en-US" sz="2800" b="1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i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Vânia</a:t>
            </a:r>
            <a:r>
              <a:rPr lang="en-US" sz="2400" i="1" dirty="0">
                <a:solidFill>
                  <a:srgbClr val="0000CC"/>
                </a:solidFill>
                <a:latin typeface="Arial" charset="0"/>
                <a:cs typeface="Arial" charset="0"/>
              </a:rPr>
              <a:t> Regina </a:t>
            </a:r>
            <a:r>
              <a:rPr lang="en-US" sz="2400" i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Pivello</a:t>
            </a:r>
            <a:endParaRPr lang="en-US" sz="2400" i="1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i="1" dirty="0">
                <a:solidFill>
                  <a:srgbClr val="0000CC"/>
                </a:solidFill>
                <a:latin typeface="Arial" charset="0"/>
                <a:cs typeface="Arial" charset="0"/>
              </a:rPr>
              <a:t>Jean Paul Metzger </a:t>
            </a:r>
          </a:p>
          <a:p>
            <a:pPr eaLnBrk="1" hangingPunct="1"/>
            <a:endParaRPr lang="en-US" sz="2400" i="1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b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Monitores</a:t>
            </a:r>
            <a:endParaRPr lang="en-US" sz="2400" b="1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4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Patricia Ruggiero, Natalia </a:t>
            </a:r>
            <a:r>
              <a:rPr lang="en-US" sz="2400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Aristizábal</a:t>
            </a:r>
            <a:r>
              <a:rPr lang="en-US" sz="24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, Francisco </a:t>
            </a:r>
            <a:r>
              <a:rPr lang="en-US" sz="2400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Carvalho</a:t>
            </a:r>
            <a:r>
              <a:rPr lang="en-US" sz="24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, Helena </a:t>
            </a:r>
            <a:r>
              <a:rPr lang="en-US" sz="2400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Chiaretti</a:t>
            </a:r>
            <a:endParaRPr lang="en-US" sz="2400" i="1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2015</a:t>
            </a:r>
            <a:endParaRPr lang="en-US" sz="2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Agricultura</a:t>
            </a:r>
            <a:r>
              <a:rPr lang="en-US" dirty="0" smtClean="0"/>
              <a:t> e </a:t>
            </a:r>
            <a:r>
              <a:rPr lang="en-US" dirty="0" err="1" smtClean="0"/>
              <a:t>Conservação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Como a </a:t>
            </a:r>
            <a:r>
              <a:rPr lang="en-US" sz="2800" b="1" dirty="0" err="1" smtClean="0"/>
              <a:t>agricultura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mais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sustentável</a:t>
            </a:r>
            <a:r>
              <a:rPr lang="en-US" sz="2800" b="1" dirty="0" smtClean="0"/>
              <a:t>? </a:t>
            </a:r>
          </a:p>
          <a:p>
            <a:endParaRPr lang="en-US" sz="2800" dirty="0"/>
          </a:p>
          <a:p>
            <a:r>
              <a:rPr lang="en-US" sz="2800" i="1" dirty="0" smtClean="0"/>
              <a:t>Jonathan Foley</a:t>
            </a:r>
            <a:r>
              <a:rPr lang="en-US" sz="2800" dirty="0" smtClean="0"/>
              <a:t> talk: The other inconvenient truth </a:t>
            </a:r>
            <a:r>
              <a:rPr lang="en-US" sz="2800" dirty="0" smtClean="0">
                <a:solidFill>
                  <a:srgbClr val="0000FF"/>
                </a:solidFill>
              </a:rPr>
              <a:t>– </a:t>
            </a:r>
            <a:r>
              <a:rPr lang="en-US" sz="2800" dirty="0" err="1" smtClean="0">
                <a:solidFill>
                  <a:srgbClr val="0000FF"/>
                </a:solidFill>
              </a:rPr>
              <a:t>grupo</a:t>
            </a:r>
            <a:r>
              <a:rPr lang="en-US" sz="2800" dirty="0" smtClean="0">
                <a:solidFill>
                  <a:srgbClr val="0000FF"/>
                </a:solidFill>
              </a:rPr>
              <a:t> 1 (</a:t>
            </a:r>
            <a:r>
              <a:rPr lang="en-US" sz="2800" dirty="0" err="1" smtClean="0">
                <a:solidFill>
                  <a:srgbClr val="0000FF"/>
                </a:solidFill>
              </a:rPr>
              <a:t>assessores</a:t>
            </a:r>
            <a:r>
              <a:rPr lang="en-US" sz="2800" dirty="0" smtClean="0">
                <a:solidFill>
                  <a:srgbClr val="0000FF"/>
                </a:solidFill>
              </a:rPr>
              <a:t> do Foley)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/>
              <a:t>Roberto Rodrigues – </a:t>
            </a:r>
            <a:r>
              <a:rPr lang="en-US" sz="2800" dirty="0" err="1" smtClean="0"/>
              <a:t>Segurança</a:t>
            </a:r>
            <a:r>
              <a:rPr lang="en-US" sz="2800" dirty="0" smtClean="0"/>
              <a:t> </a:t>
            </a:r>
            <a:r>
              <a:rPr lang="en-US" sz="2800" dirty="0" err="1" smtClean="0"/>
              <a:t>Alimentar</a:t>
            </a:r>
            <a:r>
              <a:rPr lang="en-US" sz="2800" dirty="0"/>
              <a:t>  </a:t>
            </a:r>
            <a:r>
              <a:rPr lang="en-US" sz="2800" dirty="0">
                <a:solidFill>
                  <a:srgbClr val="0000FF"/>
                </a:solidFill>
              </a:rPr>
              <a:t>– </a:t>
            </a:r>
            <a:r>
              <a:rPr lang="en-US" sz="2800" dirty="0" err="1">
                <a:solidFill>
                  <a:srgbClr val="0000FF"/>
                </a:solidFill>
              </a:rPr>
              <a:t>grupo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2 </a:t>
            </a:r>
            <a:r>
              <a:rPr lang="en-US" sz="2800" dirty="0">
                <a:solidFill>
                  <a:srgbClr val="0000FF"/>
                </a:solidFill>
              </a:rPr>
              <a:t>(</a:t>
            </a:r>
            <a:r>
              <a:rPr lang="en-US" sz="2800" dirty="0" err="1">
                <a:solidFill>
                  <a:srgbClr val="0000FF"/>
                </a:solidFill>
              </a:rPr>
              <a:t>assessores</a:t>
            </a:r>
            <a:r>
              <a:rPr lang="en-US" sz="2800" dirty="0">
                <a:solidFill>
                  <a:srgbClr val="0000FF"/>
                </a:solidFill>
              </a:rPr>
              <a:t> do </a:t>
            </a:r>
            <a:r>
              <a:rPr lang="en-US" sz="2800" dirty="0" smtClean="0">
                <a:solidFill>
                  <a:srgbClr val="0000FF"/>
                </a:solidFill>
              </a:rPr>
              <a:t>RR)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08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96" y="0"/>
            <a:ext cx="9144000" cy="1983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155679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Tilman</a:t>
            </a:r>
            <a:r>
              <a:rPr lang="en-US" sz="1600" i="1" dirty="0" smtClean="0">
                <a:solidFill>
                  <a:srgbClr val="FF0000"/>
                </a:solidFill>
              </a:rPr>
              <a:t> &amp; Clark, Nature, 2014)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027684"/>
            <a:ext cx="70485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96" y="0"/>
            <a:ext cx="9144000" cy="1983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155679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Tilman</a:t>
            </a:r>
            <a:r>
              <a:rPr lang="en-US" sz="1600" i="1" dirty="0" smtClean="0">
                <a:solidFill>
                  <a:srgbClr val="FF0000"/>
                </a:solidFill>
              </a:rPr>
              <a:t> &amp; Clark, Nature, 2014)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492896"/>
            <a:ext cx="70358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96" y="0"/>
            <a:ext cx="9144000" cy="1983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155679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Tilman</a:t>
            </a:r>
            <a:r>
              <a:rPr lang="en-US" sz="1600" i="1" dirty="0" smtClean="0">
                <a:solidFill>
                  <a:srgbClr val="FF0000"/>
                </a:solidFill>
              </a:rPr>
              <a:t> &amp; Clark, Nature, 2014)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2"/>
            <a:ext cx="9144000" cy="2884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5517232"/>
            <a:ext cx="7277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38132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Tilman</a:t>
            </a:r>
            <a:r>
              <a:rPr lang="en-US" sz="1600" i="1" dirty="0" smtClean="0">
                <a:solidFill>
                  <a:srgbClr val="FF0000"/>
                </a:solidFill>
              </a:rPr>
              <a:t> &amp; Clark, Nature, 2014)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485900"/>
            <a:ext cx="9144000" cy="38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38132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Tilman</a:t>
            </a:r>
            <a:r>
              <a:rPr lang="en-US" sz="1600" i="1" dirty="0" smtClean="0">
                <a:solidFill>
                  <a:srgbClr val="FF0000"/>
                </a:solidFill>
              </a:rPr>
              <a:t> &amp; Clark, Nature, 2014)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4930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9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4665"/>
            <a:ext cx="8229600" cy="2952328"/>
          </a:xfrm>
        </p:spPr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i="1" dirty="0" err="1" smtClean="0"/>
              <a:t>desenvolvimento</a:t>
            </a:r>
            <a:r>
              <a:rPr lang="en-US" i="1" dirty="0" smtClean="0"/>
              <a:t> </a:t>
            </a:r>
            <a:r>
              <a:rPr lang="en-US" i="1" dirty="0" err="1" smtClean="0"/>
              <a:t>sustentáve</a:t>
            </a:r>
            <a:r>
              <a:rPr lang="en-US" dirty="0" err="1" smtClean="0"/>
              <a:t>l</a:t>
            </a:r>
            <a:r>
              <a:rPr lang="en-US" dirty="0" smtClean="0"/>
              <a:t>? </a:t>
            </a:r>
            <a:r>
              <a:rPr lang="en-US" dirty="0" smtClean="0">
                <a:solidFill>
                  <a:srgbClr val="000090"/>
                </a:solidFill>
              </a:rPr>
              <a:t>(</a:t>
            </a:r>
            <a:r>
              <a:rPr lang="en-US" dirty="0" err="1" smtClean="0">
                <a:solidFill>
                  <a:srgbClr val="000090"/>
                </a:solidFill>
              </a:rPr>
              <a:t>uma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frase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r>
              <a:rPr lang="en-US" dirty="0"/>
              <a:t> </a:t>
            </a:r>
            <a:r>
              <a:rPr lang="en-US" dirty="0" smtClean="0"/>
              <a:t>- Utopia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realidade</a:t>
            </a:r>
            <a:r>
              <a:rPr lang="en-US" dirty="0" smtClean="0"/>
              <a:t>? </a:t>
            </a:r>
          </a:p>
          <a:p>
            <a:r>
              <a:rPr lang="en-US" dirty="0"/>
              <a:t>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b="1" dirty="0" err="1"/>
              <a:t>pontos</a:t>
            </a:r>
            <a:r>
              <a:rPr lang="en-US" b="1" dirty="0"/>
              <a:t> de </a:t>
            </a:r>
            <a:r>
              <a:rPr lang="en-US" b="1" dirty="0" err="1"/>
              <a:t>virada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limiares</a:t>
            </a:r>
            <a:r>
              <a:rPr lang="en-US" dirty="0"/>
              <a:t>)?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eles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? </a:t>
            </a:r>
          </a:p>
          <a:p>
            <a:r>
              <a:rPr lang="en-US" dirty="0"/>
              <a:t>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b="1" dirty="0" err="1"/>
              <a:t>resiliência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4221088"/>
            <a:ext cx="8064896" cy="22467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i="1" dirty="0">
                <a:solidFill>
                  <a:srgbClr val="000000"/>
                </a:solidFill>
              </a:rPr>
              <a:t>Johan </a:t>
            </a:r>
            <a:r>
              <a:rPr lang="en-US" sz="2800" i="1" dirty="0" err="1">
                <a:solidFill>
                  <a:srgbClr val="000000"/>
                </a:solidFill>
              </a:rPr>
              <a:t>Rockstrom</a:t>
            </a:r>
            <a:r>
              <a:rPr lang="en-US" sz="2800" dirty="0">
                <a:solidFill>
                  <a:srgbClr val="000000"/>
                </a:solidFill>
              </a:rPr>
              <a:t>: Let the environment guide our development </a:t>
            </a:r>
          </a:p>
          <a:p>
            <a:pPr lvl="0"/>
            <a:r>
              <a:rPr lang="en-US" sz="2800" i="1" dirty="0">
                <a:solidFill>
                  <a:srgbClr val="000090"/>
                </a:solidFill>
              </a:rPr>
              <a:t>http://</a:t>
            </a:r>
            <a:r>
              <a:rPr lang="en-US" sz="2800" i="1" dirty="0" err="1">
                <a:solidFill>
                  <a:srgbClr val="000090"/>
                </a:solidFill>
              </a:rPr>
              <a:t>new.ted.com</a:t>
            </a:r>
            <a:r>
              <a:rPr lang="en-US" sz="2800" i="1" dirty="0">
                <a:solidFill>
                  <a:srgbClr val="000090"/>
                </a:solidFill>
              </a:rPr>
              <a:t>/talks/</a:t>
            </a:r>
            <a:r>
              <a:rPr lang="en-US" sz="2800" i="1" dirty="0" err="1">
                <a:solidFill>
                  <a:srgbClr val="000090"/>
                </a:solidFill>
              </a:rPr>
              <a:t>johan_rockstrom_let_the_environment_guide_our_development</a:t>
            </a:r>
            <a:endParaRPr lang="en-US" sz="28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O </a:t>
            </a:r>
            <a:r>
              <a:rPr lang="en-US" sz="4000" dirty="0" err="1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q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ue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são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os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pontos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de 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virada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(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limiares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)?</a:t>
            </a:r>
            <a:endParaRPr lang="en-US" sz="4000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457200" y="2514600"/>
            <a:ext cx="7543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6019" name="Rectangle 5"/>
          <p:cNvSpPr>
            <a:spLocks noChangeArrowheads="1"/>
          </p:cNvSpPr>
          <p:nvPr/>
        </p:nvSpPr>
        <p:spPr bwMode="auto">
          <a:xfrm>
            <a:off x="533400" y="4419600"/>
            <a:ext cx="75438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8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esilienceCenter_2015_Figure+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8357616" cy="4309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36"/>
            <a:ext cx="9144000" cy="15582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638132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Rockstrom</a:t>
            </a:r>
            <a:r>
              <a:rPr lang="en-US" sz="1600" i="1" dirty="0" smtClean="0">
                <a:solidFill>
                  <a:srgbClr val="FF0000"/>
                </a:solidFill>
              </a:rPr>
              <a:t> et al., Nature, 1999)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9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5400000">
            <a:off x="7081537" y="4951911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Rockstrom</a:t>
            </a:r>
            <a:r>
              <a:rPr lang="en-US" sz="1600" i="1" dirty="0" smtClean="0">
                <a:solidFill>
                  <a:srgbClr val="FF0000"/>
                </a:solidFill>
              </a:rPr>
              <a:t> et al., Nature, 1999)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90" y="0"/>
            <a:ext cx="8161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636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208" y="647482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(Mace, Science 2014)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esilienceCenter_2015_Fig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esilienceCenter_2015_Fig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638132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Rockstrom</a:t>
            </a:r>
            <a:r>
              <a:rPr lang="en-US" sz="1600" i="1" dirty="0" smtClean="0">
                <a:solidFill>
                  <a:srgbClr val="FF0000"/>
                </a:solidFill>
              </a:rPr>
              <a:t> et al., Nature, 1999)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Peg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76200"/>
            <a:ext cx="7467600" cy="713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0" y="0"/>
            <a:ext cx="2209800" cy="6958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333399"/>
                </a:solidFill>
                <a:latin typeface="Times New Roman" charset="0"/>
              </a:rPr>
              <a:t>Pegada Ecológica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Times New Roman" charset="0"/>
              </a:rPr>
              <a:t>Área necessária para suprir as necessidades de uma população e assimilar seus desperdícios</a:t>
            </a:r>
          </a:p>
          <a:p>
            <a:pPr>
              <a:spcBef>
                <a:spcPct val="50000"/>
              </a:spcBef>
            </a:pPr>
            <a:endParaRPr lang="en-US" sz="2800" b="1">
              <a:solidFill>
                <a:srgbClr val="00000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pt-BR" sz="2800" b="1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 descr="Ana_cid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706438"/>
            <a:ext cx="47371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7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Tab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443663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3" descr="Tabel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4324350"/>
            <a:ext cx="64198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1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Footprint_h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295400"/>
            <a:ext cx="6629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3"/>
          <p:cNvSpPr>
            <a:spLocks noChangeArrowheads="1"/>
          </p:cNvSpPr>
          <p:nvPr/>
        </p:nvSpPr>
        <p:spPr bwMode="auto">
          <a:xfrm>
            <a:off x="2771775" y="381000"/>
            <a:ext cx="360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solidFill>
                  <a:srgbClr val="000000"/>
                </a:solidFill>
                <a:latin typeface="Times New Roman" charset="0"/>
              </a:rPr>
              <a:t>Pegada Ecológica</a:t>
            </a:r>
            <a:endParaRPr lang="pt-BR" sz="3600" b="1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ChangeArrowheads="1"/>
          </p:cNvSpPr>
          <p:nvPr/>
        </p:nvSpPr>
        <p:spPr bwMode="auto">
          <a:xfrm>
            <a:off x="2771775" y="381000"/>
            <a:ext cx="360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 b="1" smtClean="0">
                <a:solidFill>
                  <a:srgbClr val="000000"/>
                </a:solidFill>
                <a:latin typeface="Times New Roman" charset="0"/>
              </a:rPr>
              <a:t>Pegada Ecológica</a:t>
            </a:r>
            <a:endParaRPr lang="pt-BR" sz="3600" b="1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56674" name="Picture 3" descr="Oversh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66825"/>
            <a:ext cx="5715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3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2"/>
          <p:cNvSpPr txBox="1">
            <a:spLocks noChangeArrowheads="1"/>
          </p:cNvSpPr>
          <p:nvPr/>
        </p:nvSpPr>
        <p:spPr bwMode="auto">
          <a:xfrm>
            <a:off x="1295400" y="457200"/>
            <a:ext cx="670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Mecanismos de retrocontrole</a:t>
            </a:r>
            <a:endParaRPr lang="pt-BR" sz="3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7762" name="Text Box 3"/>
          <p:cNvSpPr txBox="1">
            <a:spLocks noChangeArrowheads="1"/>
          </p:cNvSpPr>
          <p:nvPr/>
        </p:nvSpPr>
        <p:spPr bwMode="auto">
          <a:xfrm>
            <a:off x="2286000" y="1143000"/>
            <a:ext cx="472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>
                <a:solidFill>
                  <a:srgbClr val="000000"/>
                </a:solidFill>
                <a:latin typeface="Times New Roman" charset="0"/>
              </a:rPr>
              <a:t>Retrocontrole negativo</a:t>
            </a:r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95400" y="5670550"/>
            <a:ext cx="6781800" cy="822325"/>
            <a:chOff x="816" y="3572"/>
            <a:chExt cx="4272" cy="518"/>
          </a:xfrm>
        </p:grpSpPr>
        <p:sp>
          <p:nvSpPr>
            <p:cNvPr id="117765" name="Text Box 5"/>
            <p:cNvSpPr txBox="1">
              <a:spLocks noChangeArrowheads="1"/>
            </p:cNvSpPr>
            <p:nvPr/>
          </p:nvSpPr>
          <p:spPr bwMode="auto">
            <a:xfrm>
              <a:off x="1296" y="3572"/>
              <a:ext cx="379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solidFill>
                    <a:srgbClr val="000000"/>
                  </a:solidFill>
                  <a:latin typeface="Times New Roman" charset="0"/>
                </a:rPr>
                <a:t>O retrocontrole negativo leva à homeostase 					   </a:t>
              </a:r>
              <a:r>
                <a:rPr lang="pt-BR" sz="2000">
                  <a:solidFill>
                    <a:srgbClr val="000000"/>
                  </a:solidFill>
                  <a:latin typeface="Times New Roman" charset="0"/>
                </a:rPr>
                <a:t>(estado igual)</a:t>
              </a:r>
              <a:endParaRPr lang="pt-BR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7766" name="AutoShape 6"/>
            <p:cNvSpPr>
              <a:spLocks noChangeArrowheads="1"/>
            </p:cNvSpPr>
            <p:nvPr/>
          </p:nvSpPr>
          <p:spPr bwMode="auto">
            <a:xfrm>
              <a:off x="816" y="3648"/>
              <a:ext cx="336" cy="192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17764" name="Picture 7" descr="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70075"/>
            <a:ext cx="69723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99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O </a:t>
            </a:r>
            <a:r>
              <a:rPr lang="en-US" sz="4000" dirty="0" err="1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q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ue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é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resiliência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?</a:t>
            </a:r>
            <a:endParaRPr lang="en-US" sz="4000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457200" y="2514600"/>
            <a:ext cx="7543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6019" name="Rectangle 5"/>
          <p:cNvSpPr>
            <a:spLocks noChangeArrowheads="1"/>
          </p:cNvSpPr>
          <p:nvPr/>
        </p:nvSpPr>
        <p:spPr bwMode="auto">
          <a:xfrm>
            <a:off x="533400" y="4419600"/>
            <a:ext cx="75438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3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9570" name="Freeform 3"/>
          <p:cNvSpPr>
            <a:spLocks/>
          </p:cNvSpPr>
          <p:nvPr/>
        </p:nvSpPr>
        <p:spPr bwMode="auto">
          <a:xfrm>
            <a:off x="333375" y="1638300"/>
            <a:ext cx="8505825" cy="4935538"/>
          </a:xfrm>
          <a:custGeom>
            <a:avLst/>
            <a:gdLst>
              <a:gd name="T0" fmla="*/ 2147483647 w 5358"/>
              <a:gd name="T1" fmla="*/ 2147483647 h 3118"/>
              <a:gd name="T2" fmla="*/ 2147483647 w 5358"/>
              <a:gd name="T3" fmla="*/ 2147483647 h 3118"/>
              <a:gd name="T4" fmla="*/ 2147483647 w 5358"/>
              <a:gd name="T5" fmla="*/ 2147483647 h 3118"/>
              <a:gd name="T6" fmla="*/ 2147483647 w 5358"/>
              <a:gd name="T7" fmla="*/ 2147483647 h 3118"/>
              <a:gd name="T8" fmla="*/ 2147483647 w 5358"/>
              <a:gd name="T9" fmla="*/ 2147483647 h 3118"/>
              <a:gd name="T10" fmla="*/ 2147483647 w 5358"/>
              <a:gd name="T11" fmla="*/ 2147483647 h 3118"/>
              <a:gd name="T12" fmla="*/ 2147483647 w 5358"/>
              <a:gd name="T13" fmla="*/ 2147483647 h 3118"/>
              <a:gd name="T14" fmla="*/ 2147483647 w 5358"/>
              <a:gd name="T15" fmla="*/ 2147483647 h 3118"/>
              <a:gd name="T16" fmla="*/ 2147483647 w 5358"/>
              <a:gd name="T17" fmla="*/ 2147483647 h 3118"/>
              <a:gd name="T18" fmla="*/ 2147483647 w 5358"/>
              <a:gd name="T19" fmla="*/ 2147483647 h 3118"/>
              <a:gd name="T20" fmla="*/ 2147483647 w 5358"/>
              <a:gd name="T21" fmla="*/ 2147483647 h 3118"/>
              <a:gd name="T22" fmla="*/ 2147483647 w 5358"/>
              <a:gd name="T23" fmla="*/ 2147483647 h 3118"/>
              <a:gd name="T24" fmla="*/ 2147483647 w 5358"/>
              <a:gd name="T25" fmla="*/ 2147483647 h 3118"/>
              <a:gd name="T26" fmla="*/ 2147483647 w 5358"/>
              <a:gd name="T27" fmla="*/ 2147483647 h 3118"/>
              <a:gd name="T28" fmla="*/ 2147483647 w 5358"/>
              <a:gd name="T29" fmla="*/ 2147483647 h 3118"/>
              <a:gd name="T30" fmla="*/ 2147483647 w 5358"/>
              <a:gd name="T31" fmla="*/ 2147483647 h 3118"/>
              <a:gd name="T32" fmla="*/ 2147483647 w 5358"/>
              <a:gd name="T33" fmla="*/ 2147483647 h 3118"/>
              <a:gd name="T34" fmla="*/ 2147483647 w 5358"/>
              <a:gd name="T35" fmla="*/ 2147483647 h 3118"/>
              <a:gd name="T36" fmla="*/ 2147483647 w 5358"/>
              <a:gd name="T37" fmla="*/ 2147483647 h 3118"/>
              <a:gd name="T38" fmla="*/ 2147483647 w 5358"/>
              <a:gd name="T39" fmla="*/ 2147483647 h 3118"/>
              <a:gd name="T40" fmla="*/ 2147483647 w 5358"/>
              <a:gd name="T41" fmla="*/ 2147483647 h 3118"/>
              <a:gd name="T42" fmla="*/ 2147483647 w 5358"/>
              <a:gd name="T43" fmla="*/ 2147483647 h 3118"/>
              <a:gd name="T44" fmla="*/ 2147483647 w 5358"/>
              <a:gd name="T45" fmla="*/ 2147483647 h 3118"/>
              <a:gd name="T46" fmla="*/ 2147483647 w 5358"/>
              <a:gd name="T47" fmla="*/ 2147483647 h 3118"/>
              <a:gd name="T48" fmla="*/ 2147483647 w 5358"/>
              <a:gd name="T49" fmla="*/ 2147483647 h 3118"/>
              <a:gd name="T50" fmla="*/ 2147483647 w 5358"/>
              <a:gd name="T51" fmla="*/ 2147483647 h 3118"/>
              <a:gd name="T52" fmla="*/ 2147483647 w 5358"/>
              <a:gd name="T53" fmla="*/ 2147483647 h 3118"/>
              <a:gd name="T54" fmla="*/ 2147483647 w 5358"/>
              <a:gd name="T55" fmla="*/ 2147483647 h 3118"/>
              <a:gd name="T56" fmla="*/ 2147483647 w 5358"/>
              <a:gd name="T57" fmla="*/ 2147483647 h 3118"/>
              <a:gd name="T58" fmla="*/ 2147483647 w 5358"/>
              <a:gd name="T59" fmla="*/ 2147483647 h 3118"/>
              <a:gd name="T60" fmla="*/ 2147483647 w 5358"/>
              <a:gd name="T61" fmla="*/ 2147483647 h 3118"/>
              <a:gd name="T62" fmla="*/ 2147483647 w 5358"/>
              <a:gd name="T63" fmla="*/ 2147483647 h 3118"/>
              <a:gd name="T64" fmla="*/ 2147483647 w 5358"/>
              <a:gd name="T65" fmla="*/ 2147483647 h 3118"/>
              <a:gd name="T66" fmla="*/ 2147483647 w 5358"/>
              <a:gd name="T67" fmla="*/ 2147483647 h 3118"/>
              <a:gd name="T68" fmla="*/ 2147483647 w 5358"/>
              <a:gd name="T69" fmla="*/ 2147483647 h 3118"/>
              <a:gd name="T70" fmla="*/ 2147483647 w 5358"/>
              <a:gd name="T71" fmla="*/ 2147483647 h 3118"/>
              <a:gd name="T72" fmla="*/ 2147483647 w 5358"/>
              <a:gd name="T73" fmla="*/ 2147483647 h 3118"/>
              <a:gd name="T74" fmla="*/ 2147483647 w 5358"/>
              <a:gd name="T75" fmla="*/ 2147483647 h 3118"/>
              <a:gd name="T76" fmla="*/ 2147483647 w 5358"/>
              <a:gd name="T77" fmla="*/ 2147483647 h 3118"/>
              <a:gd name="T78" fmla="*/ 0 w 5358"/>
              <a:gd name="T79" fmla="*/ 0 h 3118"/>
              <a:gd name="T80" fmla="*/ 2147483647 w 5358"/>
              <a:gd name="T81" fmla="*/ 2147483647 h 311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358"/>
              <a:gd name="T124" fmla="*/ 0 h 3118"/>
              <a:gd name="T125" fmla="*/ 5358 w 5358"/>
              <a:gd name="T126" fmla="*/ 3118 h 311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358" h="3118">
                <a:moveTo>
                  <a:pt x="192" y="3118"/>
                </a:moveTo>
                <a:lnTo>
                  <a:pt x="5358" y="3118"/>
                </a:lnTo>
                <a:lnTo>
                  <a:pt x="5358" y="1298"/>
                </a:lnTo>
                <a:lnTo>
                  <a:pt x="5246" y="1307"/>
                </a:lnTo>
                <a:lnTo>
                  <a:pt x="5152" y="1327"/>
                </a:lnTo>
                <a:lnTo>
                  <a:pt x="5046" y="1359"/>
                </a:lnTo>
                <a:lnTo>
                  <a:pt x="4983" y="1399"/>
                </a:lnTo>
                <a:lnTo>
                  <a:pt x="4934" y="1439"/>
                </a:lnTo>
                <a:lnTo>
                  <a:pt x="4888" y="1491"/>
                </a:lnTo>
                <a:lnTo>
                  <a:pt x="4809" y="1618"/>
                </a:lnTo>
                <a:lnTo>
                  <a:pt x="4700" y="1819"/>
                </a:lnTo>
                <a:lnTo>
                  <a:pt x="4581" y="2011"/>
                </a:lnTo>
                <a:lnTo>
                  <a:pt x="4534" y="2075"/>
                </a:lnTo>
                <a:lnTo>
                  <a:pt x="4462" y="2139"/>
                </a:lnTo>
                <a:lnTo>
                  <a:pt x="4392" y="2173"/>
                </a:lnTo>
                <a:lnTo>
                  <a:pt x="4325" y="2194"/>
                </a:lnTo>
                <a:lnTo>
                  <a:pt x="4244" y="2213"/>
                </a:lnTo>
                <a:lnTo>
                  <a:pt x="4151" y="2231"/>
                </a:lnTo>
                <a:lnTo>
                  <a:pt x="4010" y="2233"/>
                </a:lnTo>
                <a:lnTo>
                  <a:pt x="3877" y="2222"/>
                </a:lnTo>
                <a:lnTo>
                  <a:pt x="3788" y="2209"/>
                </a:lnTo>
                <a:lnTo>
                  <a:pt x="3702" y="2189"/>
                </a:lnTo>
                <a:lnTo>
                  <a:pt x="3640" y="2167"/>
                </a:lnTo>
                <a:lnTo>
                  <a:pt x="3584" y="2139"/>
                </a:lnTo>
                <a:lnTo>
                  <a:pt x="3546" y="2115"/>
                </a:lnTo>
                <a:lnTo>
                  <a:pt x="3518" y="2087"/>
                </a:lnTo>
                <a:lnTo>
                  <a:pt x="3476" y="2039"/>
                </a:lnTo>
                <a:lnTo>
                  <a:pt x="3401" y="1938"/>
                </a:lnTo>
                <a:lnTo>
                  <a:pt x="3310" y="1792"/>
                </a:lnTo>
                <a:lnTo>
                  <a:pt x="3173" y="1563"/>
                </a:lnTo>
                <a:lnTo>
                  <a:pt x="3112" y="1427"/>
                </a:lnTo>
                <a:lnTo>
                  <a:pt x="3034" y="1231"/>
                </a:lnTo>
                <a:lnTo>
                  <a:pt x="2932" y="985"/>
                </a:lnTo>
                <a:lnTo>
                  <a:pt x="2835" y="750"/>
                </a:lnTo>
                <a:lnTo>
                  <a:pt x="2744" y="557"/>
                </a:lnTo>
                <a:lnTo>
                  <a:pt x="2706" y="493"/>
                </a:lnTo>
                <a:lnTo>
                  <a:pt x="2661" y="448"/>
                </a:lnTo>
                <a:lnTo>
                  <a:pt x="2622" y="423"/>
                </a:lnTo>
                <a:lnTo>
                  <a:pt x="2570" y="403"/>
                </a:lnTo>
                <a:lnTo>
                  <a:pt x="2516" y="399"/>
                </a:lnTo>
                <a:lnTo>
                  <a:pt x="2469" y="402"/>
                </a:lnTo>
                <a:lnTo>
                  <a:pt x="2418" y="413"/>
                </a:lnTo>
                <a:lnTo>
                  <a:pt x="2368" y="439"/>
                </a:lnTo>
                <a:lnTo>
                  <a:pt x="2290" y="499"/>
                </a:lnTo>
                <a:lnTo>
                  <a:pt x="2195" y="585"/>
                </a:lnTo>
                <a:lnTo>
                  <a:pt x="2084" y="695"/>
                </a:lnTo>
                <a:lnTo>
                  <a:pt x="1957" y="823"/>
                </a:lnTo>
                <a:lnTo>
                  <a:pt x="1848" y="913"/>
                </a:lnTo>
                <a:lnTo>
                  <a:pt x="1728" y="1003"/>
                </a:lnTo>
                <a:lnTo>
                  <a:pt x="1586" y="1089"/>
                </a:lnTo>
                <a:lnTo>
                  <a:pt x="1472" y="1143"/>
                </a:lnTo>
                <a:lnTo>
                  <a:pt x="1400" y="1179"/>
                </a:lnTo>
                <a:lnTo>
                  <a:pt x="1317" y="1216"/>
                </a:lnTo>
                <a:lnTo>
                  <a:pt x="1274" y="1237"/>
                </a:lnTo>
                <a:lnTo>
                  <a:pt x="1228" y="1253"/>
                </a:lnTo>
                <a:lnTo>
                  <a:pt x="1180" y="1271"/>
                </a:lnTo>
                <a:lnTo>
                  <a:pt x="1125" y="1280"/>
                </a:lnTo>
                <a:lnTo>
                  <a:pt x="1058" y="1281"/>
                </a:lnTo>
                <a:lnTo>
                  <a:pt x="986" y="1271"/>
                </a:lnTo>
                <a:lnTo>
                  <a:pt x="926" y="1257"/>
                </a:lnTo>
                <a:lnTo>
                  <a:pt x="869" y="1234"/>
                </a:lnTo>
                <a:lnTo>
                  <a:pt x="806" y="1203"/>
                </a:lnTo>
                <a:lnTo>
                  <a:pt x="738" y="1163"/>
                </a:lnTo>
                <a:lnTo>
                  <a:pt x="682" y="1107"/>
                </a:lnTo>
                <a:lnTo>
                  <a:pt x="652" y="1073"/>
                </a:lnTo>
                <a:lnTo>
                  <a:pt x="631" y="1024"/>
                </a:lnTo>
                <a:lnTo>
                  <a:pt x="608" y="939"/>
                </a:lnTo>
                <a:lnTo>
                  <a:pt x="580" y="801"/>
                </a:lnTo>
                <a:lnTo>
                  <a:pt x="536" y="633"/>
                </a:lnTo>
                <a:lnTo>
                  <a:pt x="486" y="433"/>
                </a:lnTo>
                <a:lnTo>
                  <a:pt x="434" y="261"/>
                </a:lnTo>
                <a:lnTo>
                  <a:pt x="400" y="173"/>
                </a:lnTo>
                <a:lnTo>
                  <a:pt x="366" y="105"/>
                </a:lnTo>
                <a:lnTo>
                  <a:pt x="336" y="69"/>
                </a:lnTo>
                <a:lnTo>
                  <a:pt x="308" y="47"/>
                </a:lnTo>
                <a:lnTo>
                  <a:pt x="274" y="25"/>
                </a:lnTo>
                <a:lnTo>
                  <a:pt x="229" y="9"/>
                </a:lnTo>
                <a:lnTo>
                  <a:pt x="164" y="1"/>
                </a:lnTo>
                <a:lnTo>
                  <a:pt x="83" y="0"/>
                </a:lnTo>
                <a:lnTo>
                  <a:pt x="0" y="0"/>
                </a:lnTo>
                <a:lnTo>
                  <a:pt x="0" y="3118"/>
                </a:lnTo>
                <a:lnTo>
                  <a:pt x="192" y="3118"/>
                </a:lnTo>
                <a:close/>
              </a:path>
            </a:pathLst>
          </a:custGeom>
          <a:gradFill rotWithShape="1">
            <a:gsLst>
              <a:gs pos="0">
                <a:srgbClr val="9900CC"/>
              </a:gs>
              <a:gs pos="100000">
                <a:srgbClr val="05000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1" name="Freeform 4"/>
          <p:cNvSpPr>
            <a:spLocks/>
          </p:cNvSpPr>
          <p:nvPr/>
        </p:nvSpPr>
        <p:spPr bwMode="auto">
          <a:xfrm>
            <a:off x="520700" y="1579563"/>
            <a:ext cx="8505825" cy="4935537"/>
          </a:xfrm>
          <a:custGeom>
            <a:avLst/>
            <a:gdLst>
              <a:gd name="T0" fmla="*/ 2147483647 w 5358"/>
              <a:gd name="T1" fmla="*/ 2147483647 h 3118"/>
              <a:gd name="T2" fmla="*/ 2147483647 w 5358"/>
              <a:gd name="T3" fmla="*/ 2147483647 h 3118"/>
              <a:gd name="T4" fmla="*/ 2147483647 w 5358"/>
              <a:gd name="T5" fmla="*/ 2147483647 h 3118"/>
              <a:gd name="T6" fmla="*/ 2147483647 w 5358"/>
              <a:gd name="T7" fmla="*/ 2147483647 h 3118"/>
              <a:gd name="T8" fmla="*/ 2147483647 w 5358"/>
              <a:gd name="T9" fmla="*/ 2147483647 h 3118"/>
              <a:gd name="T10" fmla="*/ 2147483647 w 5358"/>
              <a:gd name="T11" fmla="*/ 2147483647 h 3118"/>
              <a:gd name="T12" fmla="*/ 2147483647 w 5358"/>
              <a:gd name="T13" fmla="*/ 2147483647 h 3118"/>
              <a:gd name="T14" fmla="*/ 2147483647 w 5358"/>
              <a:gd name="T15" fmla="*/ 2147483647 h 3118"/>
              <a:gd name="T16" fmla="*/ 2147483647 w 5358"/>
              <a:gd name="T17" fmla="*/ 2147483647 h 3118"/>
              <a:gd name="T18" fmla="*/ 2147483647 w 5358"/>
              <a:gd name="T19" fmla="*/ 2147483647 h 3118"/>
              <a:gd name="T20" fmla="*/ 2147483647 w 5358"/>
              <a:gd name="T21" fmla="*/ 2147483647 h 3118"/>
              <a:gd name="T22" fmla="*/ 2147483647 w 5358"/>
              <a:gd name="T23" fmla="*/ 2147483647 h 3118"/>
              <a:gd name="T24" fmla="*/ 2147483647 w 5358"/>
              <a:gd name="T25" fmla="*/ 2147483647 h 3118"/>
              <a:gd name="T26" fmla="*/ 2147483647 w 5358"/>
              <a:gd name="T27" fmla="*/ 2147483647 h 3118"/>
              <a:gd name="T28" fmla="*/ 2147483647 w 5358"/>
              <a:gd name="T29" fmla="*/ 2147483647 h 3118"/>
              <a:gd name="T30" fmla="*/ 2147483647 w 5358"/>
              <a:gd name="T31" fmla="*/ 2147483647 h 3118"/>
              <a:gd name="T32" fmla="*/ 2147483647 w 5358"/>
              <a:gd name="T33" fmla="*/ 2147483647 h 3118"/>
              <a:gd name="T34" fmla="*/ 2147483647 w 5358"/>
              <a:gd name="T35" fmla="*/ 2147483647 h 3118"/>
              <a:gd name="T36" fmla="*/ 2147483647 w 5358"/>
              <a:gd name="T37" fmla="*/ 2147483647 h 3118"/>
              <a:gd name="T38" fmla="*/ 2147483647 w 5358"/>
              <a:gd name="T39" fmla="*/ 2147483647 h 3118"/>
              <a:gd name="T40" fmla="*/ 2147483647 w 5358"/>
              <a:gd name="T41" fmla="*/ 2147483647 h 3118"/>
              <a:gd name="T42" fmla="*/ 2147483647 w 5358"/>
              <a:gd name="T43" fmla="*/ 2147483647 h 3118"/>
              <a:gd name="T44" fmla="*/ 2147483647 w 5358"/>
              <a:gd name="T45" fmla="*/ 2147483647 h 3118"/>
              <a:gd name="T46" fmla="*/ 2147483647 w 5358"/>
              <a:gd name="T47" fmla="*/ 2147483647 h 3118"/>
              <a:gd name="T48" fmla="*/ 2147483647 w 5358"/>
              <a:gd name="T49" fmla="*/ 2147483647 h 3118"/>
              <a:gd name="T50" fmla="*/ 2147483647 w 5358"/>
              <a:gd name="T51" fmla="*/ 2147483647 h 3118"/>
              <a:gd name="T52" fmla="*/ 2147483647 w 5358"/>
              <a:gd name="T53" fmla="*/ 2147483647 h 3118"/>
              <a:gd name="T54" fmla="*/ 2147483647 w 5358"/>
              <a:gd name="T55" fmla="*/ 2147483647 h 3118"/>
              <a:gd name="T56" fmla="*/ 2147483647 w 5358"/>
              <a:gd name="T57" fmla="*/ 2147483647 h 3118"/>
              <a:gd name="T58" fmla="*/ 2147483647 w 5358"/>
              <a:gd name="T59" fmla="*/ 2147483647 h 3118"/>
              <a:gd name="T60" fmla="*/ 2147483647 w 5358"/>
              <a:gd name="T61" fmla="*/ 2147483647 h 3118"/>
              <a:gd name="T62" fmla="*/ 2147483647 w 5358"/>
              <a:gd name="T63" fmla="*/ 2147483647 h 3118"/>
              <a:gd name="T64" fmla="*/ 2147483647 w 5358"/>
              <a:gd name="T65" fmla="*/ 2147483647 h 3118"/>
              <a:gd name="T66" fmla="*/ 2147483647 w 5358"/>
              <a:gd name="T67" fmla="*/ 2147483647 h 3118"/>
              <a:gd name="T68" fmla="*/ 2147483647 w 5358"/>
              <a:gd name="T69" fmla="*/ 2147483647 h 3118"/>
              <a:gd name="T70" fmla="*/ 2147483647 w 5358"/>
              <a:gd name="T71" fmla="*/ 2147483647 h 3118"/>
              <a:gd name="T72" fmla="*/ 2147483647 w 5358"/>
              <a:gd name="T73" fmla="*/ 2147483647 h 3118"/>
              <a:gd name="T74" fmla="*/ 2147483647 w 5358"/>
              <a:gd name="T75" fmla="*/ 2147483647 h 3118"/>
              <a:gd name="T76" fmla="*/ 2147483647 w 5358"/>
              <a:gd name="T77" fmla="*/ 2147483647 h 3118"/>
              <a:gd name="T78" fmla="*/ 0 w 5358"/>
              <a:gd name="T79" fmla="*/ 0 h 3118"/>
              <a:gd name="T80" fmla="*/ 2147483647 w 5358"/>
              <a:gd name="T81" fmla="*/ 2147483647 h 311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358"/>
              <a:gd name="T124" fmla="*/ 0 h 3118"/>
              <a:gd name="T125" fmla="*/ 5358 w 5358"/>
              <a:gd name="T126" fmla="*/ 3118 h 311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358" h="3118">
                <a:moveTo>
                  <a:pt x="192" y="3118"/>
                </a:moveTo>
                <a:lnTo>
                  <a:pt x="5358" y="3118"/>
                </a:lnTo>
                <a:lnTo>
                  <a:pt x="5358" y="1298"/>
                </a:lnTo>
                <a:lnTo>
                  <a:pt x="5246" y="1307"/>
                </a:lnTo>
                <a:lnTo>
                  <a:pt x="5152" y="1327"/>
                </a:lnTo>
                <a:lnTo>
                  <a:pt x="5046" y="1359"/>
                </a:lnTo>
                <a:lnTo>
                  <a:pt x="4983" y="1399"/>
                </a:lnTo>
                <a:lnTo>
                  <a:pt x="4934" y="1439"/>
                </a:lnTo>
                <a:lnTo>
                  <a:pt x="4888" y="1491"/>
                </a:lnTo>
                <a:lnTo>
                  <a:pt x="4809" y="1618"/>
                </a:lnTo>
                <a:lnTo>
                  <a:pt x="4700" y="1819"/>
                </a:lnTo>
                <a:lnTo>
                  <a:pt x="4581" y="2011"/>
                </a:lnTo>
                <a:lnTo>
                  <a:pt x="4534" y="2075"/>
                </a:lnTo>
                <a:lnTo>
                  <a:pt x="4462" y="2139"/>
                </a:lnTo>
                <a:lnTo>
                  <a:pt x="4392" y="2173"/>
                </a:lnTo>
                <a:lnTo>
                  <a:pt x="4325" y="2194"/>
                </a:lnTo>
                <a:lnTo>
                  <a:pt x="4244" y="2213"/>
                </a:lnTo>
                <a:lnTo>
                  <a:pt x="4151" y="2231"/>
                </a:lnTo>
                <a:lnTo>
                  <a:pt x="4010" y="2233"/>
                </a:lnTo>
                <a:lnTo>
                  <a:pt x="3877" y="2222"/>
                </a:lnTo>
                <a:lnTo>
                  <a:pt x="3788" y="2209"/>
                </a:lnTo>
                <a:lnTo>
                  <a:pt x="3702" y="2189"/>
                </a:lnTo>
                <a:lnTo>
                  <a:pt x="3640" y="2167"/>
                </a:lnTo>
                <a:lnTo>
                  <a:pt x="3584" y="2139"/>
                </a:lnTo>
                <a:lnTo>
                  <a:pt x="3546" y="2115"/>
                </a:lnTo>
                <a:lnTo>
                  <a:pt x="3518" y="2087"/>
                </a:lnTo>
                <a:lnTo>
                  <a:pt x="3476" y="2039"/>
                </a:lnTo>
                <a:lnTo>
                  <a:pt x="3401" y="1938"/>
                </a:lnTo>
                <a:lnTo>
                  <a:pt x="3310" y="1792"/>
                </a:lnTo>
                <a:lnTo>
                  <a:pt x="3173" y="1563"/>
                </a:lnTo>
                <a:lnTo>
                  <a:pt x="3112" y="1427"/>
                </a:lnTo>
                <a:lnTo>
                  <a:pt x="3034" y="1231"/>
                </a:lnTo>
                <a:lnTo>
                  <a:pt x="2932" y="985"/>
                </a:lnTo>
                <a:lnTo>
                  <a:pt x="2835" y="750"/>
                </a:lnTo>
                <a:lnTo>
                  <a:pt x="2744" y="557"/>
                </a:lnTo>
                <a:lnTo>
                  <a:pt x="2706" y="493"/>
                </a:lnTo>
                <a:lnTo>
                  <a:pt x="2661" y="448"/>
                </a:lnTo>
                <a:lnTo>
                  <a:pt x="2622" y="423"/>
                </a:lnTo>
                <a:lnTo>
                  <a:pt x="2570" y="403"/>
                </a:lnTo>
                <a:lnTo>
                  <a:pt x="2516" y="399"/>
                </a:lnTo>
                <a:lnTo>
                  <a:pt x="2469" y="402"/>
                </a:lnTo>
                <a:lnTo>
                  <a:pt x="2418" y="413"/>
                </a:lnTo>
                <a:lnTo>
                  <a:pt x="2368" y="439"/>
                </a:lnTo>
                <a:lnTo>
                  <a:pt x="2290" y="499"/>
                </a:lnTo>
                <a:lnTo>
                  <a:pt x="2195" y="585"/>
                </a:lnTo>
                <a:lnTo>
                  <a:pt x="2084" y="695"/>
                </a:lnTo>
                <a:lnTo>
                  <a:pt x="1957" y="823"/>
                </a:lnTo>
                <a:lnTo>
                  <a:pt x="1848" y="913"/>
                </a:lnTo>
                <a:lnTo>
                  <a:pt x="1728" y="1003"/>
                </a:lnTo>
                <a:lnTo>
                  <a:pt x="1586" y="1089"/>
                </a:lnTo>
                <a:lnTo>
                  <a:pt x="1472" y="1143"/>
                </a:lnTo>
                <a:lnTo>
                  <a:pt x="1400" y="1179"/>
                </a:lnTo>
                <a:lnTo>
                  <a:pt x="1317" y="1216"/>
                </a:lnTo>
                <a:lnTo>
                  <a:pt x="1274" y="1237"/>
                </a:lnTo>
                <a:lnTo>
                  <a:pt x="1228" y="1253"/>
                </a:lnTo>
                <a:lnTo>
                  <a:pt x="1180" y="1271"/>
                </a:lnTo>
                <a:lnTo>
                  <a:pt x="1125" y="1280"/>
                </a:lnTo>
                <a:lnTo>
                  <a:pt x="1058" y="1281"/>
                </a:lnTo>
                <a:lnTo>
                  <a:pt x="986" y="1271"/>
                </a:lnTo>
                <a:lnTo>
                  <a:pt x="926" y="1257"/>
                </a:lnTo>
                <a:lnTo>
                  <a:pt x="869" y="1234"/>
                </a:lnTo>
                <a:lnTo>
                  <a:pt x="806" y="1203"/>
                </a:lnTo>
                <a:lnTo>
                  <a:pt x="738" y="1163"/>
                </a:lnTo>
                <a:lnTo>
                  <a:pt x="682" y="1107"/>
                </a:lnTo>
                <a:lnTo>
                  <a:pt x="652" y="1073"/>
                </a:lnTo>
                <a:lnTo>
                  <a:pt x="631" y="1024"/>
                </a:lnTo>
                <a:lnTo>
                  <a:pt x="608" y="939"/>
                </a:lnTo>
                <a:lnTo>
                  <a:pt x="580" y="801"/>
                </a:lnTo>
                <a:lnTo>
                  <a:pt x="536" y="633"/>
                </a:lnTo>
                <a:lnTo>
                  <a:pt x="486" y="433"/>
                </a:lnTo>
                <a:lnTo>
                  <a:pt x="434" y="261"/>
                </a:lnTo>
                <a:lnTo>
                  <a:pt x="400" y="173"/>
                </a:lnTo>
                <a:lnTo>
                  <a:pt x="366" y="105"/>
                </a:lnTo>
                <a:lnTo>
                  <a:pt x="336" y="69"/>
                </a:lnTo>
                <a:lnTo>
                  <a:pt x="308" y="47"/>
                </a:lnTo>
                <a:lnTo>
                  <a:pt x="274" y="25"/>
                </a:lnTo>
                <a:lnTo>
                  <a:pt x="229" y="9"/>
                </a:lnTo>
                <a:lnTo>
                  <a:pt x="164" y="1"/>
                </a:lnTo>
                <a:lnTo>
                  <a:pt x="83" y="0"/>
                </a:lnTo>
                <a:lnTo>
                  <a:pt x="0" y="0"/>
                </a:lnTo>
                <a:lnTo>
                  <a:pt x="0" y="3118"/>
                </a:lnTo>
                <a:lnTo>
                  <a:pt x="192" y="311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27113" y="3163888"/>
            <a:ext cx="2084387" cy="1630362"/>
            <a:chOff x="647" y="1993"/>
            <a:chExt cx="1313" cy="1027"/>
          </a:xfrm>
        </p:grpSpPr>
        <p:sp>
          <p:nvSpPr>
            <p:cNvPr id="109624" name="Oval 6"/>
            <p:cNvSpPr>
              <a:spLocks noChangeArrowheads="1"/>
            </p:cNvSpPr>
            <p:nvPr/>
          </p:nvSpPr>
          <p:spPr bwMode="auto">
            <a:xfrm>
              <a:off x="1144" y="1993"/>
              <a:ext cx="336" cy="328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33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25" name="Text Box 7"/>
            <p:cNvSpPr txBox="1">
              <a:spLocks noChangeArrowheads="1"/>
            </p:cNvSpPr>
            <p:nvPr/>
          </p:nvSpPr>
          <p:spPr bwMode="auto">
            <a:xfrm>
              <a:off x="647" y="2729"/>
              <a:ext cx="13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FF66"/>
                  </a:solidFill>
                </a:rPr>
                <a:t>Present stage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-129665">
            <a:off x="2233613" y="2268538"/>
            <a:ext cx="1681162" cy="1852612"/>
            <a:chOff x="1827" y="2783"/>
            <a:chExt cx="1059" cy="1167"/>
          </a:xfrm>
        </p:grpSpPr>
        <p:sp>
          <p:nvSpPr>
            <p:cNvPr id="109617" name="Oval 15"/>
            <p:cNvSpPr>
              <a:spLocks noChangeArrowheads="1"/>
            </p:cNvSpPr>
            <p:nvPr/>
          </p:nvSpPr>
          <p:spPr bwMode="auto">
            <a:xfrm rot="369319">
              <a:off x="2268" y="2960"/>
              <a:ext cx="336" cy="328"/>
            </a:xfrm>
            <a:prstGeom prst="ellipse">
              <a:avLst/>
            </a:prstGeom>
            <a:solidFill>
              <a:srgbClr val="00CC00">
                <a:alpha val="4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18" name="Oval 16"/>
            <p:cNvSpPr>
              <a:spLocks noChangeArrowheads="1"/>
            </p:cNvSpPr>
            <p:nvPr/>
          </p:nvSpPr>
          <p:spPr bwMode="auto">
            <a:xfrm rot="369319">
              <a:off x="2339" y="2903"/>
              <a:ext cx="336" cy="328"/>
            </a:xfrm>
            <a:prstGeom prst="ellipse">
              <a:avLst/>
            </a:prstGeom>
            <a:solidFill>
              <a:srgbClr val="00CC00">
                <a:alpha val="4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19" name="Oval 17"/>
            <p:cNvSpPr>
              <a:spLocks noChangeArrowheads="1"/>
            </p:cNvSpPr>
            <p:nvPr/>
          </p:nvSpPr>
          <p:spPr bwMode="auto">
            <a:xfrm rot="369319">
              <a:off x="2409" y="2846"/>
              <a:ext cx="336" cy="328"/>
            </a:xfrm>
            <a:prstGeom prst="ellipse">
              <a:avLst/>
            </a:prstGeom>
            <a:solidFill>
              <a:srgbClr val="00CC00">
                <a:alpha val="4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20" name="AutoShape 18"/>
            <p:cNvSpPr>
              <a:spLocks noChangeArrowheads="1"/>
            </p:cNvSpPr>
            <p:nvPr/>
          </p:nvSpPr>
          <p:spPr bwMode="auto">
            <a:xfrm rot="-1790881">
              <a:off x="1975" y="3241"/>
              <a:ext cx="308" cy="10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66 w 21600"/>
                <a:gd name="T13" fmla="*/ 5506 h 21600"/>
                <a:gd name="T14" fmla="*/ 18865 w 21600"/>
                <a:gd name="T15" fmla="*/ 163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21" name="Oval 19"/>
            <p:cNvSpPr>
              <a:spLocks noChangeArrowheads="1"/>
            </p:cNvSpPr>
            <p:nvPr/>
          </p:nvSpPr>
          <p:spPr bwMode="auto">
            <a:xfrm rot="369319">
              <a:off x="2489" y="2783"/>
              <a:ext cx="336" cy="328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33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22" name="AutoShape 20"/>
            <p:cNvSpPr>
              <a:spLocks noChangeArrowheads="1"/>
            </p:cNvSpPr>
            <p:nvPr/>
          </p:nvSpPr>
          <p:spPr bwMode="auto">
            <a:xfrm rot="-1884195">
              <a:off x="2043" y="3326"/>
              <a:ext cx="308" cy="10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66 w 21600"/>
                <a:gd name="T13" fmla="*/ 5506 h 21600"/>
                <a:gd name="T14" fmla="*/ 18865 w 21600"/>
                <a:gd name="T15" fmla="*/ 163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23" name="Text Box 21"/>
            <p:cNvSpPr txBox="1">
              <a:spLocks noChangeArrowheads="1"/>
            </p:cNvSpPr>
            <p:nvPr/>
          </p:nvSpPr>
          <p:spPr bwMode="auto">
            <a:xfrm>
              <a:off x="1827" y="3698"/>
              <a:ext cx="10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66"/>
                  </a:solidFill>
                </a:rPr>
                <a:t>Disturbances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982788" y="1955800"/>
            <a:ext cx="1497012" cy="1485900"/>
            <a:chOff x="518" y="217"/>
            <a:chExt cx="943" cy="936"/>
          </a:xfrm>
        </p:grpSpPr>
        <p:sp>
          <p:nvSpPr>
            <p:cNvPr id="109612" name="Oval 23"/>
            <p:cNvSpPr>
              <a:spLocks noChangeArrowheads="1"/>
            </p:cNvSpPr>
            <p:nvPr/>
          </p:nvSpPr>
          <p:spPr bwMode="auto">
            <a:xfrm rot="-10430681">
              <a:off x="1045" y="648"/>
              <a:ext cx="336" cy="328"/>
            </a:xfrm>
            <a:prstGeom prst="ellipse">
              <a:avLst/>
            </a:prstGeom>
            <a:solidFill>
              <a:srgbClr val="00CC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13" name="Oval 24"/>
            <p:cNvSpPr>
              <a:spLocks noChangeArrowheads="1"/>
            </p:cNvSpPr>
            <p:nvPr/>
          </p:nvSpPr>
          <p:spPr bwMode="auto">
            <a:xfrm rot="-10430681">
              <a:off x="974" y="705"/>
              <a:ext cx="336" cy="328"/>
            </a:xfrm>
            <a:prstGeom prst="ellipse">
              <a:avLst/>
            </a:prstGeom>
            <a:solidFill>
              <a:srgbClr val="00CC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14" name="Oval 25"/>
            <p:cNvSpPr>
              <a:spLocks noChangeArrowheads="1"/>
            </p:cNvSpPr>
            <p:nvPr/>
          </p:nvSpPr>
          <p:spPr bwMode="auto">
            <a:xfrm rot="-10430681">
              <a:off x="904" y="762"/>
              <a:ext cx="336" cy="328"/>
            </a:xfrm>
            <a:prstGeom prst="ellipse">
              <a:avLst/>
            </a:prstGeom>
            <a:solidFill>
              <a:srgbClr val="00CC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15" name="Oval 27"/>
            <p:cNvSpPr>
              <a:spLocks noChangeArrowheads="1"/>
            </p:cNvSpPr>
            <p:nvPr/>
          </p:nvSpPr>
          <p:spPr bwMode="auto">
            <a:xfrm rot="-10430681">
              <a:off x="824" y="825"/>
              <a:ext cx="336" cy="328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33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16" name="Text Box 28"/>
            <p:cNvSpPr txBox="1">
              <a:spLocks noChangeArrowheads="1"/>
            </p:cNvSpPr>
            <p:nvPr/>
          </p:nvSpPr>
          <p:spPr bwMode="auto">
            <a:xfrm>
              <a:off x="518" y="217"/>
              <a:ext cx="94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66"/>
                  </a:solidFill>
                </a:rPr>
                <a:t>Resistence</a:t>
              </a:r>
            </a:p>
            <a:p>
              <a:pPr eaLnBrk="1" hangingPunct="1"/>
              <a:r>
                <a:rPr lang="en-US" sz="2000">
                  <a:solidFill>
                    <a:srgbClr val="FFFF66"/>
                  </a:solidFill>
                </a:rPr>
                <a:t>Succession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3330575" y="1138238"/>
            <a:ext cx="2189163" cy="1162050"/>
            <a:chOff x="2098" y="717"/>
            <a:chExt cx="1379" cy="732"/>
          </a:xfrm>
        </p:grpSpPr>
        <p:grpSp>
          <p:nvGrpSpPr>
            <p:cNvPr id="109607" name="Group 30"/>
            <p:cNvGrpSpPr>
              <a:grpSpLocks/>
            </p:cNvGrpSpPr>
            <p:nvPr/>
          </p:nvGrpSpPr>
          <p:grpSpPr bwMode="auto">
            <a:xfrm>
              <a:off x="2459" y="1113"/>
              <a:ext cx="576" cy="336"/>
              <a:chOff x="2440" y="1104"/>
              <a:chExt cx="576" cy="336"/>
            </a:xfrm>
          </p:grpSpPr>
          <p:sp>
            <p:nvSpPr>
              <p:cNvPr id="109609" name="Oval 31"/>
              <p:cNvSpPr>
                <a:spLocks noChangeArrowheads="1"/>
              </p:cNvSpPr>
              <p:nvPr/>
            </p:nvSpPr>
            <p:spPr bwMode="auto">
              <a:xfrm>
                <a:off x="2440" y="1104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6600">
                      <a:alpha val="7001"/>
                    </a:srgbClr>
                  </a:gs>
                  <a:gs pos="100000">
                    <a:srgbClr val="7C3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10" name="Oval 32"/>
              <p:cNvSpPr>
                <a:spLocks noChangeArrowheads="1"/>
              </p:cNvSpPr>
              <p:nvPr/>
            </p:nvSpPr>
            <p:spPr bwMode="auto">
              <a:xfrm>
                <a:off x="2680" y="1112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6600">
                      <a:alpha val="7001"/>
                    </a:srgbClr>
                  </a:gs>
                  <a:gs pos="100000">
                    <a:srgbClr val="7C3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11" name="Oval 33"/>
              <p:cNvSpPr>
                <a:spLocks noChangeArrowheads="1"/>
              </p:cNvSpPr>
              <p:nvPr/>
            </p:nvSpPr>
            <p:spPr bwMode="auto">
              <a:xfrm>
                <a:off x="2560" y="1104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608" name="Text Box 34"/>
            <p:cNvSpPr txBox="1">
              <a:spLocks noChangeArrowheads="1"/>
            </p:cNvSpPr>
            <p:nvPr/>
          </p:nvSpPr>
          <p:spPr bwMode="auto">
            <a:xfrm>
              <a:off x="2098" y="717"/>
              <a:ext cx="137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FF66"/>
                  </a:solidFill>
                </a:rPr>
                <a:t>unstable stage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4895850" y="2100263"/>
            <a:ext cx="2024063" cy="1989137"/>
            <a:chOff x="3468" y="1232"/>
            <a:chExt cx="1275" cy="1253"/>
          </a:xfrm>
        </p:grpSpPr>
        <p:grpSp>
          <p:nvGrpSpPr>
            <p:cNvPr id="109599" name="Group 36"/>
            <p:cNvGrpSpPr>
              <a:grpSpLocks/>
            </p:cNvGrpSpPr>
            <p:nvPr/>
          </p:nvGrpSpPr>
          <p:grpSpPr bwMode="auto">
            <a:xfrm rot="-169711">
              <a:off x="3468" y="1474"/>
              <a:ext cx="544" cy="1011"/>
              <a:chOff x="3032" y="1413"/>
              <a:chExt cx="544" cy="1011"/>
            </a:xfrm>
          </p:grpSpPr>
          <p:grpSp>
            <p:nvGrpSpPr>
              <p:cNvPr id="109601" name="Group 37"/>
              <p:cNvGrpSpPr>
                <a:grpSpLocks/>
              </p:cNvGrpSpPr>
              <p:nvPr/>
            </p:nvGrpSpPr>
            <p:grpSpPr bwMode="auto">
              <a:xfrm>
                <a:off x="3138" y="1811"/>
                <a:ext cx="404" cy="526"/>
                <a:chOff x="3138" y="1811"/>
                <a:chExt cx="404" cy="526"/>
              </a:xfrm>
            </p:grpSpPr>
            <p:sp>
              <p:nvSpPr>
                <p:cNvPr id="109604" name="Oval 38"/>
                <p:cNvSpPr>
                  <a:spLocks noChangeArrowheads="1"/>
                </p:cNvSpPr>
                <p:nvPr/>
              </p:nvSpPr>
              <p:spPr bwMode="auto">
                <a:xfrm>
                  <a:off x="3138" y="1811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05" name="Oval 39"/>
                <p:cNvSpPr>
                  <a:spLocks noChangeArrowheads="1"/>
                </p:cNvSpPr>
                <p:nvPr/>
              </p:nvSpPr>
              <p:spPr bwMode="auto">
                <a:xfrm>
                  <a:off x="3172" y="1914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06" name="Oval 40"/>
                <p:cNvSpPr>
                  <a:spLocks noChangeArrowheads="1"/>
                </p:cNvSpPr>
                <p:nvPr/>
              </p:nvSpPr>
              <p:spPr bwMode="auto">
                <a:xfrm>
                  <a:off x="3206" y="2009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9602" name="AutoShape 41"/>
              <p:cNvSpPr>
                <a:spLocks noChangeArrowheads="1"/>
              </p:cNvSpPr>
              <p:nvPr/>
            </p:nvSpPr>
            <p:spPr bwMode="auto">
              <a:xfrm rot="3588503">
                <a:off x="2900" y="1545"/>
                <a:ext cx="437" cy="1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61 w 21600"/>
                  <a:gd name="T13" fmla="*/ 5462 h 21600"/>
                  <a:gd name="T14" fmla="*/ 18881 w 21600"/>
                  <a:gd name="T15" fmla="*/ 1626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0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03" name="Oval 42"/>
              <p:cNvSpPr>
                <a:spLocks noChangeArrowheads="1"/>
              </p:cNvSpPr>
              <p:nvPr/>
            </p:nvSpPr>
            <p:spPr bwMode="auto">
              <a:xfrm>
                <a:off x="3240" y="2096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4D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600" name="Text Box 43"/>
            <p:cNvSpPr txBox="1">
              <a:spLocks noChangeArrowheads="1"/>
            </p:cNvSpPr>
            <p:nvPr/>
          </p:nvSpPr>
          <p:spPr bwMode="auto">
            <a:xfrm>
              <a:off x="3800" y="1232"/>
              <a:ext cx="94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66"/>
                  </a:solidFill>
                </a:rPr>
                <a:t>Succession</a:t>
              </a:r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4357688" y="2563813"/>
            <a:ext cx="1463675" cy="1679575"/>
            <a:chOff x="2544" y="2063"/>
            <a:chExt cx="922" cy="1058"/>
          </a:xfrm>
        </p:grpSpPr>
        <p:grpSp>
          <p:nvGrpSpPr>
            <p:cNvPr id="109591" name="Group 45"/>
            <p:cNvGrpSpPr>
              <a:grpSpLocks/>
            </p:cNvGrpSpPr>
            <p:nvPr/>
          </p:nvGrpSpPr>
          <p:grpSpPr bwMode="auto">
            <a:xfrm>
              <a:off x="2844" y="2063"/>
              <a:ext cx="622" cy="1058"/>
              <a:chOff x="3248" y="2104"/>
              <a:chExt cx="622" cy="1058"/>
            </a:xfrm>
          </p:grpSpPr>
          <p:grpSp>
            <p:nvGrpSpPr>
              <p:cNvPr id="109593" name="Group 46"/>
              <p:cNvGrpSpPr>
                <a:grpSpLocks/>
              </p:cNvGrpSpPr>
              <p:nvPr/>
            </p:nvGrpSpPr>
            <p:grpSpPr bwMode="auto">
              <a:xfrm rot="-340037">
                <a:off x="3314" y="2203"/>
                <a:ext cx="404" cy="526"/>
                <a:chOff x="3138" y="1811"/>
                <a:chExt cx="404" cy="526"/>
              </a:xfrm>
            </p:grpSpPr>
            <p:sp>
              <p:nvSpPr>
                <p:cNvPr id="109596" name="Oval 47"/>
                <p:cNvSpPr>
                  <a:spLocks noChangeArrowheads="1"/>
                </p:cNvSpPr>
                <p:nvPr/>
              </p:nvSpPr>
              <p:spPr bwMode="auto">
                <a:xfrm>
                  <a:off x="3138" y="1811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7" name="Oval 48"/>
                <p:cNvSpPr>
                  <a:spLocks noChangeArrowheads="1"/>
                </p:cNvSpPr>
                <p:nvPr/>
              </p:nvSpPr>
              <p:spPr bwMode="auto">
                <a:xfrm>
                  <a:off x="3172" y="1914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98" name="Oval 49"/>
                <p:cNvSpPr>
                  <a:spLocks noChangeArrowheads="1"/>
                </p:cNvSpPr>
                <p:nvPr/>
              </p:nvSpPr>
              <p:spPr bwMode="auto">
                <a:xfrm>
                  <a:off x="3206" y="2009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9594" name="AutoShape 50"/>
              <p:cNvSpPr>
                <a:spLocks noChangeArrowheads="1"/>
              </p:cNvSpPr>
              <p:nvPr/>
            </p:nvSpPr>
            <p:spPr bwMode="auto">
              <a:xfrm rot="-7295065">
                <a:off x="3564" y="2857"/>
                <a:ext cx="437" cy="1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61 w 21600"/>
                  <a:gd name="T13" fmla="*/ 5462 h 21600"/>
                  <a:gd name="T14" fmla="*/ 18881 w 21600"/>
                  <a:gd name="T15" fmla="*/ 1626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95" name="Oval 51"/>
              <p:cNvSpPr>
                <a:spLocks noChangeArrowheads="1"/>
              </p:cNvSpPr>
              <p:nvPr/>
            </p:nvSpPr>
            <p:spPr bwMode="auto">
              <a:xfrm>
                <a:off x="3248" y="2104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4D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592" name="Text Box 52"/>
            <p:cNvSpPr txBox="1">
              <a:spLocks noChangeArrowheads="1"/>
            </p:cNvSpPr>
            <p:nvPr/>
          </p:nvSpPr>
          <p:spPr bwMode="auto">
            <a:xfrm>
              <a:off x="2544" y="2653"/>
              <a:ext cx="40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66"/>
                  </a:solidFill>
                </a:rPr>
                <a:t>Use</a:t>
              </a:r>
            </a:p>
          </p:txBody>
        </p:sp>
      </p:grp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5321300" y="3475038"/>
            <a:ext cx="2360613" cy="2320925"/>
            <a:chOff x="3352" y="2189"/>
            <a:chExt cx="1487" cy="1462"/>
          </a:xfrm>
        </p:grpSpPr>
        <p:grpSp>
          <p:nvGrpSpPr>
            <p:cNvPr id="109580" name="Group 54"/>
            <p:cNvGrpSpPr>
              <a:grpSpLocks/>
            </p:cNvGrpSpPr>
            <p:nvPr/>
          </p:nvGrpSpPr>
          <p:grpSpPr bwMode="auto">
            <a:xfrm>
              <a:off x="3352" y="2189"/>
              <a:ext cx="1487" cy="1075"/>
              <a:chOff x="3388" y="2198"/>
              <a:chExt cx="1487" cy="1075"/>
            </a:xfrm>
          </p:grpSpPr>
          <p:sp>
            <p:nvSpPr>
              <p:cNvPr id="109582" name="AutoShape 55"/>
              <p:cNvSpPr>
                <a:spLocks noChangeArrowheads="1"/>
              </p:cNvSpPr>
              <p:nvPr/>
            </p:nvSpPr>
            <p:spPr bwMode="auto">
              <a:xfrm rot="3492342">
                <a:off x="3239" y="2347"/>
                <a:ext cx="523" cy="2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87 w 21600"/>
                  <a:gd name="T13" fmla="*/ 5376 h 21600"/>
                  <a:gd name="T14" fmla="*/ 18915 w 21600"/>
                  <a:gd name="T15" fmla="*/ 1622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0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3" name="AutoShape 56"/>
              <p:cNvSpPr>
                <a:spLocks noChangeArrowheads="1"/>
              </p:cNvSpPr>
              <p:nvPr/>
            </p:nvSpPr>
            <p:spPr bwMode="auto">
              <a:xfrm rot="7803180">
                <a:off x="4647" y="2749"/>
                <a:ext cx="308" cy="1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66 w 21600"/>
                  <a:gd name="T13" fmla="*/ 5364 h 21600"/>
                  <a:gd name="T14" fmla="*/ 18865 w 21600"/>
                  <a:gd name="T15" fmla="*/ 1623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0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9584" name="Group 57"/>
              <p:cNvGrpSpPr>
                <a:grpSpLocks/>
              </p:cNvGrpSpPr>
              <p:nvPr/>
            </p:nvGrpSpPr>
            <p:grpSpPr bwMode="auto">
              <a:xfrm>
                <a:off x="3622" y="2723"/>
                <a:ext cx="1015" cy="550"/>
                <a:chOff x="1200" y="1013"/>
                <a:chExt cx="339" cy="203"/>
              </a:xfrm>
            </p:grpSpPr>
            <p:grpSp>
              <p:nvGrpSpPr>
                <p:cNvPr id="109585" name="Group 58"/>
                <p:cNvGrpSpPr>
                  <a:grpSpLocks/>
                </p:cNvGrpSpPr>
                <p:nvPr/>
              </p:nvGrpSpPr>
              <p:grpSpPr bwMode="auto">
                <a:xfrm>
                  <a:off x="1200" y="1013"/>
                  <a:ext cx="339" cy="196"/>
                  <a:chOff x="1200" y="1013"/>
                  <a:chExt cx="339" cy="196"/>
                </a:xfrm>
              </p:grpSpPr>
              <p:sp>
                <p:nvSpPr>
                  <p:cNvPr id="109587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299" y="1082"/>
                    <a:ext cx="112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9900">
                          <a:alpha val="7999"/>
                        </a:srgbClr>
                      </a:gs>
                      <a:gs pos="100000">
                        <a:srgbClr val="7647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88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244" y="1064"/>
                    <a:ext cx="112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9900">
                          <a:alpha val="7999"/>
                        </a:srgbClr>
                      </a:gs>
                      <a:gs pos="100000">
                        <a:srgbClr val="7647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89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013"/>
                    <a:ext cx="112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9900">
                          <a:alpha val="7999"/>
                        </a:srgbClr>
                      </a:gs>
                      <a:gs pos="100000">
                        <a:srgbClr val="7647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90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427" y="1086"/>
                    <a:ext cx="112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9900">
                          <a:alpha val="6000"/>
                        </a:srgbClr>
                      </a:gs>
                      <a:gs pos="100000">
                        <a:srgbClr val="7647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9586" name="Oval 63"/>
                <p:cNvSpPr>
                  <a:spLocks noChangeArrowheads="1"/>
                </p:cNvSpPr>
                <p:nvPr/>
              </p:nvSpPr>
              <p:spPr bwMode="auto">
                <a:xfrm>
                  <a:off x="1366" y="1093"/>
                  <a:ext cx="112" cy="12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9581" name="Text Box 64"/>
            <p:cNvSpPr txBox="1">
              <a:spLocks noChangeArrowheads="1"/>
            </p:cNvSpPr>
            <p:nvPr/>
          </p:nvSpPr>
          <p:spPr bwMode="auto">
            <a:xfrm>
              <a:off x="3743" y="3399"/>
              <a:ext cx="88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66"/>
                  </a:solidFill>
                </a:rPr>
                <a:t>New stage</a:t>
              </a:r>
            </a:p>
          </p:txBody>
        </p:sp>
      </p:grpSp>
      <p:sp>
        <p:nvSpPr>
          <p:cNvPr id="109579" name="Text Box 65"/>
          <p:cNvSpPr txBox="1">
            <a:spLocks noChangeArrowheads="1"/>
          </p:cNvSpPr>
          <p:nvPr/>
        </p:nvSpPr>
        <p:spPr bwMode="auto">
          <a:xfrm>
            <a:off x="539750" y="331788"/>
            <a:ext cx="2014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RESILIENCE</a:t>
            </a:r>
          </a:p>
        </p:txBody>
      </p:sp>
    </p:spTree>
    <p:extLst>
      <p:ext uri="{BB962C8B-B14F-4D97-AF65-F5344CB8AC3E}">
        <p14:creationId xmlns:p14="http://schemas.microsoft.com/office/powerpoint/2010/main" val="110519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636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208" y="647482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(Mace, Science 2014)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 bwMode="auto">
          <a:xfrm>
            <a:off x="3923928" y="764704"/>
            <a:ext cx="4824536" cy="5544616"/>
          </a:xfrm>
          <a:prstGeom prst="rect">
            <a:avLst/>
          </a:prstGeom>
          <a:solidFill>
            <a:srgbClr val="FF0000">
              <a:alpha val="71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CONSERVAR</a:t>
            </a:r>
          </a:p>
          <a:p>
            <a:pPr marL="0" indent="0" algn="ctr">
              <a:buNone/>
            </a:pPr>
            <a:endParaRPr lang="en-US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Para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quem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</a:p>
          <a:p>
            <a:pPr algn="ctr"/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Por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 </a:t>
            </a:r>
          </a:p>
          <a:p>
            <a:pPr algn="ctr"/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Onde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</a:p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Como?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05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161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66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620" name="Oval 4"/>
            <p:cNvSpPr>
              <a:spLocks noChangeArrowheads="1"/>
            </p:cNvSpPr>
            <p:nvPr/>
          </p:nvSpPr>
          <p:spPr bwMode="auto">
            <a:xfrm>
              <a:off x="1050" y="1983"/>
              <a:ext cx="336" cy="328"/>
            </a:xfrm>
            <a:prstGeom prst="ellipse">
              <a:avLst/>
            </a:prstGeom>
            <a:solidFill>
              <a:srgbClr val="00CC00">
                <a:alpha val="5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621" name="Oval 5"/>
            <p:cNvSpPr>
              <a:spLocks noChangeArrowheads="1"/>
            </p:cNvSpPr>
            <p:nvPr/>
          </p:nvSpPr>
          <p:spPr bwMode="auto">
            <a:xfrm>
              <a:off x="1235" y="1974"/>
              <a:ext cx="336" cy="328"/>
            </a:xfrm>
            <a:prstGeom prst="ellipse">
              <a:avLst/>
            </a:prstGeom>
            <a:solidFill>
              <a:srgbClr val="00CC00">
                <a:alpha val="5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622" name="Freeform 6"/>
            <p:cNvSpPr>
              <a:spLocks/>
            </p:cNvSpPr>
            <p:nvPr/>
          </p:nvSpPr>
          <p:spPr bwMode="auto">
            <a:xfrm>
              <a:off x="210" y="1032"/>
              <a:ext cx="5358" cy="3109"/>
            </a:xfrm>
            <a:custGeom>
              <a:avLst/>
              <a:gdLst>
                <a:gd name="T0" fmla="*/ 5358 w 5358"/>
                <a:gd name="T1" fmla="*/ 3091 h 3118"/>
                <a:gd name="T2" fmla="*/ 5246 w 5358"/>
                <a:gd name="T3" fmla="*/ 1295 h 3118"/>
                <a:gd name="T4" fmla="*/ 5046 w 5358"/>
                <a:gd name="T5" fmla="*/ 1347 h 3118"/>
                <a:gd name="T6" fmla="*/ 4934 w 5358"/>
                <a:gd name="T7" fmla="*/ 1427 h 3118"/>
                <a:gd name="T8" fmla="*/ 4809 w 5358"/>
                <a:gd name="T9" fmla="*/ 1603 h 3118"/>
                <a:gd name="T10" fmla="*/ 4581 w 5358"/>
                <a:gd name="T11" fmla="*/ 1993 h 3118"/>
                <a:gd name="T12" fmla="*/ 4462 w 5358"/>
                <a:gd name="T13" fmla="*/ 2121 h 3118"/>
                <a:gd name="T14" fmla="*/ 4325 w 5358"/>
                <a:gd name="T15" fmla="*/ 2176 h 3118"/>
                <a:gd name="T16" fmla="*/ 4151 w 5358"/>
                <a:gd name="T17" fmla="*/ 2213 h 3118"/>
                <a:gd name="T18" fmla="*/ 3877 w 5358"/>
                <a:gd name="T19" fmla="*/ 2204 h 3118"/>
                <a:gd name="T20" fmla="*/ 3702 w 5358"/>
                <a:gd name="T21" fmla="*/ 2171 h 3118"/>
                <a:gd name="T22" fmla="*/ 3584 w 5358"/>
                <a:gd name="T23" fmla="*/ 2121 h 3118"/>
                <a:gd name="T24" fmla="*/ 3518 w 5358"/>
                <a:gd name="T25" fmla="*/ 2069 h 3118"/>
                <a:gd name="T26" fmla="*/ 3401 w 5358"/>
                <a:gd name="T27" fmla="*/ 1920 h 3118"/>
                <a:gd name="T28" fmla="*/ 3173 w 5358"/>
                <a:gd name="T29" fmla="*/ 1550 h 3118"/>
                <a:gd name="T30" fmla="*/ 3034 w 5358"/>
                <a:gd name="T31" fmla="*/ 1219 h 3118"/>
                <a:gd name="T32" fmla="*/ 2835 w 5358"/>
                <a:gd name="T33" fmla="*/ 744 h 3118"/>
                <a:gd name="T34" fmla="*/ 2706 w 5358"/>
                <a:gd name="T35" fmla="*/ 490 h 3118"/>
                <a:gd name="T36" fmla="*/ 2622 w 5358"/>
                <a:gd name="T37" fmla="*/ 420 h 3118"/>
                <a:gd name="T38" fmla="*/ 2516 w 5358"/>
                <a:gd name="T39" fmla="*/ 396 h 3118"/>
                <a:gd name="T40" fmla="*/ 2418 w 5358"/>
                <a:gd name="T41" fmla="*/ 410 h 3118"/>
                <a:gd name="T42" fmla="*/ 2290 w 5358"/>
                <a:gd name="T43" fmla="*/ 496 h 3118"/>
                <a:gd name="T44" fmla="*/ 2084 w 5358"/>
                <a:gd name="T45" fmla="*/ 689 h 3118"/>
                <a:gd name="T46" fmla="*/ 1848 w 5358"/>
                <a:gd name="T47" fmla="*/ 904 h 3118"/>
                <a:gd name="T48" fmla="*/ 1586 w 5358"/>
                <a:gd name="T49" fmla="*/ 1080 h 3118"/>
                <a:gd name="T50" fmla="*/ 1400 w 5358"/>
                <a:gd name="T51" fmla="*/ 1170 h 3118"/>
                <a:gd name="T52" fmla="*/ 1274 w 5358"/>
                <a:gd name="T53" fmla="*/ 1225 h 3118"/>
                <a:gd name="T54" fmla="*/ 1180 w 5358"/>
                <a:gd name="T55" fmla="*/ 1259 h 3118"/>
                <a:gd name="T56" fmla="*/ 1058 w 5358"/>
                <a:gd name="T57" fmla="*/ 1269 h 3118"/>
                <a:gd name="T58" fmla="*/ 926 w 5358"/>
                <a:gd name="T59" fmla="*/ 1245 h 3118"/>
                <a:gd name="T60" fmla="*/ 806 w 5358"/>
                <a:gd name="T61" fmla="*/ 1194 h 3118"/>
                <a:gd name="T62" fmla="*/ 682 w 5358"/>
                <a:gd name="T63" fmla="*/ 1098 h 3118"/>
                <a:gd name="T64" fmla="*/ 631 w 5358"/>
                <a:gd name="T65" fmla="*/ 1015 h 3118"/>
                <a:gd name="T66" fmla="*/ 580 w 5358"/>
                <a:gd name="T67" fmla="*/ 795 h 3118"/>
                <a:gd name="T68" fmla="*/ 486 w 5358"/>
                <a:gd name="T69" fmla="*/ 430 h 3118"/>
                <a:gd name="T70" fmla="*/ 400 w 5358"/>
                <a:gd name="T71" fmla="*/ 173 h 3118"/>
                <a:gd name="T72" fmla="*/ 336 w 5358"/>
                <a:gd name="T73" fmla="*/ 69 h 3118"/>
                <a:gd name="T74" fmla="*/ 274 w 5358"/>
                <a:gd name="T75" fmla="*/ 25 h 3118"/>
                <a:gd name="T76" fmla="*/ 164 w 5358"/>
                <a:gd name="T77" fmla="*/ 1 h 3118"/>
                <a:gd name="T78" fmla="*/ 0 w 5358"/>
                <a:gd name="T79" fmla="*/ 0 h 3118"/>
                <a:gd name="T80" fmla="*/ 192 w 5358"/>
                <a:gd name="T81" fmla="*/ 3091 h 3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358"/>
                <a:gd name="T124" fmla="*/ 0 h 3118"/>
                <a:gd name="T125" fmla="*/ 5358 w 5358"/>
                <a:gd name="T126" fmla="*/ 3118 h 311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358" h="3118">
                  <a:moveTo>
                    <a:pt x="192" y="3118"/>
                  </a:moveTo>
                  <a:lnTo>
                    <a:pt x="5358" y="3118"/>
                  </a:lnTo>
                  <a:lnTo>
                    <a:pt x="5358" y="1298"/>
                  </a:lnTo>
                  <a:lnTo>
                    <a:pt x="5246" y="1307"/>
                  </a:lnTo>
                  <a:lnTo>
                    <a:pt x="5152" y="1327"/>
                  </a:lnTo>
                  <a:lnTo>
                    <a:pt x="5046" y="1359"/>
                  </a:lnTo>
                  <a:lnTo>
                    <a:pt x="4983" y="1399"/>
                  </a:lnTo>
                  <a:lnTo>
                    <a:pt x="4934" y="1439"/>
                  </a:lnTo>
                  <a:lnTo>
                    <a:pt x="4888" y="1491"/>
                  </a:lnTo>
                  <a:lnTo>
                    <a:pt x="4809" y="1618"/>
                  </a:lnTo>
                  <a:lnTo>
                    <a:pt x="4700" y="1819"/>
                  </a:lnTo>
                  <a:lnTo>
                    <a:pt x="4581" y="2011"/>
                  </a:lnTo>
                  <a:lnTo>
                    <a:pt x="4534" y="2075"/>
                  </a:lnTo>
                  <a:lnTo>
                    <a:pt x="4462" y="2139"/>
                  </a:lnTo>
                  <a:lnTo>
                    <a:pt x="4392" y="2173"/>
                  </a:lnTo>
                  <a:lnTo>
                    <a:pt x="4325" y="2194"/>
                  </a:lnTo>
                  <a:lnTo>
                    <a:pt x="4244" y="2213"/>
                  </a:lnTo>
                  <a:lnTo>
                    <a:pt x="4151" y="2231"/>
                  </a:lnTo>
                  <a:lnTo>
                    <a:pt x="4010" y="2233"/>
                  </a:lnTo>
                  <a:lnTo>
                    <a:pt x="3877" y="2222"/>
                  </a:lnTo>
                  <a:lnTo>
                    <a:pt x="3788" y="2209"/>
                  </a:lnTo>
                  <a:lnTo>
                    <a:pt x="3702" y="2189"/>
                  </a:lnTo>
                  <a:lnTo>
                    <a:pt x="3640" y="2167"/>
                  </a:lnTo>
                  <a:lnTo>
                    <a:pt x="3584" y="2139"/>
                  </a:lnTo>
                  <a:lnTo>
                    <a:pt x="3546" y="2115"/>
                  </a:lnTo>
                  <a:lnTo>
                    <a:pt x="3518" y="2087"/>
                  </a:lnTo>
                  <a:lnTo>
                    <a:pt x="3476" y="2039"/>
                  </a:lnTo>
                  <a:lnTo>
                    <a:pt x="3401" y="1938"/>
                  </a:lnTo>
                  <a:lnTo>
                    <a:pt x="3310" y="1792"/>
                  </a:lnTo>
                  <a:lnTo>
                    <a:pt x="3173" y="1563"/>
                  </a:lnTo>
                  <a:lnTo>
                    <a:pt x="3112" y="1427"/>
                  </a:lnTo>
                  <a:lnTo>
                    <a:pt x="3034" y="1231"/>
                  </a:lnTo>
                  <a:lnTo>
                    <a:pt x="2932" y="985"/>
                  </a:lnTo>
                  <a:lnTo>
                    <a:pt x="2835" y="750"/>
                  </a:lnTo>
                  <a:lnTo>
                    <a:pt x="2744" y="557"/>
                  </a:lnTo>
                  <a:lnTo>
                    <a:pt x="2706" y="493"/>
                  </a:lnTo>
                  <a:lnTo>
                    <a:pt x="2661" y="448"/>
                  </a:lnTo>
                  <a:lnTo>
                    <a:pt x="2622" y="423"/>
                  </a:lnTo>
                  <a:lnTo>
                    <a:pt x="2570" y="403"/>
                  </a:lnTo>
                  <a:lnTo>
                    <a:pt x="2516" y="399"/>
                  </a:lnTo>
                  <a:lnTo>
                    <a:pt x="2469" y="402"/>
                  </a:lnTo>
                  <a:lnTo>
                    <a:pt x="2418" y="413"/>
                  </a:lnTo>
                  <a:lnTo>
                    <a:pt x="2368" y="439"/>
                  </a:lnTo>
                  <a:lnTo>
                    <a:pt x="2290" y="499"/>
                  </a:lnTo>
                  <a:lnTo>
                    <a:pt x="2195" y="585"/>
                  </a:lnTo>
                  <a:lnTo>
                    <a:pt x="2084" y="695"/>
                  </a:lnTo>
                  <a:lnTo>
                    <a:pt x="1957" y="823"/>
                  </a:lnTo>
                  <a:lnTo>
                    <a:pt x="1848" y="913"/>
                  </a:lnTo>
                  <a:lnTo>
                    <a:pt x="1728" y="1003"/>
                  </a:lnTo>
                  <a:lnTo>
                    <a:pt x="1586" y="1089"/>
                  </a:lnTo>
                  <a:lnTo>
                    <a:pt x="1472" y="1143"/>
                  </a:lnTo>
                  <a:lnTo>
                    <a:pt x="1400" y="1179"/>
                  </a:lnTo>
                  <a:lnTo>
                    <a:pt x="1317" y="1216"/>
                  </a:lnTo>
                  <a:lnTo>
                    <a:pt x="1274" y="1237"/>
                  </a:lnTo>
                  <a:lnTo>
                    <a:pt x="1228" y="1253"/>
                  </a:lnTo>
                  <a:lnTo>
                    <a:pt x="1180" y="1271"/>
                  </a:lnTo>
                  <a:lnTo>
                    <a:pt x="1125" y="1280"/>
                  </a:lnTo>
                  <a:lnTo>
                    <a:pt x="1058" y="1281"/>
                  </a:lnTo>
                  <a:lnTo>
                    <a:pt x="986" y="1271"/>
                  </a:lnTo>
                  <a:lnTo>
                    <a:pt x="926" y="1257"/>
                  </a:lnTo>
                  <a:lnTo>
                    <a:pt x="869" y="1234"/>
                  </a:lnTo>
                  <a:lnTo>
                    <a:pt x="806" y="1203"/>
                  </a:lnTo>
                  <a:lnTo>
                    <a:pt x="738" y="1163"/>
                  </a:lnTo>
                  <a:lnTo>
                    <a:pt x="682" y="1107"/>
                  </a:lnTo>
                  <a:lnTo>
                    <a:pt x="652" y="1073"/>
                  </a:lnTo>
                  <a:lnTo>
                    <a:pt x="631" y="1024"/>
                  </a:lnTo>
                  <a:lnTo>
                    <a:pt x="608" y="939"/>
                  </a:lnTo>
                  <a:lnTo>
                    <a:pt x="580" y="801"/>
                  </a:lnTo>
                  <a:lnTo>
                    <a:pt x="536" y="633"/>
                  </a:lnTo>
                  <a:lnTo>
                    <a:pt x="486" y="433"/>
                  </a:lnTo>
                  <a:lnTo>
                    <a:pt x="434" y="261"/>
                  </a:lnTo>
                  <a:lnTo>
                    <a:pt x="400" y="173"/>
                  </a:lnTo>
                  <a:lnTo>
                    <a:pt x="366" y="105"/>
                  </a:lnTo>
                  <a:lnTo>
                    <a:pt x="336" y="69"/>
                  </a:lnTo>
                  <a:lnTo>
                    <a:pt x="308" y="47"/>
                  </a:lnTo>
                  <a:lnTo>
                    <a:pt x="274" y="25"/>
                  </a:lnTo>
                  <a:lnTo>
                    <a:pt x="229" y="9"/>
                  </a:lnTo>
                  <a:lnTo>
                    <a:pt x="164" y="1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3118"/>
                  </a:lnTo>
                  <a:lnTo>
                    <a:pt x="192" y="3118"/>
                  </a:lnTo>
                  <a:close/>
                </a:path>
              </a:pathLst>
            </a:custGeom>
            <a:gradFill rotWithShape="1">
              <a:gsLst>
                <a:gs pos="0">
                  <a:srgbClr val="9900CC"/>
                </a:gs>
                <a:gs pos="100000">
                  <a:srgbClr val="05000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3" name="Freeform 7"/>
            <p:cNvSpPr>
              <a:spLocks/>
            </p:cNvSpPr>
            <p:nvPr/>
          </p:nvSpPr>
          <p:spPr bwMode="auto">
            <a:xfrm>
              <a:off x="328" y="995"/>
              <a:ext cx="5358" cy="3109"/>
            </a:xfrm>
            <a:custGeom>
              <a:avLst/>
              <a:gdLst>
                <a:gd name="T0" fmla="*/ 5358 w 5358"/>
                <a:gd name="T1" fmla="*/ 3091 h 3118"/>
                <a:gd name="T2" fmla="*/ 5246 w 5358"/>
                <a:gd name="T3" fmla="*/ 1295 h 3118"/>
                <a:gd name="T4" fmla="*/ 5046 w 5358"/>
                <a:gd name="T5" fmla="*/ 1347 h 3118"/>
                <a:gd name="T6" fmla="*/ 4934 w 5358"/>
                <a:gd name="T7" fmla="*/ 1427 h 3118"/>
                <a:gd name="T8" fmla="*/ 4809 w 5358"/>
                <a:gd name="T9" fmla="*/ 1603 h 3118"/>
                <a:gd name="T10" fmla="*/ 4581 w 5358"/>
                <a:gd name="T11" fmla="*/ 1993 h 3118"/>
                <a:gd name="T12" fmla="*/ 4462 w 5358"/>
                <a:gd name="T13" fmla="*/ 2121 h 3118"/>
                <a:gd name="T14" fmla="*/ 4325 w 5358"/>
                <a:gd name="T15" fmla="*/ 2176 h 3118"/>
                <a:gd name="T16" fmla="*/ 4151 w 5358"/>
                <a:gd name="T17" fmla="*/ 2213 h 3118"/>
                <a:gd name="T18" fmla="*/ 3877 w 5358"/>
                <a:gd name="T19" fmla="*/ 2204 h 3118"/>
                <a:gd name="T20" fmla="*/ 3702 w 5358"/>
                <a:gd name="T21" fmla="*/ 2171 h 3118"/>
                <a:gd name="T22" fmla="*/ 3584 w 5358"/>
                <a:gd name="T23" fmla="*/ 2121 h 3118"/>
                <a:gd name="T24" fmla="*/ 3518 w 5358"/>
                <a:gd name="T25" fmla="*/ 2069 h 3118"/>
                <a:gd name="T26" fmla="*/ 3401 w 5358"/>
                <a:gd name="T27" fmla="*/ 1920 h 3118"/>
                <a:gd name="T28" fmla="*/ 3173 w 5358"/>
                <a:gd name="T29" fmla="*/ 1550 h 3118"/>
                <a:gd name="T30" fmla="*/ 3034 w 5358"/>
                <a:gd name="T31" fmla="*/ 1219 h 3118"/>
                <a:gd name="T32" fmla="*/ 2835 w 5358"/>
                <a:gd name="T33" fmla="*/ 744 h 3118"/>
                <a:gd name="T34" fmla="*/ 2706 w 5358"/>
                <a:gd name="T35" fmla="*/ 490 h 3118"/>
                <a:gd name="T36" fmla="*/ 2622 w 5358"/>
                <a:gd name="T37" fmla="*/ 420 h 3118"/>
                <a:gd name="T38" fmla="*/ 2516 w 5358"/>
                <a:gd name="T39" fmla="*/ 396 h 3118"/>
                <a:gd name="T40" fmla="*/ 2418 w 5358"/>
                <a:gd name="T41" fmla="*/ 410 h 3118"/>
                <a:gd name="T42" fmla="*/ 2290 w 5358"/>
                <a:gd name="T43" fmla="*/ 496 h 3118"/>
                <a:gd name="T44" fmla="*/ 2084 w 5358"/>
                <a:gd name="T45" fmla="*/ 689 h 3118"/>
                <a:gd name="T46" fmla="*/ 1848 w 5358"/>
                <a:gd name="T47" fmla="*/ 904 h 3118"/>
                <a:gd name="T48" fmla="*/ 1586 w 5358"/>
                <a:gd name="T49" fmla="*/ 1080 h 3118"/>
                <a:gd name="T50" fmla="*/ 1400 w 5358"/>
                <a:gd name="T51" fmla="*/ 1170 h 3118"/>
                <a:gd name="T52" fmla="*/ 1274 w 5358"/>
                <a:gd name="T53" fmla="*/ 1225 h 3118"/>
                <a:gd name="T54" fmla="*/ 1180 w 5358"/>
                <a:gd name="T55" fmla="*/ 1259 h 3118"/>
                <a:gd name="T56" fmla="*/ 1058 w 5358"/>
                <a:gd name="T57" fmla="*/ 1269 h 3118"/>
                <a:gd name="T58" fmla="*/ 926 w 5358"/>
                <a:gd name="T59" fmla="*/ 1245 h 3118"/>
                <a:gd name="T60" fmla="*/ 806 w 5358"/>
                <a:gd name="T61" fmla="*/ 1194 h 3118"/>
                <a:gd name="T62" fmla="*/ 682 w 5358"/>
                <a:gd name="T63" fmla="*/ 1098 h 3118"/>
                <a:gd name="T64" fmla="*/ 631 w 5358"/>
                <a:gd name="T65" fmla="*/ 1015 h 3118"/>
                <a:gd name="T66" fmla="*/ 580 w 5358"/>
                <a:gd name="T67" fmla="*/ 795 h 3118"/>
                <a:gd name="T68" fmla="*/ 486 w 5358"/>
                <a:gd name="T69" fmla="*/ 430 h 3118"/>
                <a:gd name="T70" fmla="*/ 400 w 5358"/>
                <a:gd name="T71" fmla="*/ 173 h 3118"/>
                <a:gd name="T72" fmla="*/ 336 w 5358"/>
                <a:gd name="T73" fmla="*/ 69 h 3118"/>
                <a:gd name="T74" fmla="*/ 274 w 5358"/>
                <a:gd name="T75" fmla="*/ 25 h 3118"/>
                <a:gd name="T76" fmla="*/ 164 w 5358"/>
                <a:gd name="T77" fmla="*/ 1 h 3118"/>
                <a:gd name="T78" fmla="*/ 0 w 5358"/>
                <a:gd name="T79" fmla="*/ 0 h 3118"/>
                <a:gd name="T80" fmla="*/ 192 w 5358"/>
                <a:gd name="T81" fmla="*/ 3091 h 3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358"/>
                <a:gd name="T124" fmla="*/ 0 h 3118"/>
                <a:gd name="T125" fmla="*/ 5358 w 5358"/>
                <a:gd name="T126" fmla="*/ 3118 h 311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358" h="3118">
                  <a:moveTo>
                    <a:pt x="192" y="3118"/>
                  </a:moveTo>
                  <a:lnTo>
                    <a:pt x="5358" y="3118"/>
                  </a:lnTo>
                  <a:lnTo>
                    <a:pt x="5358" y="1298"/>
                  </a:lnTo>
                  <a:lnTo>
                    <a:pt x="5246" y="1307"/>
                  </a:lnTo>
                  <a:lnTo>
                    <a:pt x="5152" y="1327"/>
                  </a:lnTo>
                  <a:lnTo>
                    <a:pt x="5046" y="1359"/>
                  </a:lnTo>
                  <a:lnTo>
                    <a:pt x="4983" y="1399"/>
                  </a:lnTo>
                  <a:lnTo>
                    <a:pt x="4934" y="1439"/>
                  </a:lnTo>
                  <a:lnTo>
                    <a:pt x="4888" y="1491"/>
                  </a:lnTo>
                  <a:lnTo>
                    <a:pt x="4809" y="1618"/>
                  </a:lnTo>
                  <a:lnTo>
                    <a:pt x="4700" y="1819"/>
                  </a:lnTo>
                  <a:lnTo>
                    <a:pt x="4581" y="2011"/>
                  </a:lnTo>
                  <a:lnTo>
                    <a:pt x="4534" y="2075"/>
                  </a:lnTo>
                  <a:lnTo>
                    <a:pt x="4462" y="2139"/>
                  </a:lnTo>
                  <a:lnTo>
                    <a:pt x="4392" y="2173"/>
                  </a:lnTo>
                  <a:lnTo>
                    <a:pt x="4325" y="2194"/>
                  </a:lnTo>
                  <a:lnTo>
                    <a:pt x="4244" y="2213"/>
                  </a:lnTo>
                  <a:lnTo>
                    <a:pt x="4151" y="2231"/>
                  </a:lnTo>
                  <a:lnTo>
                    <a:pt x="4010" y="2233"/>
                  </a:lnTo>
                  <a:lnTo>
                    <a:pt x="3877" y="2222"/>
                  </a:lnTo>
                  <a:lnTo>
                    <a:pt x="3788" y="2209"/>
                  </a:lnTo>
                  <a:lnTo>
                    <a:pt x="3702" y="2189"/>
                  </a:lnTo>
                  <a:lnTo>
                    <a:pt x="3640" y="2167"/>
                  </a:lnTo>
                  <a:lnTo>
                    <a:pt x="3584" y="2139"/>
                  </a:lnTo>
                  <a:lnTo>
                    <a:pt x="3546" y="2115"/>
                  </a:lnTo>
                  <a:lnTo>
                    <a:pt x="3518" y="2087"/>
                  </a:lnTo>
                  <a:lnTo>
                    <a:pt x="3476" y="2039"/>
                  </a:lnTo>
                  <a:lnTo>
                    <a:pt x="3401" y="1938"/>
                  </a:lnTo>
                  <a:lnTo>
                    <a:pt x="3310" y="1792"/>
                  </a:lnTo>
                  <a:lnTo>
                    <a:pt x="3173" y="1563"/>
                  </a:lnTo>
                  <a:lnTo>
                    <a:pt x="3112" y="1427"/>
                  </a:lnTo>
                  <a:lnTo>
                    <a:pt x="3034" y="1231"/>
                  </a:lnTo>
                  <a:lnTo>
                    <a:pt x="2932" y="985"/>
                  </a:lnTo>
                  <a:lnTo>
                    <a:pt x="2835" y="750"/>
                  </a:lnTo>
                  <a:lnTo>
                    <a:pt x="2744" y="557"/>
                  </a:lnTo>
                  <a:lnTo>
                    <a:pt x="2706" y="493"/>
                  </a:lnTo>
                  <a:lnTo>
                    <a:pt x="2661" y="448"/>
                  </a:lnTo>
                  <a:lnTo>
                    <a:pt x="2622" y="423"/>
                  </a:lnTo>
                  <a:lnTo>
                    <a:pt x="2570" y="403"/>
                  </a:lnTo>
                  <a:lnTo>
                    <a:pt x="2516" y="399"/>
                  </a:lnTo>
                  <a:lnTo>
                    <a:pt x="2469" y="402"/>
                  </a:lnTo>
                  <a:lnTo>
                    <a:pt x="2418" y="413"/>
                  </a:lnTo>
                  <a:lnTo>
                    <a:pt x="2368" y="439"/>
                  </a:lnTo>
                  <a:lnTo>
                    <a:pt x="2290" y="499"/>
                  </a:lnTo>
                  <a:lnTo>
                    <a:pt x="2195" y="585"/>
                  </a:lnTo>
                  <a:lnTo>
                    <a:pt x="2084" y="695"/>
                  </a:lnTo>
                  <a:lnTo>
                    <a:pt x="1957" y="823"/>
                  </a:lnTo>
                  <a:lnTo>
                    <a:pt x="1848" y="913"/>
                  </a:lnTo>
                  <a:lnTo>
                    <a:pt x="1728" y="1003"/>
                  </a:lnTo>
                  <a:lnTo>
                    <a:pt x="1586" y="1089"/>
                  </a:lnTo>
                  <a:lnTo>
                    <a:pt x="1472" y="1143"/>
                  </a:lnTo>
                  <a:lnTo>
                    <a:pt x="1400" y="1179"/>
                  </a:lnTo>
                  <a:lnTo>
                    <a:pt x="1317" y="1216"/>
                  </a:lnTo>
                  <a:lnTo>
                    <a:pt x="1274" y="1237"/>
                  </a:lnTo>
                  <a:lnTo>
                    <a:pt x="1228" y="1253"/>
                  </a:lnTo>
                  <a:lnTo>
                    <a:pt x="1180" y="1271"/>
                  </a:lnTo>
                  <a:lnTo>
                    <a:pt x="1125" y="1280"/>
                  </a:lnTo>
                  <a:lnTo>
                    <a:pt x="1058" y="1281"/>
                  </a:lnTo>
                  <a:lnTo>
                    <a:pt x="986" y="1271"/>
                  </a:lnTo>
                  <a:lnTo>
                    <a:pt x="926" y="1257"/>
                  </a:lnTo>
                  <a:lnTo>
                    <a:pt x="869" y="1234"/>
                  </a:lnTo>
                  <a:lnTo>
                    <a:pt x="806" y="1203"/>
                  </a:lnTo>
                  <a:lnTo>
                    <a:pt x="738" y="1163"/>
                  </a:lnTo>
                  <a:lnTo>
                    <a:pt x="682" y="1107"/>
                  </a:lnTo>
                  <a:lnTo>
                    <a:pt x="652" y="1073"/>
                  </a:lnTo>
                  <a:lnTo>
                    <a:pt x="631" y="1024"/>
                  </a:lnTo>
                  <a:lnTo>
                    <a:pt x="608" y="939"/>
                  </a:lnTo>
                  <a:lnTo>
                    <a:pt x="580" y="801"/>
                  </a:lnTo>
                  <a:lnTo>
                    <a:pt x="536" y="633"/>
                  </a:lnTo>
                  <a:lnTo>
                    <a:pt x="486" y="433"/>
                  </a:lnTo>
                  <a:lnTo>
                    <a:pt x="434" y="261"/>
                  </a:lnTo>
                  <a:lnTo>
                    <a:pt x="400" y="173"/>
                  </a:lnTo>
                  <a:lnTo>
                    <a:pt x="366" y="105"/>
                  </a:lnTo>
                  <a:lnTo>
                    <a:pt x="336" y="69"/>
                  </a:lnTo>
                  <a:lnTo>
                    <a:pt x="308" y="47"/>
                  </a:lnTo>
                  <a:lnTo>
                    <a:pt x="274" y="25"/>
                  </a:lnTo>
                  <a:lnTo>
                    <a:pt x="229" y="9"/>
                  </a:lnTo>
                  <a:lnTo>
                    <a:pt x="164" y="1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3118"/>
                  </a:lnTo>
                  <a:lnTo>
                    <a:pt x="192" y="311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4" name="Oval 8"/>
            <p:cNvSpPr>
              <a:spLocks noChangeArrowheads="1"/>
            </p:cNvSpPr>
            <p:nvPr/>
          </p:nvSpPr>
          <p:spPr bwMode="auto">
            <a:xfrm>
              <a:off x="1144" y="1993"/>
              <a:ext cx="336" cy="328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33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111625" name="Group 9"/>
            <p:cNvGrpSpPr>
              <a:grpSpLocks/>
            </p:cNvGrpSpPr>
            <p:nvPr/>
          </p:nvGrpSpPr>
          <p:grpSpPr bwMode="auto">
            <a:xfrm>
              <a:off x="3173" y="1980"/>
              <a:ext cx="470" cy="625"/>
              <a:chOff x="2789" y="1834"/>
              <a:chExt cx="470" cy="625"/>
            </a:xfrm>
          </p:grpSpPr>
          <p:grpSp>
            <p:nvGrpSpPr>
              <p:cNvPr id="111652" name="Group 10"/>
              <p:cNvGrpSpPr>
                <a:grpSpLocks/>
              </p:cNvGrpSpPr>
              <p:nvPr/>
            </p:nvGrpSpPr>
            <p:grpSpPr bwMode="auto">
              <a:xfrm rot="-340037">
                <a:off x="2855" y="1933"/>
                <a:ext cx="404" cy="526"/>
                <a:chOff x="3138" y="1811"/>
                <a:chExt cx="404" cy="526"/>
              </a:xfrm>
            </p:grpSpPr>
            <p:sp>
              <p:nvSpPr>
                <p:cNvPr id="111654" name="Oval 11"/>
                <p:cNvSpPr>
                  <a:spLocks noChangeArrowheads="1"/>
                </p:cNvSpPr>
                <p:nvPr/>
              </p:nvSpPr>
              <p:spPr bwMode="auto">
                <a:xfrm>
                  <a:off x="3138" y="1811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1655" name="Oval 12"/>
                <p:cNvSpPr>
                  <a:spLocks noChangeArrowheads="1"/>
                </p:cNvSpPr>
                <p:nvPr/>
              </p:nvSpPr>
              <p:spPr bwMode="auto">
                <a:xfrm>
                  <a:off x="3172" y="1914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1656" name="Oval 13"/>
                <p:cNvSpPr>
                  <a:spLocks noChangeArrowheads="1"/>
                </p:cNvSpPr>
                <p:nvPr/>
              </p:nvSpPr>
              <p:spPr bwMode="auto">
                <a:xfrm>
                  <a:off x="3206" y="2009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11653" name="Oval 14"/>
              <p:cNvSpPr>
                <a:spLocks noChangeArrowheads="1"/>
              </p:cNvSpPr>
              <p:nvPr/>
            </p:nvSpPr>
            <p:spPr bwMode="auto">
              <a:xfrm>
                <a:off x="2789" y="1834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4D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11626" name="Group 15"/>
            <p:cNvGrpSpPr>
              <a:grpSpLocks/>
            </p:cNvGrpSpPr>
            <p:nvPr/>
          </p:nvGrpSpPr>
          <p:grpSpPr bwMode="auto">
            <a:xfrm>
              <a:off x="3587" y="2723"/>
              <a:ext cx="1015" cy="531"/>
              <a:chOff x="1200" y="1013"/>
              <a:chExt cx="339" cy="196"/>
            </a:xfrm>
          </p:grpSpPr>
          <p:sp>
            <p:nvSpPr>
              <p:cNvPr id="111648" name="Oval 16"/>
              <p:cNvSpPr>
                <a:spLocks noChangeArrowheads="1"/>
              </p:cNvSpPr>
              <p:nvPr/>
            </p:nvSpPr>
            <p:spPr bwMode="auto">
              <a:xfrm>
                <a:off x="1299" y="1082"/>
                <a:ext cx="112" cy="123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7999"/>
                    </a:srgbClr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49" name="Oval 17"/>
              <p:cNvSpPr>
                <a:spLocks noChangeArrowheads="1"/>
              </p:cNvSpPr>
              <p:nvPr/>
            </p:nvSpPr>
            <p:spPr bwMode="auto">
              <a:xfrm>
                <a:off x="1244" y="1064"/>
                <a:ext cx="112" cy="123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7999"/>
                    </a:srgbClr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50" name="Oval 18"/>
              <p:cNvSpPr>
                <a:spLocks noChangeArrowheads="1"/>
              </p:cNvSpPr>
              <p:nvPr/>
            </p:nvSpPr>
            <p:spPr bwMode="auto">
              <a:xfrm>
                <a:off x="1200" y="1013"/>
                <a:ext cx="112" cy="123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7999"/>
                    </a:srgbClr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51" name="Oval 19"/>
              <p:cNvSpPr>
                <a:spLocks noChangeArrowheads="1"/>
              </p:cNvSpPr>
              <p:nvPr/>
            </p:nvSpPr>
            <p:spPr bwMode="auto">
              <a:xfrm>
                <a:off x="1427" y="1086"/>
                <a:ext cx="112" cy="123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"/>
                    </a:srgbClr>
                  </a:gs>
                  <a:gs pos="100000">
                    <a:srgbClr val="7647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111627" name="Oval 20"/>
            <p:cNvSpPr>
              <a:spLocks noChangeArrowheads="1"/>
            </p:cNvSpPr>
            <p:nvPr/>
          </p:nvSpPr>
          <p:spPr bwMode="auto">
            <a:xfrm>
              <a:off x="4084" y="2940"/>
              <a:ext cx="335" cy="333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111628" name="Group 21"/>
            <p:cNvGrpSpPr>
              <a:grpSpLocks/>
            </p:cNvGrpSpPr>
            <p:nvPr/>
          </p:nvGrpSpPr>
          <p:grpSpPr bwMode="auto">
            <a:xfrm>
              <a:off x="3050" y="1688"/>
              <a:ext cx="456" cy="618"/>
              <a:chOff x="3452" y="1596"/>
              <a:chExt cx="456" cy="618"/>
            </a:xfrm>
          </p:grpSpPr>
          <p:grpSp>
            <p:nvGrpSpPr>
              <p:cNvPr id="111643" name="Group 22"/>
              <p:cNvGrpSpPr>
                <a:grpSpLocks/>
              </p:cNvGrpSpPr>
              <p:nvPr/>
            </p:nvGrpSpPr>
            <p:grpSpPr bwMode="auto">
              <a:xfrm rot="-169711">
                <a:off x="3452" y="1596"/>
                <a:ext cx="404" cy="526"/>
                <a:chOff x="3138" y="1811"/>
                <a:chExt cx="404" cy="526"/>
              </a:xfrm>
            </p:grpSpPr>
            <p:sp>
              <p:nvSpPr>
                <p:cNvPr id="111645" name="Oval 23"/>
                <p:cNvSpPr>
                  <a:spLocks noChangeArrowheads="1"/>
                </p:cNvSpPr>
                <p:nvPr/>
              </p:nvSpPr>
              <p:spPr bwMode="auto">
                <a:xfrm>
                  <a:off x="3138" y="1811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1646" name="Oval 24"/>
                <p:cNvSpPr>
                  <a:spLocks noChangeArrowheads="1"/>
                </p:cNvSpPr>
                <p:nvPr/>
              </p:nvSpPr>
              <p:spPr bwMode="auto">
                <a:xfrm>
                  <a:off x="3172" y="1914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11647" name="Oval 25"/>
                <p:cNvSpPr>
                  <a:spLocks noChangeArrowheads="1"/>
                </p:cNvSpPr>
                <p:nvPr/>
              </p:nvSpPr>
              <p:spPr bwMode="auto">
                <a:xfrm>
                  <a:off x="3206" y="2009"/>
                  <a:ext cx="336" cy="3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>
                        <a:alpha val="10001"/>
                      </a:srgbClr>
                    </a:gs>
                    <a:gs pos="100000">
                      <a:srgbClr val="B2B247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11644" name="Oval 26"/>
              <p:cNvSpPr>
                <a:spLocks noChangeArrowheads="1"/>
              </p:cNvSpPr>
              <p:nvPr/>
            </p:nvSpPr>
            <p:spPr bwMode="auto">
              <a:xfrm rot="-169711">
                <a:off x="3572" y="1886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4D3E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11629" name="Group 27"/>
            <p:cNvGrpSpPr>
              <a:grpSpLocks/>
            </p:cNvGrpSpPr>
            <p:nvPr/>
          </p:nvGrpSpPr>
          <p:grpSpPr bwMode="auto">
            <a:xfrm>
              <a:off x="2459" y="1113"/>
              <a:ext cx="576" cy="336"/>
              <a:chOff x="2459" y="1113"/>
              <a:chExt cx="576" cy="336"/>
            </a:xfrm>
          </p:grpSpPr>
          <p:sp>
            <p:nvSpPr>
              <p:cNvPr id="111640" name="Oval 28"/>
              <p:cNvSpPr>
                <a:spLocks noChangeArrowheads="1"/>
              </p:cNvSpPr>
              <p:nvPr/>
            </p:nvSpPr>
            <p:spPr bwMode="auto">
              <a:xfrm>
                <a:off x="2459" y="1113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6600">
                      <a:alpha val="7001"/>
                    </a:srgbClr>
                  </a:gs>
                  <a:gs pos="100000">
                    <a:srgbClr val="7C3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41" name="Oval 29"/>
              <p:cNvSpPr>
                <a:spLocks noChangeArrowheads="1"/>
              </p:cNvSpPr>
              <p:nvPr/>
            </p:nvSpPr>
            <p:spPr bwMode="auto">
              <a:xfrm>
                <a:off x="2699" y="1121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6600">
                      <a:alpha val="7001"/>
                    </a:srgbClr>
                  </a:gs>
                  <a:gs pos="100000">
                    <a:srgbClr val="7C3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42" name="Oval 30"/>
              <p:cNvSpPr>
                <a:spLocks noChangeArrowheads="1"/>
              </p:cNvSpPr>
              <p:nvPr/>
            </p:nvSpPr>
            <p:spPr bwMode="auto">
              <a:xfrm>
                <a:off x="2579" y="1113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11630" name="Group 31"/>
            <p:cNvGrpSpPr>
              <a:grpSpLocks/>
            </p:cNvGrpSpPr>
            <p:nvPr/>
          </p:nvGrpSpPr>
          <p:grpSpPr bwMode="auto">
            <a:xfrm>
              <a:off x="1895" y="1388"/>
              <a:ext cx="557" cy="505"/>
              <a:chOff x="1648" y="1818"/>
              <a:chExt cx="557" cy="505"/>
            </a:xfrm>
          </p:grpSpPr>
          <p:sp>
            <p:nvSpPr>
              <p:cNvPr id="111636" name="Oval 32"/>
              <p:cNvSpPr>
                <a:spLocks noChangeArrowheads="1"/>
              </p:cNvSpPr>
              <p:nvPr/>
            </p:nvSpPr>
            <p:spPr bwMode="auto">
              <a:xfrm rot="-10430681">
                <a:off x="1869" y="1818"/>
                <a:ext cx="336" cy="328"/>
              </a:xfrm>
              <a:prstGeom prst="ellipse">
                <a:avLst/>
              </a:prstGeom>
              <a:solidFill>
                <a:srgbClr val="99FF33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37" name="Oval 33"/>
              <p:cNvSpPr>
                <a:spLocks noChangeArrowheads="1"/>
              </p:cNvSpPr>
              <p:nvPr/>
            </p:nvSpPr>
            <p:spPr bwMode="auto">
              <a:xfrm rot="-10430681">
                <a:off x="1798" y="1875"/>
                <a:ext cx="336" cy="328"/>
              </a:xfrm>
              <a:prstGeom prst="ellipse">
                <a:avLst/>
              </a:prstGeom>
              <a:solidFill>
                <a:srgbClr val="99FF33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38" name="Oval 34"/>
              <p:cNvSpPr>
                <a:spLocks noChangeArrowheads="1"/>
              </p:cNvSpPr>
              <p:nvPr/>
            </p:nvSpPr>
            <p:spPr bwMode="auto">
              <a:xfrm rot="-10430681">
                <a:off x="1728" y="1932"/>
                <a:ext cx="336" cy="328"/>
              </a:xfrm>
              <a:prstGeom prst="ellipse">
                <a:avLst/>
              </a:prstGeom>
              <a:solidFill>
                <a:srgbClr val="99FF33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39" name="Oval 35"/>
              <p:cNvSpPr>
                <a:spLocks noChangeArrowheads="1"/>
              </p:cNvSpPr>
              <p:nvPr/>
            </p:nvSpPr>
            <p:spPr bwMode="auto">
              <a:xfrm rot="-10430681">
                <a:off x="1648" y="1995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99FF33"/>
                  </a:gs>
                  <a:gs pos="100000">
                    <a:srgbClr val="47761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11631" name="Group 36"/>
            <p:cNvGrpSpPr>
              <a:grpSpLocks/>
            </p:cNvGrpSpPr>
            <p:nvPr/>
          </p:nvGrpSpPr>
          <p:grpSpPr bwMode="auto">
            <a:xfrm>
              <a:off x="1674" y="1577"/>
              <a:ext cx="557" cy="505"/>
              <a:chOff x="1600" y="1220"/>
              <a:chExt cx="557" cy="505"/>
            </a:xfrm>
          </p:grpSpPr>
          <p:sp>
            <p:nvSpPr>
              <p:cNvPr id="111632" name="Oval 37"/>
              <p:cNvSpPr>
                <a:spLocks noChangeArrowheads="1"/>
              </p:cNvSpPr>
              <p:nvPr/>
            </p:nvSpPr>
            <p:spPr bwMode="auto">
              <a:xfrm rot="369319">
                <a:off x="1600" y="1397"/>
                <a:ext cx="336" cy="328"/>
              </a:xfrm>
              <a:prstGeom prst="ellipse">
                <a:avLst/>
              </a:prstGeom>
              <a:solidFill>
                <a:srgbClr val="99FF33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33" name="Oval 38"/>
              <p:cNvSpPr>
                <a:spLocks noChangeArrowheads="1"/>
              </p:cNvSpPr>
              <p:nvPr/>
            </p:nvSpPr>
            <p:spPr bwMode="auto">
              <a:xfrm rot="369319">
                <a:off x="1671" y="1340"/>
                <a:ext cx="336" cy="328"/>
              </a:xfrm>
              <a:prstGeom prst="ellipse">
                <a:avLst/>
              </a:prstGeom>
              <a:solidFill>
                <a:srgbClr val="99FF33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34" name="Oval 39"/>
              <p:cNvSpPr>
                <a:spLocks noChangeArrowheads="1"/>
              </p:cNvSpPr>
              <p:nvPr/>
            </p:nvSpPr>
            <p:spPr bwMode="auto">
              <a:xfrm rot="369319">
                <a:off x="1741" y="1283"/>
                <a:ext cx="336" cy="328"/>
              </a:xfrm>
              <a:prstGeom prst="ellipse">
                <a:avLst/>
              </a:prstGeom>
              <a:solidFill>
                <a:srgbClr val="99FF33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1635" name="Oval 40"/>
              <p:cNvSpPr>
                <a:spLocks noChangeArrowheads="1"/>
              </p:cNvSpPr>
              <p:nvPr/>
            </p:nvSpPr>
            <p:spPr bwMode="auto">
              <a:xfrm rot="369319">
                <a:off x="1821" y="1220"/>
                <a:ext cx="336" cy="328"/>
              </a:xfrm>
              <a:prstGeom prst="ellipse">
                <a:avLst/>
              </a:prstGeom>
              <a:gradFill rotWithShape="1">
                <a:gsLst>
                  <a:gs pos="0">
                    <a:srgbClr val="99FF33"/>
                  </a:gs>
                  <a:gs pos="100000">
                    <a:srgbClr val="47761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  <p:sp>
        <p:nvSpPr>
          <p:cNvPr id="111618" name="40 CuadroTexto"/>
          <p:cNvSpPr txBox="1">
            <a:spLocks noChangeArrowheads="1"/>
          </p:cNvSpPr>
          <p:nvPr/>
        </p:nvSpPr>
        <p:spPr bwMode="auto">
          <a:xfrm>
            <a:off x="5572125" y="0"/>
            <a:ext cx="35718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sz="1400" b="1">
                <a:solidFill>
                  <a:schemeClr val="bg1"/>
                </a:solidFill>
              </a:rPr>
              <a:t>WHAT IS THE ROLE OF DETERMINISTIC AND STOCHASTIC, LOCAL, BIOGEOGRAPHIC, AND PHYLOGENETIC FACTORS IN THE STRUCTURING AND DYNAMICS OF TROPICAL SECONDARY FORESTS? ARE THE SUCCESSIONAL TRAYECTORIES PREDICTABLE?</a:t>
            </a:r>
            <a:endParaRPr lang="es-MX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304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Domínios de estabilidade</a:t>
            </a:r>
            <a:endParaRPr lang="pt-BR" sz="32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9810" name="Picture 3" descr="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28600"/>
            <a:ext cx="55562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838200" y="2590800"/>
            <a:ext cx="1752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solidFill>
                  <a:srgbClr val="000000"/>
                </a:solidFill>
                <a:latin typeface="Times New Roman" charset="0"/>
              </a:rPr>
              <a:t>No caso  de um organismo</a:t>
            </a:r>
          </a:p>
        </p:txBody>
      </p:sp>
    </p:spTree>
    <p:extLst>
      <p:ext uri="{BB962C8B-B14F-4D97-AF65-F5344CB8AC3E}">
        <p14:creationId xmlns:p14="http://schemas.microsoft.com/office/powerpoint/2010/main" val="25109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304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Domínios de estabilidade</a:t>
            </a:r>
            <a:endParaRPr lang="pt-BR" sz="3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1858" name="Text Box 3"/>
          <p:cNvSpPr txBox="1">
            <a:spLocks noChangeArrowheads="1"/>
          </p:cNvSpPr>
          <p:nvPr/>
        </p:nvSpPr>
        <p:spPr bwMode="auto">
          <a:xfrm>
            <a:off x="4495800" y="533400"/>
            <a:ext cx="1752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solidFill>
                  <a:srgbClr val="000000"/>
                </a:solidFill>
                <a:latin typeface="Times New Roman" charset="0"/>
              </a:rPr>
              <a:t>No caso  de um sistema ecológico</a:t>
            </a:r>
          </a:p>
        </p:txBody>
      </p:sp>
      <p:pic>
        <p:nvPicPr>
          <p:cNvPr id="121859" name="Picture 4" descr="sta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4676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9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2"/>
          <p:cNvSpPr txBox="1">
            <a:spLocks noChangeArrowheads="1"/>
          </p:cNvSpPr>
          <p:nvPr/>
        </p:nvSpPr>
        <p:spPr bwMode="auto">
          <a:xfrm>
            <a:off x="1828800" y="50165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latin typeface="Times New Roman" charset="0"/>
              </a:rPr>
              <a:t>Resilência e resistência</a:t>
            </a:r>
            <a:endParaRPr lang="pt-BR" sz="3200">
              <a:latin typeface="Times New Roman" charset="0"/>
            </a:endParaRPr>
          </a:p>
        </p:txBody>
      </p:sp>
      <p:pic>
        <p:nvPicPr>
          <p:cNvPr id="133122" name="Picture 3" descr="resilienciavsresiste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2964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 Box 4"/>
          <p:cNvSpPr txBox="1">
            <a:spLocks noChangeArrowheads="1"/>
          </p:cNvSpPr>
          <p:nvPr/>
        </p:nvSpPr>
        <p:spPr bwMode="auto">
          <a:xfrm>
            <a:off x="1524000" y="1814513"/>
            <a:ext cx="2362200" cy="1004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latin typeface="Times New Roman" charset="0"/>
              </a:rPr>
              <a:t>Alta resiliência</a:t>
            </a:r>
          </a:p>
          <a:p>
            <a:pPr algn="ctr">
              <a:spcBef>
                <a:spcPct val="50000"/>
              </a:spcBef>
            </a:pPr>
            <a:r>
              <a:rPr lang="pt-BR">
                <a:latin typeface="Times New Roman" charset="0"/>
              </a:rPr>
              <a:t>Baixa resistência</a:t>
            </a:r>
          </a:p>
        </p:txBody>
      </p:sp>
      <p:sp>
        <p:nvSpPr>
          <p:cNvPr id="133124" name="Text Box 5"/>
          <p:cNvSpPr txBox="1">
            <a:spLocks noChangeArrowheads="1"/>
          </p:cNvSpPr>
          <p:nvPr/>
        </p:nvSpPr>
        <p:spPr bwMode="auto">
          <a:xfrm>
            <a:off x="6019800" y="1828800"/>
            <a:ext cx="2362200" cy="1004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latin typeface="Times New Roman" charset="0"/>
              </a:rPr>
              <a:t>Baixa resiliência</a:t>
            </a:r>
          </a:p>
          <a:p>
            <a:pPr algn="ctr">
              <a:spcBef>
                <a:spcPct val="50000"/>
              </a:spcBef>
            </a:pPr>
            <a:r>
              <a:rPr lang="pt-BR">
                <a:latin typeface="Times New Roman" charset="0"/>
              </a:rPr>
              <a:t>Alta resistência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066800" y="5715000"/>
            <a:ext cx="350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dirty="0">
                <a:latin typeface="Times New Roman" charset="0"/>
              </a:rPr>
              <a:t>Policultura, redundância, controlo natural de </a:t>
            </a:r>
            <a:r>
              <a:rPr lang="pt-BR" dirty="0" smtClean="0">
                <a:latin typeface="Times New Roman" charset="0"/>
              </a:rPr>
              <a:t>pragas</a:t>
            </a:r>
            <a:endParaRPr lang="pt-BR" dirty="0">
              <a:latin typeface="Times New Roman" charset="0"/>
            </a:endParaRPr>
          </a:p>
        </p:txBody>
      </p:sp>
      <p:sp>
        <p:nvSpPr>
          <p:cNvPr id="133126" name="Text Box 7"/>
          <p:cNvSpPr txBox="1">
            <a:spLocks noChangeArrowheads="1"/>
          </p:cNvSpPr>
          <p:nvPr/>
        </p:nvSpPr>
        <p:spPr bwMode="auto">
          <a:xfrm>
            <a:off x="762000" y="4792663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>
                <a:latin typeface="Times New Roman" charset="0"/>
              </a:rPr>
              <a:t>Fogos freqüentes e pequenos </a:t>
            </a:r>
          </a:p>
        </p:txBody>
      </p:sp>
      <p:sp>
        <p:nvSpPr>
          <p:cNvPr id="133127" name="Text Box 8"/>
          <p:cNvSpPr txBox="1">
            <a:spLocks noChangeArrowheads="1"/>
          </p:cNvSpPr>
          <p:nvPr/>
        </p:nvSpPr>
        <p:spPr bwMode="auto">
          <a:xfrm>
            <a:off x="5334000" y="48006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>
                <a:latin typeface="Times New Roman" charset="0"/>
              </a:rPr>
              <a:t>Fogos raros mas destrutivos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5410200" y="5562600"/>
            <a:ext cx="3505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latin typeface="Times New Roman" charset="0"/>
              </a:rPr>
              <a:t>Monocultura, alto uso de insumos e controle químico de pragas</a:t>
            </a:r>
          </a:p>
        </p:txBody>
      </p:sp>
    </p:spTree>
    <p:extLst>
      <p:ext uri="{BB962C8B-B14F-4D97-AF65-F5344CB8AC3E}">
        <p14:creationId xmlns:p14="http://schemas.microsoft.com/office/powerpoint/2010/main" val="11688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utoUpdateAnimBg="0"/>
      <p:bldP spid="8500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2"/>
          <p:cNvSpPr txBox="1">
            <a:spLocks noChangeArrowheads="1"/>
          </p:cNvSpPr>
          <p:nvPr/>
        </p:nvSpPr>
        <p:spPr bwMode="auto">
          <a:xfrm>
            <a:off x="1828800" y="50165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latin typeface="Times New Roman" charset="0"/>
              </a:rPr>
              <a:t>Resilência e resistência</a:t>
            </a:r>
            <a:endParaRPr lang="pt-BR" sz="3200">
              <a:latin typeface="Times New Roman" charset="0"/>
            </a:endParaRPr>
          </a:p>
        </p:txBody>
      </p:sp>
      <p:pic>
        <p:nvPicPr>
          <p:cNvPr id="133122" name="Picture 3" descr="resilienciavsresiste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2964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 Box 4"/>
          <p:cNvSpPr txBox="1">
            <a:spLocks noChangeArrowheads="1"/>
          </p:cNvSpPr>
          <p:nvPr/>
        </p:nvSpPr>
        <p:spPr bwMode="auto">
          <a:xfrm>
            <a:off x="1524000" y="1814513"/>
            <a:ext cx="2362200" cy="1004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latin typeface="Times New Roman" charset="0"/>
              </a:rPr>
              <a:t>Alta resiliência</a:t>
            </a:r>
          </a:p>
          <a:p>
            <a:pPr algn="ctr">
              <a:spcBef>
                <a:spcPct val="50000"/>
              </a:spcBef>
            </a:pPr>
            <a:r>
              <a:rPr lang="pt-BR">
                <a:latin typeface="Times New Roman" charset="0"/>
              </a:rPr>
              <a:t>Baixa resistência</a:t>
            </a:r>
          </a:p>
        </p:txBody>
      </p:sp>
      <p:sp>
        <p:nvSpPr>
          <p:cNvPr id="133124" name="Text Box 5"/>
          <p:cNvSpPr txBox="1">
            <a:spLocks noChangeArrowheads="1"/>
          </p:cNvSpPr>
          <p:nvPr/>
        </p:nvSpPr>
        <p:spPr bwMode="auto">
          <a:xfrm>
            <a:off x="6019800" y="1828800"/>
            <a:ext cx="2362200" cy="1004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>
                <a:latin typeface="Times New Roman" charset="0"/>
              </a:rPr>
              <a:t>Baixa resiliência</a:t>
            </a:r>
          </a:p>
          <a:p>
            <a:pPr algn="ctr">
              <a:spcBef>
                <a:spcPct val="50000"/>
              </a:spcBef>
            </a:pPr>
            <a:r>
              <a:rPr lang="pt-BR">
                <a:latin typeface="Times New Roman" charset="0"/>
              </a:rPr>
              <a:t>Alta resistência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5616" y="4653136"/>
            <a:ext cx="6984776" cy="116955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O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precisamos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as  as </a:t>
            </a:r>
            <a:r>
              <a:rPr lang="en-US" sz="2400" dirty="0" err="1" smtClean="0"/>
              <a:t>mudanças</a:t>
            </a:r>
            <a:r>
              <a:rPr lang="en-US" sz="2400" dirty="0" smtClean="0"/>
              <a:t> </a:t>
            </a:r>
            <a:r>
              <a:rPr lang="en-US" sz="2400" dirty="0" err="1" smtClean="0"/>
              <a:t>climáticas</a:t>
            </a:r>
            <a:r>
              <a:rPr lang="en-US" sz="2400" dirty="0" smtClean="0"/>
              <a:t>: </a:t>
            </a:r>
            <a:r>
              <a:rPr lang="en-US" sz="2400" dirty="0" err="1" smtClean="0"/>
              <a:t>mais</a:t>
            </a:r>
            <a:r>
              <a:rPr lang="en-US" sz="2400" dirty="0" smtClean="0"/>
              <a:t> </a:t>
            </a:r>
            <a:r>
              <a:rPr lang="en-US" sz="2400" dirty="0" err="1" smtClean="0"/>
              <a:t>resiliência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mais</a:t>
            </a:r>
            <a:r>
              <a:rPr lang="en-US" sz="2400" dirty="0" smtClean="0"/>
              <a:t> </a:t>
            </a:r>
            <a:r>
              <a:rPr lang="en-US" sz="2400" dirty="0" err="1" smtClean="0"/>
              <a:t>resistência</a:t>
            </a:r>
            <a:r>
              <a:rPr lang="en-US" sz="2400" dirty="0" smtClean="0"/>
              <a:t>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38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990600" y="427038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</a:rPr>
              <a:t>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charset="0"/>
              </a:rPr>
              <a:t>Que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charset="0"/>
              </a:rPr>
              <a:t>é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charset="0"/>
              </a:rPr>
              <a:t>Desenvolvimento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charset="0"/>
              </a:rPr>
              <a:t>sustentável</a:t>
            </a:r>
            <a:endParaRPr lang="pt-BR" dirty="0">
              <a:solidFill>
                <a:srgbClr val="FF00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268413"/>
            <a:ext cx="8642350" cy="1366837"/>
          </a:xfrm>
        </p:spPr>
        <p:txBody>
          <a:bodyPr rtlCol="0">
            <a:normAutofit lnSpcReduction="10000"/>
          </a:bodyPr>
          <a:lstStyle/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 smtClean="0">
                <a:ea typeface="+mn-ea"/>
              </a:rPr>
              <a:t>“Atender </a:t>
            </a:r>
            <a:r>
              <a:rPr lang="pt-BR" dirty="0">
                <a:ea typeface="+mn-ea"/>
              </a:rPr>
              <a:t>às </a:t>
            </a:r>
            <a:r>
              <a:rPr lang="pt-BR" dirty="0" smtClean="0">
                <a:ea typeface="+mn-ea"/>
              </a:rPr>
              <a:t>necessidades atuais sem </a:t>
            </a:r>
            <a:r>
              <a:rPr lang="pt-BR" dirty="0">
                <a:ea typeface="+mn-ea"/>
              </a:rPr>
              <a:t>comprometer a possibilidade </a:t>
            </a:r>
            <a:r>
              <a:rPr lang="pt-BR" dirty="0" smtClean="0">
                <a:ea typeface="+mn-ea"/>
              </a:rPr>
              <a:t>das </a:t>
            </a:r>
            <a:r>
              <a:rPr lang="pt-BR" dirty="0">
                <a:ea typeface="+mn-ea"/>
              </a:rPr>
              <a:t>gerações futuras atenderem </a:t>
            </a:r>
            <a:r>
              <a:rPr lang="pt-BR" dirty="0" smtClean="0">
                <a:ea typeface="+mn-ea"/>
              </a:rPr>
              <a:t>às </a:t>
            </a:r>
            <a:r>
              <a:rPr lang="pt-BR" dirty="0">
                <a:ea typeface="+mn-ea"/>
              </a:rPr>
              <a:t>suas próprias necessidades</a:t>
            </a:r>
            <a:r>
              <a:rPr lang="pt-BR" dirty="0" smtClean="0">
                <a:ea typeface="+mn-ea"/>
              </a:rPr>
              <a:t>” </a:t>
            </a:r>
          </a:p>
        </p:txBody>
      </p:sp>
      <p:pic>
        <p:nvPicPr>
          <p:cNvPr id="84994" name="Imagem 3" descr="640px-sustainable_developmentsvg-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635250"/>
            <a:ext cx="5597525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990600" y="427038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</a:rPr>
              <a:t>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charset="0"/>
              </a:rPr>
              <a:t>Que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charset="0"/>
              </a:rPr>
              <a:t>é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charset="0"/>
              </a:rPr>
              <a:t>Desenvolvimento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charset="0"/>
              </a:rPr>
              <a:t>sustentável</a:t>
            </a:r>
            <a:endParaRPr lang="pt-BR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84996" name="TextBox 8"/>
          <p:cNvSpPr txBox="1">
            <a:spLocks noChangeArrowheads="1"/>
          </p:cNvSpPr>
          <p:nvPr/>
        </p:nvSpPr>
        <p:spPr bwMode="auto">
          <a:xfrm>
            <a:off x="6026150" y="2635250"/>
            <a:ext cx="279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000000"/>
                </a:solidFill>
                <a:latin typeface="Calibri" charset="0"/>
              </a:rPr>
              <a:t>(Relatório Brundtland, </a:t>
            </a:r>
          </a:p>
          <a:p>
            <a:pPr eaLnBrk="1" hangingPunct="1"/>
            <a:r>
              <a:rPr lang="en-US" sz="1800" i="1">
                <a:solidFill>
                  <a:srgbClr val="000000"/>
                </a:solidFill>
                <a:latin typeface="Calibri" charset="0"/>
              </a:rPr>
              <a:t>Our Common Future, 1987)</a:t>
            </a:r>
          </a:p>
        </p:txBody>
      </p:sp>
    </p:spTree>
    <p:extLst>
      <p:ext uri="{BB962C8B-B14F-4D97-AF65-F5344CB8AC3E}">
        <p14:creationId xmlns:p14="http://schemas.microsoft.com/office/powerpoint/2010/main" val="34529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Utopia 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ou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realidade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  <a:ea typeface="+mj-ea"/>
                <a:cs typeface="Arial" charset="0"/>
              </a:rPr>
              <a:t>?</a:t>
            </a:r>
            <a:endParaRPr lang="en-US" sz="4000" dirty="0">
              <a:solidFill>
                <a:srgbClr val="FF0000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457200" y="2514600"/>
            <a:ext cx="7543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6019" name="Rectangle 5"/>
          <p:cNvSpPr>
            <a:spLocks noChangeArrowheads="1"/>
          </p:cNvSpPr>
          <p:nvPr/>
        </p:nvSpPr>
        <p:spPr bwMode="auto">
          <a:xfrm>
            <a:off x="533400" y="4419600"/>
            <a:ext cx="75438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87313"/>
            <a:ext cx="7488238" cy="3887787"/>
          </a:xfrm>
        </p:spPr>
        <p:txBody>
          <a:bodyPr/>
          <a:lstStyle/>
          <a:p>
            <a:pPr eaLnBrk="1" hangingPunct="1"/>
            <a:r>
              <a:rPr lang="en-US" sz="2800" b="1">
                <a:latin typeface="Arial" charset="0"/>
                <a:cs typeface="Arial" charset="0"/>
              </a:rPr>
              <a:t>Pessimistas</a:t>
            </a:r>
          </a:p>
          <a:p>
            <a:pPr eaLnBrk="1" hangingPunct="1"/>
            <a:endParaRPr lang="en-US" sz="2800" b="1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2400">
                <a:latin typeface="Arial" charset="0"/>
                <a:ea typeface="Arial" charset="0"/>
                <a:cs typeface="Arial" charset="0"/>
              </a:rPr>
              <a:t>Limites aos avanços tecnológicos</a:t>
            </a:r>
          </a:p>
          <a:p>
            <a:pPr lvl="1" eaLnBrk="1" hangingPunct="1"/>
            <a:r>
              <a:rPr lang="en-US" sz="2400">
                <a:latin typeface="Arial" charset="0"/>
                <a:ea typeface="Arial" charset="0"/>
                <a:cs typeface="Arial" charset="0"/>
              </a:rPr>
              <a:t>Acaso (CFCs e Bromo Fluor Carbonos)</a:t>
            </a:r>
          </a:p>
          <a:p>
            <a:pPr lvl="1" eaLnBrk="1" hangingPunct="1"/>
            <a:r>
              <a:rPr lang="en-US" sz="2400">
                <a:latin typeface="Arial" charset="0"/>
                <a:ea typeface="Arial" charset="0"/>
                <a:cs typeface="Arial" charset="0"/>
              </a:rPr>
              <a:t>Casos anteriores (Maias, Ilha de Pascoa)</a:t>
            </a:r>
          </a:p>
          <a:p>
            <a:pPr lvl="1" eaLnBrk="1" hangingPunct="1"/>
            <a:r>
              <a:rPr lang="en-US" sz="2400">
                <a:latin typeface="Arial" charset="0"/>
                <a:ea typeface="Arial" charset="0"/>
                <a:cs typeface="Arial" charset="0"/>
              </a:rPr>
              <a:t>“A Terra é uma só”</a:t>
            </a:r>
          </a:p>
        </p:txBody>
      </p:sp>
      <p:pic>
        <p:nvPicPr>
          <p:cNvPr id="101378" name="Picture 7" descr="DSC06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0051"/>
          <a:stretch>
            <a:fillRect/>
          </a:stretch>
        </p:blipFill>
        <p:spPr bwMode="auto">
          <a:xfrm>
            <a:off x="193675" y="3217863"/>
            <a:ext cx="4275138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2" descr="DSC069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905125"/>
            <a:ext cx="434657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0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032000"/>
            <a:ext cx="4762500" cy="1757363"/>
          </a:xfrm>
        </p:spPr>
        <p:txBody>
          <a:bodyPr/>
          <a:lstStyle/>
          <a:p>
            <a:pPr eaLnBrk="1" hangingPunct="1"/>
            <a:r>
              <a:rPr lang="en-US" sz="2800" b="1" dirty="0" err="1">
                <a:latin typeface="Arial" charset="0"/>
                <a:cs typeface="Arial" charset="0"/>
              </a:rPr>
              <a:t>Otimistas</a:t>
            </a:r>
            <a:endParaRPr lang="en-US" sz="2800" b="1" dirty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Mecanismos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mercado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Avanços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tecnológicos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 eaLnBrk="1" hangingPunct="1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charset="0"/>
                <a:cs typeface="Arial" charset="0"/>
              </a:rPr>
              <a:t>É possível um desenvolvimento sustentável?</a:t>
            </a:r>
          </a:p>
        </p:txBody>
      </p:sp>
      <p:pic>
        <p:nvPicPr>
          <p:cNvPr id="99331" name="Picture 5" descr="DSC069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4295"/>
            <a:ext cx="2160696" cy="288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069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7367" r="16331"/>
          <a:stretch>
            <a:fillRect/>
          </a:stretch>
        </p:blipFill>
        <p:spPr bwMode="auto">
          <a:xfrm>
            <a:off x="5759624" y="1916832"/>
            <a:ext cx="3384376" cy="53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3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PROJETO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Aprendizagem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pela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prática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457200" lvl="1" indent="0">
              <a:buNone/>
            </a:pPr>
            <a:r>
              <a:rPr lang="en-US" b="1" i="1" dirty="0" err="1" smtClean="0">
                <a:solidFill>
                  <a:srgbClr val="000090"/>
                </a:solidFill>
              </a:rPr>
              <a:t>Colocar</a:t>
            </a:r>
            <a:r>
              <a:rPr lang="en-US" b="1" i="1" dirty="0" smtClean="0">
                <a:solidFill>
                  <a:srgbClr val="000090"/>
                </a:solidFill>
              </a:rPr>
              <a:t> </a:t>
            </a:r>
            <a:r>
              <a:rPr lang="en-US" b="1" i="1" dirty="0" err="1" smtClean="0">
                <a:solidFill>
                  <a:srgbClr val="000090"/>
                </a:solidFill>
              </a:rPr>
              <a:t>em</a:t>
            </a:r>
            <a:r>
              <a:rPr lang="en-US" b="1" i="1" dirty="0" smtClean="0">
                <a:solidFill>
                  <a:srgbClr val="000090"/>
                </a:solidFill>
              </a:rPr>
              <a:t> </a:t>
            </a:r>
            <a:r>
              <a:rPr lang="en-US" b="1" i="1" dirty="0" err="1" smtClean="0">
                <a:solidFill>
                  <a:srgbClr val="000090"/>
                </a:solidFill>
              </a:rPr>
              <a:t>prática</a:t>
            </a:r>
            <a:r>
              <a:rPr lang="en-US" b="1" i="1" dirty="0" smtClean="0">
                <a:solidFill>
                  <a:srgbClr val="000090"/>
                </a:solidFill>
              </a:rPr>
              <a:t> </a:t>
            </a:r>
            <a:r>
              <a:rPr lang="en-US" b="1" i="1" dirty="0" err="1" smtClean="0">
                <a:solidFill>
                  <a:srgbClr val="000090"/>
                </a:solidFill>
              </a:rPr>
              <a:t>conhecimento</a:t>
            </a:r>
            <a:r>
              <a:rPr lang="en-US" b="1" i="1" dirty="0" smtClean="0">
                <a:solidFill>
                  <a:srgbClr val="000090"/>
                </a:solidFill>
              </a:rPr>
              <a:t> </a:t>
            </a:r>
            <a:r>
              <a:rPr lang="en-US" b="1" i="1" dirty="0" err="1" smtClean="0">
                <a:solidFill>
                  <a:srgbClr val="000090"/>
                </a:solidFill>
              </a:rPr>
              <a:t>teórico</a:t>
            </a:r>
            <a:r>
              <a:rPr lang="en-US" b="1" i="1" dirty="0" smtClean="0">
                <a:solidFill>
                  <a:srgbClr val="000090"/>
                </a:solidFill>
              </a:rPr>
              <a:t> </a:t>
            </a:r>
            <a:r>
              <a:rPr lang="en-US" b="1" i="1" dirty="0" err="1" smtClean="0">
                <a:solidFill>
                  <a:srgbClr val="000090"/>
                </a:solidFill>
              </a:rPr>
              <a:t>na</a:t>
            </a:r>
            <a:r>
              <a:rPr lang="en-US" b="1" i="1" dirty="0" smtClean="0">
                <a:solidFill>
                  <a:srgbClr val="000090"/>
                </a:solidFill>
              </a:rPr>
              <a:t> </a:t>
            </a:r>
            <a:r>
              <a:rPr lang="en-US" b="1" i="1" dirty="0" err="1" smtClean="0">
                <a:solidFill>
                  <a:srgbClr val="000090"/>
                </a:solidFill>
              </a:rPr>
              <a:t>solução</a:t>
            </a:r>
            <a:r>
              <a:rPr lang="en-US" b="1" i="1" dirty="0" smtClean="0">
                <a:solidFill>
                  <a:srgbClr val="000090"/>
                </a:solidFill>
              </a:rPr>
              <a:t> de um </a:t>
            </a:r>
            <a:r>
              <a:rPr lang="en-US" b="1" i="1" dirty="0" err="1" smtClean="0">
                <a:solidFill>
                  <a:srgbClr val="000090"/>
                </a:solidFill>
              </a:rPr>
              <a:t>problema</a:t>
            </a:r>
            <a:r>
              <a:rPr lang="en-US" b="1" i="1" dirty="0" smtClean="0">
                <a:solidFill>
                  <a:srgbClr val="000090"/>
                </a:solidFill>
              </a:rPr>
              <a:t> real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2"/>
            <a:r>
              <a:rPr lang="en-US" i="1" dirty="0" err="1" smtClean="0"/>
              <a:t>Identificar</a:t>
            </a:r>
            <a:r>
              <a:rPr lang="en-US" i="1" dirty="0" smtClean="0"/>
              <a:t> um </a:t>
            </a:r>
            <a:r>
              <a:rPr lang="en-US" i="1" dirty="0" err="1" smtClean="0"/>
              <a:t>problema</a:t>
            </a:r>
            <a:r>
              <a:rPr lang="en-US" i="1" dirty="0" smtClean="0"/>
              <a:t> real </a:t>
            </a:r>
            <a:r>
              <a:rPr lang="en-US" dirty="0" err="1" smtClean="0"/>
              <a:t>junto</a:t>
            </a:r>
            <a:r>
              <a:rPr lang="en-US" dirty="0" smtClean="0"/>
              <a:t> com a </a:t>
            </a:r>
            <a:r>
              <a:rPr lang="en-US" dirty="0" err="1" smtClean="0"/>
              <a:t>comunidade</a:t>
            </a:r>
            <a:r>
              <a:rPr lang="en-US" dirty="0" smtClean="0"/>
              <a:t> local</a:t>
            </a:r>
          </a:p>
          <a:p>
            <a:pPr lvl="2"/>
            <a:r>
              <a:rPr lang="en-US" dirty="0" err="1" smtClean="0"/>
              <a:t>Especificar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i="1" dirty="0" err="1" smtClean="0"/>
              <a:t>estratégia</a:t>
            </a:r>
            <a:r>
              <a:rPr lang="en-US" i="1" dirty="0" smtClean="0"/>
              <a:t> de </a:t>
            </a:r>
            <a:r>
              <a:rPr lang="en-US" i="1" dirty="0" err="1" smtClean="0"/>
              <a:t>ação</a:t>
            </a:r>
            <a:r>
              <a:rPr lang="en-US" dirty="0" smtClean="0"/>
              <a:t> (</a:t>
            </a:r>
            <a:r>
              <a:rPr lang="en-US" dirty="0" err="1" smtClean="0"/>
              <a:t>métodos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Desenvolvimento</a:t>
            </a:r>
            <a:r>
              <a:rPr lang="en-US" dirty="0" smtClean="0"/>
              <a:t> do </a:t>
            </a:r>
            <a:r>
              <a:rPr lang="en-US" dirty="0" err="1" smtClean="0"/>
              <a:t>projeto</a:t>
            </a:r>
            <a:endParaRPr lang="en-US" dirty="0" smtClean="0"/>
          </a:p>
          <a:p>
            <a:pPr lvl="2"/>
            <a:r>
              <a:rPr lang="en-US" dirty="0" err="1" smtClean="0"/>
              <a:t>Discussão</a:t>
            </a:r>
            <a:r>
              <a:rPr lang="en-US" dirty="0" smtClean="0"/>
              <a:t> dos </a:t>
            </a:r>
            <a:r>
              <a:rPr lang="en-US" dirty="0" err="1" smtClean="0"/>
              <a:t>resultados</a:t>
            </a:r>
            <a:r>
              <a:rPr lang="en-US" dirty="0" smtClean="0"/>
              <a:t> </a:t>
            </a:r>
            <a:r>
              <a:rPr lang="en-US" dirty="0" err="1" smtClean="0"/>
              <a:t>junto</a:t>
            </a:r>
            <a:r>
              <a:rPr lang="en-US" dirty="0" smtClean="0"/>
              <a:t> </a:t>
            </a:r>
            <a:r>
              <a:rPr lang="en-US" i="1" dirty="0" smtClean="0"/>
              <a:t>com </a:t>
            </a:r>
            <a:r>
              <a:rPr lang="en-US" i="1" dirty="0" err="1" smtClean="0"/>
              <a:t>os</a:t>
            </a:r>
            <a:r>
              <a:rPr lang="en-US" i="1" dirty="0" smtClean="0"/>
              <a:t> </a:t>
            </a:r>
            <a:r>
              <a:rPr lang="en-US" i="1" dirty="0" err="1" smtClean="0"/>
              <a:t>principais</a:t>
            </a:r>
            <a:r>
              <a:rPr lang="en-US" i="1" dirty="0" smtClean="0"/>
              <a:t> </a:t>
            </a:r>
            <a:r>
              <a:rPr lang="en-US" i="1" dirty="0" err="1" smtClean="0"/>
              <a:t>interessados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273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3"/>
          <p:cNvSpPr txBox="1">
            <a:spLocks noChangeArrowheads="1"/>
          </p:cNvSpPr>
          <p:nvPr/>
        </p:nvSpPr>
        <p:spPr bwMode="auto">
          <a:xfrm>
            <a:off x="685800" y="19812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pt-PT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63513" y="288925"/>
            <a:ext cx="807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charset="0"/>
              </a:rPr>
              <a:t>PROBLEMAS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charset="0"/>
              </a:rPr>
              <a:t>Qual a população no futuro? Quais as necessidades desta população?</a:t>
            </a:r>
            <a:endParaRPr lang="pt-BR" sz="28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870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122488"/>
            <a:ext cx="57181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1616075" y="630238"/>
            <a:ext cx="4897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pt-BR" sz="2400">
                <a:solidFill>
                  <a:srgbClr val="000000"/>
                </a:solidFill>
                <a:latin typeface="Times New Roman" charset="0"/>
              </a:rPr>
              <a:t>O </a:t>
            </a:r>
            <a:r>
              <a:rPr lang="pt-BR" sz="2400" i="1">
                <a:solidFill>
                  <a:srgbClr val="000000"/>
                </a:solidFill>
                <a:latin typeface="Times New Roman" charset="0"/>
              </a:rPr>
              <a:t>mito do progresso contínuo, infinito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80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352550"/>
            <a:ext cx="6202363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2868613" y="6002338"/>
            <a:ext cx="4233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pt-BR" sz="2400">
                <a:solidFill>
                  <a:srgbClr val="000000"/>
                </a:solidFill>
                <a:latin typeface="Times New Roman" charset="0"/>
              </a:rPr>
              <a:t>Desenvolvimento ≠ Crescimento</a:t>
            </a:r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616075" y="630238"/>
            <a:ext cx="3475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pt-BR" sz="2400">
                <a:solidFill>
                  <a:srgbClr val="000000"/>
                </a:solidFill>
                <a:latin typeface="Times New Roman" charset="0"/>
              </a:rPr>
              <a:t>O </a:t>
            </a:r>
            <a:r>
              <a:rPr lang="pt-BR" sz="2400" i="1">
                <a:solidFill>
                  <a:srgbClr val="000000"/>
                </a:solidFill>
                <a:latin typeface="Times New Roman" charset="0"/>
              </a:rPr>
              <a:t>mito do bom selvagem...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90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625600"/>
            <a:ext cx="56642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282575"/>
            <a:ext cx="7356475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5"/>
          <p:cNvSpPr>
            <a:spLocks noChangeArrowheads="1"/>
          </p:cNvSpPr>
          <p:nvPr/>
        </p:nvSpPr>
        <p:spPr bwMode="auto">
          <a:xfrm>
            <a:off x="2433638" y="6383338"/>
            <a:ext cx="6559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600" i="1">
                <a:solidFill>
                  <a:srgbClr val="000000"/>
                </a:solidFill>
              </a:rPr>
              <a:t>(José Goldemberg, Energia, meio ambiente e desenvolvimento, 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132138" y="1492250"/>
            <a:ext cx="0" cy="4005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3132138" y="5497513"/>
            <a:ext cx="46561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3143250" y="1676400"/>
            <a:ext cx="4645025" cy="3800475"/>
          </a:xfrm>
          <a:custGeom>
            <a:avLst/>
            <a:gdLst>
              <a:gd name="connsiteX0" fmla="*/ 0 w 4645950"/>
              <a:gd name="connsiteY0" fmla="*/ 3799446 h 3799446"/>
              <a:gd name="connsiteX1" fmla="*/ 1432863 w 4645950"/>
              <a:gd name="connsiteY1" fmla="*/ 1128979 h 3799446"/>
              <a:gd name="connsiteX2" fmla="*/ 2811451 w 4645950"/>
              <a:gd name="connsiteY2" fmla="*/ 195400 h 3799446"/>
              <a:gd name="connsiteX3" fmla="*/ 4645950 w 4645950"/>
              <a:gd name="connsiteY3" fmla="*/ 0 h 379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950" h="3799446">
                <a:moveTo>
                  <a:pt x="0" y="3799446"/>
                </a:moveTo>
                <a:cubicBezTo>
                  <a:pt x="482144" y="2764549"/>
                  <a:pt x="964288" y="1729653"/>
                  <a:pt x="1432863" y="1128979"/>
                </a:cubicBezTo>
                <a:cubicBezTo>
                  <a:pt x="1901438" y="528305"/>
                  <a:pt x="2275937" y="383563"/>
                  <a:pt x="2811451" y="195400"/>
                </a:cubicBezTo>
                <a:cubicBezTo>
                  <a:pt x="3346966" y="7237"/>
                  <a:pt x="4645950" y="0"/>
                  <a:pt x="46459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140" name="TextBox 22"/>
          <p:cNvSpPr txBox="1">
            <a:spLocks noChangeArrowheads="1"/>
          </p:cNvSpPr>
          <p:nvPr/>
        </p:nvSpPr>
        <p:spPr bwMode="auto">
          <a:xfrm>
            <a:off x="476250" y="1423988"/>
            <a:ext cx="2667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Qualidade de vida</a:t>
            </a:r>
          </a:p>
          <a:p>
            <a:pPr eaLnBrk="1" hangingPunct="1"/>
            <a:r>
              <a:rPr lang="en-US">
                <a:solidFill>
                  <a:srgbClr val="0000FF"/>
                </a:solidFill>
              </a:rPr>
              <a:t>(IDH)</a:t>
            </a:r>
          </a:p>
        </p:txBody>
      </p:sp>
      <p:sp>
        <p:nvSpPr>
          <p:cNvPr id="91141" name="TextBox 23"/>
          <p:cNvSpPr txBox="1">
            <a:spLocks noChangeArrowheads="1"/>
          </p:cNvSpPr>
          <p:nvPr/>
        </p:nvSpPr>
        <p:spPr bwMode="auto">
          <a:xfrm>
            <a:off x="3363913" y="5816600"/>
            <a:ext cx="4483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Consumo de energia per capita</a:t>
            </a:r>
          </a:p>
          <a:p>
            <a:pPr algn="r" eaLnBrk="1" hangingPunct="1"/>
            <a:r>
              <a:rPr lang="en-US">
                <a:solidFill>
                  <a:srgbClr val="0000FF"/>
                </a:solidFill>
              </a:rPr>
              <a:t>(PIB/capita)</a:t>
            </a:r>
          </a:p>
        </p:txBody>
      </p:sp>
      <p:sp>
        <p:nvSpPr>
          <p:cNvPr id="91142" name="Rectangle 26"/>
          <p:cNvSpPr>
            <a:spLocks noChangeArrowheads="1"/>
          </p:cNvSpPr>
          <p:nvPr/>
        </p:nvSpPr>
        <p:spPr bwMode="auto">
          <a:xfrm>
            <a:off x="1228725" y="749300"/>
            <a:ext cx="6559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600" i="1">
                <a:solidFill>
                  <a:srgbClr val="000000"/>
                </a:solidFill>
              </a:rPr>
              <a:t>(José Goldemberg, Energia, meio ambiente e desenvolvimento, 2003)</a:t>
            </a:r>
          </a:p>
        </p:txBody>
      </p:sp>
      <p:sp>
        <p:nvSpPr>
          <p:cNvPr id="91143" name="Rectangle 28"/>
          <p:cNvSpPr>
            <a:spLocks noChangeArrowheads="1"/>
          </p:cNvSpPr>
          <p:nvPr/>
        </p:nvSpPr>
        <p:spPr bwMode="auto">
          <a:xfrm>
            <a:off x="1587500" y="122238"/>
            <a:ext cx="6259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pt-BR" sz="3600">
                <a:solidFill>
                  <a:srgbClr val="000000"/>
                </a:solidFill>
                <a:latin typeface="Times New Roman" charset="0"/>
              </a:rPr>
              <a:t>Desenvolvimento ≠ Crescimento</a:t>
            </a:r>
            <a:endParaRPr lang="en-US" sz="3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132138" y="1492250"/>
            <a:ext cx="0" cy="4005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3132138" y="5497513"/>
            <a:ext cx="46561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3143250" y="1676400"/>
            <a:ext cx="4645025" cy="3800475"/>
          </a:xfrm>
          <a:custGeom>
            <a:avLst/>
            <a:gdLst>
              <a:gd name="connsiteX0" fmla="*/ 0 w 4645950"/>
              <a:gd name="connsiteY0" fmla="*/ 3799446 h 3799446"/>
              <a:gd name="connsiteX1" fmla="*/ 1432863 w 4645950"/>
              <a:gd name="connsiteY1" fmla="*/ 1128979 h 3799446"/>
              <a:gd name="connsiteX2" fmla="*/ 2811451 w 4645950"/>
              <a:gd name="connsiteY2" fmla="*/ 195400 h 3799446"/>
              <a:gd name="connsiteX3" fmla="*/ 4645950 w 4645950"/>
              <a:gd name="connsiteY3" fmla="*/ 0 h 379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950" h="3799446">
                <a:moveTo>
                  <a:pt x="0" y="3799446"/>
                </a:moveTo>
                <a:cubicBezTo>
                  <a:pt x="482144" y="2764549"/>
                  <a:pt x="964288" y="1729653"/>
                  <a:pt x="1432863" y="1128979"/>
                </a:cubicBezTo>
                <a:cubicBezTo>
                  <a:pt x="1901438" y="528305"/>
                  <a:pt x="2275937" y="383563"/>
                  <a:pt x="2811451" y="195400"/>
                </a:cubicBezTo>
                <a:cubicBezTo>
                  <a:pt x="3346966" y="7237"/>
                  <a:pt x="4645950" y="0"/>
                  <a:pt x="46459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2164" name="TextBox 22"/>
          <p:cNvSpPr txBox="1">
            <a:spLocks noChangeArrowheads="1"/>
          </p:cNvSpPr>
          <p:nvPr/>
        </p:nvSpPr>
        <p:spPr bwMode="auto">
          <a:xfrm>
            <a:off x="476250" y="1423988"/>
            <a:ext cx="2667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Qualidade de vida</a:t>
            </a:r>
          </a:p>
          <a:p>
            <a:pPr eaLnBrk="1" hangingPunct="1"/>
            <a:r>
              <a:rPr lang="en-US">
                <a:solidFill>
                  <a:srgbClr val="0000FF"/>
                </a:solidFill>
              </a:rPr>
              <a:t>(IDH)</a:t>
            </a:r>
          </a:p>
        </p:txBody>
      </p:sp>
      <p:sp>
        <p:nvSpPr>
          <p:cNvPr id="92165" name="TextBox 23"/>
          <p:cNvSpPr txBox="1">
            <a:spLocks noChangeArrowheads="1"/>
          </p:cNvSpPr>
          <p:nvPr/>
        </p:nvSpPr>
        <p:spPr bwMode="auto">
          <a:xfrm>
            <a:off x="3363913" y="5816600"/>
            <a:ext cx="4483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Consumo de energia per capita</a:t>
            </a:r>
          </a:p>
          <a:p>
            <a:pPr algn="r" eaLnBrk="1" hangingPunct="1"/>
            <a:r>
              <a:rPr lang="en-US">
                <a:solidFill>
                  <a:srgbClr val="0000FF"/>
                </a:solidFill>
              </a:rPr>
              <a:t>(PIB/capita)</a:t>
            </a:r>
          </a:p>
        </p:txBody>
      </p:sp>
      <p:sp>
        <p:nvSpPr>
          <p:cNvPr id="92166" name="Rectangle 26"/>
          <p:cNvSpPr>
            <a:spLocks noChangeArrowheads="1"/>
          </p:cNvSpPr>
          <p:nvPr/>
        </p:nvSpPr>
        <p:spPr bwMode="auto">
          <a:xfrm>
            <a:off x="1228725" y="749300"/>
            <a:ext cx="6559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600" i="1">
                <a:solidFill>
                  <a:srgbClr val="000000"/>
                </a:solidFill>
              </a:rPr>
              <a:t>(José Goldemberg, Energia, meio ambiente e desenvolvimento, 2003)</a:t>
            </a:r>
          </a:p>
        </p:txBody>
      </p:sp>
      <p:sp>
        <p:nvSpPr>
          <p:cNvPr id="92167" name="Rectangle 28"/>
          <p:cNvSpPr>
            <a:spLocks noChangeArrowheads="1"/>
          </p:cNvSpPr>
          <p:nvPr/>
        </p:nvSpPr>
        <p:spPr bwMode="auto">
          <a:xfrm>
            <a:off x="1587500" y="122238"/>
            <a:ext cx="6259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pt-BR" sz="3600">
                <a:solidFill>
                  <a:srgbClr val="000000"/>
                </a:solidFill>
                <a:latin typeface="Times New Roman" charset="0"/>
              </a:rPr>
              <a:t>Desenvolvimento ≠ Crescimento</a:t>
            </a:r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32138" y="1492250"/>
            <a:ext cx="2727325" cy="3984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2169" name="TextBox 4"/>
          <p:cNvSpPr txBox="1">
            <a:spLocks noChangeArrowheads="1"/>
          </p:cNvSpPr>
          <p:nvPr/>
        </p:nvSpPr>
        <p:spPr bwMode="auto">
          <a:xfrm>
            <a:off x="3276600" y="1687513"/>
            <a:ext cx="2049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Crescimento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72163" y="1492250"/>
            <a:ext cx="1916112" cy="3984625"/>
          </a:xfrm>
          <a:prstGeom prst="rect">
            <a:avLst/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2171" name="TextBox 11"/>
          <p:cNvSpPr txBox="1">
            <a:spLocks noChangeArrowheads="1"/>
          </p:cNvSpPr>
          <p:nvPr/>
        </p:nvSpPr>
        <p:spPr bwMode="auto">
          <a:xfrm>
            <a:off x="5568950" y="2852936"/>
            <a:ext cx="2733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000000"/>
                </a:solidFill>
              </a:rPr>
              <a:t>Desenvolvimento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3413899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/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altLang="ja-JP" i="1" dirty="0" err="1">
                <a:solidFill>
                  <a:srgbClr val="000000"/>
                </a:solidFill>
              </a:rPr>
              <a:t>Prosperidade</a:t>
            </a:r>
            <a:r>
              <a:rPr lang="en-US" altLang="ja-JP" i="1" dirty="0">
                <a:solidFill>
                  <a:srgbClr val="000000"/>
                </a:solidFill>
              </a:rPr>
              <a:t> </a:t>
            </a:r>
            <a:r>
              <a:rPr lang="en-US" altLang="ja-JP" i="1" dirty="0" err="1">
                <a:solidFill>
                  <a:srgbClr val="000000"/>
                </a:solidFill>
              </a:rPr>
              <a:t>sem</a:t>
            </a:r>
            <a:r>
              <a:rPr lang="en-US" altLang="ja-JP" i="1" dirty="0">
                <a:solidFill>
                  <a:srgbClr val="000000"/>
                </a:solidFill>
              </a:rPr>
              <a:t> </a:t>
            </a:r>
            <a:r>
              <a:rPr lang="en-US" altLang="ja-JP" i="1" dirty="0" err="1">
                <a:solidFill>
                  <a:srgbClr val="000000"/>
                </a:solidFill>
              </a:rPr>
              <a:t>crescimento</a:t>
            </a:r>
            <a:r>
              <a:rPr lang="en-US" dirty="0">
                <a:solidFill>
                  <a:srgbClr val="000000"/>
                </a:solidFill>
              </a:rPr>
              <a:t>”</a:t>
            </a:r>
            <a:endParaRPr lang="en-US" altLang="ja-JP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dirty="0">
                <a:solidFill>
                  <a:srgbClr val="000000"/>
                </a:solidFill>
              </a:rPr>
              <a:t>			     ( Tim Jackson)</a:t>
            </a:r>
          </a:p>
          <a:p>
            <a:pPr algn="r" eaLnBrk="1" hangingPunct="1"/>
            <a:r>
              <a:rPr lang="en-US" dirty="0" err="1">
                <a:solidFill>
                  <a:srgbClr val="000000"/>
                </a:solidFill>
              </a:rPr>
              <a:t>Decrescimento</a:t>
            </a:r>
            <a:endParaRPr lang="en-US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dirty="0" err="1">
                <a:solidFill>
                  <a:srgbClr val="000000"/>
                </a:solidFill>
              </a:rPr>
              <a:t>Redução</a:t>
            </a:r>
            <a:r>
              <a:rPr lang="en-US" dirty="0">
                <a:solidFill>
                  <a:srgbClr val="000000"/>
                </a:solidFill>
              </a:rPr>
              <a:t> das </a:t>
            </a:r>
            <a:r>
              <a:rPr lang="en-US" dirty="0" err="1">
                <a:solidFill>
                  <a:srgbClr val="000000"/>
                </a:solidFill>
              </a:rPr>
              <a:t>desigualdades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r" eaLnBrk="1" hangingPunct="1"/>
            <a:r>
              <a:rPr lang="en-US" dirty="0">
                <a:solidFill>
                  <a:srgbClr val="000000"/>
                </a:solidFill>
              </a:rPr>
              <a:t>		≠ </a:t>
            </a:r>
            <a:r>
              <a:rPr lang="en-US" dirty="0" err="1">
                <a:solidFill>
                  <a:srgbClr val="000000"/>
                </a:solidFill>
              </a:rPr>
              <a:t>erradicar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pobreza</a:t>
            </a:r>
            <a:endParaRPr lang="en-US" dirty="0">
              <a:solidFill>
                <a:srgbClr val="000000"/>
              </a:solidFill>
            </a:endParaRPr>
          </a:p>
          <a:p>
            <a:pPr algn="r" eaLnBrk="1" hangingPunct="1"/>
            <a:r>
              <a:rPr lang="en-US" dirty="0">
                <a:solidFill>
                  <a:srgbClr val="000000"/>
                </a:solidFill>
              </a:rPr>
              <a:t> ( </a:t>
            </a:r>
            <a:r>
              <a:rPr lang="en-US" dirty="0" smtClean="0">
                <a:solidFill>
                  <a:srgbClr val="000000"/>
                </a:solidFill>
              </a:rPr>
              <a:t>Thomas </a:t>
            </a:r>
            <a:r>
              <a:rPr lang="en-US" dirty="0" err="1">
                <a:solidFill>
                  <a:srgbClr val="000000"/>
                </a:solidFill>
              </a:rPr>
              <a:t>Pikety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23900"/>
            <a:ext cx="7988300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6300028"/>
            <a:ext cx="500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Tim Jackson</a:t>
            </a:r>
            <a:r>
              <a:rPr lang="en-US" dirty="0" smtClean="0"/>
              <a:t> – </a:t>
            </a:r>
            <a:r>
              <a:rPr lang="en-US" i="1" dirty="0" smtClean="0"/>
              <a:t>Prosperity without growth, </a:t>
            </a:r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1920" y="5589240"/>
            <a:ext cx="17956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PIB per capita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479211" y="3162254"/>
            <a:ext cx="24376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Índice</a:t>
            </a:r>
            <a:r>
              <a:rPr lang="en-US" sz="2000" dirty="0" smtClean="0"/>
              <a:t> de </a:t>
            </a:r>
            <a:r>
              <a:rPr lang="en-US" sz="2000" dirty="0" err="1" smtClean="0"/>
              <a:t>Educação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564904"/>
            <a:ext cx="17145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 charset="0"/>
              </a:rPr>
              <a:t>Mudanças de paradigma – </a:t>
            </a:r>
            <a:r>
              <a:rPr lang="en-US" sz="2800">
                <a:latin typeface="Rockwell" charset="0"/>
              </a:rPr>
              <a:t>limites do crescimento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8474" y="3217320"/>
            <a:ext cx="3877733" cy="28448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95942" y="3589853"/>
            <a:ext cx="1608666" cy="1388533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70344" name="TextBox 8"/>
          <p:cNvSpPr txBox="1">
            <a:spLocks noChangeArrowheads="1"/>
          </p:cNvSpPr>
          <p:nvPr/>
        </p:nvSpPr>
        <p:spPr bwMode="auto">
          <a:xfrm>
            <a:off x="1322388" y="3883025"/>
            <a:ext cx="181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2800" smtClean="0">
                <a:solidFill>
                  <a:prstClr val="black"/>
                </a:solidFill>
              </a:rPr>
              <a:t>Ecosistemas</a:t>
            </a:r>
          </a:p>
        </p:txBody>
      </p:sp>
      <p:sp>
        <p:nvSpPr>
          <p:cNvPr id="270345" name="TextBox 9"/>
          <p:cNvSpPr txBox="1">
            <a:spLocks noChangeArrowheads="1"/>
          </p:cNvSpPr>
          <p:nvPr/>
        </p:nvSpPr>
        <p:spPr bwMode="auto">
          <a:xfrm>
            <a:off x="1768475" y="5265738"/>
            <a:ext cx="1701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200" smtClean="0">
                <a:solidFill>
                  <a:prstClr val="black"/>
                </a:solidFill>
              </a:rPr>
              <a:t>Economia</a:t>
            </a:r>
          </a:p>
        </p:txBody>
      </p:sp>
      <p:sp>
        <p:nvSpPr>
          <p:cNvPr id="270346" name="TextBox 10"/>
          <p:cNvSpPr txBox="1">
            <a:spLocks noChangeArrowheads="1"/>
          </p:cNvSpPr>
          <p:nvPr/>
        </p:nvSpPr>
        <p:spPr bwMode="auto">
          <a:xfrm>
            <a:off x="317500" y="2144713"/>
            <a:ext cx="4211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3600" smtClean="0">
                <a:solidFill>
                  <a:prstClr val="black"/>
                </a:solidFill>
              </a:rPr>
              <a:t>Economia neo-clássica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843463" y="2144713"/>
            <a:ext cx="3876675" cy="3917950"/>
            <a:chOff x="4842934" y="2145426"/>
            <a:chExt cx="3877733" cy="3916694"/>
          </a:xfrm>
        </p:grpSpPr>
        <p:sp>
          <p:nvSpPr>
            <p:cNvPr id="3" name="Rounded Rectangle 2"/>
            <p:cNvSpPr/>
            <p:nvPr/>
          </p:nvSpPr>
          <p:spPr>
            <a:xfrm>
              <a:off x="4842934" y="3217320"/>
              <a:ext cx="3877733" cy="2844800"/>
            </a:xfrm>
            <a:prstGeom prst="roundRect">
              <a:avLst/>
            </a:prstGeom>
            <a:noFill/>
            <a:ln w="571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740402" y="3589853"/>
              <a:ext cx="1608666" cy="1388533"/>
            </a:xfrm>
            <a:prstGeom prst="round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270358" name="TextBox 4"/>
            <p:cNvSpPr txBox="1">
              <a:spLocks noChangeArrowheads="1"/>
            </p:cNvSpPr>
            <p:nvPr/>
          </p:nvSpPr>
          <p:spPr bwMode="auto">
            <a:xfrm>
              <a:off x="5819356" y="3814789"/>
              <a:ext cx="15127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9pPr>
            </a:lstStyle>
            <a:p>
              <a:pPr defTabSz="457200" eaLnBrk="1" hangingPunct="1"/>
              <a:r>
                <a:rPr lang="en-US" sz="2800" smtClean="0">
                  <a:solidFill>
                    <a:prstClr val="black"/>
                  </a:solidFill>
                </a:rPr>
                <a:t>Economia</a:t>
              </a:r>
            </a:p>
          </p:txBody>
        </p:sp>
        <p:sp>
          <p:nvSpPr>
            <p:cNvPr id="270359" name="TextBox 5"/>
            <p:cNvSpPr txBox="1">
              <a:spLocks noChangeArrowheads="1"/>
            </p:cNvSpPr>
            <p:nvPr/>
          </p:nvSpPr>
          <p:spPr bwMode="auto">
            <a:xfrm>
              <a:off x="6112934" y="5266253"/>
              <a:ext cx="218060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9pPr>
            </a:lstStyle>
            <a:p>
              <a:pPr defTabSz="457200" eaLnBrk="1" hangingPunct="1"/>
              <a:r>
                <a:rPr lang="en-US" sz="3200" smtClean="0">
                  <a:solidFill>
                    <a:prstClr val="black"/>
                  </a:solidFill>
                </a:rPr>
                <a:t>Ecossistemas</a:t>
              </a:r>
            </a:p>
          </p:txBody>
        </p:sp>
        <p:sp>
          <p:nvSpPr>
            <p:cNvPr id="270360" name="TextBox 11"/>
            <p:cNvSpPr txBox="1">
              <a:spLocks noChangeArrowheads="1"/>
            </p:cNvSpPr>
            <p:nvPr/>
          </p:nvSpPr>
          <p:spPr bwMode="auto">
            <a:xfrm>
              <a:off x="4918069" y="2145426"/>
              <a:ext cx="37792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charset="0"/>
                  <a:ea typeface="ＭＳ Ｐゴシック" charset="0"/>
                </a:defRPr>
              </a:lvl9pPr>
            </a:lstStyle>
            <a:p>
              <a:pPr defTabSz="457200" eaLnBrk="1" hangingPunct="1"/>
              <a:r>
                <a:rPr lang="en-US" sz="3600" smtClean="0">
                  <a:solidFill>
                    <a:prstClr val="black"/>
                  </a:solidFill>
                </a:rPr>
                <a:t>Economia ecológica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 flipV="1">
            <a:off x="169863" y="2878138"/>
            <a:ext cx="328612" cy="33972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H="1" flipV="1">
            <a:off x="4349750" y="6062663"/>
            <a:ext cx="328613" cy="33813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4333081" y="2899569"/>
            <a:ext cx="328613" cy="33972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 flipV="1">
            <a:off x="173832" y="6125369"/>
            <a:ext cx="330200" cy="33813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7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51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cs typeface="Arial" charset="0"/>
              </a:rPr>
              <a:t>Relações hipotéticas entre desenvolvimento e conservação</a:t>
            </a:r>
          </a:p>
        </p:txBody>
      </p:sp>
      <p:sp>
        <p:nvSpPr>
          <p:cNvPr id="93186" name="Line 3"/>
          <p:cNvSpPr>
            <a:spLocks noChangeShapeType="1"/>
          </p:cNvSpPr>
          <p:nvPr/>
        </p:nvSpPr>
        <p:spPr bwMode="auto">
          <a:xfrm>
            <a:off x="1908175" y="2279650"/>
            <a:ext cx="0" cy="3600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7" name="Line 4"/>
          <p:cNvSpPr>
            <a:spLocks noChangeShapeType="1"/>
          </p:cNvSpPr>
          <p:nvPr/>
        </p:nvSpPr>
        <p:spPr bwMode="auto">
          <a:xfrm>
            <a:off x="1908175" y="5880100"/>
            <a:ext cx="61928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4572000" y="5877272"/>
            <a:ext cx="4168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IDH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</a:rPr>
              <a:t>ou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PIB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</a:rPr>
              <a:t>ou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</a:rPr>
              <a:t>Índice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 de Progresso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</a:rPr>
              <a:t>Genuíno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3189" name="Text Box 6"/>
          <p:cNvSpPr txBox="1">
            <a:spLocks noChangeArrowheads="1"/>
          </p:cNvSpPr>
          <p:nvPr/>
        </p:nvSpPr>
        <p:spPr bwMode="auto">
          <a:xfrm>
            <a:off x="1" y="2135188"/>
            <a:ext cx="20510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Bens e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</a:rPr>
              <a:t>serviços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latin typeface="Times New Roman" charset="0"/>
              </a:rPr>
              <a:t>ecossistêmicos</a:t>
            </a:r>
            <a:endParaRPr lang="en-US" sz="2300" dirty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79375"/>
            <a:ext cx="9043987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36838"/>
            <a:ext cx="23288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b="1" u="sng">
                <a:latin typeface="Arial" charset="0"/>
                <a:cs typeface="Arial" charset="0"/>
              </a:rPr>
              <a:t>Critérios de avaliação</a:t>
            </a:r>
            <a:r>
              <a:rPr lang="pt-BR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b="1" dirty="0">
                <a:latin typeface="Arial" charset="0"/>
                <a:cs typeface="Arial" charset="0"/>
              </a:rPr>
              <a:t>Desenvolvimento de um projeto </a:t>
            </a:r>
            <a:r>
              <a:rPr lang="pt-BR" b="1" dirty="0" smtClean="0">
                <a:latin typeface="Arial" charset="0"/>
                <a:cs typeface="Arial" charset="0"/>
              </a:rPr>
              <a:t>(40</a:t>
            </a:r>
            <a:r>
              <a:rPr lang="pt-BR" b="1" dirty="0">
                <a:latin typeface="Arial" charset="0"/>
                <a:cs typeface="Arial" charset="0"/>
              </a:rPr>
              <a:t>%) </a:t>
            </a:r>
          </a:p>
          <a:p>
            <a:pPr eaLnBrk="1" hangingPunct="1"/>
            <a:endParaRPr lang="pt-BR" b="1" dirty="0">
              <a:latin typeface="Arial" charset="0"/>
              <a:cs typeface="Arial" charset="0"/>
            </a:endParaRPr>
          </a:p>
          <a:p>
            <a:pPr eaLnBrk="1" hangingPunct="1"/>
            <a:r>
              <a:rPr lang="pt-BR" b="1" dirty="0">
                <a:latin typeface="Arial" charset="0"/>
                <a:cs typeface="Arial" charset="0"/>
              </a:rPr>
              <a:t>Avaliação de exercícios e provinhas (20%) </a:t>
            </a:r>
          </a:p>
          <a:p>
            <a:pPr eaLnBrk="1" hangingPunct="1"/>
            <a:endParaRPr lang="pt-BR" b="1" dirty="0">
              <a:latin typeface="Arial" charset="0"/>
              <a:cs typeface="Arial" charset="0"/>
            </a:endParaRPr>
          </a:p>
          <a:p>
            <a:pPr eaLnBrk="1" hangingPunct="1"/>
            <a:r>
              <a:rPr lang="pt-BR" b="1" dirty="0">
                <a:latin typeface="Arial" charset="0"/>
                <a:cs typeface="Arial" charset="0"/>
              </a:rPr>
              <a:t>Avaliação individual </a:t>
            </a:r>
            <a:r>
              <a:rPr lang="pt-BR" b="1" dirty="0" smtClean="0">
                <a:latin typeface="Arial" charset="0"/>
                <a:cs typeface="Arial" charset="0"/>
              </a:rPr>
              <a:t>(40</a:t>
            </a:r>
            <a:r>
              <a:rPr lang="pt-BR" b="1" dirty="0">
                <a:latin typeface="Arial" charset="0"/>
                <a:cs typeface="Arial" charset="0"/>
              </a:rPr>
              <a:t>%</a:t>
            </a:r>
            <a:r>
              <a:rPr lang="pt-BR" b="1" dirty="0" smtClean="0">
                <a:latin typeface="Arial" charset="0"/>
                <a:cs typeface="Arial" charset="0"/>
              </a:rPr>
              <a:t>)</a:t>
            </a:r>
            <a:endParaRPr lang="pt-BR" b="1" dirty="0"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pt-BR" b="1" dirty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pt-BR" b="1" dirty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 </a:t>
            </a:r>
            <a:r>
              <a:rPr lang="pt-BR" b="1" dirty="0">
                <a:solidFill>
                  <a:srgbClr val="FF0000"/>
                </a:solidFill>
                <a:latin typeface="Arial" charset="0"/>
                <a:cs typeface="Arial" charset="0"/>
              </a:rPr>
              <a:t>Nota final = </a:t>
            </a:r>
            <a:r>
              <a:rPr lang="pt-B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0,4 Prova </a:t>
            </a:r>
            <a:r>
              <a:rPr lang="pt-BR" b="1" dirty="0">
                <a:solidFill>
                  <a:srgbClr val="FF0000"/>
                </a:solidFill>
                <a:latin typeface="Arial" charset="0"/>
                <a:cs typeface="Arial" charset="0"/>
              </a:rPr>
              <a:t>+ </a:t>
            </a:r>
            <a:r>
              <a:rPr lang="pt-B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0,4 Projeto </a:t>
            </a:r>
            <a:r>
              <a:rPr lang="pt-BR" b="1" dirty="0">
                <a:solidFill>
                  <a:srgbClr val="FF0000"/>
                </a:solidFill>
                <a:latin typeface="Arial" charset="0"/>
                <a:cs typeface="Arial" charset="0"/>
              </a:rPr>
              <a:t>+ </a:t>
            </a:r>
            <a:r>
              <a:rPr lang="pt-B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0,2 Exercícios</a:t>
            </a:r>
            <a:r>
              <a:rPr lang="pt-BR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pt-BR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51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cs typeface="Arial" charset="0"/>
              </a:rPr>
              <a:t>Relações hipotéticas entre desenvolvimento e conservação</a:t>
            </a:r>
          </a:p>
        </p:txBody>
      </p:sp>
      <p:sp>
        <p:nvSpPr>
          <p:cNvPr id="94210" name="Line 3"/>
          <p:cNvSpPr>
            <a:spLocks noChangeShapeType="1"/>
          </p:cNvSpPr>
          <p:nvPr/>
        </p:nvSpPr>
        <p:spPr bwMode="auto">
          <a:xfrm>
            <a:off x="1908175" y="2279650"/>
            <a:ext cx="0" cy="3600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Line 4"/>
          <p:cNvSpPr>
            <a:spLocks noChangeShapeType="1"/>
          </p:cNvSpPr>
          <p:nvPr/>
        </p:nvSpPr>
        <p:spPr bwMode="auto">
          <a:xfrm>
            <a:off x="1908175" y="5880100"/>
            <a:ext cx="61928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Freeform 7"/>
          <p:cNvSpPr>
            <a:spLocks/>
          </p:cNvSpPr>
          <p:nvPr/>
        </p:nvSpPr>
        <p:spPr bwMode="auto">
          <a:xfrm>
            <a:off x="2195513" y="2566988"/>
            <a:ext cx="5832475" cy="3024187"/>
          </a:xfrm>
          <a:custGeom>
            <a:avLst/>
            <a:gdLst>
              <a:gd name="T0" fmla="*/ 0 w 3674"/>
              <a:gd name="T1" fmla="*/ 0 h 1905"/>
              <a:gd name="T2" fmla="*/ 2147483647 w 3674"/>
              <a:gd name="T3" fmla="*/ 2147483647 h 1905"/>
              <a:gd name="T4" fmla="*/ 2147483647 w 3674"/>
              <a:gd name="T5" fmla="*/ 2147483647 h 1905"/>
              <a:gd name="T6" fmla="*/ 2147483647 w 3674"/>
              <a:gd name="T7" fmla="*/ 2147483647 h 1905"/>
              <a:gd name="T8" fmla="*/ 0 60000 65536"/>
              <a:gd name="T9" fmla="*/ 0 60000 65536"/>
              <a:gd name="T10" fmla="*/ 0 60000 65536"/>
              <a:gd name="T11" fmla="*/ 0 60000 65536"/>
              <a:gd name="T12" fmla="*/ 0 w 3674"/>
              <a:gd name="T13" fmla="*/ 0 h 1905"/>
              <a:gd name="T14" fmla="*/ 3674 w 3674"/>
              <a:gd name="T15" fmla="*/ 1905 h 19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74" h="1905">
                <a:moveTo>
                  <a:pt x="0" y="0"/>
                </a:moveTo>
                <a:cubicBezTo>
                  <a:pt x="87" y="397"/>
                  <a:pt x="174" y="794"/>
                  <a:pt x="454" y="1089"/>
                </a:cubicBezTo>
                <a:cubicBezTo>
                  <a:pt x="734" y="1384"/>
                  <a:pt x="1141" y="1633"/>
                  <a:pt x="1678" y="1769"/>
                </a:cubicBezTo>
                <a:cubicBezTo>
                  <a:pt x="2215" y="1905"/>
                  <a:pt x="2944" y="1905"/>
                  <a:pt x="3674" y="1905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2195513" y="2566988"/>
            <a:ext cx="1900237" cy="3006725"/>
          </a:xfrm>
          <a:custGeom>
            <a:avLst/>
            <a:gdLst>
              <a:gd name="T0" fmla="*/ 0 w 1197"/>
              <a:gd name="T1" fmla="*/ 0 h 1894"/>
              <a:gd name="T2" fmla="*/ 2147483647 w 1197"/>
              <a:gd name="T3" fmla="*/ 2147483647 h 1894"/>
              <a:gd name="T4" fmla="*/ 2147483647 w 1197"/>
              <a:gd name="T5" fmla="*/ 2147483647 h 1894"/>
              <a:gd name="T6" fmla="*/ 2147483647 w 1197"/>
              <a:gd name="T7" fmla="*/ 2147483647 h 1894"/>
              <a:gd name="T8" fmla="*/ 0 60000 65536"/>
              <a:gd name="T9" fmla="*/ 0 60000 65536"/>
              <a:gd name="T10" fmla="*/ 0 60000 65536"/>
              <a:gd name="T11" fmla="*/ 0 60000 65536"/>
              <a:gd name="T12" fmla="*/ 0 w 1197"/>
              <a:gd name="T13" fmla="*/ 0 h 1894"/>
              <a:gd name="T14" fmla="*/ 1197 w 1197"/>
              <a:gd name="T15" fmla="*/ 1894 h 1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97" h="1894">
                <a:moveTo>
                  <a:pt x="0" y="0"/>
                </a:moveTo>
                <a:cubicBezTo>
                  <a:pt x="172" y="95"/>
                  <a:pt x="865" y="319"/>
                  <a:pt x="1031" y="568"/>
                </a:cubicBezTo>
                <a:cubicBezTo>
                  <a:pt x="1197" y="817"/>
                  <a:pt x="1152" y="1271"/>
                  <a:pt x="994" y="1492"/>
                </a:cubicBezTo>
                <a:cubicBezTo>
                  <a:pt x="836" y="1713"/>
                  <a:pt x="270" y="1810"/>
                  <a:pt x="80" y="189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2195513" y="2566988"/>
            <a:ext cx="5832475" cy="1620837"/>
          </a:xfrm>
          <a:custGeom>
            <a:avLst/>
            <a:gdLst>
              <a:gd name="T0" fmla="*/ 0 w 3674"/>
              <a:gd name="T1" fmla="*/ 0 h 1021"/>
              <a:gd name="T2" fmla="*/ 2147483647 w 3674"/>
              <a:gd name="T3" fmla="*/ 2147483647 h 1021"/>
              <a:gd name="T4" fmla="*/ 2147483647 w 3674"/>
              <a:gd name="T5" fmla="*/ 2147483647 h 1021"/>
              <a:gd name="T6" fmla="*/ 2147483647 w 3674"/>
              <a:gd name="T7" fmla="*/ 2147483647 h 1021"/>
              <a:gd name="T8" fmla="*/ 2147483647 w 3674"/>
              <a:gd name="T9" fmla="*/ 2147483647 h 10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74"/>
              <a:gd name="T16" fmla="*/ 0 h 1021"/>
              <a:gd name="T17" fmla="*/ 3674 w 3674"/>
              <a:gd name="T18" fmla="*/ 1021 h 10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74" h="1021">
                <a:moveTo>
                  <a:pt x="0" y="0"/>
                </a:moveTo>
                <a:cubicBezTo>
                  <a:pt x="39" y="83"/>
                  <a:pt x="107" y="351"/>
                  <a:pt x="235" y="495"/>
                </a:cubicBezTo>
                <a:cubicBezTo>
                  <a:pt x="363" y="639"/>
                  <a:pt x="447" y="778"/>
                  <a:pt x="771" y="862"/>
                </a:cubicBezTo>
                <a:cubicBezTo>
                  <a:pt x="1095" y="946"/>
                  <a:pt x="1693" y="975"/>
                  <a:pt x="2177" y="998"/>
                </a:cubicBezTo>
                <a:cubicBezTo>
                  <a:pt x="2661" y="1021"/>
                  <a:pt x="3167" y="1009"/>
                  <a:pt x="3674" y="998"/>
                </a:cubicBezTo>
              </a:path>
            </a:pathLst>
          </a:cu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2124075" y="2381250"/>
            <a:ext cx="5684838" cy="3227388"/>
          </a:xfrm>
          <a:custGeom>
            <a:avLst/>
            <a:gdLst>
              <a:gd name="T0" fmla="*/ 0 w 3581"/>
              <a:gd name="T1" fmla="*/ 2147483647 h 2033"/>
              <a:gd name="T2" fmla="*/ 2147483647 w 3581"/>
              <a:gd name="T3" fmla="*/ 2147483647 h 2033"/>
              <a:gd name="T4" fmla="*/ 2147483647 w 3581"/>
              <a:gd name="T5" fmla="*/ 2147483647 h 2033"/>
              <a:gd name="T6" fmla="*/ 2147483647 w 3581"/>
              <a:gd name="T7" fmla="*/ 2147483647 h 2033"/>
              <a:gd name="T8" fmla="*/ 2147483647 w 3581"/>
              <a:gd name="T9" fmla="*/ 0 h 20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81"/>
              <a:gd name="T16" fmla="*/ 0 h 2033"/>
              <a:gd name="T17" fmla="*/ 3581 w 3581"/>
              <a:gd name="T18" fmla="*/ 2033 h 20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81" h="2033">
                <a:moveTo>
                  <a:pt x="0" y="26"/>
                </a:moveTo>
                <a:cubicBezTo>
                  <a:pt x="48" y="197"/>
                  <a:pt x="104" y="751"/>
                  <a:pt x="289" y="1051"/>
                </a:cubicBezTo>
                <a:cubicBezTo>
                  <a:pt x="474" y="1351"/>
                  <a:pt x="711" y="1715"/>
                  <a:pt x="1112" y="1828"/>
                </a:cubicBezTo>
                <a:cubicBezTo>
                  <a:pt x="1513" y="1941"/>
                  <a:pt x="2283" y="2033"/>
                  <a:pt x="2694" y="1728"/>
                </a:cubicBezTo>
                <a:cubicBezTo>
                  <a:pt x="3105" y="1423"/>
                  <a:pt x="3396" y="360"/>
                  <a:pt x="3581" y="0"/>
                </a:cubicBezTo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" y="2135188"/>
            <a:ext cx="20510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Bens e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</a:rPr>
              <a:t>serviços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300" dirty="0" err="1" smtClean="0">
                <a:solidFill>
                  <a:srgbClr val="000000"/>
                </a:solidFill>
                <a:latin typeface="Times New Roman" charset="0"/>
              </a:rPr>
              <a:t>ecossistêmicos</a:t>
            </a:r>
            <a:endParaRPr lang="en-US" sz="23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0" y="5877272"/>
            <a:ext cx="4168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IDH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</a:rPr>
              <a:t>ou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PIB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</a:rPr>
              <a:t>ou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</a:rPr>
              <a:t>Índice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 de Progresso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</a:rPr>
              <a:t>Genuíno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14344" grpId="0" animBg="1"/>
      <p:bldP spid="14345" grpId="0" animBg="1"/>
      <p:bldP spid="1434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18604" r="3125" b="16280"/>
          <a:stretch>
            <a:fillRect/>
          </a:stretch>
        </p:blipFill>
        <p:spPr bwMode="auto">
          <a:xfrm>
            <a:off x="76200" y="1981200"/>
            <a:ext cx="8991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Relações hipotéticas entre desenvolvimento e conservação: exemplo da Amazônia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114800" y="64008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Dados IMAZON, Estadão 12/8/2007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Relações hipotéticas entre desenvolvimento e conservação: exemplo da Amazônia</a:t>
            </a:r>
          </a:p>
        </p:txBody>
      </p:sp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7000" r="3125" b="19000"/>
          <a:stretch>
            <a:fillRect/>
          </a:stretch>
        </p:blipFill>
        <p:spPr bwMode="auto">
          <a:xfrm>
            <a:off x="914400" y="1676400"/>
            <a:ext cx="7620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4114800" y="64008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Dados IMAZON, Estadão 12/8/2007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Relações hipotéticas entre desenvolvimento e conservação: exemplo da Amazônia</a:t>
            </a:r>
          </a:p>
        </p:txBody>
      </p:sp>
      <p:pic>
        <p:nvPicPr>
          <p:cNvPr id="972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17000" r="3125" b="20000"/>
          <a:stretch>
            <a:fillRect/>
          </a:stretch>
        </p:blipFill>
        <p:spPr bwMode="auto">
          <a:xfrm>
            <a:off x="762000" y="1981200"/>
            <a:ext cx="7696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51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cs typeface="Arial" charset="0"/>
              </a:rPr>
              <a:t>Modelo de desenvolvimento na Amazônia</a:t>
            </a:r>
          </a:p>
        </p:txBody>
      </p:sp>
      <p:sp>
        <p:nvSpPr>
          <p:cNvPr id="98306" name="Line 3"/>
          <p:cNvSpPr>
            <a:spLocks noChangeShapeType="1"/>
          </p:cNvSpPr>
          <p:nvPr/>
        </p:nvSpPr>
        <p:spPr bwMode="auto">
          <a:xfrm>
            <a:off x="1908175" y="2279650"/>
            <a:ext cx="0" cy="3600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Line 4"/>
          <p:cNvSpPr>
            <a:spLocks noChangeShapeType="1"/>
          </p:cNvSpPr>
          <p:nvPr/>
        </p:nvSpPr>
        <p:spPr bwMode="auto">
          <a:xfrm>
            <a:off x="1908175" y="5880100"/>
            <a:ext cx="61928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Text Box 5"/>
          <p:cNvSpPr txBox="1">
            <a:spLocks noChangeArrowheads="1"/>
          </p:cNvSpPr>
          <p:nvPr/>
        </p:nvSpPr>
        <p:spPr bwMode="auto">
          <a:xfrm>
            <a:off x="5724525" y="6096000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Qualidade de vida/IDH</a:t>
            </a:r>
          </a:p>
        </p:txBody>
      </p:sp>
      <p:sp>
        <p:nvSpPr>
          <p:cNvPr id="98309" name="Text Box 6"/>
          <p:cNvSpPr txBox="1">
            <a:spLocks noChangeArrowheads="1"/>
          </p:cNvSpPr>
          <p:nvPr/>
        </p:nvSpPr>
        <p:spPr bwMode="auto">
          <a:xfrm>
            <a:off x="106363" y="2135188"/>
            <a:ext cx="1944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Conservação biológica</a:t>
            </a:r>
          </a:p>
        </p:txBody>
      </p:sp>
      <p:sp>
        <p:nvSpPr>
          <p:cNvPr id="98310" name="Freeform 8"/>
          <p:cNvSpPr>
            <a:spLocks/>
          </p:cNvSpPr>
          <p:nvPr/>
        </p:nvSpPr>
        <p:spPr bwMode="auto">
          <a:xfrm>
            <a:off x="2195513" y="2566988"/>
            <a:ext cx="1900237" cy="3006725"/>
          </a:xfrm>
          <a:custGeom>
            <a:avLst/>
            <a:gdLst>
              <a:gd name="T0" fmla="*/ 0 w 1197"/>
              <a:gd name="T1" fmla="*/ 0 h 1894"/>
              <a:gd name="T2" fmla="*/ 2147483647 w 1197"/>
              <a:gd name="T3" fmla="*/ 2147483647 h 1894"/>
              <a:gd name="T4" fmla="*/ 2147483647 w 1197"/>
              <a:gd name="T5" fmla="*/ 2147483647 h 1894"/>
              <a:gd name="T6" fmla="*/ 2147483647 w 1197"/>
              <a:gd name="T7" fmla="*/ 2147483647 h 1894"/>
              <a:gd name="T8" fmla="*/ 0 60000 65536"/>
              <a:gd name="T9" fmla="*/ 0 60000 65536"/>
              <a:gd name="T10" fmla="*/ 0 60000 65536"/>
              <a:gd name="T11" fmla="*/ 0 60000 65536"/>
              <a:gd name="T12" fmla="*/ 0 w 1197"/>
              <a:gd name="T13" fmla="*/ 0 h 1894"/>
              <a:gd name="T14" fmla="*/ 1197 w 1197"/>
              <a:gd name="T15" fmla="*/ 1894 h 1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97" h="1894">
                <a:moveTo>
                  <a:pt x="0" y="0"/>
                </a:moveTo>
                <a:cubicBezTo>
                  <a:pt x="172" y="95"/>
                  <a:pt x="865" y="319"/>
                  <a:pt x="1031" y="568"/>
                </a:cubicBezTo>
                <a:cubicBezTo>
                  <a:pt x="1197" y="817"/>
                  <a:pt x="1152" y="1271"/>
                  <a:pt x="994" y="1492"/>
                </a:cubicBezTo>
                <a:cubicBezTo>
                  <a:pt x="836" y="1713"/>
                  <a:pt x="270" y="1810"/>
                  <a:pt x="80" y="189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1" name="TextBox 1"/>
          <p:cNvSpPr txBox="1">
            <a:spLocks noChangeArrowheads="1"/>
          </p:cNvSpPr>
          <p:nvPr/>
        </p:nvSpPr>
        <p:spPr bwMode="auto">
          <a:xfrm>
            <a:off x="4643438" y="3284538"/>
            <a:ext cx="3516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Cambria" charset="0"/>
                <a:cs typeface="Cambria" charset="0"/>
              </a:rPr>
              <a:t>Processo “boom-colapso”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58850"/>
            <a:ext cx="8624887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08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8001000" cy="48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8640"/>
            <a:ext cx="6192688" cy="1721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1340768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Costanza</a:t>
            </a:r>
            <a:r>
              <a:rPr lang="en-US" sz="1600" i="1" dirty="0" smtClean="0">
                <a:solidFill>
                  <a:srgbClr val="FF0000"/>
                </a:solidFill>
              </a:rPr>
              <a:t> et al. 2014, Nature)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64" y="188640"/>
            <a:ext cx="7708652" cy="60971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6465004"/>
            <a:ext cx="739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</a:t>
            </a:r>
            <a:r>
              <a:rPr lang="en-US" dirty="0" err="1" smtClean="0"/>
              <a:t>porém</a:t>
            </a:r>
            <a:r>
              <a:rPr lang="en-US" dirty="0" smtClean="0"/>
              <a:t> </a:t>
            </a:r>
            <a:r>
              <a:rPr lang="en-US" dirty="0" err="1" smtClean="0"/>
              <a:t>ignora</a:t>
            </a:r>
            <a:r>
              <a:rPr lang="en-US" dirty="0" smtClean="0"/>
              <a:t> </a:t>
            </a:r>
            <a:r>
              <a:rPr lang="en-US" dirty="0" err="1" smtClean="0"/>
              <a:t>custos</a:t>
            </a:r>
            <a:r>
              <a:rPr lang="en-US" dirty="0"/>
              <a:t> </a:t>
            </a:r>
            <a:r>
              <a:rPr lang="en-US" dirty="0" err="1" smtClean="0"/>
              <a:t>sociais</a:t>
            </a:r>
            <a:r>
              <a:rPr lang="en-US" dirty="0" smtClean="0"/>
              <a:t>, </a:t>
            </a:r>
            <a:r>
              <a:rPr lang="en-US" dirty="0" err="1" smtClean="0"/>
              <a:t>impactos</a:t>
            </a:r>
            <a:r>
              <a:rPr lang="en-US" dirty="0" smtClean="0"/>
              <a:t> </a:t>
            </a:r>
            <a:r>
              <a:rPr lang="en-US" dirty="0" err="1" smtClean="0"/>
              <a:t>ambientais</a:t>
            </a:r>
            <a:r>
              <a:rPr lang="en-US" dirty="0" smtClean="0"/>
              <a:t> e a </a:t>
            </a:r>
            <a:r>
              <a:rPr lang="en-US" dirty="0" err="1" smtClean="0"/>
              <a:t>desigualdade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" y="4688"/>
            <a:ext cx="59428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2240" y="6165304"/>
            <a:ext cx="19807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Costanza</a:t>
            </a:r>
            <a:r>
              <a:rPr lang="en-US" sz="1600" i="1" dirty="0" smtClean="0">
                <a:solidFill>
                  <a:srgbClr val="FF0000"/>
                </a:solidFill>
              </a:rPr>
              <a:t> et al. </a:t>
            </a:r>
            <a:r>
              <a:rPr lang="en-US" sz="1600" i="1" dirty="0">
                <a:solidFill>
                  <a:srgbClr val="FF0000"/>
                </a:solidFill>
              </a:rPr>
              <a:t>2014</a:t>
            </a:r>
            <a:r>
              <a:rPr lang="en-US" sz="1600" i="1" dirty="0" smtClean="0">
                <a:solidFill>
                  <a:srgbClr val="FF0000"/>
                </a:solidFill>
              </a:rPr>
              <a:t>, Nature)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548680"/>
            <a:ext cx="31683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Indice</a:t>
            </a:r>
            <a:r>
              <a:rPr lang="en-US" sz="2400" b="1" dirty="0" smtClean="0"/>
              <a:t> de Progresso </a:t>
            </a:r>
            <a:r>
              <a:rPr lang="en-US" sz="2400" b="1" dirty="0" err="1" smtClean="0"/>
              <a:t>Genuíno</a:t>
            </a:r>
            <a:r>
              <a:rPr lang="en-US" sz="2400" b="1" dirty="0" smtClean="0"/>
              <a:t> (GPI)</a:t>
            </a:r>
          </a:p>
          <a:p>
            <a:pPr algn="ctr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Consumo</a:t>
            </a:r>
            <a:r>
              <a:rPr lang="en-US" dirty="0" smtClean="0"/>
              <a:t> per capita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ponderado</a:t>
            </a:r>
            <a:r>
              <a:rPr lang="en-US" dirty="0" smtClean="0"/>
              <a:t> (+ </a:t>
            </a:r>
            <a:r>
              <a:rPr lang="en-US" dirty="0" err="1" smtClean="0"/>
              <a:t>ou</a:t>
            </a:r>
            <a:r>
              <a:rPr lang="en-US" dirty="0" smtClean="0"/>
              <a:t> -) </a:t>
            </a:r>
            <a:r>
              <a:rPr lang="en-US" dirty="0" err="1" smtClean="0"/>
              <a:t>por</a:t>
            </a:r>
            <a:r>
              <a:rPr lang="en-US" dirty="0" smtClean="0"/>
              <a:t> 20 </a:t>
            </a:r>
            <a:r>
              <a:rPr lang="en-US" dirty="0" err="1" smtClean="0"/>
              <a:t>fatores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consideram</a:t>
            </a:r>
            <a:r>
              <a:rPr lang="en-US" dirty="0" smtClean="0"/>
              <a:t> </a:t>
            </a:r>
            <a:r>
              <a:rPr lang="en-US" dirty="0" err="1" smtClean="0"/>
              <a:t>trabalho</a:t>
            </a:r>
            <a:r>
              <a:rPr lang="en-US" dirty="0" smtClean="0"/>
              <a:t> </a:t>
            </a:r>
            <a:r>
              <a:rPr lang="en-US" dirty="0" err="1" smtClean="0"/>
              <a:t>voluntário</a:t>
            </a:r>
            <a:r>
              <a:rPr lang="en-US" dirty="0" smtClean="0"/>
              <a:t>, </a:t>
            </a:r>
            <a:r>
              <a:rPr lang="en-US" dirty="0" err="1" smtClean="0"/>
              <a:t>custo</a:t>
            </a:r>
            <a:r>
              <a:rPr lang="en-US" dirty="0" smtClean="0"/>
              <a:t> de </a:t>
            </a:r>
            <a:r>
              <a:rPr lang="en-US" dirty="0" err="1" smtClean="0"/>
              <a:t>divórcio</a:t>
            </a:r>
            <a:r>
              <a:rPr lang="en-US" dirty="0" smtClean="0"/>
              <a:t>, crime, </a:t>
            </a:r>
            <a:r>
              <a:rPr lang="en-US" dirty="0" err="1" smtClean="0"/>
              <a:t>poluição</a:t>
            </a:r>
            <a:r>
              <a:rPr lang="en-US" dirty="0" smtClean="0"/>
              <a:t>, 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104900"/>
            <a:ext cx="7048500" cy="4635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2240" y="6165304"/>
            <a:ext cx="19807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Kubiszewsi</a:t>
            </a:r>
            <a:r>
              <a:rPr lang="en-US" sz="1600" i="1" dirty="0" smtClean="0">
                <a:solidFill>
                  <a:srgbClr val="FF0000"/>
                </a:solidFill>
              </a:rPr>
              <a:t> al. 2013, Ecol. Econ.,)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Site da Disciplina</a:t>
            </a:r>
          </a:p>
        </p:txBody>
      </p:sp>
      <p:sp>
        <p:nvSpPr>
          <p:cNvPr id="174082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http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://</a:t>
            </a:r>
            <a:r>
              <a:rPr lang="en-US" dirty="0" err="1">
                <a:solidFill>
                  <a:srgbClr val="FF0000"/>
                </a:solidFill>
                <a:latin typeface="Arial" charset="0"/>
                <a:cs typeface="Arial" charset="0"/>
              </a:rPr>
              <a:t>disciplinas.stoa.usp.br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/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44000" cy="472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32240" y="6165304"/>
            <a:ext cx="19807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Kubiszewsi</a:t>
            </a:r>
            <a:r>
              <a:rPr lang="en-US" sz="1600" i="1" dirty="0" smtClean="0">
                <a:solidFill>
                  <a:srgbClr val="FF0000"/>
                </a:solidFill>
              </a:rPr>
              <a:t> al. 2013, Ecol. </a:t>
            </a:r>
            <a:r>
              <a:rPr lang="en-US" sz="1600" i="1" smtClean="0">
                <a:solidFill>
                  <a:srgbClr val="FF0000"/>
                </a:solidFill>
              </a:rPr>
              <a:t>Econ.</a:t>
            </a:r>
            <a:r>
              <a:rPr lang="en-US" sz="1600" i="1" dirty="0" smtClean="0">
                <a:solidFill>
                  <a:srgbClr val="FF0000"/>
                </a:solidFill>
              </a:rPr>
              <a:t>,)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57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32240" y="6165304"/>
            <a:ext cx="19807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Kubiszewsi</a:t>
            </a:r>
            <a:r>
              <a:rPr lang="en-US" sz="1600" i="1" dirty="0" smtClean="0">
                <a:solidFill>
                  <a:srgbClr val="FF0000"/>
                </a:solidFill>
              </a:rPr>
              <a:t> al. 2013, Ecol. </a:t>
            </a:r>
            <a:r>
              <a:rPr lang="en-US" sz="1600" i="1" smtClean="0">
                <a:solidFill>
                  <a:srgbClr val="FF0000"/>
                </a:solidFill>
              </a:rPr>
              <a:t>Econ.</a:t>
            </a:r>
            <a:r>
              <a:rPr lang="en-US" sz="1600" i="1" dirty="0" smtClean="0">
                <a:solidFill>
                  <a:srgbClr val="FF0000"/>
                </a:solidFill>
              </a:rPr>
              <a:t>,)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332656"/>
            <a:ext cx="9144000" cy="56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pt-BR" i="1">
                <a:solidFill>
                  <a:schemeClr val="tx1"/>
                </a:solidFill>
                <a:latin typeface="Arial" charset="0"/>
                <a:cs typeface="Arial" charset="0"/>
              </a:rPr>
              <a:t>Conceitos Gerais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7848600" cy="4419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pt-BR" sz="28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sz="2800" dirty="0">
                <a:latin typeface="Arial" charset="0"/>
                <a:cs typeface="Arial" charset="0"/>
              </a:rPr>
              <a:t>Desenvolvimento </a:t>
            </a:r>
            <a:r>
              <a:rPr lang="pt-BR" sz="2800" dirty="0" smtClean="0">
                <a:latin typeface="Arial" charset="0"/>
                <a:cs typeface="Arial" charset="0"/>
              </a:rPr>
              <a:t>sustentável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dirty="0" smtClean="0">
                <a:latin typeface="Arial" charset="0"/>
                <a:cs typeface="Arial" charset="0"/>
              </a:rPr>
              <a:t>Resiliência e limiares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pt-BR" sz="28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sz="2800" dirty="0">
                <a:latin typeface="Arial" charset="0"/>
                <a:cs typeface="Arial" charset="0"/>
              </a:rPr>
              <a:t>Uso máximo sustentável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dirty="0">
                <a:latin typeface="Arial" charset="0"/>
                <a:cs typeface="Arial" charset="0"/>
              </a:rPr>
              <a:t>Intensidade de uso e benefício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dirty="0">
                <a:latin typeface="Arial" charset="0"/>
                <a:cs typeface="Arial" charset="0"/>
              </a:rPr>
              <a:t>A tragédia dos comuns</a:t>
            </a:r>
          </a:p>
          <a:p>
            <a:pPr eaLnBrk="1" hangingPunct="1">
              <a:lnSpc>
                <a:spcPct val="90000"/>
              </a:lnSpc>
            </a:pPr>
            <a:endParaRPr lang="pt-BR" sz="28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pt-BR" sz="28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pt-BR" sz="2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1268413"/>
            <a:ext cx="8642350" cy="1366837"/>
          </a:xfrm>
        </p:spPr>
        <p:txBody>
          <a:bodyPr rtlCol="0">
            <a:normAutofit lnSpcReduction="10000"/>
          </a:bodyPr>
          <a:lstStyle/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 smtClean="0"/>
              <a:t>“Atender </a:t>
            </a:r>
            <a:r>
              <a:rPr lang="pt-BR" dirty="0"/>
              <a:t>às </a:t>
            </a:r>
            <a:r>
              <a:rPr lang="pt-BR" dirty="0" smtClean="0"/>
              <a:t>necessidades atuais sem </a:t>
            </a:r>
            <a:r>
              <a:rPr lang="pt-BR" dirty="0"/>
              <a:t>comprometer a possibilidade </a:t>
            </a:r>
            <a:r>
              <a:rPr lang="pt-BR" dirty="0" smtClean="0"/>
              <a:t>das </a:t>
            </a:r>
            <a:r>
              <a:rPr lang="pt-BR" dirty="0"/>
              <a:t>gerações futuras atenderem </a:t>
            </a:r>
            <a:r>
              <a:rPr lang="pt-BR" dirty="0" smtClean="0"/>
              <a:t>às </a:t>
            </a:r>
            <a:r>
              <a:rPr lang="pt-BR" dirty="0"/>
              <a:t>suas próprias necessidades</a:t>
            </a:r>
            <a:r>
              <a:rPr lang="pt-BR" dirty="0" smtClean="0"/>
              <a:t>” </a:t>
            </a:r>
          </a:p>
        </p:txBody>
      </p:sp>
      <p:pic>
        <p:nvPicPr>
          <p:cNvPr id="108546" name="Imagem 3" descr="640px-sustainable_developmentsvg-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635250"/>
            <a:ext cx="5597525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990600" y="427038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charset="0"/>
              </a:rPr>
              <a:t>Desenvolvimento</a:t>
            </a:r>
            <a:r>
              <a:rPr lang="en-US" sz="3200" b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charset="0"/>
              </a:rPr>
              <a:t>sustentável</a:t>
            </a:r>
            <a:endParaRPr lang="pt-BR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08548" name="TextBox 8"/>
          <p:cNvSpPr txBox="1">
            <a:spLocks noChangeArrowheads="1"/>
          </p:cNvSpPr>
          <p:nvPr/>
        </p:nvSpPr>
        <p:spPr bwMode="auto">
          <a:xfrm>
            <a:off x="6026150" y="2635250"/>
            <a:ext cx="279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000000"/>
                </a:solidFill>
                <a:latin typeface="Calibri" charset="0"/>
              </a:rPr>
              <a:t>(Relatório Brundtland, </a:t>
            </a:r>
          </a:p>
          <a:p>
            <a:pPr eaLnBrk="1" hangingPunct="1"/>
            <a:r>
              <a:rPr lang="en-US" sz="1800" i="1">
                <a:solidFill>
                  <a:srgbClr val="000000"/>
                </a:solidFill>
                <a:latin typeface="Calibri" charset="0"/>
              </a:rPr>
              <a:t>Our Common Future, 1987)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foto_pes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012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990600" y="838200"/>
            <a:ext cx="7772400" cy="1749425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Qual é a capacidade máxima de peixes que eu posso pescar sem afetar o tamanho da população?</a:t>
            </a:r>
            <a:r>
              <a:rPr lang="pt-BR" sz="3600" b="1">
                <a:solidFill>
                  <a:srgbClr val="FFFF00"/>
                </a:solidFill>
                <a:latin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79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dNd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082675"/>
            <a:ext cx="6324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1676400" y="45720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charset="0"/>
              </a:rPr>
              <a:t>Taxas de crescimento</a:t>
            </a:r>
            <a:endParaRPr lang="pt-BR" sz="32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676400" y="594360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charset="0"/>
              </a:rPr>
              <a:t>Pesca: X= rN (K-N)/K</a:t>
            </a:r>
            <a:endParaRPr lang="pt-BR" sz="3200" b="1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Taxa_fix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371600"/>
            <a:ext cx="70866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1676400" y="60960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charset="0"/>
              </a:rPr>
              <a:t>Pesca com cota fixa</a:t>
            </a:r>
            <a:endParaRPr lang="pt-BR" sz="3200" b="1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2"/>
          <p:cNvSpPr txBox="1">
            <a:spLocks noChangeArrowheads="1"/>
          </p:cNvSpPr>
          <p:nvPr/>
        </p:nvSpPr>
        <p:spPr bwMode="auto">
          <a:xfrm>
            <a:off x="1676400" y="45720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charset="0"/>
              </a:rPr>
              <a:t>Pesca com cota fixa</a:t>
            </a:r>
            <a:endParaRPr lang="pt-BR" sz="3200" b="1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69634" name="Picture 3" descr="Pesca_anch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3152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5867400" y="6400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Anchovetas, Peru</a:t>
            </a:r>
            <a:endParaRPr lang="pt-PT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Pesca_anch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148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4572000" y="457200"/>
            <a:ext cx="419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charset="0"/>
              </a:rPr>
              <a:t>Problemas da Pesca com cota fixa</a:t>
            </a:r>
            <a:endParaRPr lang="pt-BR" sz="32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219200" y="3906838"/>
            <a:ext cx="7010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O ambiente é dinâmico (ex.: </a:t>
            </a:r>
            <a:r>
              <a:rPr lang="en-US" i="1">
                <a:solidFill>
                  <a:srgbClr val="000000"/>
                </a:solidFill>
                <a:latin typeface="Times New Roman" charset="0"/>
              </a:rPr>
              <a:t>El Niño - 1972</a:t>
            </a:r>
            <a:r>
              <a:rPr lang="en-US">
                <a:solidFill>
                  <a:srgbClr val="000000"/>
                </a:solidFill>
                <a:latin typeface="Times New Roman" charset="0"/>
              </a:rPr>
              <a:t>);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É muito difícil estimar a taxa de recrutamento máximo;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04800" y="59436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charset="0"/>
                <a:sym typeface="Wingdings" charset="0"/>
              </a:rPr>
              <a:t> Taxa de pesca de acordo com o tamanho da população</a:t>
            </a:r>
            <a:endParaRPr lang="pt-PT" sz="28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6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 build="p" autoUpdateAnimBg="0"/>
      <p:bldP spid="63493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2"/>
          <p:cNvSpPr txBox="1">
            <a:spLocks noChangeArrowheads="1"/>
          </p:cNvSpPr>
          <p:nvPr/>
        </p:nvSpPr>
        <p:spPr bwMode="auto">
          <a:xfrm>
            <a:off x="1676400" y="60960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charset="0"/>
              </a:rPr>
              <a:t>Pesca com esforço fixo</a:t>
            </a:r>
            <a:endParaRPr lang="pt-BR" sz="3200" b="1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1682" name="Picture 3" descr="taxa_c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16038"/>
            <a:ext cx="6248400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0"/>
            <a:ext cx="7359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1219200" y="533400"/>
            <a:ext cx="647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Intensidade de uso e benefícios</a:t>
            </a:r>
            <a:endParaRPr lang="pt-BR" sz="32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2706" name="Picture 3" descr="overexplo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447800"/>
            <a:ext cx="75057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19600" y="1981200"/>
            <a:ext cx="4038600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5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2"/>
          <p:cNvSpPr txBox="1">
            <a:spLocks noChangeArrowheads="1"/>
          </p:cNvSpPr>
          <p:nvPr/>
        </p:nvSpPr>
        <p:spPr bwMode="auto">
          <a:xfrm>
            <a:off x="1219200" y="533400"/>
            <a:ext cx="647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Intensidade de uso e benefícios</a:t>
            </a:r>
            <a:endParaRPr lang="pt-BR" sz="32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3730" name="Picture 3" descr="overexplo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447800"/>
            <a:ext cx="75057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9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304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Domínios de estabilidade</a:t>
            </a:r>
            <a:endParaRPr lang="pt-BR" sz="3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4930" name="Text Box 3"/>
          <p:cNvSpPr txBox="1">
            <a:spLocks noChangeArrowheads="1"/>
          </p:cNvSpPr>
          <p:nvPr/>
        </p:nvSpPr>
        <p:spPr bwMode="auto">
          <a:xfrm>
            <a:off x="3886200" y="715963"/>
            <a:ext cx="381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>
                <a:solidFill>
                  <a:srgbClr val="000000"/>
                </a:solidFill>
                <a:latin typeface="Times New Roman" charset="0"/>
              </a:rPr>
              <a:t>Pesca predatória</a:t>
            </a:r>
          </a:p>
        </p:txBody>
      </p:sp>
      <p:pic>
        <p:nvPicPr>
          <p:cNvPr id="124931" name="Picture 4" descr="FIS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3058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2"/>
          <p:cNvSpPr txBox="1">
            <a:spLocks noChangeArrowheads="1"/>
          </p:cNvSpPr>
          <p:nvPr/>
        </p:nvSpPr>
        <p:spPr bwMode="auto">
          <a:xfrm>
            <a:off x="1219200" y="533400"/>
            <a:ext cx="647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Intensidade de uso e benefícios</a:t>
            </a:r>
            <a:endParaRPr lang="pt-BR" sz="32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4754" name="Picture 3" descr="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562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1447800" y="1295400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0000"/>
                </a:solidFill>
                <a:latin typeface="Times New Roman" charset="0"/>
              </a:rPr>
              <a:t>Recursos de propriedade comum</a:t>
            </a:r>
            <a:endParaRPr lang="pt-BR" sz="28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191000" y="6096000"/>
            <a:ext cx="472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... a tragédia dos comuns</a:t>
            </a:r>
          </a:p>
        </p:txBody>
      </p:sp>
    </p:spTree>
    <p:extLst>
      <p:ext uri="{BB962C8B-B14F-4D97-AF65-F5344CB8AC3E}">
        <p14:creationId xmlns:p14="http://schemas.microsoft.com/office/powerpoint/2010/main" val="7095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ChangeArrowheads="1"/>
          </p:cNvSpPr>
          <p:nvPr/>
        </p:nvSpPr>
        <p:spPr bwMode="auto">
          <a:xfrm>
            <a:off x="2543175" y="609600"/>
            <a:ext cx="4146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charset="0"/>
              </a:rPr>
              <a:t>A</a:t>
            </a: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 tragédia dos comuns</a:t>
            </a:r>
          </a:p>
        </p:txBody>
      </p:sp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charset="0"/>
              </a:rPr>
              <a:t> Recurso comum;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charset="0"/>
              </a:rPr>
              <a:t> A intensidade de uso e os benefícios estão 	relacionados num curva em forma de sino;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charset="0"/>
              </a:rPr>
              <a:t> Quanto maior o uso particular, maior o benefício 	individual;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charset="0"/>
              </a:rPr>
              <a:t> O uso individual não é percebido pela 	comunidade;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charset="0"/>
              </a:rPr>
              <a:t> Mas se cada indivíduo usa mais do que deve, o 	recurso se esgota.</a:t>
            </a:r>
            <a:endParaRPr lang="pt-BR" sz="28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25" y="0"/>
            <a:ext cx="997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2"/>
          <p:cNvSpPr txBox="1">
            <a:spLocks noChangeArrowheads="1"/>
          </p:cNvSpPr>
          <p:nvPr/>
        </p:nvSpPr>
        <p:spPr bwMode="auto">
          <a:xfrm>
            <a:off x="1828800" y="50165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Princípio de precaução</a:t>
            </a:r>
            <a:endParaRPr lang="pt-BR" sz="32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34146" name="Picture 3" descr="precautio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344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4114800" y="60198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>
                <a:solidFill>
                  <a:srgbClr val="000000"/>
                </a:solidFill>
                <a:latin typeface="Times New Roman" charset="0"/>
              </a:rPr>
              <a:t>Na dúvida, deixar uma folga.....</a:t>
            </a:r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>
            <a:off x="5334000" y="16002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>
            <a:off x="5486400" y="16002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5715000" y="16002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5867400" y="16002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>
            <a:off x="6019800" y="16002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  <p:bldP spid="86022" grpId="0" animBg="1"/>
      <p:bldP spid="86023" grpId="0" animBg="1"/>
      <p:bldP spid="86024" grpId="0" animBg="1"/>
      <p:bldP spid="8602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2"/>
          <p:cNvSpPr txBox="1">
            <a:spLocks noChangeArrowheads="1"/>
          </p:cNvSpPr>
          <p:nvPr/>
        </p:nvSpPr>
        <p:spPr bwMode="auto">
          <a:xfrm>
            <a:off x="1828800" y="50165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0000"/>
                </a:solidFill>
                <a:latin typeface="Times New Roman" charset="0"/>
              </a:rPr>
              <a:t>Princípio de precaução</a:t>
            </a:r>
            <a:endParaRPr lang="pt-BR" sz="3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6194" name="Text Box 3"/>
          <p:cNvSpPr txBox="1">
            <a:spLocks noChangeArrowheads="1"/>
          </p:cNvSpPr>
          <p:nvPr/>
        </p:nvSpPr>
        <p:spPr bwMode="auto">
          <a:xfrm>
            <a:off x="2057400" y="2362200"/>
            <a:ext cx="57912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pt-BR">
                <a:solidFill>
                  <a:srgbClr val="000000"/>
                </a:solidFill>
                <a:latin typeface="Times New Roman" charset="0"/>
              </a:rPr>
              <a:t>“</a:t>
            </a:r>
            <a:r>
              <a:rPr lang="pt-BR" altLang="ja-JP">
                <a:solidFill>
                  <a:srgbClr val="000000"/>
                </a:solidFill>
                <a:latin typeface="Times New Roman" charset="0"/>
              </a:rPr>
              <a:t>O cuidado com o qual um cego cruza uma pinguela é um bom exemplo de como nós devemos viver nossas vidas</a:t>
            </a:r>
            <a:r>
              <a:rPr lang="ja-JP" altLang="pt-BR">
                <a:solidFill>
                  <a:srgbClr val="000000"/>
                </a:solidFill>
                <a:latin typeface="Times New Roman" charset="0"/>
              </a:rPr>
              <a:t>”</a:t>
            </a:r>
            <a:endParaRPr lang="pt-BR" altLang="ja-JP">
              <a:solidFill>
                <a:srgbClr val="00000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pt-BR">
                <a:solidFill>
                  <a:srgbClr val="000000"/>
                </a:solidFill>
                <a:latin typeface="Times New Roman" charset="0"/>
              </a:rPr>
              <a:t>				Provérbio Zen</a:t>
            </a:r>
          </a:p>
        </p:txBody>
      </p:sp>
    </p:spTree>
    <p:extLst>
      <p:ext uri="{BB962C8B-B14F-4D97-AF65-F5344CB8AC3E}">
        <p14:creationId xmlns:p14="http://schemas.microsoft.com/office/powerpoint/2010/main" val="23424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" y="260648"/>
            <a:ext cx="4127500" cy="349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196752"/>
            <a:ext cx="47879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072" y="260648"/>
            <a:ext cx="1600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DIURNO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272" y="4581128"/>
            <a:ext cx="46482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6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072" y="260648"/>
            <a:ext cx="1999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NOTURNO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1" y="404664"/>
            <a:ext cx="4222287" cy="302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124744"/>
            <a:ext cx="4760852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7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9072</TotalTime>
  <Words>1494</Words>
  <Application>Microsoft Office PowerPoint</Application>
  <PresentationFormat>Apresentação na tela (4:3)</PresentationFormat>
  <Paragraphs>256</Paragraphs>
  <Slides>77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77</vt:i4>
      </vt:variant>
    </vt:vector>
  </HeadingPairs>
  <TitlesOfParts>
    <vt:vector size="82" baseType="lpstr">
      <vt:lpstr>Design padrão</vt:lpstr>
      <vt:lpstr>1_Design padrão</vt:lpstr>
      <vt:lpstr>Tema do Office</vt:lpstr>
      <vt:lpstr>3_Design padrão</vt:lpstr>
      <vt:lpstr>6_Advantage</vt:lpstr>
      <vt:lpstr>Conservação da Biodiversidade</vt:lpstr>
      <vt:lpstr>Apresentação do PowerPoint</vt:lpstr>
      <vt:lpstr>Apresentação do PowerPoint</vt:lpstr>
      <vt:lpstr>PROJETO Aprendizagem pela prática</vt:lpstr>
      <vt:lpstr>Critérios de avaliação </vt:lpstr>
      <vt:lpstr>Site da Disciplina</vt:lpstr>
      <vt:lpstr>Apresentação do PowerPoint</vt:lpstr>
      <vt:lpstr>Apresentação do PowerPoint</vt:lpstr>
      <vt:lpstr>Apresentação do PowerPoint</vt:lpstr>
      <vt:lpstr>Agricultura e Conservação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são os pontos de virada (limiares)?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 resiliência?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Utopia ou realidade?</vt:lpstr>
      <vt:lpstr>Apresentação do PowerPoint</vt:lpstr>
      <vt:lpstr>É possível um desenvolvimento sustentável?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Mudanças de paradigma – limites do crescimento</vt:lpstr>
      <vt:lpstr>Relações hipotéticas entre desenvolvimento e conservação</vt:lpstr>
      <vt:lpstr>Apresentação do PowerPoint</vt:lpstr>
      <vt:lpstr>Relações hipotéticas entre desenvolvimento e conservação</vt:lpstr>
      <vt:lpstr>Relações hipotéticas entre desenvolvimento e conservação: exemplo da Amazônia</vt:lpstr>
      <vt:lpstr>Relações hipotéticas entre desenvolvimento e conservação: exemplo da Amazônia</vt:lpstr>
      <vt:lpstr>Relações hipotéticas entre desenvolvimento e conservação: exemplo da Amazônia</vt:lpstr>
      <vt:lpstr>Modelo de desenvolvimento na Amazônia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Conceitos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Conservação da Biodiversidade</dc:title>
  <dc:creator>Jean Paul</dc:creator>
  <cp:lastModifiedBy>audiovisual</cp:lastModifiedBy>
  <cp:revision>99</cp:revision>
  <dcterms:created xsi:type="dcterms:W3CDTF">2011-08-02T23:09:43Z</dcterms:created>
  <dcterms:modified xsi:type="dcterms:W3CDTF">2015-02-25T21:02:48Z</dcterms:modified>
</cp:coreProperties>
</file>