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8" r:id="rId11"/>
    <p:sldId id="269" r:id="rId12"/>
    <p:sldId id="262" r:id="rId13"/>
    <p:sldId id="272" r:id="rId14"/>
    <p:sldId id="263" r:id="rId15"/>
    <p:sldId id="274" r:id="rId16"/>
    <p:sldId id="265" r:id="rId17"/>
    <p:sldId id="270" r:id="rId18"/>
    <p:sldId id="271" r:id="rId19"/>
    <p:sldId id="266" r:id="rId20"/>
    <p:sldId id="267" r:id="rId21"/>
    <p:sldId id="273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0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ta Andrea Rehem Almeida Tourinho" userId="cd4a7cdb-a4bc-40c5-94cd-1eaf4784cdaf" providerId="ADAL" clId="{274B5F09-07B2-4FF7-8214-4CFED7880EB9}"/>
    <pc:docChg chg="modSld">
      <pc:chgData name="Rita Andrea Rehem Almeida Tourinho" userId="cd4a7cdb-a4bc-40c5-94cd-1eaf4784cdaf" providerId="ADAL" clId="{274B5F09-07B2-4FF7-8214-4CFED7880EB9}" dt="2023-08-08T10:59:25.722" v="0" actId="1036"/>
      <pc:docMkLst>
        <pc:docMk/>
      </pc:docMkLst>
      <pc:sldChg chg="modSp mod">
        <pc:chgData name="Rita Andrea Rehem Almeida Tourinho" userId="cd4a7cdb-a4bc-40c5-94cd-1eaf4784cdaf" providerId="ADAL" clId="{274B5F09-07B2-4FF7-8214-4CFED7880EB9}" dt="2023-08-08T10:59:25.722" v="0" actId="1036"/>
        <pc:sldMkLst>
          <pc:docMk/>
          <pc:sldMk cId="2619363492" sldId="256"/>
        </pc:sldMkLst>
        <pc:picChg chg="mod">
          <ac:chgData name="Rita Andrea Rehem Almeida Tourinho" userId="cd4a7cdb-a4bc-40c5-94cd-1eaf4784cdaf" providerId="ADAL" clId="{274B5F09-07B2-4FF7-8214-4CFED7880EB9}" dt="2023-08-08T10:59:25.722" v="0" actId="1036"/>
          <ac:picMkLst>
            <pc:docMk/>
            <pc:sldMk cId="2619363492" sldId="256"/>
            <ac:picMk id="8" creationId="{5B633D07-4522-4420-94B7-764145F2A3E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C0B326-07FE-4E24-AF0F-76050D1B8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44305-5688-4A59-87E1-20126E53B5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E57472-96E4-44F8-A9C4-912AED63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450127-4AFB-42D8-BC5A-895399D44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B19AE3-5016-4F82-B727-8F6330076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58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C310FE-7134-4300-BDCC-7E1D27679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ED4ED15-FBE0-4403-8EB7-D621371853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2BE6E8-3A1D-4035-9847-D773394E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689444-46B6-4A84-9FF3-43899394A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774F30-E9FC-4D2B-817F-F8BA1F311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849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95F1396-669E-4A69-9566-9B354FC3A2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64A7627-598B-4A9D-B803-03D93373C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5ED9C1-2F05-4A2B-BF6B-16BB9EA68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44D0A1-057A-4139-AC5E-7BF3083CC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161B59-7E45-4A11-9CC5-4B9E29F0E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33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453B8D-D667-4560-8795-A65458718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8341BA-78E5-4E7E-ADE1-45710A9E5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6C5349-7DA8-4183-9E56-2C3F5A2B2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5016F7-9977-4425-8AD3-7D2F9B21F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1D58DA-BE43-44D1-801A-7F2815BA0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172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4A02BE-C89F-4F16-8798-16C12D028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601D323-3CB5-4EF3-BE8D-7BCEEB802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22907C-009A-4AD6-901D-718E052D8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7A5D2C-6CB2-47F8-92B8-4E66DABF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A2C9AB1-7200-472A-9489-E0196A32D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319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D7CD7F-F56B-4FC0-A8E2-A983CA8B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0BEF45-BC1A-4196-A6D7-176AAD4FEE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8B625A9-C51D-4BB6-A044-A508C91DA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9F7B119-F8AF-421E-8F55-DB6C278C4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B6AF31D-02FE-4C10-9A3C-1841D7FD9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7C9280A-7C54-453A-9ADE-4B0CE09A7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01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094BBF-73B5-4119-A41D-A0A7A54CB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5B58DBC-4679-40D8-BFFC-F85565232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129BFF4-F649-409C-BA1B-0DB0A39ED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754E26-B2D0-4745-ADD8-83EB1707B7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1479B33-8B06-4A71-92D8-3E59991C44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10CADFD-6A31-49E4-B916-D0A6AA15B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4C5C484-9C92-42B1-9563-C237394C7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A31756D-28E0-4CD0-81C6-56589A3AE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536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A43C10-EE1C-4125-9E39-97F117CA3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FAEA485-00B0-49AF-9029-A3F06989C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69823F5-31B1-425A-AD13-F93CD6930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A86BD2-7563-4627-BB17-A8F66361D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26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C8D3919-30D4-4504-9DA8-C24C98DE3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B8BEA3C-3A47-409E-89B1-8D057B443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E64D8DD-37C5-40D2-BC15-F4A10B23A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77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DEE626-D25C-41F8-9A25-9380B2BC5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9B57FC-52A5-4470-A537-43A4499F5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452E497-7F9D-4A5B-8BF6-BD69404D0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29894A1-8335-4387-BA11-34217AA1B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EEA4277-9607-42BA-B11F-18F28E1D9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D198E9C-B510-480C-BB6C-219AF3B29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210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827233-1EC8-436A-8C42-0DF84F46B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48DDFEA-5171-4D07-B9DC-8D58F3F037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E3243E8-BD9B-4D7F-8985-4C00B37FB0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4AD2C89-7572-4F67-A36A-EB0FEA167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E42A0CC-93BC-4D08-9DEF-49A15EE88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9389771-78CE-41C7-9FB4-C4A8ED538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492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3450D02-E442-437E-9052-CF35E7F73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B471ECD-BCFE-4E84-9D3E-7E078B8A5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D22298-75C2-4A5F-90DB-E58E05E32C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8C8EA-ED43-4965-8CA4-D9E6A4252674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9AC7DC-9D2E-4A7D-8C0C-D1775844A3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6C9B931-58C3-469C-AC6A-D5E122FE8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60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lanalto.gov.br/ccivil_03/LEIS/L8429.htm#art17%C2%A710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stf.jus.br/processos/detalhe.asp?incidente=6315955" TargetMode="External"/><Relationship Id="rId2" Type="http://schemas.openxmlformats.org/officeDocument/2006/relationships/hyperlink" Target="https://portal.stf.jus.br/processos/detalhe.asp?incidente=6315635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ritaatourinho@gmail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lanalto.gov.br/ccivil_03/Constituicao/Constituicao.htm#art37%C2%A7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8" name="Imagem 7" descr="Uma imagem contendo Logotipo&#10;&#10;Descrição gerada automaticamente">
            <a:extLst>
              <a:ext uri="{FF2B5EF4-FFF2-40B4-BE49-F238E27FC236}">
                <a16:creationId xmlns:a16="http://schemas.microsoft.com/office/drawing/2014/main" id="{5B633D07-4522-4420-94B7-764145F2A3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0" y="9525"/>
            <a:ext cx="12192000" cy="6858000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C1FF25CE-303D-477E-9C52-757A196B05BC}"/>
              </a:ext>
            </a:extLst>
          </p:cNvPr>
          <p:cNvSpPr txBox="1"/>
          <p:nvPr/>
        </p:nvSpPr>
        <p:spPr>
          <a:xfrm>
            <a:off x="174171" y="3886201"/>
            <a:ext cx="118559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bg1"/>
                </a:solidFill>
              </a:rPr>
              <a:t>NOME: RITA TOURINHO</a:t>
            </a:r>
          </a:p>
          <a:p>
            <a:r>
              <a:rPr lang="pt-BR" sz="3600" b="1" dirty="0">
                <a:solidFill>
                  <a:schemeClr val="bg1"/>
                </a:solidFill>
              </a:rPr>
              <a:t>TEMA: NOVA DE IMPROBIDADE ADMINISTRATIVA</a:t>
            </a:r>
          </a:p>
        </p:txBody>
      </p:sp>
    </p:spTree>
    <p:extLst>
      <p:ext uri="{BB962C8B-B14F-4D97-AF65-F5344CB8AC3E}">
        <p14:creationId xmlns:p14="http://schemas.microsoft.com/office/powerpoint/2010/main" val="2619363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713577-028D-76DB-D66A-742D021C3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 ACORDO DE NÃO PERSECUÇÃO CIVIL E SEUS REFLEXOS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F5FCB8-45A8-6C74-4D5C-6E2D9B98C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rgbClr val="212529"/>
                </a:solidFill>
                <a:latin typeface="Arial" panose="020B0604020202020204" pitchFamily="34" charset="0"/>
              </a:rPr>
              <a:t>CAMINHO PERCORRIDO </a:t>
            </a:r>
          </a:p>
          <a:p>
            <a:r>
              <a:rPr lang="pt-BR" dirty="0">
                <a:solidFill>
                  <a:srgbClr val="212529"/>
                </a:solidFill>
                <a:latin typeface="Arial" panose="020B0604020202020204" pitchFamily="34" charset="0"/>
              </a:rPr>
              <a:t>PACOTE ANTICRIME – LEI Nº 13.964/2019:</a:t>
            </a:r>
          </a:p>
          <a:p>
            <a:pPr algn="just"/>
            <a:r>
              <a:rPr lang="pt-BR" sz="2800" dirty="0">
                <a:solidFill>
                  <a:srgbClr val="000000"/>
                </a:solidFill>
                <a:latin typeface="Arial" panose="020B0604020202020204" pitchFamily="34" charset="0"/>
              </a:rPr>
              <a:t>Art. 17. §1º 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 ações de que trata este artigo admitem a celebração de acordo de não persecução cível, nos termos desta Lei.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§ 10-A</a:t>
            </a:r>
            <a:r>
              <a:rPr lang="pt-BR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Havendo a possibilidade de solução consensual, poderão as partes requerer ao juiz a interrupção do prazo para a contestação, por prazo não superior a 90 (noventa) dias.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1101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898505-1096-D98C-EEC4-7121E6842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ANPC NA LEI Nº 14.230/2021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52E136-3F53-C173-7076-034CACAF9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17-B. O Ministério Público poderá, conforme as circunstâncias do caso concreto, celebrar acordo de não persecução civil, desde que dele advenham, ao menos, os seguintes resultados:       I - o integral ressarcimento do dano;        II - a reversão à pessoa jurídica lesada da vantagem indevida obtida, ainda que oriunda de agentes privados.       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1º A celebração do acordo a que se refere o </a:t>
            </a:r>
            <a:r>
              <a:rPr lang="pt-BR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caput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deste artigo dependerá, cumulativamente: 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 - da oitiva do ente federativo lesado, em momento anterior ou posterior à propositura da ação;    II - de aprovação, no prazo de até 60 (sessenta) dias, pelo órgão do Ministério Público competente para apreciar as promoções de arquivamento de inquéritos civis, se anterior ao ajuizamento da ação;   III - de homologação judicial, independentemente de o acordo ocorrer antes ou depois do ajuizamento da ação de improbidade administrativa.       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2º Em qualquer caso, a celebração do acordo a que se refere o </a:t>
            </a:r>
            <a:r>
              <a:rPr lang="pt-BR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caput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deste artigo considerará a personalidade do agente, a natureza, as circunstâncias, a gravidade e a repercussão social do ato de improbidade, bem como as vantagens, para o interesse público, da rápida solução do caso.  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sz="1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§ 3º Para fins de apuração do valor do dano a ser ressarcido, deverá ser realizada a oitiva do Tribunal de Contas competente, que se manifestará, com indicação dos parâmetros utilizados, no prazo de 90 (noventa) dias.   (ADI 7236)</a:t>
            </a:r>
            <a:endParaRPr lang="pt-BR" b="0" i="0" dirty="0">
              <a:solidFill>
                <a:srgbClr val="FF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4º O acordo a que se refere o </a:t>
            </a:r>
            <a:r>
              <a:rPr lang="pt-BR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caput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deste artigo poderá ser celebrado no curso da investigação de apuração do ilícito, no curso da ação de improbidade ou no momento da execução da sentença condenatória.  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5º As negociações para a celebração do acordo a que se refere o </a:t>
            </a:r>
            <a:r>
              <a:rPr lang="pt-BR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caput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deste artigo ocorrerão entre o Ministério Público, de um lado, e, de outro, o investigado ou demandado e o seu defensor.          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(Vide ADI 7042)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3"/>
              </a:rPr>
              <a:t>(Vide ADI 7043)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6º O acordo a que se refere o </a:t>
            </a:r>
            <a:r>
              <a:rPr lang="pt-BR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caput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deste artigo poderá contemplar a adoção de mecanismos e procedimentos internos de integridade, de auditoria e de incentivo à denúncia de irregularidades e a aplicação efetiva de códigos de ética e de conduta no âmbito da pessoa jurídica, se for o caso, bem como de outras medidas em favor do interesse público e de boas práticas administrativas.    </a:t>
            </a:r>
          </a:p>
          <a:p>
            <a:pPr algn="just"/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7º Em caso de descumprimento do acordo a que se refere o </a:t>
            </a:r>
            <a:r>
              <a:rPr lang="pt-BR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caput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deste artigo, o investigado ou o demandado ficará impedido de celebrar novo acordo pelo prazo de 5 (cinco) anos, contado do conhecimento pelo Ministério Público do efetivo descumprimento. 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7094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1B29B6-243D-788D-6830-00B1495AA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ACORDOS NO PROCESSO ADMINISTRATIVO SANCIONADOR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3485DA-A91C-15F3-22BA-23BE0DFA5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FUNDAMENTO</a:t>
            </a:r>
          </a:p>
          <a:p>
            <a:r>
              <a:rPr lang="pt-BR" dirty="0"/>
              <a:t>LINDB, LEI 13.655/2018</a:t>
            </a:r>
          </a:p>
          <a:p>
            <a:pPr algn="just"/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26. Para eliminar irregularidade, incerteza jurídica ou situação contenciosa na aplicação do direito público, inclusive no caso de expedição de licença, a autoridade administrativa poderá, após oitiva do órgão jurídico e, quando for o caso, após realização de consulta pública, e presentes razões de relevante interesse geral, celebrar compromisso com os interessados, observada a legislação aplicável, o qual só produzirá efeitos a partir de sua publicação oficial.</a:t>
            </a:r>
            <a:endParaRPr lang="pt-BR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1º O compromisso referido no </a:t>
            </a:r>
            <a:r>
              <a:rPr lang="pt-BR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caput 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deste artigo:</a:t>
            </a:r>
            <a:endParaRPr lang="pt-BR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 - buscará solução jurídica proporcional, equânime, eficiente e compatível com os interesses gerais;</a:t>
            </a:r>
            <a:endParaRPr lang="pt-BR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II – (VETADO);</a:t>
            </a:r>
            <a:endParaRPr lang="pt-BR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III - não poderá conferir desoneração permanente de dever ou condicionamento de direito reconhecidos por orientação geral;</a:t>
            </a:r>
            <a:endParaRPr lang="pt-BR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IV - deverá prever com clareza as obrigações das partes, o prazo para seu cumprimento e as sanções aplicáveis em caso de descumprimento.</a:t>
            </a:r>
            <a:endParaRPr lang="pt-BR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3022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4FA543-CBC5-E134-B897-99799AD57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ACORDOS NO PROCESSO ADMINISTRATIVO SANCIONADOR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1312A1-C85C-354F-B21E-937EB5E74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/>
              <a:t>. TERMO DE AJUSTAMENTO DE CONDUTA EM PROCESSO ADMINISTRATIVO SANCIONADOR (INSTRUÇÃO NORMTIVA 04/2020 – CGU - </a:t>
            </a:r>
            <a:r>
              <a:rPr lang="pt-B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INSTRUÇÃO NORMATIVA 01/2021 DA CONTROLADORIA GERAL DO DISTRITO FEDERAL e Lei nº 20.756/20 do Estado de Goiás)</a:t>
            </a:r>
            <a:endParaRPr lang="pt-BR" dirty="0"/>
          </a:p>
          <a:p>
            <a:pPr algn="just">
              <a:buFontTx/>
              <a:buChar char="-"/>
            </a:pPr>
            <a:r>
              <a:rPr lang="pt-BR" dirty="0"/>
              <a:t>VOLTADO A INFRAÇÃO DE MENOR POTENCIAL OFENSIVO. (PUNIDA COM REPRRENSÃO OU SISPENSÃO ATÉ 30 DIAS)</a:t>
            </a:r>
          </a:p>
          <a:p>
            <a:pPr algn="just">
              <a:buFontTx/>
              <a:buChar char="-"/>
            </a:pPr>
            <a:r>
              <a:rPr lang="pt-BR" dirty="0"/>
              <a:t>REQUISITOS: NÃO TER REGISTRO DE OUTRA PENALIDADE JÁ APLICADA, NÃO TER FIRMADO TAC NOS ÚTLIMOS DOIS ANOS E TER REPARADO DANO EVENTUALMENTE CAUSADO.</a:t>
            </a:r>
          </a:p>
          <a:p>
            <a:pPr algn="just"/>
            <a:r>
              <a:rPr lang="pt-BR" dirty="0"/>
              <a:t>APLICA-SE MEDIDAS E NÃO SANÇÕES:</a:t>
            </a:r>
          </a:p>
          <a:p>
            <a:pPr algn="just"/>
            <a:r>
              <a:rPr lang="pt-BR" sz="1800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Reparação de danos</a:t>
            </a:r>
            <a:endParaRPr lang="pt-BR" sz="1800" dirty="0">
              <a:solidFill>
                <a:srgbClr val="000000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pt-BR" sz="18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participação em cursos visando à correta compreensão dos seus deveres e proibições ou à melhoria da qualidade do serviço desempenhado;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18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acordo relativo ao cumprimento de horário de trabalho e compensação de horas não trabalhadas;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18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cumprimento de metas de desempenho;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18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sujeição a controles específicos relativos à conduta irregular praticada.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6609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BC7E31-83D8-967B-9191-DCBC06CC0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COMPROMISSO DE AJUSTAMENTO DE CONDUTA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17B053-9ADE-17E5-0AC9-C4658D513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1" y="1581150"/>
            <a:ext cx="10629900" cy="4562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 INFRAÇÕES PUNIDAS COM ADVERTÊNCIA E SUSPENSÃO NA Lei nº 8112/1990</a:t>
            </a:r>
          </a:p>
          <a:p>
            <a:pPr marL="0" indent="0" algn="just">
              <a:buNone/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 - ausentar-se do serviço durante o expediente, sem prévia autorização do chefe imediato; II - retirar, sem prévia anuência da autoridade competente, qualquer documento ou objeto da repartição; III - recusar fé a documentos públicos;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IV - opor resistência injustificada ao andamento de documento e processo ou execução de serviço;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 - promover manifestação de apreço ou desapreço no recinto da repartição;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 - cometer a pessoa estranha à repartição, fora dos casos previstos em lei, o desempenho de atribuição que seja de sua responsabilidade ou de seu subordinado; VII - coagir ou aliciar subordinados no sentido de filiarem-se a associação profissional ou sindical, ou a partido político;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VIII - manter sob sua chefia imediata, em cargo ou função de confiança, cônjuge, companheiro ou parente até o segundo grau civil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;(...) XIX - recusar-se a atualizar seus dados cadastrais quando solicitado.</a:t>
            </a:r>
          </a:p>
          <a:p>
            <a:pPr marL="0" indent="0">
              <a:buNone/>
            </a:pPr>
            <a:r>
              <a:rPr lang="pt-BR" dirty="0"/>
              <a:t>PODE SER FIRMADO ANTES DA INSTAURAÇAO DO PAD OU ATÉ 10 DIAS APÓS O RECEBIMENTO DA NOTIFICAÇAO DO PROCESSO</a:t>
            </a:r>
          </a:p>
          <a:p>
            <a:pPr marL="0" indent="0">
              <a:buNone/>
            </a:pPr>
            <a:r>
              <a:rPr lang="pt-BR" dirty="0"/>
              <a:t>NA HIPÓTESE VIII, FIRMAR ANPC, COM PREVISÃO DA EXCLUSÃO DO PAD</a:t>
            </a:r>
          </a:p>
          <a:p>
            <a:pPr marL="0" indent="0">
              <a:buNone/>
            </a:pPr>
            <a:r>
              <a:rPr lang="pt-BR" dirty="0"/>
              <a:t>PRAZO DE CUMPRIMENTO: 2 ANOS</a:t>
            </a:r>
          </a:p>
          <a:p>
            <a:pPr marL="0" indent="0">
              <a:buNone/>
            </a:pPr>
            <a:r>
              <a:rPr lang="pt-BR" b="1" dirty="0"/>
              <a:t>NÃO EXIGE CONFISSÃO</a:t>
            </a:r>
          </a:p>
        </p:txBody>
      </p:sp>
    </p:spTree>
    <p:extLst>
      <p:ext uri="{BB962C8B-B14F-4D97-AF65-F5344CB8AC3E}">
        <p14:creationId xmlns:p14="http://schemas.microsoft.com/office/powerpoint/2010/main" val="928277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D4CF4E-6A11-D180-F4CB-A66C5B1DE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CONTEÚDO DO TAC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AF20DF6-890B-FF6E-2CBB-8E88D402C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0" i="0" dirty="0">
                <a:solidFill>
                  <a:srgbClr val="555555"/>
                </a:solidFill>
                <a:effectLst/>
                <a:latin typeface="rawline"/>
              </a:rPr>
              <a:t>: (I) a qualificação do agente público envolvido; (II) os fundamentos de fato e de direito para sua celebração; (III) a descrição das obrigações assumidas; (IV) o prazo e o modo para o cumprimento das obrigações; e (V) a forma de fiscalização das obrigações assumidas. (VI) consequências do não cumprimento </a:t>
            </a:r>
          </a:p>
          <a:p>
            <a:pPr algn="just"/>
            <a:r>
              <a:rPr lang="pt-BR" dirty="0">
                <a:solidFill>
                  <a:srgbClr val="555555"/>
                </a:solidFill>
                <a:latin typeface="rawline"/>
              </a:rPr>
              <a:t>CUMPRIMENTO EM ATO 2 ANOS.</a:t>
            </a:r>
          </a:p>
          <a:p>
            <a:pPr algn="just"/>
            <a:r>
              <a:rPr lang="pt-BR" dirty="0">
                <a:solidFill>
                  <a:srgbClr val="555555"/>
                </a:solidFill>
                <a:latin typeface="rawline"/>
              </a:rPr>
              <a:t>IN SUSPENDE O PRAZO PRESCRICIONAL?</a:t>
            </a:r>
          </a:p>
          <a:p>
            <a:pPr marL="0" indent="0" algn="just">
              <a:buNone/>
            </a:pPr>
            <a:r>
              <a:rPr lang="pt-BR" dirty="0">
                <a:solidFill>
                  <a:srgbClr val="555555"/>
                </a:solidFill>
                <a:latin typeface="rawline"/>
              </a:rPr>
              <a:t>- SENDO O TAC UM NEGÓCIO JURÍDICO DE DIREITO MATERIAL E PROCESSUAL PODE FIXAR CLÁUSULA QUANTO À SUSPENSÃO DO PRAZO.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5250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DD36C6-7E9D-00DE-D8BF-690F3CE21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OUTROS INSTRUMENTOS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FAB0DC-7D75-79B5-0531-DE5B8B6D4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51350"/>
          </a:xfrm>
        </p:spPr>
        <p:txBody>
          <a:bodyPr>
            <a:normAutofit fontScale="92500" lnSpcReduction="10000"/>
          </a:bodyPr>
          <a:lstStyle/>
          <a:p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 Nº 11.300, DE 5 DE AGOSTO DE 2021. ESTATUTO DOS SERVIDORES PÚBLICOS DE BELO HORIZONTE</a:t>
            </a:r>
          </a:p>
          <a:p>
            <a:r>
              <a:rPr lang="pt-B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I- mediação (conflitos interpessoais entre servidores ou entre esses e particulares)</a:t>
            </a:r>
          </a:p>
          <a:p>
            <a:r>
              <a:rPr lang="pt-B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 - termo de ajustamento disciplinar - TAD;  (SOMENTE INFRAÇÃO PUNIDA COM REPREENSÃO, ANTES DA INSTAURAÇÃO DO PROCESSO DISCIPLINAR)</a:t>
            </a:r>
          </a:p>
          <a:p>
            <a:r>
              <a:rPr lang="pt-B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 - suspensão do processo administrativo disciplinar - </a:t>
            </a:r>
            <a:r>
              <a:rPr lang="pt-BR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Suspad</a:t>
            </a:r>
            <a:r>
              <a:rPr lang="pt-B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r>
              <a:rPr lang="pt-B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 - acordo substitutivo disciplinar.</a:t>
            </a:r>
          </a:p>
          <a:p>
            <a:pPr marL="342900" indent="-342900">
              <a:buAutoNum type="alphaLcParenR"/>
            </a:pPr>
            <a:r>
              <a:rPr lang="pt-BR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SUSPENSÃO DO PROCESSO DISCIPLINAR</a:t>
            </a:r>
          </a:p>
          <a:p>
            <a:pPr>
              <a:buFontTx/>
              <a:buChar char="-"/>
            </a:pPr>
            <a:r>
              <a:rPr lang="pt-B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Após a instauração do processo disciplinar</a:t>
            </a:r>
          </a:p>
          <a:p>
            <a:pPr>
              <a:buFontTx/>
              <a:buChar char="-"/>
            </a:pPr>
            <a:r>
              <a:rPr lang="pt-BR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Estabelece condicionamentos proporcionais à infração</a:t>
            </a:r>
          </a:p>
          <a:p>
            <a:pPr>
              <a:buFontTx/>
              <a:buChar char="-"/>
            </a:pPr>
            <a:r>
              <a:rPr lang="pt-B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 ca</a:t>
            </a:r>
            <a:r>
              <a:rPr lang="pt-BR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se tiver recusado o TAC, em algumas infrações punidas com demissão</a:t>
            </a:r>
          </a:p>
          <a:p>
            <a:pPr>
              <a:buFontTx/>
              <a:buChar char="-"/>
            </a:pPr>
            <a:r>
              <a:rPr lang="pt-B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quando o servidor público houver sido condenado em processo administrativo disciplinar nos últimos 5 (cinco) anos</a:t>
            </a:r>
          </a:p>
          <a:p>
            <a:pPr>
              <a:buFontTx/>
              <a:buChar char="-"/>
            </a:pPr>
            <a:r>
              <a:rPr lang="pt-B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durante o dobro do prazo de duração da última </a:t>
            </a:r>
            <a:r>
              <a:rPr lang="pt-BR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Suspad</a:t>
            </a:r>
            <a:r>
              <a:rPr lang="pt-B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gozada pelo processado, limitado a 5 (cinco) anos.</a:t>
            </a:r>
          </a:p>
          <a:p>
            <a:pPr marL="0" indent="0">
              <a:buNone/>
            </a:pPr>
            <a:r>
              <a:rPr lang="pt-B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 NECESSIDADE DE ASSUMIR CULPA</a:t>
            </a: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09782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4703CA-14E2-21EF-B2E9-DC6249791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dirty="0"/>
              <a:t>OUTROS INSTRUMENTOS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BABE89-88CE-CA9F-8158-7B270CC02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ACORDO SUBSTITUTIVO DISCIPLINAR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18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EXIGE CONFISSÃO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APLICAÇÃO DA PENALIDADE DE REPREENSÃO OU SUSPENSÃO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O acordo substitutivo poderá ser proposto antes da instauração do processo administrativo disciplinar ou, se o processo já houver sido instaurado, até o término do prazo para apresentação de defesa.</a:t>
            </a:r>
            <a:br>
              <a:rPr lang="pt-B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 penalidade estipulada no acordo substitutivo será necessariamente mais branda do que aquela projetada para o caso de condenação em processo administrativo disciplinar.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acordo substitutivo não será cabível quando a conduta apurada se enquadrar em algumas das infrações sancionadas com demissão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pt-BR" sz="1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PODE SER FIRMADO MESMO QUE TENHA RECUSDO TAD, TENHA SIDO CONDENADO EM PROCESSO ANTERIOR.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7407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Uma imagem contendo Logotipo&#10;&#10;Descrição gerada automaticamente">
            <a:extLst>
              <a:ext uri="{FF2B5EF4-FFF2-40B4-BE49-F238E27FC236}">
                <a16:creationId xmlns:a16="http://schemas.microsoft.com/office/drawing/2014/main" id="{5B633D07-4522-4420-94B7-764145F2A3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C1FF25CE-303D-477E-9C52-757A196B05BC}"/>
              </a:ext>
            </a:extLst>
          </p:cNvPr>
          <p:cNvSpPr txBox="1"/>
          <p:nvPr/>
        </p:nvSpPr>
        <p:spPr>
          <a:xfrm>
            <a:off x="219074" y="3886202"/>
            <a:ext cx="11810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bg1"/>
                </a:solidFill>
              </a:rPr>
              <a:t>Contato: </a:t>
            </a:r>
            <a:r>
              <a:rPr lang="pt-BR" sz="3600" b="1" dirty="0">
                <a:solidFill>
                  <a:schemeClr val="bg1"/>
                </a:solidFill>
                <a:hlinkClick r:id="rId3"/>
              </a:rPr>
              <a:t>ritaatourinho@gmail.com</a:t>
            </a:r>
            <a:endParaRPr lang="pt-BR" sz="3600" b="1" dirty="0">
              <a:solidFill>
                <a:schemeClr val="bg1"/>
              </a:solidFill>
            </a:endParaRPr>
          </a:p>
          <a:p>
            <a:endParaRPr lang="pt-B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136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8F2D37-5904-5253-4666-99F7AA81C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ERA E O QUE SE TORNOU A LIA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4AC1AB-6EFA-1797-56FF-BF27F177E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ART. 37, §4º DA CF “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4º Os atos de improbidade administrativa importarão a suspensão dos direitos políticos, a perda da função pública, a indisponibilidade dos bens e o ressarcimento ao erário, na forma e gradação previstas em lei, sem prejuízo da ação penal cabível.</a:t>
            </a:r>
          </a:p>
          <a:p>
            <a:pPr marL="0" indent="0" algn="just">
              <a:buNone/>
            </a:pPr>
            <a:endParaRPr lang="pt-BR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RAIZ DO PROJETO DE LEI E O CENÁRIO VIGENTE À ÉPOCA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6558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883C97-B187-5B2D-0BB8-D02813D9C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LEI 8.429/1992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C918B4-C18B-7BD3-2C7A-9C4432478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ABRANGÊNCIA DO CONCEITO DE AGENTE PÚBLICO</a:t>
            </a:r>
          </a:p>
          <a:p>
            <a:r>
              <a:rPr lang="pt-BR" dirty="0"/>
              <a:t>AMPLITUDE DOS TIPOS: EXEMPLIFICATIVOS</a:t>
            </a:r>
          </a:p>
          <a:p>
            <a:pPr marL="514350" indent="-514350">
              <a:buAutoNum type="alphaUcParenR"/>
            </a:pPr>
            <a:r>
              <a:rPr lang="pt-BR" dirty="0"/>
              <a:t>ENRIQUECIMENTO ILÍCITO – FORMA DOLOSA</a:t>
            </a:r>
          </a:p>
          <a:p>
            <a:pPr marL="514350" indent="-514350">
              <a:buAutoNum type="alphaUcParenR"/>
            </a:pPr>
            <a:r>
              <a:rPr lang="pt-BR" dirty="0"/>
              <a:t>PREJUÍZO AO ERÁRIO – FORMA DOLOSA E CULPOSA</a:t>
            </a:r>
          </a:p>
          <a:p>
            <a:pPr marL="514350" indent="-514350">
              <a:buAutoNum type="alphaUcParenR"/>
            </a:pPr>
            <a:r>
              <a:rPr lang="pt-BR" dirty="0"/>
              <a:t>VIOLAÇÃO DE PRINCÍPIOS – FORMA DOLOSA</a:t>
            </a:r>
          </a:p>
          <a:p>
            <a:pPr marL="0" indent="0">
              <a:buNone/>
            </a:pPr>
            <a:r>
              <a:rPr lang="pt-BR" dirty="0"/>
              <a:t> . GRAVIDADE DAS SANÇOES</a:t>
            </a:r>
          </a:p>
          <a:p>
            <a:pPr marL="0" indent="0">
              <a:buNone/>
            </a:pPr>
            <a:r>
              <a:rPr lang="pt-BR" dirty="0"/>
              <a:t>. AUSÊNCIA DE FORO POR PRERROGATIVA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0326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DBEBCD-6AB4-6FD2-959E-55E923277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CRITICAS APRESENTADAS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E7EE02-959D-5FEB-61C0-E04C229DA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825625"/>
            <a:ext cx="10515600" cy="4351338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pt-BR" dirty="0"/>
              <a:t>O TIPO CULPOSO DO ARTIGO 10 (PREJUÍZO AO ERÁRIO). </a:t>
            </a:r>
          </a:p>
          <a:p>
            <a:pPr marL="0" indent="0">
              <a:buNone/>
            </a:pPr>
            <a:r>
              <a:rPr lang="pt-BR" dirty="0"/>
              <a:t>- INCONSTITUCIONALIDADE?</a:t>
            </a:r>
          </a:p>
          <a:p>
            <a:pPr>
              <a:buFontTx/>
              <a:buChar char="-"/>
            </a:pPr>
            <a:r>
              <a:rPr lang="pt-BR" dirty="0"/>
              <a:t>TODOS OS GRAUS DE CULPA</a:t>
            </a:r>
          </a:p>
          <a:p>
            <a:pPr>
              <a:buFontTx/>
              <a:buChar char="-"/>
            </a:pPr>
            <a:r>
              <a:rPr lang="pt-BR" dirty="0"/>
              <a:t>INTERPRETAÇÃO DO INCISO VIII, DO ART. 10 PELO STJ (</a:t>
            </a:r>
            <a:r>
              <a:rPr lang="pt-BR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   VIII - frustrar a licitude de processo licitatório ou dispensá-lo indevidamente).</a:t>
            </a:r>
          </a:p>
          <a:p>
            <a:pPr marL="0" indent="0">
              <a:buNone/>
            </a:pPr>
            <a:r>
              <a:rPr lang="pt-BR" dirty="0">
                <a:solidFill>
                  <a:srgbClr val="212529"/>
                </a:solidFill>
                <a:latin typeface="Arial" panose="020B0604020202020204" pitchFamily="34" charset="0"/>
              </a:rPr>
              <a:t>2) O tipo aberto da violação de princípios</a:t>
            </a:r>
          </a:p>
          <a:p>
            <a:pPr marL="0" indent="0">
              <a:buNone/>
            </a:pPr>
            <a:r>
              <a:rPr lang="pt-BR" dirty="0">
                <a:solidFill>
                  <a:srgbClr val="212529"/>
                </a:solidFill>
                <a:latin typeface="Arial" panose="020B0604020202020204" pitchFamily="34" charset="0"/>
              </a:rPr>
              <a:t>3) Debate sobre a aplicação conjunta de todas as sanções</a:t>
            </a:r>
          </a:p>
          <a:p>
            <a:pPr marL="0" indent="0">
              <a:buNone/>
            </a:pPr>
            <a:r>
              <a:rPr lang="pt-BR" dirty="0">
                <a:solidFill>
                  <a:srgbClr val="212529"/>
                </a:solidFill>
                <a:latin typeface="Arial" panose="020B0604020202020204" pitchFamily="34" charset="0"/>
              </a:rPr>
              <a:t>4) Inexistência de prescrição intercorrente</a:t>
            </a:r>
          </a:p>
          <a:p>
            <a:pPr marL="0" indent="0">
              <a:buNone/>
            </a:pPr>
            <a:r>
              <a:rPr lang="pt-BR" dirty="0">
                <a:solidFill>
                  <a:srgbClr val="212529"/>
                </a:solidFill>
                <a:latin typeface="Arial" panose="020B0604020202020204" pitchFamily="34" charset="0"/>
              </a:rPr>
              <a:t>5) Sem possibilidade de acordo (art. 17, §1º)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5975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97C255-D34C-046E-CAC2-7B027B3F6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MELHORIAS EMPREENDIDAS AO LONGO DOS ANOS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FED65F-1590-38A9-25F3-15006FCA7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>
                <a:latin typeface="+mj-lt"/>
              </a:rPr>
              <a:t>IMPROBIDADADE POR PREJUÍZO AO ERÁRIO NA MODALIDADE CULPOSA.</a:t>
            </a:r>
          </a:p>
          <a:p>
            <a:pPr marL="514350" indent="-514350" algn="just">
              <a:buAutoNum type="alphaUcParenR"/>
            </a:pPr>
            <a:r>
              <a:rPr lang="pt-BR" dirty="0">
                <a:latin typeface="+mj-lt"/>
              </a:rPr>
              <a:t>A PARTIR DE 2016 O STJ PASSOU A FALAR EM “CULPA GRAVE” PARA INCIDÊNCIA DO DISPOSITIVO.</a:t>
            </a:r>
          </a:p>
          <a:p>
            <a:pPr marL="514350" indent="-514350" algn="just">
              <a:buAutoNum type="alphaUcParenR"/>
            </a:pPr>
            <a:r>
              <a:rPr lang="pt-BR" dirty="0">
                <a:latin typeface="+mj-lt"/>
              </a:rPr>
              <a:t>LEI Nº 13.655/2018 QUE ALTEROU A LINDB/Decreto nº 9.830/2019</a:t>
            </a:r>
          </a:p>
          <a:p>
            <a:pPr marL="0" indent="0" algn="just">
              <a:buNone/>
            </a:pPr>
            <a:r>
              <a:rPr lang="pt-BR" b="0" i="0" dirty="0">
                <a:solidFill>
                  <a:srgbClr val="000000"/>
                </a:solidFill>
                <a:effectLst/>
                <a:latin typeface="+mj-lt"/>
              </a:rPr>
              <a:t>Art. 28.  O agente público responderá pessoalmente por suas decisões ou opiniões técnicas em caso de dolo ou erro grosseiro. – (regulamentado pelo art. 12 do Decreto)</a:t>
            </a:r>
          </a:p>
          <a:p>
            <a:pPr marL="0" indent="0" algn="just">
              <a:buNone/>
            </a:pPr>
            <a:r>
              <a:rPr lang="pt-BR" b="0" i="0" dirty="0">
                <a:solidFill>
                  <a:srgbClr val="000000"/>
                </a:solidFill>
                <a:effectLst/>
                <a:latin typeface="+mj-lt"/>
              </a:rPr>
              <a:t> IMPROBIDADE POR VIOLAÇÃO DE PRINCÍPIOS – Observância do art</a:t>
            </a:r>
            <a:r>
              <a:rPr lang="pt-BR" dirty="0">
                <a:solidFill>
                  <a:srgbClr val="000000"/>
                </a:solidFill>
                <a:latin typeface="+mj-lt"/>
              </a:rPr>
              <a:t>. 20 da LINDB –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“Nas esferas administrativa, controladora e judicial, não se decidirá com base em valores jurídicos abstratos sem que sejam consideradas as consequências práticas da decisão”. </a:t>
            </a:r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8600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EA6E11-8D61-0468-CA14-DCA55428C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LEI Nº 14.230/2021: NOVA LEI DE IMPROBIDADE ADMINISTRATIVA?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DF6AC2-EF05-146D-E67F-3AB22E2BF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348" y="1571625"/>
            <a:ext cx="10515601" cy="5286375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pt-BR" sz="4000" b="1" dirty="0">
                <a:latin typeface="+mj-lt"/>
              </a:rPr>
              <a:t>CENÁRIO POLÍTICO: A QUEBRA DO DISCURSO DE COMBATE À CORRUPÇÃO</a:t>
            </a:r>
          </a:p>
          <a:p>
            <a:pPr algn="just"/>
            <a:r>
              <a:rPr lang="pt-BR" sz="4000" b="1" dirty="0">
                <a:latin typeface="+mj-lt"/>
              </a:rPr>
              <a:t>CONSITUCIONAILIDADE DISCUTIDA</a:t>
            </a:r>
          </a:p>
          <a:p>
            <a:pPr algn="just"/>
            <a:r>
              <a:rPr lang="pt-BR" sz="4000" b="1" dirty="0">
                <a:latin typeface="+mj-lt"/>
              </a:rPr>
              <a:t>PRINCIPAIS ALTERAÇÕES:</a:t>
            </a:r>
          </a:p>
          <a:p>
            <a:pPr marL="0" indent="0" algn="just">
              <a:buNone/>
            </a:pPr>
            <a:endParaRPr lang="pt-BR" sz="4000" dirty="0">
              <a:latin typeface="+mj-lt"/>
            </a:endParaRPr>
          </a:p>
          <a:p>
            <a:pPr marL="514350" indent="-514350" algn="just">
              <a:buAutoNum type="alphaUcParenR"/>
            </a:pPr>
            <a:r>
              <a:rPr lang="pt-BR" sz="4000" dirty="0">
                <a:latin typeface="+mj-lt"/>
              </a:rPr>
              <a:t>EXIGÊNCIA DO DOLO PARA CARACTERIZAÇÃO DO ATO DE IMPROBIDADE ADMINISTRATIVA - </a:t>
            </a:r>
            <a:r>
              <a:rPr lang="en-US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cs typeface="Calibri" panose="020F0502020204030204" pitchFamily="34" charset="0"/>
              </a:rPr>
              <a:t>Art. 1º </a:t>
            </a:r>
            <a:r>
              <a:rPr lang="pt-BR" sz="4000" b="0" i="0" dirty="0">
                <a:solidFill>
                  <a:srgbClr val="000000"/>
                </a:solidFill>
                <a:effectLst/>
                <a:latin typeface="+mj-lt"/>
              </a:rPr>
              <a:t>§ 1º Consideram-se atos de improbidade administrativa as </a:t>
            </a:r>
            <a:r>
              <a:rPr lang="pt-BR" sz="4000" b="1" i="0" dirty="0">
                <a:solidFill>
                  <a:srgbClr val="000000"/>
                </a:solidFill>
                <a:effectLst/>
                <a:latin typeface="+mj-lt"/>
              </a:rPr>
              <a:t>condutas dolosas</a:t>
            </a:r>
            <a:r>
              <a:rPr lang="pt-BR" sz="4000" b="0" i="0" dirty="0">
                <a:solidFill>
                  <a:srgbClr val="000000"/>
                </a:solidFill>
                <a:effectLst/>
                <a:latin typeface="+mj-lt"/>
              </a:rPr>
              <a:t> tipificadas nos </a:t>
            </a:r>
            <a:r>
              <a:rPr lang="pt-BR" sz="4000" b="0" i="0" dirty="0" err="1">
                <a:solidFill>
                  <a:srgbClr val="000000"/>
                </a:solidFill>
                <a:effectLst/>
                <a:latin typeface="+mj-lt"/>
              </a:rPr>
              <a:t>arts</a:t>
            </a:r>
            <a:r>
              <a:rPr lang="pt-BR" sz="4000" b="0" i="0" dirty="0">
                <a:solidFill>
                  <a:srgbClr val="000000"/>
                </a:solidFill>
                <a:effectLst/>
                <a:latin typeface="+mj-lt"/>
              </a:rPr>
              <a:t>. 9º, 10 e 11 desta Lei, ressalvados tipos previstos em leis especiais. – repete 12 vezes</a:t>
            </a:r>
          </a:p>
          <a:p>
            <a:pPr marL="0" indent="0" algn="just">
              <a:buNone/>
            </a:pPr>
            <a:r>
              <a:rPr lang="pt-BR" sz="4000" b="0" i="0" dirty="0">
                <a:solidFill>
                  <a:srgbClr val="000000"/>
                </a:solidFill>
                <a:effectLst/>
                <a:latin typeface="+mj-lt"/>
              </a:rPr>
              <a:t> </a:t>
            </a:r>
            <a:r>
              <a:rPr lang="pt-BR" sz="4000" b="1" i="0" dirty="0">
                <a:solidFill>
                  <a:srgbClr val="000000"/>
                </a:solidFill>
                <a:effectLst/>
                <a:latin typeface="+mj-lt"/>
              </a:rPr>
              <a:t>CRITICAS</a:t>
            </a:r>
          </a:p>
          <a:p>
            <a:pPr marL="0" indent="0" algn="just">
              <a:buNone/>
            </a:pPr>
            <a:r>
              <a:rPr lang="pt-BR" sz="4000" b="0" i="0" dirty="0">
                <a:solidFill>
                  <a:srgbClr val="000000"/>
                </a:solidFill>
                <a:effectLst/>
                <a:latin typeface="+mj-lt"/>
              </a:rPr>
              <a:t>B) TRANSFORMOU A IMPROBIDADE POR VIOLAÇÃO DE PRINCIPIOS EM UM TIPO TAXATIVO COM DOLO ESPECÍFICO – EXIGÊNCIA DO DOLO ESPECÍFICO (O PRINCÍPIO NÃO DETERMINA CONDUTA, ELE FIXA FINALIDADE)</a:t>
            </a:r>
          </a:p>
          <a:p>
            <a:pPr marL="0" indent="0" algn="just">
              <a:buNone/>
            </a:pPr>
            <a:r>
              <a:rPr lang="pt-BR" sz="4000" b="1" dirty="0">
                <a:solidFill>
                  <a:srgbClr val="000000"/>
                </a:solidFill>
                <a:latin typeface="+mj-lt"/>
              </a:rPr>
              <a:t>CRÍTICAS</a:t>
            </a:r>
          </a:p>
          <a:p>
            <a:pPr marL="0" indent="0" algn="just">
              <a:buNone/>
            </a:pPr>
            <a:r>
              <a:rPr lang="pt-BR" sz="4000" dirty="0">
                <a:solidFill>
                  <a:srgbClr val="000000"/>
                </a:solidFill>
                <a:latin typeface="+mj-lt"/>
              </a:rPr>
              <a:t>C) TORNOU AS SANÇÕES MAIS BRANDAS – ART. 12 (ADI 7236)</a:t>
            </a:r>
          </a:p>
          <a:p>
            <a:pPr marL="0" indent="0" algn="just">
              <a:buNone/>
            </a:pPr>
            <a:r>
              <a:rPr lang="pt-BR" sz="4000" b="1" i="0" dirty="0">
                <a:solidFill>
                  <a:srgbClr val="000000"/>
                </a:solidFill>
                <a:effectLst/>
                <a:latin typeface="+mj-lt"/>
              </a:rPr>
              <a:t>CRÍTICAS</a:t>
            </a:r>
          </a:p>
          <a:p>
            <a:pPr marL="0" indent="0" algn="just">
              <a:buNone/>
            </a:pPr>
            <a:r>
              <a:rPr lang="pt-BR" sz="4000" i="0" dirty="0">
                <a:solidFill>
                  <a:srgbClr val="000000"/>
                </a:solidFill>
                <a:effectLst/>
                <a:latin typeface="+mj-lt"/>
              </a:rPr>
              <a:t>D) TROUXE A PRESCRIÇÃO INTERCORRENTE – art. 23, §5º</a:t>
            </a:r>
          </a:p>
          <a:p>
            <a:pPr marL="0" indent="0" algn="just">
              <a:buNone/>
            </a:pPr>
            <a:r>
              <a:rPr lang="pt-BR" sz="4000" b="1" dirty="0">
                <a:solidFill>
                  <a:srgbClr val="000000"/>
                </a:solidFill>
                <a:latin typeface="+mj-lt"/>
              </a:rPr>
              <a:t>CRÍTICAS</a:t>
            </a:r>
            <a:endParaRPr lang="pt-BR" sz="4000" b="1" i="0" dirty="0">
              <a:solidFill>
                <a:srgbClr val="000000"/>
              </a:solidFill>
              <a:effectLst/>
              <a:latin typeface="+mj-lt"/>
            </a:endParaRPr>
          </a:p>
          <a:p>
            <a:pPr marL="514350" indent="-514350" algn="just">
              <a:buAutoNum type="alphaUcParenR"/>
            </a:pPr>
            <a:endParaRPr lang="pt-BR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5048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3EAD7-36D9-F898-C5D7-0890A87A9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ART. 11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AA31F8-5C00-EFCC-E119-E65733A05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II - revelar fato ou circunstância de que tem ciência em razão das atribuições e que deva permanecer em segredo, propiciando beneficiamento por informação privilegiada ou colocando em risco a segurança da sociedade e do Estado;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IV - negar publicidade aos atos oficiais, exceto em razão de sua imprescindibilidade para a segurança da sociedade e do Estado ou de outras hipóteses instituídas em lei; 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 - </a:t>
            </a:r>
            <a:r>
              <a:rPr lang="pt-BR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frustrar, em ofensa à imparcialidade, o caráter concorrencial de concurso público, de chamamento ou de procedimento licitatório, com vistas à obtenção de benefício próprio, direto ou indireto, ou de terceiros;</a:t>
            </a:r>
            <a:r>
              <a:rPr lang="pt-BR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 - deixar de prestar contas quando esteja obrigado a fazê-lo, desde que disponha das condições para isso, com vistas a ocultar irregularidades;  </a:t>
            </a:r>
            <a:r>
              <a:rPr lang="pt-BR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VII - revelar ou permitir que chegue ao conhecimento de terceiro, antes da respectiva divulgação oficial, teor de medida política ou econômica capaz de afetar o preço de mercadoria, bem ou </a:t>
            </a:r>
            <a:r>
              <a:rPr lang="pt-BR" sz="18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serviço.</a:t>
            </a:r>
            <a:r>
              <a:rPr lang="pt-BR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VIII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</a:t>
            </a:r>
            <a:r>
              <a:rPr lang="pt-BR" sz="18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descumprir as normas relativas à celebração, fiscalização e aprovação de contas de parcerias firmadas pela administração pública com entidades privadas.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pt-BR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b="1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XI - nomear cônjuge, companheiro ou parente em linha reta, colateral ou por afinidade, até o terceiro grau, inclusive, da autoridade nomeante ou de servidor da mesma pessoa jurídica investido em cargo de direção, chefia ou assessoramento, para o exercício de cargo em comissão ou de confiança ou, ainda, de função gratificada na administração pública direta e indireta em qualquer dos Poderes da União, dos Estados, do Distrito Federal e dos Municípios, compreendido o ajuste mediante designações recíprocas;</a:t>
            </a:r>
            <a:r>
              <a:rPr lang="pt-BR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   </a:t>
            </a:r>
            <a:r>
              <a:rPr lang="pt-BR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XII - praticar, no âmbito da administração pública e com recursos do erário, ato de publicidade que contrarie o disposto no </a:t>
            </a:r>
            <a:r>
              <a:rPr lang="pt-BR" sz="1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§ 1º do art. 37 da Constituição Federal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de forma a promover inequívoco enaltecimento do agente público e personalização de atos, de programas, de obras, de serviços ou de campanhas dos órgãos públicos.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9846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2647E6-9410-0807-659C-5F3A73FBB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PRESCRIÇÃO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CC63B6-8EDA-AF92-006D-9866664BC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23. A ação para a aplicação das sanções previstas nesta Lei prescreve em 8 (oito) anos, </a:t>
            </a:r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contados a partir da ocorrência do fato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ou, no caso de infrações permanentes, do dia em que cessou a permanência.</a:t>
            </a:r>
          </a:p>
          <a:p>
            <a:pPr algn="just"/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</a:rPr>
              <a:t>§4. CAUSAS INTERRUPTIVAS: ajuizamento da ação, ´publicação da sentença, publicação do recurso, publicação do acordão no STJ e no STF.</a:t>
            </a: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5º Interrompida a prescrição, o prazo recomeça a correr do dia da interrupção, pela metade do prazo previsto no </a:t>
            </a:r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caput</a:t>
            </a:r>
            <a:r>
              <a:rPr lang="pt-BR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deste artigo</a:t>
            </a:r>
            <a:r>
              <a:rPr lang="pt-BR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1508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D6B530-1011-5100-3B4A-44DEA8347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 ACORDO DE NÃO PERSECUÇÃO CIVIL E SEUS REFLEXOS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0B4B6DB-A0B0-D474-4988-0B5FE21BC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O ACESSO À JUSTIÇA COMO O ALCANCE DA PRESTAÇÃO JURISDICIONAL</a:t>
            </a:r>
          </a:p>
          <a:p>
            <a:r>
              <a:rPr lang="pt-BR" dirty="0"/>
              <a:t>IMPEDITIVO NA LIA: ART. 17, §1º </a:t>
            </a:r>
            <a:r>
              <a:rPr lang="pt-BR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 ”É vedada a transação, acordo ou conciliação nas ações de que trata o </a:t>
            </a:r>
            <a:r>
              <a:rPr lang="pt-BR" b="0" i="1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caput”</a:t>
            </a:r>
            <a:r>
              <a:rPr lang="pt-BR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pt-BR" dirty="0"/>
              <a:t>NÃO VIOLA O PRINCÍPIO DA SUPREMACIA OU INDISPONIBILIDADE DO INTERESSE PÚBLICO, PORQUE:</a:t>
            </a:r>
          </a:p>
          <a:p>
            <a:pPr marL="0" indent="0">
              <a:buNone/>
            </a:pPr>
            <a:r>
              <a:rPr lang="pt-BR" dirty="0"/>
              <a:t>A)Consensualidade meio mais célere, eficiente e transparente de atingir o interesse público</a:t>
            </a:r>
          </a:p>
          <a:p>
            <a:pPr marL="0" indent="0">
              <a:buNone/>
            </a:pPr>
            <a:r>
              <a:rPr lang="pt-BR" dirty="0"/>
              <a:t>B) A concretização do interesse público não reside exclusivamente na aplicação de sanção. A sanção não é um fim em si mesma, visa atingir efetivos objetivos públicos.</a:t>
            </a:r>
          </a:p>
          <a:p>
            <a:endParaRPr lang="pt-BR" b="0" i="0" dirty="0">
              <a:solidFill>
                <a:srgbClr val="212529"/>
              </a:solidFill>
              <a:effectLst/>
              <a:latin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15867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3d72014-7836-4b73-8639-3bf39feb55bb">
      <Terms xmlns="http://schemas.microsoft.com/office/infopath/2007/PartnerControls"/>
    </lcf76f155ced4ddcb4097134ff3c332f>
    <TaxCatchAll xmlns="67d0ff93-9992-4754-ba7a-dbbf76807a0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E465DB345C3DD4EAF4B67B8D324887D" ma:contentTypeVersion="16" ma:contentTypeDescription="Crie um novo documento." ma:contentTypeScope="" ma:versionID="9bd45c14a41ec6678b96b252ef197cbf">
  <xsd:schema xmlns:xsd="http://www.w3.org/2001/XMLSchema" xmlns:xs="http://www.w3.org/2001/XMLSchema" xmlns:p="http://schemas.microsoft.com/office/2006/metadata/properties" xmlns:ns2="93d72014-7836-4b73-8639-3bf39feb55bb" xmlns:ns3="67d0ff93-9992-4754-ba7a-dbbf76807a01" targetNamespace="http://schemas.microsoft.com/office/2006/metadata/properties" ma:root="true" ma:fieldsID="12cb30ae7a4ebe1c2d55af18dbc59241" ns2:_="" ns3:_="">
    <xsd:import namespace="93d72014-7836-4b73-8639-3bf39feb55bb"/>
    <xsd:import namespace="67d0ff93-9992-4754-ba7a-dbbf76807a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d72014-7836-4b73-8639-3bf39feb55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Marcações de imagem" ma:readOnly="false" ma:fieldId="{5cf76f15-5ced-4ddc-b409-7134ff3c332f}" ma:taxonomyMulti="true" ma:sspId="6f3fb4e8-0039-4ebb-8dac-0f2ebc2550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d0ff93-9992-4754-ba7a-dbbf76807a0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b839da8-0983-42d1-af25-8befce43b278}" ma:internalName="TaxCatchAll" ma:showField="CatchAllData" ma:web="67d0ff93-9992-4754-ba7a-dbbf76807a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A4B2EB-7D74-407C-A981-CACF56D699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38B32A-F0E6-4C2D-9F7C-BA9F64D48918}">
  <ds:schemaRefs>
    <ds:schemaRef ds:uri="67d0ff93-9992-4754-ba7a-dbbf76807a01"/>
    <ds:schemaRef ds:uri="http://schemas.microsoft.com/office/2006/documentManagement/types"/>
    <ds:schemaRef ds:uri="http://purl.org/dc/dcmitype/"/>
    <ds:schemaRef ds:uri="93d72014-7836-4b73-8639-3bf39feb55bb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497382B-D76C-4A31-8FBB-02AD1EC0F1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d72014-7836-4b73-8639-3bf39feb55bb"/>
    <ds:schemaRef ds:uri="67d0ff93-9992-4754-ba7a-dbbf76807a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2478</Words>
  <Application>Microsoft Office PowerPoint</Application>
  <PresentationFormat>Widescreen</PresentationFormat>
  <Paragraphs>124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rawline</vt:lpstr>
      <vt:lpstr>Tahoma</vt:lpstr>
      <vt:lpstr>Times New Roman</vt:lpstr>
      <vt:lpstr>Tema do Office</vt:lpstr>
      <vt:lpstr>Apresentação do PowerPoint</vt:lpstr>
      <vt:lpstr>O QUE ERA E O QUE SE TORNOU A LIA</vt:lpstr>
      <vt:lpstr>LEI 8.429/1992</vt:lpstr>
      <vt:lpstr>CRITICAS APRESENTADAS </vt:lpstr>
      <vt:lpstr>MELHORIAS EMPREENDIDAS AO LONGO DOS ANOS</vt:lpstr>
      <vt:lpstr>LEI Nº 14.230/2021: NOVA LEI DE IMPROBIDADE ADMINISTRATIVA?</vt:lpstr>
      <vt:lpstr>ART. 11</vt:lpstr>
      <vt:lpstr>PRESCRIÇÃO</vt:lpstr>
      <vt:lpstr>O ACORDO DE NÃO PERSECUÇÃO CIVIL E SEUS REFLEXOS</vt:lpstr>
      <vt:lpstr>O ACORDO DE NÃO PERSECUÇÃO CIVIL E SEUS REFLEXOS</vt:lpstr>
      <vt:lpstr>ANPC NA LEI Nº 14.230/2021</vt:lpstr>
      <vt:lpstr>ACORDOS NO PROCESSO ADMINISTRATIVO SANCIONADOR</vt:lpstr>
      <vt:lpstr>ACORDOS NO PROCESSO ADMINISTRATIVO SANCIONADOR</vt:lpstr>
      <vt:lpstr>COMPROMISSO DE AJUSTAMENTO DE CONDUTA</vt:lpstr>
      <vt:lpstr>CONTEÚDO DO TAC</vt:lpstr>
      <vt:lpstr>OUTROS INSTRUMENTOS</vt:lpstr>
      <vt:lpstr>OUTROS INSTRUMENTOS</vt:lpstr>
      <vt:lpstr>Apresentação do PowerPoint</vt:lpstr>
    </vt:vector>
  </TitlesOfParts>
  <Company>CGU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Sabryna Miranda de Brito</dc:creator>
  <cp:lastModifiedBy>Rita Andrea Rehem Almeida Tourinho</cp:lastModifiedBy>
  <cp:revision>3</cp:revision>
  <dcterms:created xsi:type="dcterms:W3CDTF">2023-06-20T14:13:31Z</dcterms:created>
  <dcterms:modified xsi:type="dcterms:W3CDTF">2023-08-08T10:59:36Z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0x0101001E465DB345C3DD4EAF4B67B8D324887D</vt:lpwstr>
  </property>
</Properties>
</file>