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84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435" r:id="rId10"/>
    <p:sldId id="436" r:id="rId11"/>
    <p:sldId id="398" r:id="rId12"/>
    <p:sldId id="397" r:id="rId13"/>
    <p:sldId id="437" r:id="rId14"/>
    <p:sldId id="399" r:id="rId15"/>
    <p:sldId id="438" r:id="rId16"/>
    <p:sldId id="400" r:id="rId17"/>
    <p:sldId id="401" r:id="rId18"/>
    <p:sldId id="452" r:id="rId19"/>
    <p:sldId id="453" r:id="rId20"/>
    <p:sldId id="440" r:id="rId21"/>
    <p:sldId id="402" r:id="rId22"/>
    <p:sldId id="439" r:id="rId23"/>
    <p:sldId id="403" r:id="rId24"/>
    <p:sldId id="404" r:id="rId25"/>
    <p:sldId id="405" r:id="rId26"/>
    <p:sldId id="406" r:id="rId27"/>
    <p:sldId id="407" r:id="rId28"/>
    <p:sldId id="408" r:id="rId29"/>
    <p:sldId id="409" r:id="rId30"/>
    <p:sldId id="410" r:id="rId31"/>
    <p:sldId id="411" r:id="rId32"/>
    <p:sldId id="412" r:id="rId33"/>
    <p:sldId id="443" r:id="rId34"/>
    <p:sldId id="442" r:id="rId35"/>
    <p:sldId id="444" r:id="rId36"/>
    <p:sldId id="445" r:id="rId37"/>
    <p:sldId id="447" r:id="rId38"/>
    <p:sldId id="441" r:id="rId39"/>
    <p:sldId id="448" r:id="rId40"/>
    <p:sldId id="449" r:id="rId41"/>
    <p:sldId id="450" r:id="rId4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EDC08"/>
    <a:srgbClr val="FFE279"/>
    <a:srgbClr val="F4FFA3"/>
    <a:srgbClr val="F6FFB7"/>
    <a:srgbClr val="EFFF79"/>
    <a:srgbClr val="912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06" autoAdjust="0"/>
    <p:restoredTop sz="94280" autoAdjust="0"/>
  </p:normalViewPr>
  <p:slideViewPr>
    <p:cSldViewPr snapToGrid="0">
      <p:cViewPr varScale="1">
        <p:scale>
          <a:sx n="83" d="100"/>
          <a:sy n="83" d="100"/>
        </p:scale>
        <p:origin x="470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28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aury\AppData\Local\Microsoft\Windows\Temporary%20Internet%20Files\Content.IE5\O98C4MHA\ipeadata%5b23-04-2012-09-03%5d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Taxas de cambio Dolar, ien, libra e euro 1957 - 2011 (3T)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1"/>
          <c:tx>
            <c:v>ienxdolar</c:v>
          </c:tx>
          <c:spPr>
            <a:ln w="82550">
              <a:solidFill>
                <a:schemeClr val="tx2">
                  <a:lumMod val="65000"/>
                </a:schemeClr>
              </a:solidFill>
              <a:prstDash val="sysDot"/>
            </a:ln>
          </c:spPr>
          <c:marker>
            <c:symbol val="none"/>
          </c:marker>
          <c:cat>
            <c:strRef>
              <c:f>'ipeadata(23-04-2012-09-03)'!$A$2:$A$220</c:f>
              <c:strCache>
                <c:ptCount val="219"/>
                <c:pt idx="0">
                  <c:v>1957 T1</c:v>
                </c:pt>
                <c:pt idx="1">
                  <c:v>1957 T2</c:v>
                </c:pt>
                <c:pt idx="2">
                  <c:v>1957 T3</c:v>
                </c:pt>
                <c:pt idx="3">
                  <c:v>1957 T4</c:v>
                </c:pt>
                <c:pt idx="4">
                  <c:v>1958 T1</c:v>
                </c:pt>
                <c:pt idx="5">
                  <c:v>1958 T2</c:v>
                </c:pt>
                <c:pt idx="6">
                  <c:v>1958 T3</c:v>
                </c:pt>
                <c:pt idx="7">
                  <c:v>1958 T4</c:v>
                </c:pt>
                <c:pt idx="8">
                  <c:v>1959 T1</c:v>
                </c:pt>
                <c:pt idx="9">
                  <c:v>1959 T2</c:v>
                </c:pt>
                <c:pt idx="10">
                  <c:v>1959 T3</c:v>
                </c:pt>
                <c:pt idx="11">
                  <c:v>1959 T4</c:v>
                </c:pt>
                <c:pt idx="12">
                  <c:v>1960 T1</c:v>
                </c:pt>
                <c:pt idx="13">
                  <c:v>1960 T2</c:v>
                </c:pt>
                <c:pt idx="14">
                  <c:v>1960 T3</c:v>
                </c:pt>
                <c:pt idx="15">
                  <c:v>1960 T4</c:v>
                </c:pt>
                <c:pt idx="16">
                  <c:v>1961 T1</c:v>
                </c:pt>
                <c:pt idx="17">
                  <c:v>1961 T2</c:v>
                </c:pt>
                <c:pt idx="18">
                  <c:v>1961 T3</c:v>
                </c:pt>
                <c:pt idx="19">
                  <c:v>1961 T4</c:v>
                </c:pt>
                <c:pt idx="20">
                  <c:v>1962 T1</c:v>
                </c:pt>
                <c:pt idx="21">
                  <c:v>1962 T2</c:v>
                </c:pt>
                <c:pt idx="22">
                  <c:v>1962 T3</c:v>
                </c:pt>
                <c:pt idx="23">
                  <c:v>1962 T4</c:v>
                </c:pt>
                <c:pt idx="24">
                  <c:v>1963 T1</c:v>
                </c:pt>
                <c:pt idx="25">
                  <c:v>1963 T2</c:v>
                </c:pt>
                <c:pt idx="26">
                  <c:v>1963 T3</c:v>
                </c:pt>
                <c:pt idx="27">
                  <c:v>1963 T4</c:v>
                </c:pt>
                <c:pt idx="28">
                  <c:v>1964 T1</c:v>
                </c:pt>
                <c:pt idx="29">
                  <c:v>1964 T2</c:v>
                </c:pt>
                <c:pt idx="30">
                  <c:v>1964 T3</c:v>
                </c:pt>
                <c:pt idx="31">
                  <c:v>1964 T4</c:v>
                </c:pt>
                <c:pt idx="32">
                  <c:v>1965 T1</c:v>
                </c:pt>
                <c:pt idx="33">
                  <c:v>1965 T2</c:v>
                </c:pt>
                <c:pt idx="34">
                  <c:v>1965 T3</c:v>
                </c:pt>
                <c:pt idx="35">
                  <c:v>1965 T4</c:v>
                </c:pt>
                <c:pt idx="36">
                  <c:v>1966 T1</c:v>
                </c:pt>
                <c:pt idx="37">
                  <c:v>1966 T2</c:v>
                </c:pt>
                <c:pt idx="38">
                  <c:v>1966 T3</c:v>
                </c:pt>
                <c:pt idx="39">
                  <c:v>1966 T4</c:v>
                </c:pt>
                <c:pt idx="40">
                  <c:v>1967 T1</c:v>
                </c:pt>
                <c:pt idx="41">
                  <c:v>1967 T2</c:v>
                </c:pt>
                <c:pt idx="42">
                  <c:v>1967 T3</c:v>
                </c:pt>
                <c:pt idx="43">
                  <c:v>1967 T4</c:v>
                </c:pt>
                <c:pt idx="44">
                  <c:v>1968 T1</c:v>
                </c:pt>
                <c:pt idx="45">
                  <c:v>1968 T2</c:v>
                </c:pt>
                <c:pt idx="46">
                  <c:v>1968 T3</c:v>
                </c:pt>
                <c:pt idx="47">
                  <c:v>1968 T4</c:v>
                </c:pt>
                <c:pt idx="48">
                  <c:v>1969 T1</c:v>
                </c:pt>
                <c:pt idx="49">
                  <c:v>1969 T2</c:v>
                </c:pt>
                <c:pt idx="50">
                  <c:v>1969 T3</c:v>
                </c:pt>
                <c:pt idx="51">
                  <c:v>1969 T4</c:v>
                </c:pt>
                <c:pt idx="52">
                  <c:v>1970 T1</c:v>
                </c:pt>
                <c:pt idx="53">
                  <c:v>1970 T2</c:v>
                </c:pt>
                <c:pt idx="54">
                  <c:v>1970 T3</c:v>
                </c:pt>
                <c:pt idx="55">
                  <c:v>1970 T4</c:v>
                </c:pt>
                <c:pt idx="56">
                  <c:v>1971 T1</c:v>
                </c:pt>
                <c:pt idx="57">
                  <c:v>1971 T2</c:v>
                </c:pt>
                <c:pt idx="58">
                  <c:v>1971 T3</c:v>
                </c:pt>
                <c:pt idx="59">
                  <c:v>1971 T4</c:v>
                </c:pt>
                <c:pt idx="60">
                  <c:v>1972 T1</c:v>
                </c:pt>
                <c:pt idx="61">
                  <c:v>1972 T2</c:v>
                </c:pt>
                <c:pt idx="62">
                  <c:v>1972 T3</c:v>
                </c:pt>
                <c:pt idx="63">
                  <c:v>1972 T4</c:v>
                </c:pt>
                <c:pt idx="64">
                  <c:v>1973 T1</c:v>
                </c:pt>
                <c:pt idx="65">
                  <c:v>1973 T2</c:v>
                </c:pt>
                <c:pt idx="66">
                  <c:v>1973 T3</c:v>
                </c:pt>
                <c:pt idx="67">
                  <c:v>1973 T4</c:v>
                </c:pt>
                <c:pt idx="68">
                  <c:v>1974 T1</c:v>
                </c:pt>
                <c:pt idx="69">
                  <c:v>1974 T2</c:v>
                </c:pt>
                <c:pt idx="70">
                  <c:v>1974 T3</c:v>
                </c:pt>
                <c:pt idx="71">
                  <c:v>1974 T4</c:v>
                </c:pt>
                <c:pt idx="72">
                  <c:v>1975 T1</c:v>
                </c:pt>
                <c:pt idx="73">
                  <c:v>1975 T2</c:v>
                </c:pt>
                <c:pt idx="74">
                  <c:v>1975 T3</c:v>
                </c:pt>
                <c:pt idx="75">
                  <c:v>1975 T4</c:v>
                </c:pt>
                <c:pt idx="76">
                  <c:v>1976 T1</c:v>
                </c:pt>
                <c:pt idx="77">
                  <c:v>1976 T2</c:v>
                </c:pt>
                <c:pt idx="78">
                  <c:v>1976 T3</c:v>
                </c:pt>
                <c:pt idx="79">
                  <c:v>1976 T4</c:v>
                </c:pt>
                <c:pt idx="80">
                  <c:v>1977 T1</c:v>
                </c:pt>
                <c:pt idx="81">
                  <c:v>1977 T2</c:v>
                </c:pt>
                <c:pt idx="82">
                  <c:v>1977 T3</c:v>
                </c:pt>
                <c:pt idx="83">
                  <c:v>1977 T4</c:v>
                </c:pt>
                <c:pt idx="84">
                  <c:v>1978 T1</c:v>
                </c:pt>
                <c:pt idx="85">
                  <c:v>1978 T2</c:v>
                </c:pt>
                <c:pt idx="86">
                  <c:v>1978 T3</c:v>
                </c:pt>
                <c:pt idx="87">
                  <c:v>1978 T4</c:v>
                </c:pt>
                <c:pt idx="88">
                  <c:v>1979 T1</c:v>
                </c:pt>
                <c:pt idx="89">
                  <c:v>1979 T2</c:v>
                </c:pt>
                <c:pt idx="90">
                  <c:v>1979 T3</c:v>
                </c:pt>
                <c:pt idx="91">
                  <c:v>1979 T4</c:v>
                </c:pt>
                <c:pt idx="92">
                  <c:v>1980 T1</c:v>
                </c:pt>
                <c:pt idx="93">
                  <c:v>1980 T2</c:v>
                </c:pt>
                <c:pt idx="94">
                  <c:v>1980 T3</c:v>
                </c:pt>
                <c:pt idx="95">
                  <c:v>1980 T4</c:v>
                </c:pt>
                <c:pt idx="96">
                  <c:v>1981 T1</c:v>
                </c:pt>
                <c:pt idx="97">
                  <c:v>1981 T2</c:v>
                </c:pt>
                <c:pt idx="98">
                  <c:v>1981 T3</c:v>
                </c:pt>
                <c:pt idx="99">
                  <c:v>1981 T4</c:v>
                </c:pt>
                <c:pt idx="100">
                  <c:v>1982 T1</c:v>
                </c:pt>
                <c:pt idx="101">
                  <c:v>1982 T2</c:v>
                </c:pt>
                <c:pt idx="102">
                  <c:v>1982 T3</c:v>
                </c:pt>
                <c:pt idx="103">
                  <c:v>1982 T4</c:v>
                </c:pt>
                <c:pt idx="104">
                  <c:v>1983 T1</c:v>
                </c:pt>
                <c:pt idx="105">
                  <c:v>1983 T2</c:v>
                </c:pt>
                <c:pt idx="106">
                  <c:v>1983 T3</c:v>
                </c:pt>
                <c:pt idx="107">
                  <c:v>1983 T4</c:v>
                </c:pt>
                <c:pt idx="108">
                  <c:v>1984 T1</c:v>
                </c:pt>
                <c:pt idx="109">
                  <c:v>1984 T2</c:v>
                </c:pt>
                <c:pt idx="110">
                  <c:v>1984 T3</c:v>
                </c:pt>
                <c:pt idx="111">
                  <c:v>1984 T4</c:v>
                </c:pt>
                <c:pt idx="112">
                  <c:v>1985 T1</c:v>
                </c:pt>
                <c:pt idx="113">
                  <c:v>1985 T2</c:v>
                </c:pt>
                <c:pt idx="114">
                  <c:v>1985 T3</c:v>
                </c:pt>
                <c:pt idx="115">
                  <c:v>1985 T4</c:v>
                </c:pt>
                <c:pt idx="116">
                  <c:v>1986 T1</c:v>
                </c:pt>
                <c:pt idx="117">
                  <c:v>1986 T2</c:v>
                </c:pt>
                <c:pt idx="118">
                  <c:v>1986 T3</c:v>
                </c:pt>
                <c:pt idx="119">
                  <c:v>1986 T4</c:v>
                </c:pt>
                <c:pt idx="120">
                  <c:v>1987 T1</c:v>
                </c:pt>
                <c:pt idx="121">
                  <c:v>1987 T2</c:v>
                </c:pt>
                <c:pt idx="122">
                  <c:v>1987 T3</c:v>
                </c:pt>
                <c:pt idx="123">
                  <c:v>1987 T4</c:v>
                </c:pt>
                <c:pt idx="124">
                  <c:v>1988 T1</c:v>
                </c:pt>
                <c:pt idx="125">
                  <c:v>1988 T2</c:v>
                </c:pt>
                <c:pt idx="126">
                  <c:v>1988 T3</c:v>
                </c:pt>
                <c:pt idx="127">
                  <c:v>1988 T4</c:v>
                </c:pt>
                <c:pt idx="128">
                  <c:v>1989 T1</c:v>
                </c:pt>
                <c:pt idx="129">
                  <c:v>1989 T2</c:v>
                </c:pt>
                <c:pt idx="130">
                  <c:v>1989 T3</c:v>
                </c:pt>
                <c:pt idx="131">
                  <c:v>1989 T4</c:v>
                </c:pt>
                <c:pt idx="132">
                  <c:v>1990 T1</c:v>
                </c:pt>
                <c:pt idx="133">
                  <c:v>1990 T2</c:v>
                </c:pt>
                <c:pt idx="134">
                  <c:v>1990 T3</c:v>
                </c:pt>
                <c:pt idx="135">
                  <c:v>1990 T4</c:v>
                </c:pt>
                <c:pt idx="136">
                  <c:v>1991 T1</c:v>
                </c:pt>
                <c:pt idx="137">
                  <c:v>1991 T2</c:v>
                </c:pt>
                <c:pt idx="138">
                  <c:v>1991 T3</c:v>
                </c:pt>
                <c:pt idx="139">
                  <c:v>1991 T4</c:v>
                </c:pt>
                <c:pt idx="140">
                  <c:v>1992 T1</c:v>
                </c:pt>
                <c:pt idx="141">
                  <c:v>1992 T2</c:v>
                </c:pt>
                <c:pt idx="142">
                  <c:v>1992 T3</c:v>
                </c:pt>
                <c:pt idx="143">
                  <c:v>1992 T4</c:v>
                </c:pt>
                <c:pt idx="144">
                  <c:v>1993 T1</c:v>
                </c:pt>
                <c:pt idx="145">
                  <c:v>1993 T2</c:v>
                </c:pt>
                <c:pt idx="146">
                  <c:v>1993 T3</c:v>
                </c:pt>
                <c:pt idx="147">
                  <c:v>1993 T4</c:v>
                </c:pt>
                <c:pt idx="148">
                  <c:v>1994 T1</c:v>
                </c:pt>
                <c:pt idx="149">
                  <c:v>1994 T2</c:v>
                </c:pt>
                <c:pt idx="150">
                  <c:v>1994 T3</c:v>
                </c:pt>
                <c:pt idx="151">
                  <c:v>1994 T4</c:v>
                </c:pt>
                <c:pt idx="152">
                  <c:v>1995 T1</c:v>
                </c:pt>
                <c:pt idx="153">
                  <c:v>1995 T2</c:v>
                </c:pt>
                <c:pt idx="154">
                  <c:v>1995 T3</c:v>
                </c:pt>
                <c:pt idx="155">
                  <c:v>1995 T4</c:v>
                </c:pt>
                <c:pt idx="156">
                  <c:v>1996 T1</c:v>
                </c:pt>
                <c:pt idx="157">
                  <c:v>1996 T2</c:v>
                </c:pt>
                <c:pt idx="158">
                  <c:v>1996 T3</c:v>
                </c:pt>
                <c:pt idx="159">
                  <c:v>1996 T4</c:v>
                </c:pt>
                <c:pt idx="160">
                  <c:v>1997 T1</c:v>
                </c:pt>
                <c:pt idx="161">
                  <c:v>1997 T2</c:v>
                </c:pt>
                <c:pt idx="162">
                  <c:v>1997 T3</c:v>
                </c:pt>
                <c:pt idx="163">
                  <c:v>1997 T4</c:v>
                </c:pt>
                <c:pt idx="164">
                  <c:v>1998 T1</c:v>
                </c:pt>
                <c:pt idx="165">
                  <c:v>1998 T2</c:v>
                </c:pt>
                <c:pt idx="166">
                  <c:v>1998 T3</c:v>
                </c:pt>
                <c:pt idx="167">
                  <c:v>1998 T4</c:v>
                </c:pt>
                <c:pt idx="168">
                  <c:v>1999 T1</c:v>
                </c:pt>
                <c:pt idx="169">
                  <c:v>1999 T2</c:v>
                </c:pt>
                <c:pt idx="170">
                  <c:v>1999 T3</c:v>
                </c:pt>
                <c:pt idx="171">
                  <c:v>1999 T4</c:v>
                </c:pt>
                <c:pt idx="172">
                  <c:v>2000 T1</c:v>
                </c:pt>
                <c:pt idx="173">
                  <c:v>2000 T2</c:v>
                </c:pt>
                <c:pt idx="174">
                  <c:v>2000 T3</c:v>
                </c:pt>
                <c:pt idx="175">
                  <c:v>2000 T4</c:v>
                </c:pt>
                <c:pt idx="176">
                  <c:v>2001 T1</c:v>
                </c:pt>
                <c:pt idx="177">
                  <c:v>2001 T2</c:v>
                </c:pt>
                <c:pt idx="178">
                  <c:v>2001 T3</c:v>
                </c:pt>
                <c:pt idx="179">
                  <c:v>2001 T4</c:v>
                </c:pt>
                <c:pt idx="180">
                  <c:v>2002 T1</c:v>
                </c:pt>
                <c:pt idx="181">
                  <c:v>2002 T2</c:v>
                </c:pt>
                <c:pt idx="182">
                  <c:v>2002 T3</c:v>
                </c:pt>
                <c:pt idx="183">
                  <c:v>2002 T4</c:v>
                </c:pt>
                <c:pt idx="184">
                  <c:v>2003 T1</c:v>
                </c:pt>
                <c:pt idx="185">
                  <c:v>2003 T2</c:v>
                </c:pt>
                <c:pt idx="186">
                  <c:v>2003 T3</c:v>
                </c:pt>
                <c:pt idx="187">
                  <c:v>2003 T4</c:v>
                </c:pt>
                <c:pt idx="188">
                  <c:v>2004 T1</c:v>
                </c:pt>
                <c:pt idx="189">
                  <c:v>2004 T2</c:v>
                </c:pt>
                <c:pt idx="190">
                  <c:v>2004 T3</c:v>
                </c:pt>
                <c:pt idx="191">
                  <c:v>2004 T4</c:v>
                </c:pt>
                <c:pt idx="192">
                  <c:v>2005 T1</c:v>
                </c:pt>
                <c:pt idx="193">
                  <c:v>2005 T2</c:v>
                </c:pt>
                <c:pt idx="194">
                  <c:v>2005 T3</c:v>
                </c:pt>
                <c:pt idx="195">
                  <c:v>2005 T4</c:v>
                </c:pt>
                <c:pt idx="196">
                  <c:v>2006 T1</c:v>
                </c:pt>
                <c:pt idx="197">
                  <c:v>2006 T2</c:v>
                </c:pt>
                <c:pt idx="198">
                  <c:v>2006 T3</c:v>
                </c:pt>
                <c:pt idx="199">
                  <c:v>2006 T4</c:v>
                </c:pt>
                <c:pt idx="200">
                  <c:v>2007 T1</c:v>
                </c:pt>
                <c:pt idx="201">
                  <c:v>2007 T2</c:v>
                </c:pt>
                <c:pt idx="202">
                  <c:v>2007 T3</c:v>
                </c:pt>
                <c:pt idx="203">
                  <c:v>2007 T4</c:v>
                </c:pt>
                <c:pt idx="204">
                  <c:v>2008 T1</c:v>
                </c:pt>
                <c:pt idx="205">
                  <c:v>2008 T2</c:v>
                </c:pt>
                <c:pt idx="206">
                  <c:v>2008 T3</c:v>
                </c:pt>
                <c:pt idx="207">
                  <c:v>2008 T4</c:v>
                </c:pt>
                <c:pt idx="208">
                  <c:v>2009 T1</c:v>
                </c:pt>
                <c:pt idx="209">
                  <c:v>2009 T2</c:v>
                </c:pt>
                <c:pt idx="210">
                  <c:v>2009 T3</c:v>
                </c:pt>
                <c:pt idx="211">
                  <c:v>2009 T4</c:v>
                </c:pt>
                <c:pt idx="212">
                  <c:v>2010 T1</c:v>
                </c:pt>
                <c:pt idx="213">
                  <c:v>2010 T2</c:v>
                </c:pt>
                <c:pt idx="214">
                  <c:v>2010 T3</c:v>
                </c:pt>
                <c:pt idx="215">
                  <c:v>2010 T4</c:v>
                </c:pt>
                <c:pt idx="216">
                  <c:v>2011 T1</c:v>
                </c:pt>
                <c:pt idx="217">
                  <c:v>2011 T2</c:v>
                </c:pt>
                <c:pt idx="218">
                  <c:v>2011 T3</c:v>
                </c:pt>
              </c:strCache>
            </c:strRef>
          </c:cat>
          <c:val>
            <c:numRef>
              <c:f>'ipeadata(23-04-2012-09-03)'!$C$2:$C$220</c:f>
              <c:numCache>
                <c:formatCode>General</c:formatCode>
                <c:ptCount val="219"/>
                <c:pt idx="0">
                  <c:v>360</c:v>
                </c:pt>
                <c:pt idx="1">
                  <c:v>360</c:v>
                </c:pt>
                <c:pt idx="2">
                  <c:v>360</c:v>
                </c:pt>
                <c:pt idx="3">
                  <c:v>360</c:v>
                </c:pt>
                <c:pt idx="4">
                  <c:v>360</c:v>
                </c:pt>
                <c:pt idx="5">
                  <c:v>360</c:v>
                </c:pt>
                <c:pt idx="6">
                  <c:v>360</c:v>
                </c:pt>
                <c:pt idx="7">
                  <c:v>360</c:v>
                </c:pt>
                <c:pt idx="8">
                  <c:v>360</c:v>
                </c:pt>
                <c:pt idx="9">
                  <c:v>360</c:v>
                </c:pt>
                <c:pt idx="10">
                  <c:v>360</c:v>
                </c:pt>
                <c:pt idx="11">
                  <c:v>360</c:v>
                </c:pt>
                <c:pt idx="12">
                  <c:v>360</c:v>
                </c:pt>
                <c:pt idx="13">
                  <c:v>360</c:v>
                </c:pt>
                <c:pt idx="14">
                  <c:v>360</c:v>
                </c:pt>
                <c:pt idx="15">
                  <c:v>360</c:v>
                </c:pt>
                <c:pt idx="16">
                  <c:v>360</c:v>
                </c:pt>
                <c:pt idx="17">
                  <c:v>360</c:v>
                </c:pt>
                <c:pt idx="18">
                  <c:v>360</c:v>
                </c:pt>
                <c:pt idx="19">
                  <c:v>360</c:v>
                </c:pt>
                <c:pt idx="20">
                  <c:v>360</c:v>
                </c:pt>
                <c:pt idx="21">
                  <c:v>360</c:v>
                </c:pt>
                <c:pt idx="22">
                  <c:v>360</c:v>
                </c:pt>
                <c:pt idx="23">
                  <c:v>360</c:v>
                </c:pt>
                <c:pt idx="24">
                  <c:v>360</c:v>
                </c:pt>
                <c:pt idx="25">
                  <c:v>360</c:v>
                </c:pt>
                <c:pt idx="26">
                  <c:v>360</c:v>
                </c:pt>
                <c:pt idx="27">
                  <c:v>360</c:v>
                </c:pt>
                <c:pt idx="28">
                  <c:v>360</c:v>
                </c:pt>
                <c:pt idx="29">
                  <c:v>360</c:v>
                </c:pt>
                <c:pt idx="30">
                  <c:v>360</c:v>
                </c:pt>
                <c:pt idx="31">
                  <c:v>360</c:v>
                </c:pt>
                <c:pt idx="32">
                  <c:v>360</c:v>
                </c:pt>
                <c:pt idx="33">
                  <c:v>360</c:v>
                </c:pt>
                <c:pt idx="34">
                  <c:v>360</c:v>
                </c:pt>
                <c:pt idx="35">
                  <c:v>360</c:v>
                </c:pt>
                <c:pt idx="36">
                  <c:v>360</c:v>
                </c:pt>
                <c:pt idx="37">
                  <c:v>360</c:v>
                </c:pt>
                <c:pt idx="38">
                  <c:v>360</c:v>
                </c:pt>
                <c:pt idx="39">
                  <c:v>360</c:v>
                </c:pt>
                <c:pt idx="40">
                  <c:v>360</c:v>
                </c:pt>
                <c:pt idx="41">
                  <c:v>360</c:v>
                </c:pt>
                <c:pt idx="42">
                  <c:v>360</c:v>
                </c:pt>
                <c:pt idx="43">
                  <c:v>360</c:v>
                </c:pt>
                <c:pt idx="44">
                  <c:v>360</c:v>
                </c:pt>
                <c:pt idx="45">
                  <c:v>360</c:v>
                </c:pt>
                <c:pt idx="46">
                  <c:v>360</c:v>
                </c:pt>
                <c:pt idx="47">
                  <c:v>360</c:v>
                </c:pt>
                <c:pt idx="48">
                  <c:v>360</c:v>
                </c:pt>
                <c:pt idx="49">
                  <c:v>360</c:v>
                </c:pt>
                <c:pt idx="50">
                  <c:v>360</c:v>
                </c:pt>
                <c:pt idx="51">
                  <c:v>360</c:v>
                </c:pt>
                <c:pt idx="52">
                  <c:v>360</c:v>
                </c:pt>
                <c:pt idx="53">
                  <c:v>360</c:v>
                </c:pt>
                <c:pt idx="54">
                  <c:v>360</c:v>
                </c:pt>
                <c:pt idx="55">
                  <c:v>360</c:v>
                </c:pt>
                <c:pt idx="56">
                  <c:v>360</c:v>
                </c:pt>
                <c:pt idx="57">
                  <c:v>360</c:v>
                </c:pt>
                <c:pt idx="58">
                  <c:v>350.97299999999979</c:v>
                </c:pt>
                <c:pt idx="59">
                  <c:v>331.73699999999963</c:v>
                </c:pt>
                <c:pt idx="60">
                  <c:v>306.55</c:v>
                </c:pt>
                <c:pt idx="61">
                  <c:v>303.89299999999974</c:v>
                </c:pt>
                <c:pt idx="62">
                  <c:v>301.10300000000001</c:v>
                </c:pt>
                <c:pt idx="63">
                  <c:v>301.14299999999997</c:v>
                </c:pt>
                <c:pt idx="64">
                  <c:v>282.10700000000008</c:v>
                </c:pt>
                <c:pt idx="65">
                  <c:v>264.98299999999978</c:v>
                </c:pt>
                <c:pt idx="66">
                  <c:v>265.00299999999999</c:v>
                </c:pt>
                <c:pt idx="67">
                  <c:v>274.71299999999979</c:v>
                </c:pt>
                <c:pt idx="68">
                  <c:v>290.82</c:v>
                </c:pt>
                <c:pt idx="69">
                  <c:v>279.91999999999979</c:v>
                </c:pt>
                <c:pt idx="70">
                  <c:v>297.58300000000003</c:v>
                </c:pt>
                <c:pt idx="71">
                  <c:v>300.00700000000001</c:v>
                </c:pt>
                <c:pt idx="72">
                  <c:v>293.27999999999975</c:v>
                </c:pt>
                <c:pt idx="73">
                  <c:v>292.387</c:v>
                </c:pt>
                <c:pt idx="74">
                  <c:v>297.947</c:v>
                </c:pt>
                <c:pt idx="75">
                  <c:v>303.53699999999958</c:v>
                </c:pt>
                <c:pt idx="76">
                  <c:v>302.387</c:v>
                </c:pt>
                <c:pt idx="77">
                  <c:v>299.197</c:v>
                </c:pt>
                <c:pt idx="78">
                  <c:v>291.06</c:v>
                </c:pt>
                <c:pt idx="79">
                  <c:v>293.56700000000001</c:v>
                </c:pt>
                <c:pt idx="80">
                  <c:v>285.57299999999975</c:v>
                </c:pt>
                <c:pt idx="81">
                  <c:v>275.24</c:v>
                </c:pt>
                <c:pt idx="82">
                  <c:v>266.16699999999975</c:v>
                </c:pt>
                <c:pt idx="83">
                  <c:v>247.06</c:v>
                </c:pt>
                <c:pt idx="84">
                  <c:v>237.64</c:v>
                </c:pt>
                <c:pt idx="85">
                  <c:v>220.80700000000004</c:v>
                </c:pt>
                <c:pt idx="86">
                  <c:v>192.83700000000007</c:v>
                </c:pt>
                <c:pt idx="87">
                  <c:v>190.483</c:v>
                </c:pt>
                <c:pt idx="88">
                  <c:v>201.46</c:v>
                </c:pt>
                <c:pt idx="89">
                  <c:v>217.61699999999999</c:v>
                </c:pt>
                <c:pt idx="90">
                  <c:v>218.86</c:v>
                </c:pt>
                <c:pt idx="91">
                  <c:v>238.62300000000002</c:v>
                </c:pt>
                <c:pt idx="92">
                  <c:v>243.54300000000001</c:v>
                </c:pt>
                <c:pt idx="93">
                  <c:v>232.69</c:v>
                </c:pt>
                <c:pt idx="94">
                  <c:v>220.083</c:v>
                </c:pt>
                <c:pt idx="95">
                  <c:v>210.64699999999999</c:v>
                </c:pt>
                <c:pt idx="96">
                  <c:v>205.57</c:v>
                </c:pt>
                <c:pt idx="97">
                  <c:v>220</c:v>
                </c:pt>
                <c:pt idx="98">
                  <c:v>231.89000000000001</c:v>
                </c:pt>
                <c:pt idx="99">
                  <c:v>224.68300000000002</c:v>
                </c:pt>
                <c:pt idx="100">
                  <c:v>233.49300000000002</c:v>
                </c:pt>
                <c:pt idx="101">
                  <c:v>244.267</c:v>
                </c:pt>
                <c:pt idx="102">
                  <c:v>258.863</c:v>
                </c:pt>
                <c:pt idx="103">
                  <c:v>259.68299999999999</c:v>
                </c:pt>
                <c:pt idx="104">
                  <c:v>235.73699999999999</c:v>
                </c:pt>
                <c:pt idx="105">
                  <c:v>237.53300000000002</c:v>
                </c:pt>
                <c:pt idx="106">
                  <c:v>242.53300000000002</c:v>
                </c:pt>
                <c:pt idx="107">
                  <c:v>234.24299999999999</c:v>
                </c:pt>
                <c:pt idx="108">
                  <c:v>231.00700000000001</c:v>
                </c:pt>
                <c:pt idx="109">
                  <c:v>229.607</c:v>
                </c:pt>
                <c:pt idx="110">
                  <c:v>243.45700000000011</c:v>
                </c:pt>
                <c:pt idx="111">
                  <c:v>246.02</c:v>
                </c:pt>
                <c:pt idx="112">
                  <c:v>257.68299999999999</c:v>
                </c:pt>
                <c:pt idx="113">
                  <c:v>250.733</c:v>
                </c:pt>
                <c:pt idx="114">
                  <c:v>238.637</c:v>
                </c:pt>
                <c:pt idx="115">
                  <c:v>207.09</c:v>
                </c:pt>
                <c:pt idx="116">
                  <c:v>187.88000000000011</c:v>
                </c:pt>
                <c:pt idx="117">
                  <c:v>170.13300000000001</c:v>
                </c:pt>
                <c:pt idx="118">
                  <c:v>155.77299999999997</c:v>
                </c:pt>
                <c:pt idx="119">
                  <c:v>160.29300000000001</c:v>
                </c:pt>
                <c:pt idx="120">
                  <c:v>153.167</c:v>
                </c:pt>
                <c:pt idx="121">
                  <c:v>142.667</c:v>
                </c:pt>
                <c:pt idx="122">
                  <c:v>146.923</c:v>
                </c:pt>
                <c:pt idx="123">
                  <c:v>135.79300000000001</c:v>
                </c:pt>
                <c:pt idx="124">
                  <c:v>128</c:v>
                </c:pt>
                <c:pt idx="125">
                  <c:v>125.613</c:v>
                </c:pt>
                <c:pt idx="126">
                  <c:v>133.71299999999999</c:v>
                </c:pt>
                <c:pt idx="127">
                  <c:v>125.28</c:v>
                </c:pt>
                <c:pt idx="128">
                  <c:v>128.453</c:v>
                </c:pt>
                <c:pt idx="129">
                  <c:v>138.07300000000001</c:v>
                </c:pt>
                <c:pt idx="130">
                  <c:v>142.29399999999998</c:v>
                </c:pt>
                <c:pt idx="131">
                  <c:v>143.03700000000001</c:v>
                </c:pt>
                <c:pt idx="132">
                  <c:v>147.9</c:v>
                </c:pt>
                <c:pt idx="133">
                  <c:v>155.25299999999999</c:v>
                </c:pt>
                <c:pt idx="134">
                  <c:v>145.22999999999999</c:v>
                </c:pt>
                <c:pt idx="135">
                  <c:v>130.78700000000001</c:v>
                </c:pt>
                <c:pt idx="136">
                  <c:v>133.85300000000001</c:v>
                </c:pt>
                <c:pt idx="137">
                  <c:v>138.31</c:v>
                </c:pt>
                <c:pt idx="138">
                  <c:v>137.16</c:v>
                </c:pt>
                <c:pt idx="139">
                  <c:v>129.50299999999999</c:v>
                </c:pt>
                <c:pt idx="140">
                  <c:v>128.43</c:v>
                </c:pt>
                <c:pt idx="141">
                  <c:v>130.303</c:v>
                </c:pt>
                <c:pt idx="142">
                  <c:v>124.893</c:v>
                </c:pt>
                <c:pt idx="143">
                  <c:v>122.979</c:v>
                </c:pt>
                <c:pt idx="144">
                  <c:v>121.01300000000002</c:v>
                </c:pt>
                <c:pt idx="145">
                  <c:v>110.063</c:v>
                </c:pt>
                <c:pt idx="146">
                  <c:v>105.57499999999999</c:v>
                </c:pt>
                <c:pt idx="147">
                  <c:v>108.14</c:v>
                </c:pt>
                <c:pt idx="148">
                  <c:v>107.61999999999999</c:v>
                </c:pt>
                <c:pt idx="149">
                  <c:v>103.327</c:v>
                </c:pt>
                <c:pt idx="150">
                  <c:v>99.050799999999981</c:v>
                </c:pt>
                <c:pt idx="151">
                  <c:v>98.833799999999982</c:v>
                </c:pt>
                <c:pt idx="152">
                  <c:v>96.259</c:v>
                </c:pt>
                <c:pt idx="153">
                  <c:v>84.431300000000007</c:v>
                </c:pt>
                <c:pt idx="154">
                  <c:v>94.085599999999999</c:v>
                </c:pt>
                <c:pt idx="155">
                  <c:v>101.462</c:v>
                </c:pt>
                <c:pt idx="156">
                  <c:v>105.79300000000002</c:v>
                </c:pt>
                <c:pt idx="157">
                  <c:v>107.589</c:v>
                </c:pt>
                <c:pt idx="158">
                  <c:v>108.94000000000005</c:v>
                </c:pt>
                <c:pt idx="159">
                  <c:v>112.79400000000005</c:v>
                </c:pt>
                <c:pt idx="160">
                  <c:v>121.223</c:v>
                </c:pt>
                <c:pt idx="161">
                  <c:v>119.568</c:v>
                </c:pt>
                <c:pt idx="162">
                  <c:v>117.935</c:v>
                </c:pt>
                <c:pt idx="163">
                  <c:v>125.238</c:v>
                </c:pt>
                <c:pt idx="164">
                  <c:v>128.04900000000001</c:v>
                </c:pt>
                <c:pt idx="165">
                  <c:v>135.74499999999998</c:v>
                </c:pt>
                <c:pt idx="166">
                  <c:v>139.994</c:v>
                </c:pt>
                <c:pt idx="167">
                  <c:v>119.834</c:v>
                </c:pt>
                <c:pt idx="168">
                  <c:v>116.54</c:v>
                </c:pt>
                <c:pt idx="169">
                  <c:v>120.94000000000005</c:v>
                </c:pt>
                <c:pt idx="170">
                  <c:v>113.611</c:v>
                </c:pt>
                <c:pt idx="171">
                  <c:v>104.536</c:v>
                </c:pt>
                <c:pt idx="172">
                  <c:v>107.06</c:v>
                </c:pt>
                <c:pt idx="173">
                  <c:v>106.607</c:v>
                </c:pt>
                <c:pt idx="174">
                  <c:v>107.574</c:v>
                </c:pt>
                <c:pt idx="175">
                  <c:v>109.821</c:v>
                </c:pt>
                <c:pt idx="176">
                  <c:v>118.086</c:v>
                </c:pt>
                <c:pt idx="177">
                  <c:v>122.637</c:v>
                </c:pt>
                <c:pt idx="178">
                  <c:v>121.74400000000006</c:v>
                </c:pt>
                <c:pt idx="179">
                  <c:v>123.649</c:v>
                </c:pt>
                <c:pt idx="180">
                  <c:v>132.46</c:v>
                </c:pt>
                <c:pt idx="181">
                  <c:v>127.051</c:v>
                </c:pt>
                <c:pt idx="182">
                  <c:v>119.146</c:v>
                </c:pt>
                <c:pt idx="183">
                  <c:v>122.895</c:v>
                </c:pt>
                <c:pt idx="184">
                  <c:v>118.821</c:v>
                </c:pt>
                <c:pt idx="185">
                  <c:v>118.44000000000005</c:v>
                </c:pt>
                <c:pt idx="186">
                  <c:v>117.569</c:v>
                </c:pt>
                <c:pt idx="187">
                  <c:v>108.90400000000002</c:v>
                </c:pt>
                <c:pt idx="188">
                  <c:v>107.22799999999999</c:v>
                </c:pt>
                <c:pt idx="189">
                  <c:v>109.748</c:v>
                </c:pt>
                <c:pt idx="190">
                  <c:v>109.90900000000002</c:v>
                </c:pt>
                <c:pt idx="191">
                  <c:v>105.886</c:v>
                </c:pt>
                <c:pt idx="192">
                  <c:v>104.71299999999999</c:v>
                </c:pt>
                <c:pt idx="193">
                  <c:v>107.63500000000001</c:v>
                </c:pt>
                <c:pt idx="194">
                  <c:v>111.238</c:v>
                </c:pt>
                <c:pt idx="195">
                  <c:v>117.288</c:v>
                </c:pt>
                <c:pt idx="196">
                  <c:v>116.883</c:v>
                </c:pt>
                <c:pt idx="197">
                  <c:v>114.41600000000005</c:v>
                </c:pt>
                <c:pt idx="198">
                  <c:v>116.187</c:v>
                </c:pt>
                <c:pt idx="199">
                  <c:v>117.712</c:v>
                </c:pt>
                <c:pt idx="200">
                  <c:v>119.43300000000002</c:v>
                </c:pt>
                <c:pt idx="201">
                  <c:v>120.739</c:v>
                </c:pt>
                <c:pt idx="202">
                  <c:v>117.776</c:v>
                </c:pt>
                <c:pt idx="203">
                  <c:v>113.065</c:v>
                </c:pt>
                <c:pt idx="204">
                  <c:v>105.20399999999999</c:v>
                </c:pt>
                <c:pt idx="205">
                  <c:v>104.51100000000002</c:v>
                </c:pt>
                <c:pt idx="206">
                  <c:v>107.613</c:v>
                </c:pt>
                <c:pt idx="207">
                  <c:v>96.110500000000002</c:v>
                </c:pt>
                <c:pt idx="208">
                  <c:v>93.716099999999997</c:v>
                </c:pt>
                <c:pt idx="209">
                  <c:v>97.274999999999991</c:v>
                </c:pt>
                <c:pt idx="210">
                  <c:v>93.609099999999998</c:v>
                </c:pt>
                <c:pt idx="211">
                  <c:v>89.680199999999999</c:v>
                </c:pt>
                <c:pt idx="212">
                  <c:v>90.653399999999948</c:v>
                </c:pt>
                <c:pt idx="213">
                  <c:v>92.021299999999997</c:v>
                </c:pt>
                <c:pt idx="214">
                  <c:v>85.855299999999986</c:v>
                </c:pt>
                <c:pt idx="215">
                  <c:v>82.589500000000001</c:v>
                </c:pt>
                <c:pt idx="216">
                  <c:v>82.300799999999981</c:v>
                </c:pt>
                <c:pt idx="217">
                  <c:v>81.705299999999994</c:v>
                </c:pt>
                <c:pt idx="218">
                  <c:v>77.818600000000004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30-4FCD-83EB-D98FD3D5C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90240"/>
        <c:axId val="36496128"/>
      </c:lineChart>
      <c:lineChart>
        <c:grouping val="standard"/>
        <c:varyColors val="0"/>
        <c:ser>
          <c:idx val="0"/>
          <c:order val="0"/>
          <c:tx>
            <c:v>euroxdolar</c:v>
          </c:tx>
          <c:spPr>
            <a:ln w="8255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'ipeadata(23-04-2012-09-03)'!$A$2:$A$220</c:f>
              <c:strCache>
                <c:ptCount val="219"/>
                <c:pt idx="0">
                  <c:v>1957 T1</c:v>
                </c:pt>
                <c:pt idx="1">
                  <c:v>1957 T2</c:v>
                </c:pt>
                <c:pt idx="2">
                  <c:v>1957 T3</c:v>
                </c:pt>
                <c:pt idx="3">
                  <c:v>1957 T4</c:v>
                </c:pt>
                <c:pt idx="4">
                  <c:v>1958 T1</c:v>
                </c:pt>
                <c:pt idx="5">
                  <c:v>1958 T2</c:v>
                </c:pt>
                <c:pt idx="6">
                  <c:v>1958 T3</c:v>
                </c:pt>
                <c:pt idx="7">
                  <c:v>1958 T4</c:v>
                </c:pt>
                <c:pt idx="8">
                  <c:v>1959 T1</c:v>
                </c:pt>
                <c:pt idx="9">
                  <c:v>1959 T2</c:v>
                </c:pt>
                <c:pt idx="10">
                  <c:v>1959 T3</c:v>
                </c:pt>
                <c:pt idx="11">
                  <c:v>1959 T4</c:v>
                </c:pt>
                <c:pt idx="12">
                  <c:v>1960 T1</c:v>
                </c:pt>
                <c:pt idx="13">
                  <c:v>1960 T2</c:v>
                </c:pt>
                <c:pt idx="14">
                  <c:v>1960 T3</c:v>
                </c:pt>
                <c:pt idx="15">
                  <c:v>1960 T4</c:v>
                </c:pt>
                <c:pt idx="16">
                  <c:v>1961 T1</c:v>
                </c:pt>
                <c:pt idx="17">
                  <c:v>1961 T2</c:v>
                </c:pt>
                <c:pt idx="18">
                  <c:v>1961 T3</c:v>
                </c:pt>
                <c:pt idx="19">
                  <c:v>1961 T4</c:v>
                </c:pt>
                <c:pt idx="20">
                  <c:v>1962 T1</c:v>
                </c:pt>
                <c:pt idx="21">
                  <c:v>1962 T2</c:v>
                </c:pt>
                <c:pt idx="22">
                  <c:v>1962 T3</c:v>
                </c:pt>
                <c:pt idx="23">
                  <c:v>1962 T4</c:v>
                </c:pt>
                <c:pt idx="24">
                  <c:v>1963 T1</c:v>
                </c:pt>
                <c:pt idx="25">
                  <c:v>1963 T2</c:v>
                </c:pt>
                <c:pt idx="26">
                  <c:v>1963 T3</c:v>
                </c:pt>
                <c:pt idx="27">
                  <c:v>1963 T4</c:v>
                </c:pt>
                <c:pt idx="28">
                  <c:v>1964 T1</c:v>
                </c:pt>
                <c:pt idx="29">
                  <c:v>1964 T2</c:v>
                </c:pt>
                <c:pt idx="30">
                  <c:v>1964 T3</c:v>
                </c:pt>
                <c:pt idx="31">
                  <c:v>1964 T4</c:v>
                </c:pt>
                <c:pt idx="32">
                  <c:v>1965 T1</c:v>
                </c:pt>
                <c:pt idx="33">
                  <c:v>1965 T2</c:v>
                </c:pt>
                <c:pt idx="34">
                  <c:v>1965 T3</c:v>
                </c:pt>
                <c:pt idx="35">
                  <c:v>1965 T4</c:v>
                </c:pt>
                <c:pt idx="36">
                  <c:v>1966 T1</c:v>
                </c:pt>
                <c:pt idx="37">
                  <c:v>1966 T2</c:v>
                </c:pt>
                <c:pt idx="38">
                  <c:v>1966 T3</c:v>
                </c:pt>
                <c:pt idx="39">
                  <c:v>1966 T4</c:v>
                </c:pt>
                <c:pt idx="40">
                  <c:v>1967 T1</c:v>
                </c:pt>
                <c:pt idx="41">
                  <c:v>1967 T2</c:v>
                </c:pt>
                <c:pt idx="42">
                  <c:v>1967 T3</c:v>
                </c:pt>
                <c:pt idx="43">
                  <c:v>1967 T4</c:v>
                </c:pt>
                <c:pt idx="44">
                  <c:v>1968 T1</c:v>
                </c:pt>
                <c:pt idx="45">
                  <c:v>1968 T2</c:v>
                </c:pt>
                <c:pt idx="46">
                  <c:v>1968 T3</c:v>
                </c:pt>
                <c:pt idx="47">
                  <c:v>1968 T4</c:v>
                </c:pt>
                <c:pt idx="48">
                  <c:v>1969 T1</c:v>
                </c:pt>
                <c:pt idx="49">
                  <c:v>1969 T2</c:v>
                </c:pt>
                <c:pt idx="50">
                  <c:v>1969 T3</c:v>
                </c:pt>
                <c:pt idx="51">
                  <c:v>1969 T4</c:v>
                </c:pt>
                <c:pt idx="52">
                  <c:v>1970 T1</c:v>
                </c:pt>
                <c:pt idx="53">
                  <c:v>1970 T2</c:v>
                </c:pt>
                <c:pt idx="54">
                  <c:v>1970 T3</c:v>
                </c:pt>
                <c:pt idx="55">
                  <c:v>1970 T4</c:v>
                </c:pt>
                <c:pt idx="56">
                  <c:v>1971 T1</c:v>
                </c:pt>
                <c:pt idx="57">
                  <c:v>1971 T2</c:v>
                </c:pt>
                <c:pt idx="58">
                  <c:v>1971 T3</c:v>
                </c:pt>
                <c:pt idx="59">
                  <c:v>1971 T4</c:v>
                </c:pt>
                <c:pt idx="60">
                  <c:v>1972 T1</c:v>
                </c:pt>
                <c:pt idx="61">
                  <c:v>1972 T2</c:v>
                </c:pt>
                <c:pt idx="62">
                  <c:v>1972 T3</c:v>
                </c:pt>
                <c:pt idx="63">
                  <c:v>1972 T4</c:v>
                </c:pt>
                <c:pt idx="64">
                  <c:v>1973 T1</c:v>
                </c:pt>
                <c:pt idx="65">
                  <c:v>1973 T2</c:v>
                </c:pt>
                <c:pt idx="66">
                  <c:v>1973 T3</c:v>
                </c:pt>
                <c:pt idx="67">
                  <c:v>1973 T4</c:v>
                </c:pt>
                <c:pt idx="68">
                  <c:v>1974 T1</c:v>
                </c:pt>
                <c:pt idx="69">
                  <c:v>1974 T2</c:v>
                </c:pt>
                <c:pt idx="70">
                  <c:v>1974 T3</c:v>
                </c:pt>
                <c:pt idx="71">
                  <c:v>1974 T4</c:v>
                </c:pt>
                <c:pt idx="72">
                  <c:v>1975 T1</c:v>
                </c:pt>
                <c:pt idx="73">
                  <c:v>1975 T2</c:v>
                </c:pt>
                <c:pt idx="74">
                  <c:v>1975 T3</c:v>
                </c:pt>
                <c:pt idx="75">
                  <c:v>1975 T4</c:v>
                </c:pt>
                <c:pt idx="76">
                  <c:v>1976 T1</c:v>
                </c:pt>
                <c:pt idx="77">
                  <c:v>1976 T2</c:v>
                </c:pt>
                <c:pt idx="78">
                  <c:v>1976 T3</c:v>
                </c:pt>
                <c:pt idx="79">
                  <c:v>1976 T4</c:v>
                </c:pt>
                <c:pt idx="80">
                  <c:v>1977 T1</c:v>
                </c:pt>
                <c:pt idx="81">
                  <c:v>1977 T2</c:v>
                </c:pt>
                <c:pt idx="82">
                  <c:v>1977 T3</c:v>
                </c:pt>
                <c:pt idx="83">
                  <c:v>1977 T4</c:v>
                </c:pt>
                <c:pt idx="84">
                  <c:v>1978 T1</c:v>
                </c:pt>
                <c:pt idx="85">
                  <c:v>1978 T2</c:v>
                </c:pt>
                <c:pt idx="86">
                  <c:v>1978 T3</c:v>
                </c:pt>
                <c:pt idx="87">
                  <c:v>1978 T4</c:v>
                </c:pt>
                <c:pt idx="88">
                  <c:v>1979 T1</c:v>
                </c:pt>
                <c:pt idx="89">
                  <c:v>1979 T2</c:v>
                </c:pt>
                <c:pt idx="90">
                  <c:v>1979 T3</c:v>
                </c:pt>
                <c:pt idx="91">
                  <c:v>1979 T4</c:v>
                </c:pt>
                <c:pt idx="92">
                  <c:v>1980 T1</c:v>
                </c:pt>
                <c:pt idx="93">
                  <c:v>1980 T2</c:v>
                </c:pt>
                <c:pt idx="94">
                  <c:v>1980 T3</c:v>
                </c:pt>
                <c:pt idx="95">
                  <c:v>1980 T4</c:v>
                </c:pt>
                <c:pt idx="96">
                  <c:v>1981 T1</c:v>
                </c:pt>
                <c:pt idx="97">
                  <c:v>1981 T2</c:v>
                </c:pt>
                <c:pt idx="98">
                  <c:v>1981 T3</c:v>
                </c:pt>
                <c:pt idx="99">
                  <c:v>1981 T4</c:v>
                </c:pt>
                <c:pt idx="100">
                  <c:v>1982 T1</c:v>
                </c:pt>
                <c:pt idx="101">
                  <c:v>1982 T2</c:v>
                </c:pt>
                <c:pt idx="102">
                  <c:v>1982 T3</c:v>
                </c:pt>
                <c:pt idx="103">
                  <c:v>1982 T4</c:v>
                </c:pt>
                <c:pt idx="104">
                  <c:v>1983 T1</c:v>
                </c:pt>
                <c:pt idx="105">
                  <c:v>1983 T2</c:v>
                </c:pt>
                <c:pt idx="106">
                  <c:v>1983 T3</c:v>
                </c:pt>
                <c:pt idx="107">
                  <c:v>1983 T4</c:v>
                </c:pt>
                <c:pt idx="108">
                  <c:v>1984 T1</c:v>
                </c:pt>
                <c:pt idx="109">
                  <c:v>1984 T2</c:v>
                </c:pt>
                <c:pt idx="110">
                  <c:v>1984 T3</c:v>
                </c:pt>
                <c:pt idx="111">
                  <c:v>1984 T4</c:v>
                </c:pt>
                <c:pt idx="112">
                  <c:v>1985 T1</c:v>
                </c:pt>
                <c:pt idx="113">
                  <c:v>1985 T2</c:v>
                </c:pt>
                <c:pt idx="114">
                  <c:v>1985 T3</c:v>
                </c:pt>
                <c:pt idx="115">
                  <c:v>1985 T4</c:v>
                </c:pt>
                <c:pt idx="116">
                  <c:v>1986 T1</c:v>
                </c:pt>
                <c:pt idx="117">
                  <c:v>1986 T2</c:v>
                </c:pt>
                <c:pt idx="118">
                  <c:v>1986 T3</c:v>
                </c:pt>
                <c:pt idx="119">
                  <c:v>1986 T4</c:v>
                </c:pt>
                <c:pt idx="120">
                  <c:v>1987 T1</c:v>
                </c:pt>
                <c:pt idx="121">
                  <c:v>1987 T2</c:v>
                </c:pt>
                <c:pt idx="122">
                  <c:v>1987 T3</c:v>
                </c:pt>
                <c:pt idx="123">
                  <c:v>1987 T4</c:v>
                </c:pt>
                <c:pt idx="124">
                  <c:v>1988 T1</c:v>
                </c:pt>
                <c:pt idx="125">
                  <c:v>1988 T2</c:v>
                </c:pt>
                <c:pt idx="126">
                  <c:v>1988 T3</c:v>
                </c:pt>
                <c:pt idx="127">
                  <c:v>1988 T4</c:v>
                </c:pt>
                <c:pt idx="128">
                  <c:v>1989 T1</c:v>
                </c:pt>
                <c:pt idx="129">
                  <c:v>1989 T2</c:v>
                </c:pt>
                <c:pt idx="130">
                  <c:v>1989 T3</c:v>
                </c:pt>
                <c:pt idx="131">
                  <c:v>1989 T4</c:v>
                </c:pt>
                <c:pt idx="132">
                  <c:v>1990 T1</c:v>
                </c:pt>
                <c:pt idx="133">
                  <c:v>1990 T2</c:v>
                </c:pt>
                <c:pt idx="134">
                  <c:v>1990 T3</c:v>
                </c:pt>
                <c:pt idx="135">
                  <c:v>1990 T4</c:v>
                </c:pt>
                <c:pt idx="136">
                  <c:v>1991 T1</c:v>
                </c:pt>
                <c:pt idx="137">
                  <c:v>1991 T2</c:v>
                </c:pt>
                <c:pt idx="138">
                  <c:v>1991 T3</c:v>
                </c:pt>
                <c:pt idx="139">
                  <c:v>1991 T4</c:v>
                </c:pt>
                <c:pt idx="140">
                  <c:v>1992 T1</c:v>
                </c:pt>
                <c:pt idx="141">
                  <c:v>1992 T2</c:v>
                </c:pt>
                <c:pt idx="142">
                  <c:v>1992 T3</c:v>
                </c:pt>
                <c:pt idx="143">
                  <c:v>1992 T4</c:v>
                </c:pt>
                <c:pt idx="144">
                  <c:v>1993 T1</c:v>
                </c:pt>
                <c:pt idx="145">
                  <c:v>1993 T2</c:v>
                </c:pt>
                <c:pt idx="146">
                  <c:v>1993 T3</c:v>
                </c:pt>
                <c:pt idx="147">
                  <c:v>1993 T4</c:v>
                </c:pt>
                <c:pt idx="148">
                  <c:v>1994 T1</c:v>
                </c:pt>
                <c:pt idx="149">
                  <c:v>1994 T2</c:v>
                </c:pt>
                <c:pt idx="150">
                  <c:v>1994 T3</c:v>
                </c:pt>
                <c:pt idx="151">
                  <c:v>1994 T4</c:v>
                </c:pt>
                <c:pt idx="152">
                  <c:v>1995 T1</c:v>
                </c:pt>
                <c:pt idx="153">
                  <c:v>1995 T2</c:v>
                </c:pt>
                <c:pt idx="154">
                  <c:v>1995 T3</c:v>
                </c:pt>
                <c:pt idx="155">
                  <c:v>1995 T4</c:v>
                </c:pt>
                <c:pt idx="156">
                  <c:v>1996 T1</c:v>
                </c:pt>
                <c:pt idx="157">
                  <c:v>1996 T2</c:v>
                </c:pt>
                <c:pt idx="158">
                  <c:v>1996 T3</c:v>
                </c:pt>
                <c:pt idx="159">
                  <c:v>1996 T4</c:v>
                </c:pt>
                <c:pt idx="160">
                  <c:v>1997 T1</c:v>
                </c:pt>
                <c:pt idx="161">
                  <c:v>1997 T2</c:v>
                </c:pt>
                <c:pt idx="162">
                  <c:v>1997 T3</c:v>
                </c:pt>
                <c:pt idx="163">
                  <c:v>1997 T4</c:v>
                </c:pt>
                <c:pt idx="164">
                  <c:v>1998 T1</c:v>
                </c:pt>
                <c:pt idx="165">
                  <c:v>1998 T2</c:v>
                </c:pt>
                <c:pt idx="166">
                  <c:v>1998 T3</c:v>
                </c:pt>
                <c:pt idx="167">
                  <c:v>1998 T4</c:v>
                </c:pt>
                <c:pt idx="168">
                  <c:v>1999 T1</c:v>
                </c:pt>
                <c:pt idx="169">
                  <c:v>1999 T2</c:v>
                </c:pt>
                <c:pt idx="170">
                  <c:v>1999 T3</c:v>
                </c:pt>
                <c:pt idx="171">
                  <c:v>1999 T4</c:v>
                </c:pt>
                <c:pt idx="172">
                  <c:v>2000 T1</c:v>
                </c:pt>
                <c:pt idx="173">
                  <c:v>2000 T2</c:v>
                </c:pt>
                <c:pt idx="174">
                  <c:v>2000 T3</c:v>
                </c:pt>
                <c:pt idx="175">
                  <c:v>2000 T4</c:v>
                </c:pt>
                <c:pt idx="176">
                  <c:v>2001 T1</c:v>
                </c:pt>
                <c:pt idx="177">
                  <c:v>2001 T2</c:v>
                </c:pt>
                <c:pt idx="178">
                  <c:v>2001 T3</c:v>
                </c:pt>
                <c:pt idx="179">
                  <c:v>2001 T4</c:v>
                </c:pt>
                <c:pt idx="180">
                  <c:v>2002 T1</c:v>
                </c:pt>
                <c:pt idx="181">
                  <c:v>2002 T2</c:v>
                </c:pt>
                <c:pt idx="182">
                  <c:v>2002 T3</c:v>
                </c:pt>
                <c:pt idx="183">
                  <c:v>2002 T4</c:v>
                </c:pt>
                <c:pt idx="184">
                  <c:v>2003 T1</c:v>
                </c:pt>
                <c:pt idx="185">
                  <c:v>2003 T2</c:v>
                </c:pt>
                <c:pt idx="186">
                  <c:v>2003 T3</c:v>
                </c:pt>
                <c:pt idx="187">
                  <c:v>2003 T4</c:v>
                </c:pt>
                <c:pt idx="188">
                  <c:v>2004 T1</c:v>
                </c:pt>
                <c:pt idx="189">
                  <c:v>2004 T2</c:v>
                </c:pt>
                <c:pt idx="190">
                  <c:v>2004 T3</c:v>
                </c:pt>
                <c:pt idx="191">
                  <c:v>2004 T4</c:v>
                </c:pt>
                <c:pt idx="192">
                  <c:v>2005 T1</c:v>
                </c:pt>
                <c:pt idx="193">
                  <c:v>2005 T2</c:v>
                </c:pt>
                <c:pt idx="194">
                  <c:v>2005 T3</c:v>
                </c:pt>
                <c:pt idx="195">
                  <c:v>2005 T4</c:v>
                </c:pt>
                <c:pt idx="196">
                  <c:v>2006 T1</c:v>
                </c:pt>
                <c:pt idx="197">
                  <c:v>2006 T2</c:v>
                </c:pt>
                <c:pt idx="198">
                  <c:v>2006 T3</c:v>
                </c:pt>
                <c:pt idx="199">
                  <c:v>2006 T4</c:v>
                </c:pt>
                <c:pt idx="200">
                  <c:v>2007 T1</c:v>
                </c:pt>
                <c:pt idx="201">
                  <c:v>2007 T2</c:v>
                </c:pt>
                <c:pt idx="202">
                  <c:v>2007 T3</c:v>
                </c:pt>
                <c:pt idx="203">
                  <c:v>2007 T4</c:v>
                </c:pt>
                <c:pt idx="204">
                  <c:v>2008 T1</c:v>
                </c:pt>
                <c:pt idx="205">
                  <c:v>2008 T2</c:v>
                </c:pt>
                <c:pt idx="206">
                  <c:v>2008 T3</c:v>
                </c:pt>
                <c:pt idx="207">
                  <c:v>2008 T4</c:v>
                </c:pt>
                <c:pt idx="208">
                  <c:v>2009 T1</c:v>
                </c:pt>
                <c:pt idx="209">
                  <c:v>2009 T2</c:v>
                </c:pt>
                <c:pt idx="210">
                  <c:v>2009 T3</c:v>
                </c:pt>
                <c:pt idx="211">
                  <c:v>2009 T4</c:v>
                </c:pt>
                <c:pt idx="212">
                  <c:v>2010 T1</c:v>
                </c:pt>
                <c:pt idx="213">
                  <c:v>2010 T2</c:v>
                </c:pt>
                <c:pt idx="214">
                  <c:v>2010 T3</c:v>
                </c:pt>
                <c:pt idx="215">
                  <c:v>2010 T4</c:v>
                </c:pt>
                <c:pt idx="216">
                  <c:v>2011 T1</c:v>
                </c:pt>
                <c:pt idx="217">
                  <c:v>2011 T2</c:v>
                </c:pt>
                <c:pt idx="218">
                  <c:v>2011 T3</c:v>
                </c:pt>
              </c:strCache>
            </c:strRef>
          </c:cat>
          <c:val>
            <c:numRef>
              <c:f>'ipeadata(23-04-2012-09-03)'!$B$2:$B$220</c:f>
              <c:numCache>
                <c:formatCode>General</c:formatCode>
                <c:ptCount val="219"/>
                <c:pt idx="168">
                  <c:v>0.89092700000000058</c:v>
                </c:pt>
                <c:pt idx="169">
                  <c:v>0.94631100000000001</c:v>
                </c:pt>
                <c:pt idx="170">
                  <c:v>0.95395700000000005</c:v>
                </c:pt>
                <c:pt idx="171">
                  <c:v>0.96331299999999942</c:v>
                </c:pt>
                <c:pt idx="172">
                  <c:v>1.0135699999999992</c:v>
                </c:pt>
                <c:pt idx="173">
                  <c:v>1.07134</c:v>
                </c:pt>
                <c:pt idx="174">
                  <c:v>1.105839999999999</c:v>
                </c:pt>
                <c:pt idx="175">
                  <c:v>1.15086</c:v>
                </c:pt>
                <c:pt idx="176">
                  <c:v>1.0836599999999998</c:v>
                </c:pt>
                <c:pt idx="177">
                  <c:v>1.1459199999999998</c:v>
                </c:pt>
                <c:pt idx="178">
                  <c:v>1.1235899999999999</c:v>
                </c:pt>
                <c:pt idx="179">
                  <c:v>1.11686</c:v>
                </c:pt>
                <c:pt idx="180">
                  <c:v>1.1412100000000001</c:v>
                </c:pt>
                <c:pt idx="181">
                  <c:v>1.0888599999999999</c:v>
                </c:pt>
                <c:pt idx="182">
                  <c:v>1.01677</c:v>
                </c:pt>
                <c:pt idx="183">
                  <c:v>1.0033599999999998</c:v>
                </c:pt>
                <c:pt idx="184">
                  <c:v>0.93183700000000003</c:v>
                </c:pt>
                <c:pt idx="185">
                  <c:v>0.88135000000000041</c:v>
                </c:pt>
                <c:pt idx="186">
                  <c:v>0.88967000000000074</c:v>
                </c:pt>
                <c:pt idx="187">
                  <c:v>0.84128000000000003</c:v>
                </c:pt>
                <c:pt idx="188">
                  <c:v>0.79976999999999998</c:v>
                </c:pt>
                <c:pt idx="189">
                  <c:v>0.83051699999999928</c:v>
                </c:pt>
                <c:pt idx="190">
                  <c:v>0.81841299999999928</c:v>
                </c:pt>
                <c:pt idx="191">
                  <c:v>0.77276</c:v>
                </c:pt>
                <c:pt idx="192">
                  <c:v>0.76056699999999955</c:v>
                </c:pt>
                <c:pt idx="193">
                  <c:v>0.79431699999999938</c:v>
                </c:pt>
                <c:pt idx="194">
                  <c:v>0.820133</c:v>
                </c:pt>
                <c:pt idx="195">
                  <c:v>0.84146299999999929</c:v>
                </c:pt>
                <c:pt idx="196">
                  <c:v>0.83198300000000003</c:v>
                </c:pt>
                <c:pt idx="197">
                  <c:v>0.79624700000000004</c:v>
                </c:pt>
                <c:pt idx="198">
                  <c:v>0.78491299999999942</c:v>
                </c:pt>
                <c:pt idx="199">
                  <c:v>0.77542</c:v>
                </c:pt>
                <c:pt idx="200">
                  <c:v>0.76315299999999997</c:v>
                </c:pt>
                <c:pt idx="201">
                  <c:v>0.74176299999999951</c:v>
                </c:pt>
                <c:pt idx="202">
                  <c:v>0.7276629999999995</c:v>
                </c:pt>
                <c:pt idx="203">
                  <c:v>0.68997000000000075</c:v>
                </c:pt>
                <c:pt idx="204">
                  <c:v>0.66727000000000058</c:v>
                </c:pt>
                <c:pt idx="205">
                  <c:v>0.640266</c:v>
                </c:pt>
                <c:pt idx="206">
                  <c:v>0.66610000000000058</c:v>
                </c:pt>
                <c:pt idx="207">
                  <c:v>0.75706300000000004</c:v>
                </c:pt>
                <c:pt idx="208">
                  <c:v>0.76816700000000004</c:v>
                </c:pt>
                <c:pt idx="209">
                  <c:v>0.73517399999999999</c:v>
                </c:pt>
                <c:pt idx="210">
                  <c:v>0.69920400000000071</c:v>
                </c:pt>
                <c:pt idx="211">
                  <c:v>0.67682800000000076</c:v>
                </c:pt>
                <c:pt idx="212">
                  <c:v>0.72241299999999942</c:v>
                </c:pt>
                <c:pt idx="213">
                  <c:v>0.78709499999999999</c:v>
                </c:pt>
                <c:pt idx="214">
                  <c:v>0.77450599999999958</c:v>
                </c:pt>
                <c:pt idx="215">
                  <c:v>0.73616599999999999</c:v>
                </c:pt>
                <c:pt idx="216">
                  <c:v>0.73183100000000045</c:v>
                </c:pt>
                <c:pt idx="217">
                  <c:v>0.69480800000000076</c:v>
                </c:pt>
                <c:pt idx="218">
                  <c:v>0.70875900000000058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30-4FCD-83EB-D98FD3D5C2BB}"/>
            </c:ext>
          </c:extLst>
        </c:ser>
        <c:ser>
          <c:idx val="2"/>
          <c:order val="2"/>
          <c:tx>
            <c:v>libraxdolar</c:v>
          </c:tx>
          <c:spPr>
            <a:ln w="82550"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strRef>
              <c:f>'ipeadata(23-04-2012-09-03)'!$A$2:$A$220</c:f>
              <c:strCache>
                <c:ptCount val="219"/>
                <c:pt idx="0">
                  <c:v>1957 T1</c:v>
                </c:pt>
                <c:pt idx="1">
                  <c:v>1957 T2</c:v>
                </c:pt>
                <c:pt idx="2">
                  <c:v>1957 T3</c:v>
                </c:pt>
                <c:pt idx="3">
                  <c:v>1957 T4</c:v>
                </c:pt>
                <c:pt idx="4">
                  <c:v>1958 T1</c:v>
                </c:pt>
                <c:pt idx="5">
                  <c:v>1958 T2</c:v>
                </c:pt>
                <c:pt idx="6">
                  <c:v>1958 T3</c:v>
                </c:pt>
                <c:pt idx="7">
                  <c:v>1958 T4</c:v>
                </c:pt>
                <c:pt idx="8">
                  <c:v>1959 T1</c:v>
                </c:pt>
                <c:pt idx="9">
                  <c:v>1959 T2</c:v>
                </c:pt>
                <c:pt idx="10">
                  <c:v>1959 T3</c:v>
                </c:pt>
                <c:pt idx="11">
                  <c:v>1959 T4</c:v>
                </c:pt>
                <c:pt idx="12">
                  <c:v>1960 T1</c:v>
                </c:pt>
                <c:pt idx="13">
                  <c:v>1960 T2</c:v>
                </c:pt>
                <c:pt idx="14">
                  <c:v>1960 T3</c:v>
                </c:pt>
                <c:pt idx="15">
                  <c:v>1960 T4</c:v>
                </c:pt>
                <c:pt idx="16">
                  <c:v>1961 T1</c:v>
                </c:pt>
                <c:pt idx="17">
                  <c:v>1961 T2</c:v>
                </c:pt>
                <c:pt idx="18">
                  <c:v>1961 T3</c:v>
                </c:pt>
                <c:pt idx="19">
                  <c:v>1961 T4</c:v>
                </c:pt>
                <c:pt idx="20">
                  <c:v>1962 T1</c:v>
                </c:pt>
                <c:pt idx="21">
                  <c:v>1962 T2</c:v>
                </c:pt>
                <c:pt idx="22">
                  <c:v>1962 T3</c:v>
                </c:pt>
                <c:pt idx="23">
                  <c:v>1962 T4</c:v>
                </c:pt>
                <c:pt idx="24">
                  <c:v>1963 T1</c:v>
                </c:pt>
                <c:pt idx="25">
                  <c:v>1963 T2</c:v>
                </c:pt>
                <c:pt idx="26">
                  <c:v>1963 T3</c:v>
                </c:pt>
                <c:pt idx="27">
                  <c:v>1963 T4</c:v>
                </c:pt>
                <c:pt idx="28">
                  <c:v>1964 T1</c:v>
                </c:pt>
                <c:pt idx="29">
                  <c:v>1964 T2</c:v>
                </c:pt>
                <c:pt idx="30">
                  <c:v>1964 T3</c:v>
                </c:pt>
                <c:pt idx="31">
                  <c:v>1964 T4</c:v>
                </c:pt>
                <c:pt idx="32">
                  <c:v>1965 T1</c:v>
                </c:pt>
                <c:pt idx="33">
                  <c:v>1965 T2</c:v>
                </c:pt>
                <c:pt idx="34">
                  <c:v>1965 T3</c:v>
                </c:pt>
                <c:pt idx="35">
                  <c:v>1965 T4</c:v>
                </c:pt>
                <c:pt idx="36">
                  <c:v>1966 T1</c:v>
                </c:pt>
                <c:pt idx="37">
                  <c:v>1966 T2</c:v>
                </c:pt>
                <c:pt idx="38">
                  <c:v>1966 T3</c:v>
                </c:pt>
                <c:pt idx="39">
                  <c:v>1966 T4</c:v>
                </c:pt>
                <c:pt idx="40">
                  <c:v>1967 T1</c:v>
                </c:pt>
                <c:pt idx="41">
                  <c:v>1967 T2</c:v>
                </c:pt>
                <c:pt idx="42">
                  <c:v>1967 T3</c:v>
                </c:pt>
                <c:pt idx="43">
                  <c:v>1967 T4</c:v>
                </c:pt>
                <c:pt idx="44">
                  <c:v>1968 T1</c:v>
                </c:pt>
                <c:pt idx="45">
                  <c:v>1968 T2</c:v>
                </c:pt>
                <c:pt idx="46">
                  <c:v>1968 T3</c:v>
                </c:pt>
                <c:pt idx="47">
                  <c:v>1968 T4</c:v>
                </c:pt>
                <c:pt idx="48">
                  <c:v>1969 T1</c:v>
                </c:pt>
                <c:pt idx="49">
                  <c:v>1969 T2</c:v>
                </c:pt>
                <c:pt idx="50">
                  <c:v>1969 T3</c:v>
                </c:pt>
                <c:pt idx="51">
                  <c:v>1969 T4</c:v>
                </c:pt>
                <c:pt idx="52">
                  <c:v>1970 T1</c:v>
                </c:pt>
                <c:pt idx="53">
                  <c:v>1970 T2</c:v>
                </c:pt>
                <c:pt idx="54">
                  <c:v>1970 T3</c:v>
                </c:pt>
                <c:pt idx="55">
                  <c:v>1970 T4</c:v>
                </c:pt>
                <c:pt idx="56">
                  <c:v>1971 T1</c:v>
                </c:pt>
                <c:pt idx="57">
                  <c:v>1971 T2</c:v>
                </c:pt>
                <c:pt idx="58">
                  <c:v>1971 T3</c:v>
                </c:pt>
                <c:pt idx="59">
                  <c:v>1971 T4</c:v>
                </c:pt>
                <c:pt idx="60">
                  <c:v>1972 T1</c:v>
                </c:pt>
                <c:pt idx="61">
                  <c:v>1972 T2</c:v>
                </c:pt>
                <c:pt idx="62">
                  <c:v>1972 T3</c:v>
                </c:pt>
                <c:pt idx="63">
                  <c:v>1972 T4</c:v>
                </c:pt>
                <c:pt idx="64">
                  <c:v>1973 T1</c:v>
                </c:pt>
                <c:pt idx="65">
                  <c:v>1973 T2</c:v>
                </c:pt>
                <c:pt idx="66">
                  <c:v>1973 T3</c:v>
                </c:pt>
                <c:pt idx="67">
                  <c:v>1973 T4</c:v>
                </c:pt>
                <c:pt idx="68">
                  <c:v>1974 T1</c:v>
                </c:pt>
                <c:pt idx="69">
                  <c:v>1974 T2</c:v>
                </c:pt>
                <c:pt idx="70">
                  <c:v>1974 T3</c:v>
                </c:pt>
                <c:pt idx="71">
                  <c:v>1974 T4</c:v>
                </c:pt>
                <c:pt idx="72">
                  <c:v>1975 T1</c:v>
                </c:pt>
                <c:pt idx="73">
                  <c:v>1975 T2</c:v>
                </c:pt>
                <c:pt idx="74">
                  <c:v>1975 T3</c:v>
                </c:pt>
                <c:pt idx="75">
                  <c:v>1975 T4</c:v>
                </c:pt>
                <c:pt idx="76">
                  <c:v>1976 T1</c:v>
                </c:pt>
                <c:pt idx="77">
                  <c:v>1976 T2</c:v>
                </c:pt>
                <c:pt idx="78">
                  <c:v>1976 T3</c:v>
                </c:pt>
                <c:pt idx="79">
                  <c:v>1976 T4</c:v>
                </c:pt>
                <c:pt idx="80">
                  <c:v>1977 T1</c:v>
                </c:pt>
                <c:pt idx="81">
                  <c:v>1977 T2</c:v>
                </c:pt>
                <c:pt idx="82">
                  <c:v>1977 T3</c:v>
                </c:pt>
                <c:pt idx="83">
                  <c:v>1977 T4</c:v>
                </c:pt>
                <c:pt idx="84">
                  <c:v>1978 T1</c:v>
                </c:pt>
                <c:pt idx="85">
                  <c:v>1978 T2</c:v>
                </c:pt>
                <c:pt idx="86">
                  <c:v>1978 T3</c:v>
                </c:pt>
                <c:pt idx="87">
                  <c:v>1978 T4</c:v>
                </c:pt>
                <c:pt idx="88">
                  <c:v>1979 T1</c:v>
                </c:pt>
                <c:pt idx="89">
                  <c:v>1979 T2</c:v>
                </c:pt>
                <c:pt idx="90">
                  <c:v>1979 T3</c:v>
                </c:pt>
                <c:pt idx="91">
                  <c:v>1979 T4</c:v>
                </c:pt>
                <c:pt idx="92">
                  <c:v>1980 T1</c:v>
                </c:pt>
                <c:pt idx="93">
                  <c:v>1980 T2</c:v>
                </c:pt>
                <c:pt idx="94">
                  <c:v>1980 T3</c:v>
                </c:pt>
                <c:pt idx="95">
                  <c:v>1980 T4</c:v>
                </c:pt>
                <c:pt idx="96">
                  <c:v>1981 T1</c:v>
                </c:pt>
                <c:pt idx="97">
                  <c:v>1981 T2</c:v>
                </c:pt>
                <c:pt idx="98">
                  <c:v>1981 T3</c:v>
                </c:pt>
                <c:pt idx="99">
                  <c:v>1981 T4</c:v>
                </c:pt>
                <c:pt idx="100">
                  <c:v>1982 T1</c:v>
                </c:pt>
                <c:pt idx="101">
                  <c:v>1982 T2</c:v>
                </c:pt>
                <c:pt idx="102">
                  <c:v>1982 T3</c:v>
                </c:pt>
                <c:pt idx="103">
                  <c:v>1982 T4</c:v>
                </c:pt>
                <c:pt idx="104">
                  <c:v>1983 T1</c:v>
                </c:pt>
                <c:pt idx="105">
                  <c:v>1983 T2</c:v>
                </c:pt>
                <c:pt idx="106">
                  <c:v>1983 T3</c:v>
                </c:pt>
                <c:pt idx="107">
                  <c:v>1983 T4</c:v>
                </c:pt>
                <c:pt idx="108">
                  <c:v>1984 T1</c:v>
                </c:pt>
                <c:pt idx="109">
                  <c:v>1984 T2</c:v>
                </c:pt>
                <c:pt idx="110">
                  <c:v>1984 T3</c:v>
                </c:pt>
                <c:pt idx="111">
                  <c:v>1984 T4</c:v>
                </c:pt>
                <c:pt idx="112">
                  <c:v>1985 T1</c:v>
                </c:pt>
                <c:pt idx="113">
                  <c:v>1985 T2</c:v>
                </c:pt>
                <c:pt idx="114">
                  <c:v>1985 T3</c:v>
                </c:pt>
                <c:pt idx="115">
                  <c:v>1985 T4</c:v>
                </c:pt>
                <c:pt idx="116">
                  <c:v>1986 T1</c:v>
                </c:pt>
                <c:pt idx="117">
                  <c:v>1986 T2</c:v>
                </c:pt>
                <c:pt idx="118">
                  <c:v>1986 T3</c:v>
                </c:pt>
                <c:pt idx="119">
                  <c:v>1986 T4</c:v>
                </c:pt>
                <c:pt idx="120">
                  <c:v>1987 T1</c:v>
                </c:pt>
                <c:pt idx="121">
                  <c:v>1987 T2</c:v>
                </c:pt>
                <c:pt idx="122">
                  <c:v>1987 T3</c:v>
                </c:pt>
                <c:pt idx="123">
                  <c:v>1987 T4</c:v>
                </c:pt>
                <c:pt idx="124">
                  <c:v>1988 T1</c:v>
                </c:pt>
                <c:pt idx="125">
                  <c:v>1988 T2</c:v>
                </c:pt>
                <c:pt idx="126">
                  <c:v>1988 T3</c:v>
                </c:pt>
                <c:pt idx="127">
                  <c:v>1988 T4</c:v>
                </c:pt>
                <c:pt idx="128">
                  <c:v>1989 T1</c:v>
                </c:pt>
                <c:pt idx="129">
                  <c:v>1989 T2</c:v>
                </c:pt>
                <c:pt idx="130">
                  <c:v>1989 T3</c:v>
                </c:pt>
                <c:pt idx="131">
                  <c:v>1989 T4</c:v>
                </c:pt>
                <c:pt idx="132">
                  <c:v>1990 T1</c:v>
                </c:pt>
                <c:pt idx="133">
                  <c:v>1990 T2</c:v>
                </c:pt>
                <c:pt idx="134">
                  <c:v>1990 T3</c:v>
                </c:pt>
                <c:pt idx="135">
                  <c:v>1990 T4</c:v>
                </c:pt>
                <c:pt idx="136">
                  <c:v>1991 T1</c:v>
                </c:pt>
                <c:pt idx="137">
                  <c:v>1991 T2</c:v>
                </c:pt>
                <c:pt idx="138">
                  <c:v>1991 T3</c:v>
                </c:pt>
                <c:pt idx="139">
                  <c:v>1991 T4</c:v>
                </c:pt>
                <c:pt idx="140">
                  <c:v>1992 T1</c:v>
                </c:pt>
                <c:pt idx="141">
                  <c:v>1992 T2</c:v>
                </c:pt>
                <c:pt idx="142">
                  <c:v>1992 T3</c:v>
                </c:pt>
                <c:pt idx="143">
                  <c:v>1992 T4</c:v>
                </c:pt>
                <c:pt idx="144">
                  <c:v>1993 T1</c:v>
                </c:pt>
                <c:pt idx="145">
                  <c:v>1993 T2</c:v>
                </c:pt>
                <c:pt idx="146">
                  <c:v>1993 T3</c:v>
                </c:pt>
                <c:pt idx="147">
                  <c:v>1993 T4</c:v>
                </c:pt>
                <c:pt idx="148">
                  <c:v>1994 T1</c:v>
                </c:pt>
                <c:pt idx="149">
                  <c:v>1994 T2</c:v>
                </c:pt>
                <c:pt idx="150">
                  <c:v>1994 T3</c:v>
                </c:pt>
                <c:pt idx="151">
                  <c:v>1994 T4</c:v>
                </c:pt>
                <c:pt idx="152">
                  <c:v>1995 T1</c:v>
                </c:pt>
                <c:pt idx="153">
                  <c:v>1995 T2</c:v>
                </c:pt>
                <c:pt idx="154">
                  <c:v>1995 T3</c:v>
                </c:pt>
                <c:pt idx="155">
                  <c:v>1995 T4</c:v>
                </c:pt>
                <c:pt idx="156">
                  <c:v>1996 T1</c:v>
                </c:pt>
                <c:pt idx="157">
                  <c:v>1996 T2</c:v>
                </c:pt>
                <c:pt idx="158">
                  <c:v>1996 T3</c:v>
                </c:pt>
                <c:pt idx="159">
                  <c:v>1996 T4</c:v>
                </c:pt>
                <c:pt idx="160">
                  <c:v>1997 T1</c:v>
                </c:pt>
                <c:pt idx="161">
                  <c:v>1997 T2</c:v>
                </c:pt>
                <c:pt idx="162">
                  <c:v>1997 T3</c:v>
                </c:pt>
                <c:pt idx="163">
                  <c:v>1997 T4</c:v>
                </c:pt>
                <c:pt idx="164">
                  <c:v>1998 T1</c:v>
                </c:pt>
                <c:pt idx="165">
                  <c:v>1998 T2</c:v>
                </c:pt>
                <c:pt idx="166">
                  <c:v>1998 T3</c:v>
                </c:pt>
                <c:pt idx="167">
                  <c:v>1998 T4</c:v>
                </c:pt>
                <c:pt idx="168">
                  <c:v>1999 T1</c:v>
                </c:pt>
                <c:pt idx="169">
                  <c:v>1999 T2</c:v>
                </c:pt>
                <c:pt idx="170">
                  <c:v>1999 T3</c:v>
                </c:pt>
                <c:pt idx="171">
                  <c:v>1999 T4</c:v>
                </c:pt>
                <c:pt idx="172">
                  <c:v>2000 T1</c:v>
                </c:pt>
                <c:pt idx="173">
                  <c:v>2000 T2</c:v>
                </c:pt>
                <c:pt idx="174">
                  <c:v>2000 T3</c:v>
                </c:pt>
                <c:pt idx="175">
                  <c:v>2000 T4</c:v>
                </c:pt>
                <c:pt idx="176">
                  <c:v>2001 T1</c:v>
                </c:pt>
                <c:pt idx="177">
                  <c:v>2001 T2</c:v>
                </c:pt>
                <c:pt idx="178">
                  <c:v>2001 T3</c:v>
                </c:pt>
                <c:pt idx="179">
                  <c:v>2001 T4</c:v>
                </c:pt>
                <c:pt idx="180">
                  <c:v>2002 T1</c:v>
                </c:pt>
                <c:pt idx="181">
                  <c:v>2002 T2</c:v>
                </c:pt>
                <c:pt idx="182">
                  <c:v>2002 T3</c:v>
                </c:pt>
                <c:pt idx="183">
                  <c:v>2002 T4</c:v>
                </c:pt>
                <c:pt idx="184">
                  <c:v>2003 T1</c:v>
                </c:pt>
                <c:pt idx="185">
                  <c:v>2003 T2</c:v>
                </c:pt>
                <c:pt idx="186">
                  <c:v>2003 T3</c:v>
                </c:pt>
                <c:pt idx="187">
                  <c:v>2003 T4</c:v>
                </c:pt>
                <c:pt idx="188">
                  <c:v>2004 T1</c:v>
                </c:pt>
                <c:pt idx="189">
                  <c:v>2004 T2</c:v>
                </c:pt>
                <c:pt idx="190">
                  <c:v>2004 T3</c:v>
                </c:pt>
                <c:pt idx="191">
                  <c:v>2004 T4</c:v>
                </c:pt>
                <c:pt idx="192">
                  <c:v>2005 T1</c:v>
                </c:pt>
                <c:pt idx="193">
                  <c:v>2005 T2</c:v>
                </c:pt>
                <c:pt idx="194">
                  <c:v>2005 T3</c:v>
                </c:pt>
                <c:pt idx="195">
                  <c:v>2005 T4</c:v>
                </c:pt>
                <c:pt idx="196">
                  <c:v>2006 T1</c:v>
                </c:pt>
                <c:pt idx="197">
                  <c:v>2006 T2</c:v>
                </c:pt>
                <c:pt idx="198">
                  <c:v>2006 T3</c:v>
                </c:pt>
                <c:pt idx="199">
                  <c:v>2006 T4</c:v>
                </c:pt>
                <c:pt idx="200">
                  <c:v>2007 T1</c:v>
                </c:pt>
                <c:pt idx="201">
                  <c:v>2007 T2</c:v>
                </c:pt>
                <c:pt idx="202">
                  <c:v>2007 T3</c:v>
                </c:pt>
                <c:pt idx="203">
                  <c:v>2007 T4</c:v>
                </c:pt>
                <c:pt idx="204">
                  <c:v>2008 T1</c:v>
                </c:pt>
                <c:pt idx="205">
                  <c:v>2008 T2</c:v>
                </c:pt>
                <c:pt idx="206">
                  <c:v>2008 T3</c:v>
                </c:pt>
                <c:pt idx="207">
                  <c:v>2008 T4</c:v>
                </c:pt>
                <c:pt idx="208">
                  <c:v>2009 T1</c:v>
                </c:pt>
                <c:pt idx="209">
                  <c:v>2009 T2</c:v>
                </c:pt>
                <c:pt idx="210">
                  <c:v>2009 T3</c:v>
                </c:pt>
                <c:pt idx="211">
                  <c:v>2009 T4</c:v>
                </c:pt>
                <c:pt idx="212">
                  <c:v>2010 T1</c:v>
                </c:pt>
                <c:pt idx="213">
                  <c:v>2010 T2</c:v>
                </c:pt>
                <c:pt idx="214">
                  <c:v>2010 T3</c:v>
                </c:pt>
                <c:pt idx="215">
                  <c:v>2010 T4</c:v>
                </c:pt>
                <c:pt idx="216">
                  <c:v>2011 T1</c:v>
                </c:pt>
                <c:pt idx="217">
                  <c:v>2011 T2</c:v>
                </c:pt>
                <c:pt idx="218">
                  <c:v>2011 T3</c:v>
                </c:pt>
              </c:strCache>
            </c:strRef>
          </c:cat>
          <c:val>
            <c:numRef>
              <c:f>'ipeadata(23-04-2012-09-03)'!$D$2:$D$220</c:f>
              <c:numCache>
                <c:formatCode>General</c:formatCode>
                <c:ptCount val="219"/>
                <c:pt idx="0">
                  <c:v>0.3571430000000001</c:v>
                </c:pt>
                <c:pt idx="1">
                  <c:v>0.3571430000000001</c:v>
                </c:pt>
                <c:pt idx="2">
                  <c:v>0.3571430000000001</c:v>
                </c:pt>
                <c:pt idx="3">
                  <c:v>0.3571430000000001</c:v>
                </c:pt>
                <c:pt idx="4">
                  <c:v>0.3571430000000001</c:v>
                </c:pt>
                <c:pt idx="5">
                  <c:v>0.3571430000000001</c:v>
                </c:pt>
                <c:pt idx="6">
                  <c:v>0.3571430000000001</c:v>
                </c:pt>
                <c:pt idx="7">
                  <c:v>0.3571430000000001</c:v>
                </c:pt>
                <c:pt idx="8">
                  <c:v>0.3571430000000001</c:v>
                </c:pt>
                <c:pt idx="9">
                  <c:v>0.3571430000000001</c:v>
                </c:pt>
                <c:pt idx="10">
                  <c:v>0.3571430000000001</c:v>
                </c:pt>
                <c:pt idx="11">
                  <c:v>0.3571430000000001</c:v>
                </c:pt>
                <c:pt idx="12">
                  <c:v>0.3571430000000001</c:v>
                </c:pt>
                <c:pt idx="13">
                  <c:v>0.3571430000000001</c:v>
                </c:pt>
                <c:pt idx="14">
                  <c:v>0.3571430000000001</c:v>
                </c:pt>
                <c:pt idx="15">
                  <c:v>0.3571430000000001</c:v>
                </c:pt>
                <c:pt idx="16">
                  <c:v>0.3571430000000001</c:v>
                </c:pt>
                <c:pt idx="17">
                  <c:v>0.3571430000000001</c:v>
                </c:pt>
                <c:pt idx="18">
                  <c:v>0.3571430000000001</c:v>
                </c:pt>
                <c:pt idx="19">
                  <c:v>0.3571430000000001</c:v>
                </c:pt>
                <c:pt idx="20">
                  <c:v>0.3571430000000001</c:v>
                </c:pt>
                <c:pt idx="21">
                  <c:v>0.3571430000000001</c:v>
                </c:pt>
                <c:pt idx="22">
                  <c:v>0.3571430000000001</c:v>
                </c:pt>
                <c:pt idx="23">
                  <c:v>0.3571430000000001</c:v>
                </c:pt>
                <c:pt idx="24">
                  <c:v>0.3571430000000001</c:v>
                </c:pt>
                <c:pt idx="25">
                  <c:v>0.3571430000000001</c:v>
                </c:pt>
                <c:pt idx="26">
                  <c:v>0.3571430000000001</c:v>
                </c:pt>
                <c:pt idx="27">
                  <c:v>0.3571430000000001</c:v>
                </c:pt>
                <c:pt idx="28">
                  <c:v>0.3571430000000001</c:v>
                </c:pt>
                <c:pt idx="29">
                  <c:v>0.3571430000000001</c:v>
                </c:pt>
                <c:pt idx="30">
                  <c:v>0.3571430000000001</c:v>
                </c:pt>
                <c:pt idx="31">
                  <c:v>0.3571430000000001</c:v>
                </c:pt>
                <c:pt idx="32">
                  <c:v>0.3571430000000001</c:v>
                </c:pt>
                <c:pt idx="33">
                  <c:v>0.3571430000000001</c:v>
                </c:pt>
                <c:pt idx="34">
                  <c:v>0.3571430000000001</c:v>
                </c:pt>
                <c:pt idx="35">
                  <c:v>0.3571430000000001</c:v>
                </c:pt>
                <c:pt idx="36">
                  <c:v>0.3571430000000001</c:v>
                </c:pt>
                <c:pt idx="37">
                  <c:v>0.3571430000000001</c:v>
                </c:pt>
                <c:pt idx="38">
                  <c:v>0.3571430000000001</c:v>
                </c:pt>
                <c:pt idx="39">
                  <c:v>0.3571430000000001</c:v>
                </c:pt>
                <c:pt idx="40">
                  <c:v>0.3571430000000001</c:v>
                </c:pt>
                <c:pt idx="41">
                  <c:v>0.3571430000000001</c:v>
                </c:pt>
                <c:pt idx="42">
                  <c:v>0.3571430000000001</c:v>
                </c:pt>
                <c:pt idx="43">
                  <c:v>0.37698400000000043</c:v>
                </c:pt>
                <c:pt idx="44">
                  <c:v>0.41666700000000001</c:v>
                </c:pt>
                <c:pt idx="45">
                  <c:v>0.41666700000000001</c:v>
                </c:pt>
                <c:pt idx="46">
                  <c:v>0.41666700000000001</c:v>
                </c:pt>
                <c:pt idx="47">
                  <c:v>0.41666700000000001</c:v>
                </c:pt>
                <c:pt idx="48">
                  <c:v>0.41666700000000001</c:v>
                </c:pt>
                <c:pt idx="49">
                  <c:v>0.41666700000000001</c:v>
                </c:pt>
                <c:pt idx="50">
                  <c:v>0.41666700000000001</c:v>
                </c:pt>
                <c:pt idx="51">
                  <c:v>0.41666700000000001</c:v>
                </c:pt>
                <c:pt idx="52">
                  <c:v>0.41666700000000001</c:v>
                </c:pt>
                <c:pt idx="53">
                  <c:v>0.41666700000000001</c:v>
                </c:pt>
                <c:pt idx="54">
                  <c:v>0.41666700000000001</c:v>
                </c:pt>
                <c:pt idx="55">
                  <c:v>0.41666700000000001</c:v>
                </c:pt>
                <c:pt idx="56">
                  <c:v>0.41666700000000001</c:v>
                </c:pt>
                <c:pt idx="57">
                  <c:v>0.41666700000000001</c:v>
                </c:pt>
                <c:pt idx="58">
                  <c:v>0.41086300000000026</c:v>
                </c:pt>
                <c:pt idx="59">
                  <c:v>0.39948400000000051</c:v>
                </c:pt>
                <c:pt idx="60">
                  <c:v>0.38478700000000032</c:v>
                </c:pt>
                <c:pt idx="61">
                  <c:v>0.38473000000000002</c:v>
                </c:pt>
                <c:pt idx="62">
                  <c:v>0.409055</c:v>
                </c:pt>
                <c:pt idx="63">
                  <c:v>0.42299100000000001</c:v>
                </c:pt>
                <c:pt idx="64">
                  <c:v>0.41345500000000002</c:v>
                </c:pt>
                <c:pt idx="65">
                  <c:v>0.39534600000000036</c:v>
                </c:pt>
                <c:pt idx="66">
                  <c:v>0.40338600000000036</c:v>
                </c:pt>
                <c:pt idx="67">
                  <c:v>0.42049700000000001</c:v>
                </c:pt>
                <c:pt idx="68">
                  <c:v>0.43896700000000022</c:v>
                </c:pt>
                <c:pt idx="69">
                  <c:v>0.4172010000000001</c:v>
                </c:pt>
                <c:pt idx="70">
                  <c:v>0.42558300000000032</c:v>
                </c:pt>
                <c:pt idx="71">
                  <c:v>0.42927400000000027</c:v>
                </c:pt>
                <c:pt idx="72">
                  <c:v>0.41825800000000002</c:v>
                </c:pt>
                <c:pt idx="73">
                  <c:v>0.43027700000000002</c:v>
                </c:pt>
                <c:pt idx="74">
                  <c:v>0.47002400000000022</c:v>
                </c:pt>
                <c:pt idx="75">
                  <c:v>0.48960600000000026</c:v>
                </c:pt>
                <c:pt idx="76">
                  <c:v>0.50024500000000005</c:v>
                </c:pt>
                <c:pt idx="77">
                  <c:v>0.55364600000000042</c:v>
                </c:pt>
                <c:pt idx="78">
                  <c:v>0.56629399999999996</c:v>
                </c:pt>
                <c:pt idx="79">
                  <c:v>0.60585400000000045</c:v>
                </c:pt>
                <c:pt idx="80">
                  <c:v>0.58360500000000071</c:v>
                </c:pt>
                <c:pt idx="81">
                  <c:v>0.58174200000000043</c:v>
                </c:pt>
                <c:pt idx="82">
                  <c:v>0.5763659999999996</c:v>
                </c:pt>
                <c:pt idx="83">
                  <c:v>0.55137400000000003</c:v>
                </c:pt>
                <c:pt idx="84">
                  <c:v>0.5189279999999995</c:v>
                </c:pt>
                <c:pt idx="85">
                  <c:v>0.54512700000000003</c:v>
                </c:pt>
                <c:pt idx="86">
                  <c:v>0.51783999999999997</c:v>
                </c:pt>
                <c:pt idx="87">
                  <c:v>0.50412400000000002</c:v>
                </c:pt>
                <c:pt idx="88">
                  <c:v>0.49615900000000002</c:v>
                </c:pt>
                <c:pt idx="89">
                  <c:v>0.48086700000000032</c:v>
                </c:pt>
                <c:pt idx="90">
                  <c:v>0.44825600000000027</c:v>
                </c:pt>
                <c:pt idx="91">
                  <c:v>0.46344200000000002</c:v>
                </c:pt>
                <c:pt idx="92">
                  <c:v>0.44388900000000042</c:v>
                </c:pt>
                <c:pt idx="93">
                  <c:v>0.43799000000000032</c:v>
                </c:pt>
                <c:pt idx="94">
                  <c:v>0.42000000000000021</c:v>
                </c:pt>
                <c:pt idx="95">
                  <c:v>0.41930100000000026</c:v>
                </c:pt>
                <c:pt idx="96">
                  <c:v>0.43338900000000036</c:v>
                </c:pt>
                <c:pt idx="97">
                  <c:v>0.48132500000000022</c:v>
                </c:pt>
                <c:pt idx="98">
                  <c:v>0.54473899999999997</c:v>
                </c:pt>
                <c:pt idx="99">
                  <c:v>0.53111199999999958</c:v>
                </c:pt>
                <c:pt idx="100">
                  <c:v>0.54159500000000005</c:v>
                </c:pt>
                <c:pt idx="101">
                  <c:v>0.5620000000000005</c:v>
                </c:pt>
                <c:pt idx="102">
                  <c:v>0.57967200000000041</c:v>
                </c:pt>
                <c:pt idx="103">
                  <c:v>0.60652099999999998</c:v>
                </c:pt>
                <c:pt idx="104">
                  <c:v>0.65308500000000058</c:v>
                </c:pt>
                <c:pt idx="105">
                  <c:v>0.64304799999999995</c:v>
                </c:pt>
                <c:pt idx="106">
                  <c:v>0.66231200000000001</c:v>
                </c:pt>
                <c:pt idx="107">
                  <c:v>0.68045400000000045</c:v>
                </c:pt>
                <c:pt idx="108">
                  <c:v>0.69729600000000058</c:v>
                </c:pt>
                <c:pt idx="109">
                  <c:v>0.71615700000000004</c:v>
                </c:pt>
                <c:pt idx="110">
                  <c:v>0.77104700000000004</c:v>
                </c:pt>
                <c:pt idx="111">
                  <c:v>0.8227260000000004</c:v>
                </c:pt>
                <c:pt idx="112">
                  <c:v>0.89780800000000072</c:v>
                </c:pt>
                <c:pt idx="113">
                  <c:v>0.79563099999999998</c:v>
                </c:pt>
                <c:pt idx="114">
                  <c:v>0.72735899999999998</c:v>
                </c:pt>
                <c:pt idx="115">
                  <c:v>0.69618600000000042</c:v>
                </c:pt>
                <c:pt idx="116">
                  <c:v>0.69460000000000088</c:v>
                </c:pt>
                <c:pt idx="117">
                  <c:v>0.66301500000000047</c:v>
                </c:pt>
                <c:pt idx="118">
                  <c:v>0.67154000000000058</c:v>
                </c:pt>
                <c:pt idx="119">
                  <c:v>0.69963400000000076</c:v>
                </c:pt>
                <c:pt idx="120">
                  <c:v>0.64910299999999999</c:v>
                </c:pt>
                <c:pt idx="121">
                  <c:v>0.60890800000000045</c:v>
                </c:pt>
                <c:pt idx="122">
                  <c:v>0.61875300000000044</c:v>
                </c:pt>
                <c:pt idx="123">
                  <c:v>0.57094199999999995</c:v>
                </c:pt>
                <c:pt idx="124">
                  <c:v>0.55684599999999995</c:v>
                </c:pt>
                <c:pt idx="125">
                  <c:v>0.54304200000000002</c:v>
                </c:pt>
                <c:pt idx="126">
                  <c:v>0.589862</c:v>
                </c:pt>
                <c:pt idx="127">
                  <c:v>0.55893099999999996</c:v>
                </c:pt>
                <c:pt idx="128">
                  <c:v>0.57212799999999997</c:v>
                </c:pt>
                <c:pt idx="129">
                  <c:v>0.6152420000000004</c:v>
                </c:pt>
                <c:pt idx="130">
                  <c:v>0.62648800000000004</c:v>
                </c:pt>
                <c:pt idx="131">
                  <c:v>0.63083299999999998</c:v>
                </c:pt>
                <c:pt idx="132">
                  <c:v>0.60357300000000003</c:v>
                </c:pt>
                <c:pt idx="133">
                  <c:v>0.59748800000000002</c:v>
                </c:pt>
                <c:pt idx="134">
                  <c:v>0.53752299999999942</c:v>
                </c:pt>
                <c:pt idx="135">
                  <c:v>0.51412500000000005</c:v>
                </c:pt>
                <c:pt idx="136">
                  <c:v>0.52423500000000001</c:v>
                </c:pt>
                <c:pt idx="137">
                  <c:v>0.58604400000000045</c:v>
                </c:pt>
                <c:pt idx="138">
                  <c:v>0.59379700000000046</c:v>
                </c:pt>
                <c:pt idx="139">
                  <c:v>0.56398499999999996</c:v>
                </c:pt>
                <c:pt idx="140">
                  <c:v>0.56498899999999996</c:v>
                </c:pt>
                <c:pt idx="141">
                  <c:v>0.5538000000000004</c:v>
                </c:pt>
                <c:pt idx="142">
                  <c:v>0.52589399999999997</c:v>
                </c:pt>
                <c:pt idx="143">
                  <c:v>0.63441400000000003</c:v>
                </c:pt>
                <c:pt idx="144">
                  <c:v>0.67777200000000071</c:v>
                </c:pt>
                <c:pt idx="145">
                  <c:v>0.65131600000000001</c:v>
                </c:pt>
                <c:pt idx="146">
                  <c:v>0.66486699999999999</c:v>
                </c:pt>
                <c:pt idx="147">
                  <c:v>0.67307100000000075</c:v>
                </c:pt>
                <c:pt idx="148">
                  <c:v>0.67236399999999996</c:v>
                </c:pt>
                <c:pt idx="149">
                  <c:v>0.66528000000000043</c:v>
                </c:pt>
                <c:pt idx="150">
                  <c:v>0.64503100000000047</c:v>
                </c:pt>
                <c:pt idx="151">
                  <c:v>0.63103100000000045</c:v>
                </c:pt>
                <c:pt idx="152">
                  <c:v>0.63207000000000046</c:v>
                </c:pt>
                <c:pt idx="153">
                  <c:v>0.62620000000000042</c:v>
                </c:pt>
                <c:pt idx="154">
                  <c:v>0.63552699999999951</c:v>
                </c:pt>
                <c:pt idx="155">
                  <c:v>0.64087600000000045</c:v>
                </c:pt>
                <c:pt idx="156">
                  <c:v>0.6531240000000007</c:v>
                </c:pt>
                <c:pt idx="157">
                  <c:v>0.65621700000000005</c:v>
                </c:pt>
                <c:pt idx="158">
                  <c:v>0.64343700000000004</c:v>
                </c:pt>
                <c:pt idx="159">
                  <c:v>0.61105500000000046</c:v>
                </c:pt>
                <c:pt idx="160">
                  <c:v>0.61353000000000002</c:v>
                </c:pt>
                <c:pt idx="161">
                  <c:v>0.61150800000000005</c:v>
                </c:pt>
                <c:pt idx="162">
                  <c:v>0.61578800000000045</c:v>
                </c:pt>
                <c:pt idx="163">
                  <c:v>0.602518</c:v>
                </c:pt>
                <c:pt idx="164">
                  <c:v>0.60786899999999999</c:v>
                </c:pt>
                <c:pt idx="165">
                  <c:v>0.60499700000000045</c:v>
                </c:pt>
                <c:pt idx="166">
                  <c:v>0.60554500000000044</c:v>
                </c:pt>
                <c:pt idx="167">
                  <c:v>0.59688300000000005</c:v>
                </c:pt>
                <c:pt idx="168">
                  <c:v>0.61234299999999997</c:v>
                </c:pt>
                <c:pt idx="169">
                  <c:v>0.6222800000000005</c:v>
                </c:pt>
                <c:pt idx="170">
                  <c:v>0.62467100000000075</c:v>
                </c:pt>
                <c:pt idx="171">
                  <c:v>0.61293299999999951</c:v>
                </c:pt>
                <c:pt idx="172">
                  <c:v>0.62241299999999955</c:v>
                </c:pt>
                <c:pt idx="173">
                  <c:v>0.65259699999999998</c:v>
                </c:pt>
                <c:pt idx="174">
                  <c:v>0.67717300000000058</c:v>
                </c:pt>
                <c:pt idx="175">
                  <c:v>0.69154000000000071</c:v>
                </c:pt>
                <c:pt idx="176">
                  <c:v>0.68547300000000044</c:v>
                </c:pt>
                <c:pt idx="177">
                  <c:v>0.70413000000000003</c:v>
                </c:pt>
                <c:pt idx="178">
                  <c:v>0.69566300000000059</c:v>
                </c:pt>
                <c:pt idx="179">
                  <c:v>0.69335300000000044</c:v>
                </c:pt>
                <c:pt idx="180">
                  <c:v>0.70141699999999929</c:v>
                </c:pt>
                <c:pt idx="181">
                  <c:v>0.68380300000000072</c:v>
                </c:pt>
                <c:pt idx="182">
                  <c:v>0.64601000000000042</c:v>
                </c:pt>
                <c:pt idx="183">
                  <c:v>0.63766299999999998</c:v>
                </c:pt>
                <c:pt idx="184">
                  <c:v>0.62397000000000058</c:v>
                </c:pt>
                <c:pt idx="185">
                  <c:v>0.61791300000000005</c:v>
                </c:pt>
                <c:pt idx="186">
                  <c:v>0.62131000000000003</c:v>
                </c:pt>
                <c:pt idx="187">
                  <c:v>0.58669700000000058</c:v>
                </c:pt>
                <c:pt idx="188">
                  <c:v>0.54391699999999943</c:v>
                </c:pt>
                <c:pt idx="189">
                  <c:v>0.55400300000000002</c:v>
                </c:pt>
                <c:pt idx="190">
                  <c:v>0.55018</c:v>
                </c:pt>
                <c:pt idx="191">
                  <c:v>0.53661999999999999</c:v>
                </c:pt>
                <c:pt idx="192">
                  <c:v>0.52849699999999955</c:v>
                </c:pt>
                <c:pt idx="193">
                  <c:v>0.53871000000000002</c:v>
                </c:pt>
                <c:pt idx="194">
                  <c:v>0.56067299999999998</c:v>
                </c:pt>
                <c:pt idx="195">
                  <c:v>0.57211299999999943</c:v>
                </c:pt>
                <c:pt idx="196">
                  <c:v>0.57061300000000004</c:v>
                </c:pt>
                <c:pt idx="197">
                  <c:v>0.54785300000000003</c:v>
                </c:pt>
                <c:pt idx="198">
                  <c:v>0.53356999999999954</c:v>
                </c:pt>
                <c:pt idx="199">
                  <c:v>0.52190999999999999</c:v>
                </c:pt>
                <c:pt idx="200">
                  <c:v>0.51166299999999942</c:v>
                </c:pt>
                <c:pt idx="201">
                  <c:v>0.50343299999999935</c:v>
                </c:pt>
                <c:pt idx="202">
                  <c:v>0.49514000000000002</c:v>
                </c:pt>
                <c:pt idx="203">
                  <c:v>0.48885000000000023</c:v>
                </c:pt>
                <c:pt idx="204">
                  <c:v>0.50536299999999923</c:v>
                </c:pt>
                <c:pt idx="205">
                  <c:v>0.50760300000000003</c:v>
                </c:pt>
                <c:pt idx="206">
                  <c:v>0.52415</c:v>
                </c:pt>
                <c:pt idx="207">
                  <c:v>0.63874800000000076</c:v>
                </c:pt>
                <c:pt idx="208">
                  <c:v>0.69903400000000071</c:v>
                </c:pt>
                <c:pt idx="209">
                  <c:v>0.64703000000000044</c:v>
                </c:pt>
                <c:pt idx="210">
                  <c:v>0.60936299999999943</c:v>
                </c:pt>
                <c:pt idx="211">
                  <c:v>0.61225000000000041</c:v>
                </c:pt>
                <c:pt idx="212">
                  <c:v>0.64109200000000044</c:v>
                </c:pt>
                <c:pt idx="213">
                  <c:v>0.67325600000000041</c:v>
                </c:pt>
                <c:pt idx="214">
                  <c:v>0.64178299999999999</c:v>
                </c:pt>
                <c:pt idx="215">
                  <c:v>0.63258599999999998</c:v>
                </c:pt>
                <c:pt idx="216">
                  <c:v>0.6275269999999995</c:v>
                </c:pt>
                <c:pt idx="217">
                  <c:v>0.61187700000000045</c:v>
                </c:pt>
                <c:pt idx="218">
                  <c:v>0.62155000000000005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30-4FCD-83EB-D98FD3D5C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78048"/>
        <c:axId val="36498048"/>
      </c:lineChart>
      <c:catAx>
        <c:axId val="36490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496128"/>
        <c:crosses val="autoZero"/>
        <c:auto val="1"/>
        <c:lblAlgn val="ctr"/>
        <c:lblOffset val="100"/>
        <c:noMultiLvlLbl val="0"/>
      </c:catAx>
      <c:valAx>
        <c:axId val="36496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ien x dolar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490240"/>
        <c:crosses val="autoZero"/>
        <c:crossBetween val="between"/>
      </c:valAx>
      <c:valAx>
        <c:axId val="3649804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euro e libra x dolar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578048"/>
        <c:crosses val="max"/>
        <c:crossBetween val="between"/>
      </c:valAx>
      <c:catAx>
        <c:axId val="36578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649804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txPr>
    <a:bodyPr/>
    <a:lstStyle/>
    <a:p>
      <a:pPr>
        <a:defRPr>
          <a:solidFill>
            <a:schemeClr val="tx2"/>
          </a:solidFill>
        </a:defRPr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86878FD4-CE22-41A7-A40C-0C3EE7D5A48D}" type="datetimeFigureOut">
              <a:rPr lang="pt-BR"/>
              <a:pPr>
                <a:defRPr/>
              </a:pPr>
              <a:t>14/09/2020</a:t>
            </a:fld>
            <a:endParaRPr dirty="0"/>
          </a:p>
        </p:txBody>
      </p:sp>
      <p:sp>
        <p:nvSpPr>
          <p:cNvPr id="4" name="Espaço reservad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/>
              </a:defRPr>
            </a:lvl1pPr>
          </a:lstStyle>
          <a:p>
            <a:pPr>
              <a:defRPr/>
            </a:pPr>
            <a:fld id="{944FAF4A-0596-49D1-8D77-6C75FAA0E75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B309CA80-B432-4337-84E1-A4CA36E3B2E3}" type="datetimeFigureOut">
              <a:rPr lang="pt-BR"/>
              <a:pPr>
                <a:defRPr/>
              </a:pPr>
              <a:t>14/09/2020</a:t>
            </a:fld>
            <a:endParaRPr dirty="0"/>
          </a:p>
        </p:txBody>
      </p:sp>
      <p:sp>
        <p:nvSpPr>
          <p:cNvPr id="4" name="Espaço reservado para 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observ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 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/>
              </a:defRPr>
            </a:lvl1pPr>
          </a:lstStyle>
          <a:p>
            <a:pPr>
              <a:defRPr/>
            </a:pPr>
            <a:fld id="{639A95A3-D36A-4D7A-8EB2-18B5F025E18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 smtClean="0"/>
          </a:p>
        </p:txBody>
      </p:sp>
    </p:spTree>
    <p:extLst>
      <p:ext uri="{BB962C8B-B14F-4D97-AF65-F5344CB8AC3E}">
        <p14:creationId xmlns:p14="http://schemas.microsoft.com/office/powerpoint/2010/main" val="260645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8E9B3F1-6019-431D-893A-BB22E52DD692}" type="slidenum">
              <a:rPr lang="pt-BR" altLang="pt-BR" sz="1200">
                <a:latin typeface="Euphemia" panose="020B0503040102020104"/>
              </a:rPr>
              <a:pPr algn="r" eaLnBrk="1" hangingPunct="1"/>
              <a:t>32</a:t>
            </a:fld>
            <a:endParaRPr lang="pt-BR" altLang="pt-BR" sz="1200">
              <a:latin typeface="Euphemia" panose="020B0503040102020104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 smtClean="0"/>
          </a:p>
        </p:txBody>
      </p:sp>
    </p:spTree>
    <p:extLst>
      <p:ext uri="{BB962C8B-B14F-4D97-AF65-F5344CB8AC3E}">
        <p14:creationId xmlns:p14="http://schemas.microsoft.com/office/powerpoint/2010/main" val="1609899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8480283-392A-4004-AFEC-A358BA8CBC15}" type="slidenum">
              <a:rPr lang="pt-BR" altLang="pt-BR" sz="1200">
                <a:latin typeface="Euphemia" panose="020B0503040102020104"/>
                <a:cs typeface="Arial" panose="020B0604020202020204" pitchFamily="34" charset="0"/>
              </a:rPr>
              <a:pPr algn="r" eaLnBrk="1" hangingPunct="1"/>
              <a:t>34</a:t>
            </a:fld>
            <a:endParaRPr lang="pt-BR" altLang="pt-BR" sz="1200">
              <a:latin typeface="Euphemia" panose="020B0503040102020104"/>
              <a:cs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 smtClean="0"/>
          </a:p>
        </p:txBody>
      </p:sp>
    </p:spTree>
    <p:extLst>
      <p:ext uri="{BB962C8B-B14F-4D97-AF65-F5344CB8AC3E}">
        <p14:creationId xmlns:p14="http://schemas.microsoft.com/office/powerpoint/2010/main" val="188882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30D6B44-D1E3-4FEB-A481-9F082F6A43C0}" type="slidenum">
              <a:rPr lang="pt-BR" altLang="pt-BR" sz="1200">
                <a:latin typeface="Euphemia" panose="020B0503040102020104"/>
                <a:cs typeface="Arial" panose="020B0604020202020204" pitchFamily="34" charset="0"/>
              </a:rPr>
              <a:pPr algn="r" eaLnBrk="1" hangingPunct="1"/>
              <a:t>7</a:t>
            </a:fld>
            <a:endParaRPr lang="pt-BR" altLang="pt-BR" sz="1200">
              <a:latin typeface="Euphemia" panose="020B0503040102020104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altLang="pt-BR" smtClean="0"/>
              <a:t>Economia mundial em crescimento</a:t>
            </a:r>
          </a:p>
          <a:p>
            <a:pPr eaLnBrk="1" hangingPunct="1"/>
            <a:r>
              <a:rPr altLang="pt-BR" smtClean="0"/>
              <a:t>   Crescimento do comércio mundial</a:t>
            </a:r>
          </a:p>
          <a:p>
            <a:pPr eaLnBrk="1" hangingPunct="1"/>
            <a:r>
              <a:rPr altLang="pt-BR" smtClean="0"/>
              <a:t>   Inflação</a:t>
            </a:r>
          </a:p>
          <a:p>
            <a:pPr eaLnBrk="1" hangingPunct="1"/>
            <a:r>
              <a:rPr altLang="pt-BR" smtClean="0"/>
              <a:t>   Taxa de câmbio fixa X Inflações diferenciadas</a:t>
            </a:r>
          </a:p>
          <a:p>
            <a:pPr eaLnBrk="1" hangingPunct="1"/>
            <a:r>
              <a:rPr altLang="pt-BR" smtClean="0"/>
              <a:t>   Arrogância keynesiana: fim dos ciclos econômicos</a:t>
            </a:r>
          </a:p>
          <a:p>
            <a:pPr eaLnBrk="1" hangingPunct="1"/>
            <a:endParaRPr altLang="pt-BR" smtClean="0"/>
          </a:p>
          <a:p>
            <a:pPr eaLnBrk="1" hangingPunct="1"/>
            <a:r>
              <a:rPr altLang="pt-BR" smtClean="0"/>
              <a:t>Out/1973: 1o. Choque do Petróleo</a:t>
            </a:r>
          </a:p>
          <a:p>
            <a:pPr eaLnBrk="1" hangingPunct="1"/>
            <a:r>
              <a:rPr altLang="pt-BR" smtClean="0"/>
              <a:t>  Transferência de 2% do PIB mundial para os países da OPEP</a:t>
            </a:r>
          </a:p>
          <a:p>
            <a:pPr eaLnBrk="1" hangingPunct="1"/>
            <a:r>
              <a:rPr altLang="pt-BR" smtClean="0"/>
              <a:t> Brasil: redução da renda real de 3 a 4% (Fishlow)</a:t>
            </a:r>
          </a:p>
          <a:p>
            <a:pPr eaLnBrk="1" hangingPunct="1"/>
            <a:r>
              <a:rPr altLang="pt-BR" smtClean="0"/>
              <a:t>   Grande abundância de capitais externos</a:t>
            </a:r>
          </a:p>
          <a:p>
            <a:pPr eaLnBrk="1" hangingPunct="1"/>
            <a:r>
              <a:rPr altLang="pt-BR" smtClean="0"/>
              <a:t>     Aumento das reservas brasileiras</a:t>
            </a:r>
          </a:p>
          <a:p>
            <a:pPr eaLnBrk="1" hangingPunct="1"/>
            <a:r>
              <a:rPr altLang="pt-BR" smtClean="0"/>
              <a:t>  Brasil: “Ilha de Prosperidade”</a:t>
            </a:r>
          </a:p>
          <a:p>
            <a:pPr eaLnBrk="1" hangingPunct="1"/>
            <a:endParaRPr altLang="pt-BR" smtClean="0"/>
          </a:p>
          <a:p>
            <a:pPr eaLnBrk="1" hangingPunct="1"/>
            <a:r>
              <a:rPr altLang="pt-BR" smtClean="0">
                <a:sym typeface="Wingdings" panose="05000000000000000000" pitchFamily="2" charset="2"/>
              </a:rPr>
              <a:t> Não há descontinuidade externa e sim interna</a:t>
            </a:r>
            <a:endParaRPr altLang="pt-BR" smtClean="0"/>
          </a:p>
          <a:p>
            <a:pPr eaLnBrk="1" hangingPunct="1"/>
            <a:endParaRPr altLang="pt-BR" smtClean="0"/>
          </a:p>
        </p:txBody>
      </p:sp>
    </p:spTree>
    <p:extLst>
      <p:ext uri="{BB962C8B-B14F-4D97-AF65-F5344CB8AC3E}">
        <p14:creationId xmlns:p14="http://schemas.microsoft.com/office/powerpoint/2010/main" val="358398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23E62A1-F0F5-4F04-8BE3-12ED3DCCCB9B}" type="slidenum">
              <a:rPr lang="pt-BR" altLang="pt-BR" sz="1200">
                <a:latin typeface="Euphemia" panose="020B0503040102020104"/>
              </a:rPr>
              <a:pPr algn="r" eaLnBrk="1" hangingPunct="1"/>
              <a:t>11</a:t>
            </a:fld>
            <a:endParaRPr lang="pt-BR" altLang="pt-BR" sz="1200">
              <a:latin typeface="Euphemia" panose="020B0503040102020104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714375"/>
            <a:ext cx="6100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60863"/>
            <a:ext cx="5032375" cy="4073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 smtClean="0"/>
          </a:p>
        </p:txBody>
      </p:sp>
    </p:spTree>
    <p:extLst>
      <p:ext uri="{BB962C8B-B14F-4D97-AF65-F5344CB8AC3E}">
        <p14:creationId xmlns:p14="http://schemas.microsoft.com/office/powerpoint/2010/main" val="178548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E9FD603-6CD0-4E70-99C1-95BD9EFA4529}" type="slidenum">
              <a:rPr lang="pt-BR" altLang="pt-BR" sz="1200">
                <a:latin typeface="Euphemia" panose="020B0503040102020104"/>
                <a:cs typeface="Arial" panose="020B0604020202020204" pitchFamily="34" charset="0"/>
              </a:rPr>
              <a:pPr algn="r" eaLnBrk="1" hangingPunct="1"/>
              <a:t>12</a:t>
            </a:fld>
            <a:endParaRPr lang="pt-BR" altLang="pt-BR" sz="1200">
              <a:latin typeface="Euphemia" panose="020B0503040102020104"/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714375"/>
            <a:ext cx="6100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60863"/>
            <a:ext cx="5032375" cy="4073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 smtClean="0"/>
          </a:p>
        </p:txBody>
      </p:sp>
    </p:spTree>
    <p:extLst>
      <p:ext uri="{BB962C8B-B14F-4D97-AF65-F5344CB8AC3E}">
        <p14:creationId xmlns:p14="http://schemas.microsoft.com/office/powerpoint/2010/main" val="241109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0E986E3-BF3F-415D-B128-27FBAF1C9206}" type="slidenum">
              <a:rPr lang="pt-BR" altLang="pt-BR" sz="1200">
                <a:latin typeface="Euphemia" panose="020B0503040102020104"/>
              </a:rPr>
              <a:pPr algn="r" eaLnBrk="1" hangingPunct="1"/>
              <a:t>26</a:t>
            </a:fld>
            <a:endParaRPr lang="pt-BR" altLang="pt-BR" sz="1200">
              <a:latin typeface="Euphemia" panose="020B0503040102020104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 smtClean="0"/>
          </a:p>
        </p:txBody>
      </p:sp>
    </p:spTree>
    <p:extLst>
      <p:ext uri="{BB962C8B-B14F-4D97-AF65-F5344CB8AC3E}">
        <p14:creationId xmlns:p14="http://schemas.microsoft.com/office/powerpoint/2010/main" val="1124418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338787A-47C8-4D3B-992C-2FAB66317355}" type="slidenum">
              <a:rPr lang="pt-BR" altLang="pt-BR" sz="1200">
                <a:latin typeface="Euphemia" panose="020B0503040102020104"/>
              </a:rPr>
              <a:pPr algn="r" eaLnBrk="1" hangingPunct="1"/>
              <a:t>28</a:t>
            </a:fld>
            <a:endParaRPr lang="pt-BR" altLang="pt-BR" sz="1200">
              <a:latin typeface="Euphemia" panose="020B0503040102020104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 smtClean="0"/>
          </a:p>
        </p:txBody>
      </p:sp>
    </p:spTree>
    <p:extLst>
      <p:ext uri="{BB962C8B-B14F-4D97-AF65-F5344CB8AC3E}">
        <p14:creationId xmlns:p14="http://schemas.microsoft.com/office/powerpoint/2010/main" val="4270134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E5C5428-9326-47D3-AE2B-771752B5AA82}" type="slidenum">
              <a:rPr lang="pt-BR" altLang="pt-BR" sz="1200">
                <a:latin typeface="Euphemia" panose="020B0503040102020104"/>
              </a:rPr>
              <a:pPr algn="r" eaLnBrk="1" hangingPunct="1"/>
              <a:t>29</a:t>
            </a:fld>
            <a:endParaRPr lang="pt-BR" altLang="pt-BR" sz="1200">
              <a:latin typeface="Euphemia" panose="020B0503040102020104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 smtClean="0"/>
          </a:p>
        </p:txBody>
      </p:sp>
    </p:spTree>
    <p:extLst>
      <p:ext uri="{BB962C8B-B14F-4D97-AF65-F5344CB8AC3E}">
        <p14:creationId xmlns:p14="http://schemas.microsoft.com/office/powerpoint/2010/main" val="1733608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C72EF95-9A7D-48FF-B8EC-298F759ACDA8}" type="slidenum">
              <a:rPr lang="pt-BR" altLang="pt-BR" sz="1200">
                <a:latin typeface="Euphemia" panose="020B0503040102020104"/>
              </a:rPr>
              <a:pPr algn="r" eaLnBrk="1" hangingPunct="1"/>
              <a:t>30</a:t>
            </a:fld>
            <a:endParaRPr lang="pt-BR" altLang="pt-BR" sz="1200">
              <a:latin typeface="Euphemia" panose="020B0503040102020104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 smtClean="0"/>
          </a:p>
        </p:txBody>
      </p:sp>
    </p:spTree>
    <p:extLst>
      <p:ext uri="{BB962C8B-B14F-4D97-AF65-F5344CB8AC3E}">
        <p14:creationId xmlns:p14="http://schemas.microsoft.com/office/powerpoint/2010/main" val="3052328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704C956-01E9-439A-A0C3-B82B69FC876C}" type="slidenum">
              <a:rPr lang="pt-BR" altLang="pt-BR" sz="1200">
                <a:latin typeface="Euphemia" panose="020B0503040102020104"/>
              </a:rPr>
              <a:pPr algn="r" eaLnBrk="1" hangingPunct="1"/>
              <a:t>31</a:t>
            </a:fld>
            <a:endParaRPr lang="pt-BR" altLang="pt-BR" sz="1200">
              <a:latin typeface="Euphemia" panose="020B0503040102020104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altLang="pt-BR" smtClean="0"/>
              <a:t>Angra I: comprada em 1971 da Westinghouse Americana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altLang="pt-BR" smtClean="0"/>
              <a:t>   Justificativa: crise de energia projetada para a década de 1990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altLang="pt-BR" smtClean="0"/>
              <a:t>   Na verdade: tecnologia nuclear para fins bélicos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altLang="pt-BR" smtClean="0"/>
              <a:t>  Grande número de paralisações desde que entrou em operação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altLang="pt-BR" smtClean="0"/>
              <a:t>      Problema crônico no gerador de vapor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altLang="pt-BR" smtClean="0"/>
              <a:t>       Neces. de abrir o prédio de contenção do reator para troca dos tubos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altLang="pt-BR" smtClean="0"/>
              <a:t>        (corrosão)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altLang="pt-BR" smtClean="0"/>
              <a:t> </a:t>
            </a:r>
            <a:r>
              <a:rPr altLang="pt-BR" smtClean="0">
                <a:sym typeface="Wingdings" panose="05000000000000000000" pitchFamily="2" charset="2"/>
              </a:rPr>
              <a:t> “Pacote fechado”: sem acesso à tecnologia nuclear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altLang="pt-BR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altLang="pt-BR" smtClean="0">
                <a:sym typeface="Wingdings" panose="05000000000000000000" pitchFamily="2" charset="2"/>
              </a:rPr>
              <a:t>Acordo Nuclear Brasil-Alemanha (1975)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altLang="pt-BR" smtClean="0">
                <a:sym typeface="Wingdings" panose="05000000000000000000" pitchFamily="2" charset="2"/>
              </a:rPr>
              <a:t>   Previa acesso à tecnologia</a:t>
            </a:r>
            <a:endParaRPr altLang="pt-BR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altLang="pt-BR" smtClean="0"/>
              <a:t> Acordo inicial: previa construção de mais 8 usinas nucleares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altLang="pt-BR" smtClean="0"/>
              <a:t>1976: início da construção de Angra 2 e 3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altLang="pt-BR" smtClean="0"/>
              <a:t> Paralisação da construção por mais de 10 anos: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altLang="pt-BR" smtClean="0"/>
              <a:t>   Crise econômica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altLang="pt-BR" smtClean="0"/>
              <a:t>   Inexistência de demanda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altLang="pt-BR" smtClean="0"/>
              <a:t>   Críticas da sociedade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altLang="pt-BR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altLang="pt-BR" smtClean="0"/>
              <a:t>Polêmica sobre os custos: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altLang="pt-BR" smtClean="0"/>
              <a:t>  Furnas: US$ 5 bilhões, mais US$ 1,5 bilhão para finalização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altLang="pt-BR" smtClean="0"/>
              <a:t>  Ildo Sauer (Instituto de Energia Elétrica – USP): US$ se a usina for concluída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altLang="pt-BR" smtClean="0"/>
              <a:t>  </a:t>
            </a:r>
            <a:r>
              <a:rPr altLang="pt-BR" smtClean="0">
                <a:sym typeface="Wingdings" panose="05000000000000000000" pitchFamily="2" charset="2"/>
              </a:rPr>
              <a:t> mais cara usina nuclear do mundo</a:t>
            </a:r>
            <a:r>
              <a:rPr altLang="pt-BR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830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8229-15B1-463F-BAAD-B687F6B2BD96}" type="datetimeFigureOut">
              <a:rPr lang="pt-BR"/>
              <a:pPr>
                <a:defRPr/>
              </a:pPr>
              <a:t>14/09/2020</a:t>
            </a:fld>
            <a:endParaRPr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E9BAA-D08E-45FA-9C54-8FB2370120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569890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de Linha Reta 7"/>
            <p:cNvCxnSpPr/>
            <p:nvPr/>
          </p:nvCxnSpPr>
          <p:spPr>
            <a:xfrm rot="10800000">
              <a:off x="1073151" y="1213246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Linha Reta 8"/>
            <p:cNvCxnSpPr/>
            <p:nvPr/>
          </p:nvCxnSpPr>
          <p:spPr>
            <a:xfrm rot="10800000">
              <a:off x="1073151" y="1276372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D849C-867B-4AC0-A620-49C547DA353E}" type="datetimeFigureOut">
              <a:rPr lang="pt-BR"/>
              <a:pPr>
                <a:defRPr/>
              </a:pPr>
              <a:t>14/09/2020</a:t>
            </a:fld>
            <a:endParaRPr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C5ED5-B254-4B41-9553-D2B9780044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066890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BFC86-063A-47A9-86C4-5BB7BDA7855B}" type="datetimeFigureOut">
              <a:rPr lang="pt-BR"/>
              <a:pPr>
                <a:defRPr/>
              </a:pPr>
              <a:t>14/09/2020</a:t>
            </a:fld>
            <a:endParaRPr dirty="0"/>
          </a:p>
        </p:txBody>
      </p:sp>
      <p:sp>
        <p:nvSpPr>
          <p:cNvPr id="3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CD96-55BC-4CC1-9D65-E989573FF2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765458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Parte III Capítulo 16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Gremaud, Vasconcellos e Toneto Jr.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ABA364-B867-46CF-92BE-ECDAF0F1565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532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41F7-69D5-4863-A6A4-6CC35CF3C443}" type="datetimeFigureOut">
              <a:rPr lang="pt-BR"/>
              <a:pPr>
                <a:defRPr/>
              </a:pPr>
              <a:t>14/09/2020</a:t>
            </a:fld>
            <a:endParaRPr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81F71-DD98-4DF6-BDDA-7EA2DF06117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82096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2"/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Conector de Linha Reta 16"/>
            <p:cNvCxnSpPr/>
            <p:nvPr/>
          </p:nvCxnSpPr>
          <p:spPr>
            <a:xfrm>
              <a:off x="512784" y="1564644"/>
              <a:ext cx="8129017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Linha Reta 17"/>
            <p:cNvCxnSpPr/>
            <p:nvPr/>
          </p:nvCxnSpPr>
          <p:spPr>
            <a:xfrm>
              <a:off x="512784" y="1501519"/>
              <a:ext cx="8129017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13"/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Conector de Linha Reta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Linha Reta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Retângulo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4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1" name="Espaço reservado de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pt-BR"/>
            </a:lvl1pPr>
          </a:lstStyle>
          <a:p>
            <a:pPr lv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9920834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7AAF-E613-4ED4-BFAD-E6615BEA82FF}" type="datetimeFigureOut">
              <a:rPr lang="pt-BR"/>
              <a:pPr>
                <a:defRPr/>
              </a:pPr>
              <a:t>14/09/2020</a:t>
            </a:fld>
            <a:endParaRPr dirty="0"/>
          </a:p>
        </p:txBody>
      </p:sp>
      <p:sp>
        <p:nvSpPr>
          <p:cNvPr id="6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C6DD-691F-41F2-8F38-BD8AD817F3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345935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C9665-71FA-4522-8A7B-990967DD38A8}" type="datetimeFigureOut">
              <a:rPr lang="pt-BR"/>
              <a:pPr>
                <a:defRPr/>
              </a:pPr>
              <a:t>14/09/2020</a:t>
            </a:fld>
            <a:endParaRPr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5332D-FDEA-4DAC-991B-90E8192CA2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784566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E799-2772-4AE5-A4A3-98109703D2CE}" type="datetimeFigureOut">
              <a:rPr lang="pt-BR"/>
              <a:pPr>
                <a:defRPr/>
              </a:pPr>
              <a:t>14/09/2020</a:t>
            </a:fld>
            <a:endParaRPr dirty="0"/>
          </a:p>
        </p:txBody>
      </p:sp>
      <p:sp>
        <p:nvSpPr>
          <p:cNvPr id="4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B7D91-59C0-49E3-B12E-EBFFC64FDB6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239244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latinLnBrk="0">
              <a:defRPr lang="pt-BR" sz="2000"/>
            </a:lvl1pPr>
            <a:lvl2pPr latinLnBrk="0">
              <a:defRPr lang="pt-BR" sz="16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8D61-4C04-4582-8C5F-33647F35F770}" type="datetimeFigureOut">
              <a:rPr lang="pt-BR"/>
              <a:pPr>
                <a:defRPr/>
              </a:pPr>
              <a:t>14/09/2020</a:t>
            </a:fld>
            <a:endParaRPr dirty="0"/>
          </a:p>
        </p:txBody>
      </p:sp>
      <p:sp>
        <p:nvSpPr>
          <p:cNvPr id="6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6868-38E2-460B-A576-E3AC88E9EB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960507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842FD-E1AD-4887-A218-89079EDDDBFB}" type="datetimeFigureOut">
              <a:rPr lang="pt-BR"/>
              <a:pPr>
                <a:defRPr/>
              </a:pPr>
              <a:t>14/09/2020</a:t>
            </a:fld>
            <a:endParaRPr dirty="0"/>
          </a:p>
        </p:txBody>
      </p:sp>
      <p:sp>
        <p:nvSpPr>
          <p:cNvPr id="6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A3147-D992-400D-BF75-3F166AED75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02946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9354-2D31-4A9D-9515-989957F57DB6}" type="datetimeFigureOut">
              <a:rPr lang="pt-BR"/>
              <a:pPr>
                <a:defRPr/>
              </a:pPr>
              <a:t>14/09/2020</a:t>
            </a:fld>
            <a:endParaRPr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952D-27EA-4476-9380-6285047FAAC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231901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do título 1"/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6D3951-96CF-44DD-A987-643C557E1D8D}" type="datetimeFigureOut">
              <a:rPr lang="pt-BR"/>
              <a:pPr>
                <a:defRPr/>
              </a:pPr>
              <a:t>14/09/2020</a:t>
            </a:fld>
            <a:endParaRPr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D8F88"/>
                </a:solidFill>
                <a:latin typeface="Euphemia"/>
              </a:defRPr>
            </a:lvl1pPr>
          </a:lstStyle>
          <a:p>
            <a:pPr>
              <a:defRPr/>
            </a:pPr>
            <a:fld id="{0862D260-A46B-4CB6-94FD-31776B10409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31" name="Grupo 14"/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de Linha Reta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Linha Reta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4" r:id="rId2"/>
    <p:sldLayoutId id="2147483723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4" r:id="rId10"/>
    <p:sldLayoutId id="2147483721" r:id="rId11"/>
    <p:sldLayoutId id="2147483725" r:id="rId1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anose="05000000000000000000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41388" y="2482850"/>
            <a:ext cx="10714037" cy="2219325"/>
          </a:xfrm>
        </p:spPr>
        <p:txBody>
          <a:bodyPr/>
          <a:lstStyle/>
          <a:p>
            <a:pPr algn="r">
              <a:defRPr/>
            </a:pPr>
            <a:r>
              <a:rPr altLang="pt-BR" dirty="0"/>
              <a:t>Aula </a:t>
            </a:r>
            <a:r>
              <a:rPr altLang="pt-BR" dirty="0" smtClean="0"/>
              <a:t>08. </a:t>
            </a:r>
            <a:r>
              <a:rPr lang="pt-BR" altLang="pt-BR" cap="none" dirty="0"/>
              <a:t>O Choque do Petróleo e a estratégia do II PND</a:t>
            </a:r>
            <a:endParaRPr altLang="pt-BR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altLang="pt-BR" dirty="0" smtClean="0"/>
              <a:t>A Gremaud  - REC2413 - Economia Brasileira Contemporânea 2020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29" y="76200"/>
            <a:ext cx="1135178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25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7050" y="0"/>
            <a:ext cx="10972800" cy="1371600"/>
          </a:xfrm>
        </p:spPr>
        <p:txBody>
          <a:bodyPr lIns="91440" rIns="91440" anchor="ctr"/>
          <a:lstStyle/>
          <a:p>
            <a:r>
              <a:rPr altLang="pt-BR" sz="3200" dirty="0" smtClean="0"/>
              <a:t>Choque do Petróleo e Estagflação </a:t>
            </a:r>
          </a:p>
        </p:txBody>
      </p:sp>
      <p:sp>
        <p:nvSpPr>
          <p:cNvPr id="160774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23888" y="1557338"/>
            <a:ext cx="6349567" cy="4972771"/>
          </a:xfrm>
        </p:spPr>
        <p:txBody>
          <a:bodyPr wrap="square" lIns="91440" rIns="9144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19088" indent="-319088">
              <a:lnSpc>
                <a:spcPct val="120000"/>
              </a:lnSpc>
              <a:defRPr/>
            </a:pPr>
            <a:r>
              <a:rPr sz="3200" dirty="0"/>
              <a:t>Preço do petróleo - multiplicado por 4</a:t>
            </a:r>
          </a:p>
          <a:p>
            <a:pPr marL="639763" lvl="1" indent="-273050">
              <a:lnSpc>
                <a:spcPct val="120000"/>
              </a:lnSpc>
              <a:defRPr/>
            </a:pPr>
            <a:r>
              <a:rPr sz="2400" dirty="0"/>
              <a:t>rapidamente repassado a preços</a:t>
            </a:r>
          </a:p>
          <a:p>
            <a:pPr marL="639763" lvl="1" indent="-273050">
              <a:lnSpc>
                <a:spcPct val="120000"/>
              </a:lnSpc>
              <a:defRPr/>
            </a:pPr>
            <a:r>
              <a:rPr sz="2400" dirty="0"/>
              <a:t>desajuste nos Balanços de Pagamentos</a:t>
            </a:r>
          </a:p>
          <a:p>
            <a:pPr marL="319088" indent="-319088">
              <a:lnSpc>
                <a:spcPct val="120000"/>
              </a:lnSpc>
              <a:defRPr/>
            </a:pPr>
            <a:r>
              <a:rPr lang="pt-BR" sz="3200" dirty="0"/>
              <a:t>Política econômica </a:t>
            </a:r>
          </a:p>
          <a:p>
            <a:pPr marL="639763" lvl="1" indent="-273050">
              <a:lnSpc>
                <a:spcPct val="120000"/>
              </a:lnSpc>
              <a:defRPr/>
            </a:pPr>
            <a:r>
              <a:rPr lang="pt-BR" sz="2400" dirty="0"/>
              <a:t>Início: PD: Políticas restritivas </a:t>
            </a:r>
          </a:p>
          <a:p>
            <a:pPr marL="914400" lvl="2">
              <a:lnSpc>
                <a:spcPct val="120000"/>
              </a:lnSpc>
              <a:defRPr/>
            </a:pPr>
            <a:r>
              <a:rPr lang="pt-BR" sz="1900" dirty="0"/>
              <a:t>fortes cortes de gastos e tentativas de conter processo inflacionário - recessão </a:t>
            </a:r>
          </a:p>
          <a:p>
            <a:pPr marL="319088" indent="-319088">
              <a:lnSpc>
                <a:spcPct val="120000"/>
              </a:lnSpc>
              <a:defRPr/>
            </a:pPr>
            <a:r>
              <a:rPr sz="3200" dirty="0" smtClean="0"/>
              <a:t>Estagflação</a:t>
            </a:r>
            <a:r>
              <a:rPr sz="3200" dirty="0"/>
              <a:t>: Inflação  + estagnação</a:t>
            </a:r>
          </a:p>
          <a:p>
            <a:pPr marL="1096963" lvl="2" indent="-273050" eaLnBrk="1" hangingPunct="1">
              <a:lnSpc>
                <a:spcPct val="120000"/>
              </a:lnSpc>
              <a:defRPr/>
            </a:pPr>
            <a:r>
              <a:rPr sz="2200" dirty="0"/>
              <a:t>Petróleo não único preço a subir - também outras </a:t>
            </a:r>
            <a:r>
              <a:rPr lang="en-US" sz="2200" dirty="0"/>
              <a:t>commodities</a:t>
            </a:r>
            <a:r>
              <a:rPr sz="2200" dirty="0"/>
              <a:t> </a:t>
            </a:r>
          </a:p>
          <a:p>
            <a:pPr marL="1096963" lvl="2" indent="-273050" eaLnBrk="1" hangingPunct="1">
              <a:lnSpc>
                <a:spcPct val="120000"/>
              </a:lnSpc>
              <a:defRPr/>
            </a:pPr>
            <a:r>
              <a:rPr sz="2200" dirty="0"/>
              <a:t>problema com salários dos anos anteriores - expectativa de inflação futura</a:t>
            </a:r>
          </a:p>
          <a:p>
            <a:pPr marL="182563" indent="-273050">
              <a:lnSpc>
                <a:spcPct val="120000"/>
              </a:lnSpc>
              <a:defRPr/>
            </a:pPr>
            <a:r>
              <a:rPr sz="2800" dirty="0" smtClean="0"/>
              <a:t>Mas Desde </a:t>
            </a:r>
            <a:r>
              <a:rPr sz="2800" dirty="0"/>
              <a:t>75/76 </a:t>
            </a:r>
          </a:p>
          <a:p>
            <a:pPr marL="914400" lvl="2">
              <a:lnSpc>
                <a:spcPct val="120000"/>
              </a:lnSpc>
              <a:defRPr/>
            </a:pPr>
            <a:r>
              <a:rPr sz="1900" dirty="0"/>
              <a:t>reação a desemprego crescente - expansão monetária (EUA</a:t>
            </a:r>
            <a:r>
              <a:rPr sz="1900" dirty="0" smtClean="0"/>
              <a:t>), uso cambio </a:t>
            </a:r>
            <a:endParaRPr sz="1900" dirty="0"/>
          </a:p>
        </p:txBody>
      </p:sp>
      <p:pic>
        <p:nvPicPr>
          <p:cNvPr id="15367" name="Picture 7" descr="https://cbie.com.br/wp-content/uploads/2020/03/voce-sabia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538883"/>
            <a:ext cx="4800600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198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 eaLnBrk="1" hangingPunct="1"/>
            <a:r>
              <a:rPr altLang="pt-BR" smtClean="0"/>
              <a:t>A oficialização das taxas flutuantes - PD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546225"/>
            <a:ext cx="11480800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altLang="pt-BR" sz="2800" dirty="0" smtClean="0"/>
              <a:t>início considerado uma medida temporária</a:t>
            </a:r>
          </a:p>
          <a:p>
            <a:pPr eaLnBrk="1" hangingPunct="1"/>
            <a:r>
              <a:rPr altLang="pt-BR" sz="2800" dirty="0" smtClean="0"/>
              <a:t>Mas taxas flutuantes - funcionaram bem em condições de adversidade - Governos prontos a conviverem com elas</a:t>
            </a:r>
          </a:p>
          <a:p>
            <a:pPr lvl="1" eaLnBrk="1" hangingPunct="1"/>
            <a:r>
              <a:rPr altLang="pt-BR" sz="2900" dirty="0" smtClean="0"/>
              <a:t>Encontro de Rambouillet (1975) - revisão dos artigos do FMI - comprometimento com suavização das flutuações, mas não mais volta ao cambio fixo</a:t>
            </a:r>
          </a:p>
          <a:p>
            <a:pPr lvl="1" eaLnBrk="1" hangingPunct="1"/>
            <a:r>
              <a:rPr altLang="pt-BR" sz="2900" dirty="0" smtClean="0"/>
              <a:t>Kingston (1976) - diretores do FMI - endosso a taxas flutuantes, governos seguirem políticas macro que promovam estabilidade e não manipulação cambio competitivo (FMI vigilância e monitoramento)</a:t>
            </a:r>
          </a:p>
        </p:txBody>
      </p:sp>
    </p:spTree>
    <p:extLst>
      <p:ext uri="{BB962C8B-B14F-4D97-AF65-F5344CB8AC3E}">
        <p14:creationId xmlns:p14="http://schemas.microsoft.com/office/powerpoint/2010/main" val="3699309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2">
            <a:extLst>
              <a:ext uri="{FF2B5EF4-FFF2-40B4-BE49-F238E27FC236}">
                <a16:creationId xmlns:a16="http://schemas.microsoft.com/office/drawing/2014/main" id="{38B700CD-FFA7-48FC-86BF-651FAEB8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/>
              <a:t>Mudanças no cenário externo</a:t>
            </a:r>
          </a:p>
        </p:txBody>
      </p:sp>
      <p:sp>
        <p:nvSpPr>
          <p:cNvPr id="19458" name="Espaço Reservado para Conteúdo 3">
            <a:extLst>
              <a:ext uri="{FF2B5EF4-FFF2-40B4-BE49-F238E27FC236}">
                <a16:creationId xmlns:a16="http://schemas.microsoft.com/office/drawing/2014/main" id="{907EA4BA-22D4-4CD9-8024-1730CA6C803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39713" y="1392238"/>
            <a:ext cx="11731625" cy="516255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r>
              <a:rPr altLang="pt-BR" sz="2800"/>
              <a:t>Passagem para um sistema monetário internacional com cambio flutuante</a:t>
            </a:r>
          </a:p>
          <a:p>
            <a:pPr lvl="1">
              <a:defRPr/>
            </a:pPr>
            <a:r>
              <a:rPr altLang="pt-BR" sz="2000"/>
              <a:t>Instabilidade das taxas  e desvalorização do dólar</a:t>
            </a:r>
          </a:p>
          <a:p>
            <a:pPr lvl="1">
              <a:defRPr/>
            </a:pPr>
            <a:r>
              <a:rPr altLang="pt-BR" sz="2000"/>
              <a:t>Problemas com papel das instituições (FMI)</a:t>
            </a:r>
          </a:p>
          <a:p>
            <a:pPr>
              <a:defRPr/>
            </a:pPr>
            <a:r>
              <a:rPr altLang="pt-BR" sz="2800"/>
              <a:t>Reações em diferentes mercados </a:t>
            </a:r>
          </a:p>
          <a:p>
            <a:pPr lvl="1">
              <a:defRPr/>
            </a:pPr>
            <a:r>
              <a:rPr altLang="pt-BR" sz="2000"/>
              <a:t>Mercado de commodities: </a:t>
            </a:r>
            <a:r>
              <a:rPr altLang="pt-BR" sz="1800"/>
              <a:t>Alguns setores compensam queda e instabilidade do cambio com ampliação de margens – setor mais oligopolizados </a:t>
            </a:r>
          </a:p>
          <a:p>
            <a:pPr lvl="1">
              <a:defRPr/>
            </a:pPr>
            <a:r>
              <a:rPr altLang="pt-BR" sz="2000" u="sng"/>
              <a:t>Choque do Petróleo </a:t>
            </a:r>
            <a:r>
              <a:rPr altLang="pt-BR" sz="2000"/>
              <a:t>( preço se eleva multiplicado por 4) – transferência de renda de consumidores para produtores (2% PIB mundial)</a:t>
            </a:r>
          </a:p>
          <a:p>
            <a:pPr lvl="2">
              <a:defRPr/>
            </a:pPr>
            <a:r>
              <a:rPr altLang="pt-BR" sz="1800"/>
              <a:t>Efeito nos BP e na inflação (custos) aos quais os países em geral reagem recessivamente</a:t>
            </a:r>
          </a:p>
          <a:p>
            <a:pPr lvl="1">
              <a:defRPr/>
            </a:pPr>
            <a:r>
              <a:rPr altLang="pt-BR" sz="2000"/>
              <a:t>Mercado financeiro:</a:t>
            </a:r>
          </a:p>
          <a:p>
            <a:pPr lvl="2">
              <a:defRPr/>
            </a:pPr>
            <a:r>
              <a:rPr altLang="pt-BR" sz="1800"/>
              <a:t>Ainda um mercado de credito/empréstimo (avanço de mercado de capital pequeno) mas que passa a operar com taxas flutuantes de juros</a:t>
            </a:r>
          </a:p>
          <a:p>
            <a:pPr lvl="2">
              <a:defRPr/>
            </a:pPr>
            <a:r>
              <a:rPr altLang="pt-BR" sz="1800"/>
              <a:t>Ampliação da </a:t>
            </a:r>
            <a:r>
              <a:rPr altLang="pt-BR" sz="1800" u="sng"/>
              <a:t>liquidez do mercado financeiro</a:t>
            </a:r>
          </a:p>
          <a:p>
            <a:pPr lvl="3">
              <a:defRPr/>
            </a:pPr>
            <a:r>
              <a:rPr altLang="pt-BR" sz="1800"/>
              <a:t>Oferta de funding aumenta (petrodólares) e Queda de demanda (ajustes recessivos nos países) </a:t>
            </a:r>
          </a:p>
        </p:txBody>
      </p:sp>
    </p:spTree>
    <p:extLst>
      <p:ext uri="{BB962C8B-B14F-4D97-AF65-F5344CB8AC3E}">
        <p14:creationId xmlns:p14="http://schemas.microsoft.com/office/powerpoint/2010/main" val="2293605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 smtClean="0"/>
              <a:t>Mudanças no cenário externo</a:t>
            </a:r>
          </a:p>
        </p:txBody>
      </p:sp>
      <p:sp>
        <p:nvSpPr>
          <p:cNvPr id="19458" name="Espaço Reservado para Conteúdo 3"/>
          <p:cNvSpPr>
            <a:spLocks noGrp="1"/>
          </p:cNvSpPr>
          <p:nvPr>
            <p:ph idx="1"/>
          </p:nvPr>
        </p:nvSpPr>
        <p:spPr bwMode="auto">
          <a:xfrm>
            <a:off x="239713" y="1392238"/>
            <a:ext cx="11731625" cy="516255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r>
              <a:rPr altLang="pt-BR" sz="2800" smtClean="0"/>
              <a:t>Passagem para um sistema monetário internacional com cambio flutuante</a:t>
            </a:r>
          </a:p>
          <a:p>
            <a:pPr lvl="1">
              <a:defRPr/>
            </a:pPr>
            <a:r>
              <a:rPr altLang="pt-BR" sz="2000" smtClean="0"/>
              <a:t>Instabilidade das taxas  e desvalorização do dólar</a:t>
            </a:r>
          </a:p>
          <a:p>
            <a:pPr lvl="1">
              <a:defRPr/>
            </a:pPr>
            <a:r>
              <a:rPr altLang="pt-BR" sz="2000" smtClean="0"/>
              <a:t>Problemas com papel das instituições (FMI)</a:t>
            </a:r>
          </a:p>
          <a:p>
            <a:pPr>
              <a:defRPr/>
            </a:pPr>
            <a:r>
              <a:rPr altLang="pt-BR" sz="2800" smtClean="0"/>
              <a:t>Reações em diferentes mercados </a:t>
            </a:r>
          </a:p>
          <a:p>
            <a:pPr lvl="1">
              <a:defRPr/>
            </a:pPr>
            <a:r>
              <a:rPr altLang="pt-BR" sz="2000" smtClean="0"/>
              <a:t>Mercado de commodities: </a:t>
            </a:r>
            <a:r>
              <a:rPr altLang="pt-BR" sz="1800" smtClean="0"/>
              <a:t>Alguns setores compensam queda e instabilidade do cambio com ampliação de margens – setor mais oligopolizados </a:t>
            </a:r>
          </a:p>
          <a:p>
            <a:pPr lvl="1">
              <a:defRPr/>
            </a:pPr>
            <a:r>
              <a:rPr altLang="pt-BR" sz="2000" u="sng" smtClean="0"/>
              <a:t>Choque do Petróleo </a:t>
            </a:r>
            <a:r>
              <a:rPr altLang="pt-BR" sz="2000" smtClean="0"/>
              <a:t>( preço se eleva multiplicado por 4) – transferência de renda de consumidores para produtores (2% PIB mundial)</a:t>
            </a:r>
          </a:p>
          <a:p>
            <a:pPr lvl="2">
              <a:defRPr/>
            </a:pPr>
            <a:r>
              <a:rPr altLang="pt-BR" sz="1800" smtClean="0"/>
              <a:t>Efeito nos BP e na inflação (custos) aos quais os países em geral reagem recessivamente</a:t>
            </a:r>
          </a:p>
          <a:p>
            <a:pPr lvl="1">
              <a:defRPr/>
            </a:pPr>
            <a:r>
              <a:rPr altLang="pt-BR" sz="2000" smtClean="0"/>
              <a:t>Mercado financeiro:</a:t>
            </a:r>
          </a:p>
          <a:p>
            <a:pPr lvl="2">
              <a:defRPr/>
            </a:pPr>
            <a:r>
              <a:rPr altLang="pt-BR" sz="1800" smtClean="0"/>
              <a:t>Ainda um mercado de credito/empréstimo (avanço de mercado de capital pequeno) mas que passa a operar com taxas flutuantes de juros</a:t>
            </a:r>
          </a:p>
          <a:p>
            <a:pPr lvl="2">
              <a:defRPr/>
            </a:pPr>
            <a:r>
              <a:rPr altLang="pt-BR" sz="1800" smtClean="0"/>
              <a:t>Ampliação da </a:t>
            </a:r>
            <a:r>
              <a:rPr altLang="pt-BR" sz="1800" u="sng" smtClean="0"/>
              <a:t>liquidez do mercado financeiro</a:t>
            </a:r>
          </a:p>
          <a:p>
            <a:pPr lvl="3">
              <a:defRPr/>
            </a:pPr>
            <a:r>
              <a:rPr altLang="pt-BR" sz="1800" smtClean="0"/>
              <a:t>Oferta de funding aumenta (petrodólares) e Queda de demanda (ajustes recessivos nos países) </a:t>
            </a:r>
          </a:p>
        </p:txBody>
      </p:sp>
    </p:spTree>
    <p:extLst>
      <p:ext uri="{BB962C8B-B14F-4D97-AF65-F5344CB8AC3E}">
        <p14:creationId xmlns:p14="http://schemas.microsoft.com/office/powerpoint/2010/main" val="15135806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74255" y="3178785"/>
            <a:ext cx="6074537" cy="2219691"/>
          </a:xfrm>
        </p:spPr>
        <p:txBody>
          <a:bodyPr>
            <a:normAutofit fontScale="90000"/>
          </a:bodyPr>
          <a:lstStyle/>
          <a:p>
            <a:r>
              <a:rPr lang="pt-BR" sz="3100" cap="none" dirty="0" smtClean="0"/>
              <a:t>Inflação – choque de custo</a:t>
            </a:r>
            <a:br>
              <a:rPr lang="pt-BR" sz="3100" cap="none" dirty="0" smtClean="0"/>
            </a:br>
            <a:r>
              <a:rPr lang="pt-BR" sz="3100" cap="none" dirty="0" smtClean="0"/>
              <a:t/>
            </a:r>
            <a:br>
              <a:rPr lang="pt-BR" sz="3100" cap="none" dirty="0" smtClean="0"/>
            </a:br>
            <a:r>
              <a:rPr lang="pt-BR" sz="3100" cap="none" dirty="0" smtClean="0"/>
              <a:t>Balanço de pagamentos        		 - valor das importações         	 - dificuldade com exportações</a:t>
            </a:r>
            <a:r>
              <a:rPr lang="pt-BR" cap="none" dirty="0" smtClean="0"/>
              <a:t/>
            </a:r>
            <a:br>
              <a:rPr lang="pt-BR" cap="none" dirty="0" smtClean="0"/>
            </a:br>
            <a:endParaRPr lang="pt-BR" cap="none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95564" y="2292094"/>
            <a:ext cx="6543386" cy="955565"/>
          </a:xfrm>
        </p:spPr>
        <p:txBody>
          <a:bodyPr>
            <a:noAutofit/>
          </a:bodyPr>
          <a:lstStyle/>
          <a:p>
            <a:r>
              <a:rPr lang="pt-BR" sz="3200" dirty="0"/>
              <a:t>Efeito choque do Petróleo no Brasil</a:t>
            </a:r>
          </a:p>
        </p:txBody>
      </p:sp>
      <p:pic>
        <p:nvPicPr>
          <p:cNvPr id="7" name="Picture 4" descr="https://www.infoescola.com/wp-content/uploads/2011/07/crise-petroleo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r="88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154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284288"/>
            <a:ext cx="11601450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 sz="4000" smtClean="0"/>
              <a:t>Brasil: Balança Comercial 1972 -1974</a:t>
            </a:r>
          </a:p>
        </p:txBody>
      </p:sp>
      <p:sp>
        <p:nvSpPr>
          <p:cNvPr id="2" name="Elipse 1"/>
          <p:cNvSpPr/>
          <p:nvPr/>
        </p:nvSpPr>
        <p:spPr>
          <a:xfrm>
            <a:off x="9809018" y="4498109"/>
            <a:ext cx="1810327" cy="9605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215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5"/>
          <p:cNvSpPr txBox="1">
            <a:spLocks noGrp="1"/>
          </p:cNvSpPr>
          <p:nvPr/>
        </p:nvSpPr>
        <p:spPr bwMode="auto">
          <a:xfrm>
            <a:off x="171450" y="1219200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CF43F8D6-7AC3-4C53-9CAE-58E2A888AF97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7050" y="333375"/>
            <a:ext cx="11664950" cy="1008063"/>
          </a:xfrm>
        </p:spPr>
        <p:txBody>
          <a:bodyPr lIns="91440" rIns="91440" anchor="ctr"/>
          <a:lstStyle/>
          <a:p>
            <a:pPr algn="ctr" eaLnBrk="1" hangingPunct="1"/>
            <a:r>
              <a:rPr altLang="pt-BR" sz="3200" smtClean="0"/>
              <a:t>Como enfrentar o choque do Petróleo ?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1450" y="1331913"/>
            <a:ext cx="11857038" cy="5373687"/>
          </a:xfrm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660400" indent="-660400" algn="ctr" eaLnBrk="1" hangingPunct="1">
              <a:buFontTx/>
              <a:buNone/>
              <a:defRPr/>
            </a:pPr>
            <a:r>
              <a:rPr sz="4000" dirty="0"/>
              <a:t>O debate sobre o que fazer em 1974 situou-se na </a:t>
            </a:r>
            <a:r>
              <a:rPr sz="4000" b="1" dirty="0">
                <a:solidFill>
                  <a:srgbClr val="FB2C09"/>
                </a:solidFill>
              </a:rPr>
              <a:t>dicotomia ajustamento ou financiamento</a:t>
            </a:r>
            <a:r>
              <a:rPr sz="4000" b="1" dirty="0"/>
              <a:t>:</a:t>
            </a:r>
          </a:p>
          <a:p>
            <a:pPr marL="1035050" lvl="1" indent="-577850" eaLnBrk="1" hangingPunct="1">
              <a:spcAft>
                <a:spcPts val="600"/>
              </a:spcAft>
              <a:buFontTx/>
              <a:buNone/>
              <a:defRPr/>
            </a:pPr>
            <a:r>
              <a:rPr sz="3200" b="1" dirty="0">
                <a:solidFill>
                  <a:schemeClr val="tx2"/>
                </a:solidFill>
              </a:rPr>
              <a:t>Ajustamento</a:t>
            </a:r>
            <a:r>
              <a:rPr sz="3200" dirty="0"/>
              <a:t> – </a:t>
            </a:r>
            <a:r>
              <a:rPr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desvalorizar o câmbio e conter a demanda interna </a:t>
            </a:r>
            <a:r>
              <a:rPr sz="3200" dirty="0"/>
              <a:t>para evitar que o choque externo (petróleo) se transformasse em inflação permanente, além de corrigir o desequilíbrio externo</a:t>
            </a:r>
            <a:r>
              <a:rPr sz="3200" dirty="0" smtClean="0"/>
              <a:t>;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10841313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5"/>
          <p:cNvSpPr txBox="1">
            <a:spLocks noGrp="1"/>
          </p:cNvSpPr>
          <p:nvPr/>
        </p:nvSpPr>
        <p:spPr bwMode="auto">
          <a:xfrm>
            <a:off x="171450" y="1219200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CF43F8D6-7AC3-4C53-9CAE-58E2A888AF97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7050" y="333375"/>
            <a:ext cx="11664950" cy="1008063"/>
          </a:xfrm>
        </p:spPr>
        <p:txBody>
          <a:bodyPr lIns="91440" rIns="91440" anchor="ctr"/>
          <a:lstStyle/>
          <a:p>
            <a:pPr algn="ctr" eaLnBrk="1" hangingPunct="1"/>
            <a:r>
              <a:rPr altLang="pt-BR" sz="3200" smtClean="0"/>
              <a:t>Como enfrentar o choque do Petróleo ?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1450" y="1331913"/>
            <a:ext cx="11857038" cy="5373687"/>
          </a:xfrm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660400" indent="-660400" algn="ctr" eaLnBrk="1" hangingPunct="1">
              <a:buFontTx/>
              <a:buNone/>
              <a:defRPr/>
            </a:pPr>
            <a:r>
              <a:rPr sz="4000" dirty="0"/>
              <a:t>O debate sobre o que fazer em 1974 situou-se na </a:t>
            </a:r>
            <a:r>
              <a:rPr sz="4000" b="1" dirty="0">
                <a:solidFill>
                  <a:srgbClr val="FB2C09"/>
                </a:solidFill>
              </a:rPr>
              <a:t>dicotomia ajustamento ou financiamento</a:t>
            </a:r>
            <a:r>
              <a:rPr sz="4000" b="1" dirty="0"/>
              <a:t>:</a:t>
            </a:r>
          </a:p>
          <a:p>
            <a:pPr marL="1035050" lvl="1" indent="-577850" eaLnBrk="1" hangingPunct="1">
              <a:spcAft>
                <a:spcPts val="600"/>
              </a:spcAft>
              <a:buFontTx/>
              <a:buNone/>
              <a:defRPr/>
            </a:pPr>
            <a:r>
              <a:rPr sz="3200" b="1" dirty="0">
                <a:solidFill>
                  <a:schemeClr val="tx2"/>
                </a:solidFill>
              </a:rPr>
              <a:t>Ajustamento</a:t>
            </a:r>
            <a:r>
              <a:rPr sz="3200" dirty="0"/>
              <a:t> – </a:t>
            </a:r>
            <a:r>
              <a:rPr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desvalorizar o câmbio e conter a demanda interna </a:t>
            </a:r>
            <a:r>
              <a:rPr sz="3200" dirty="0"/>
              <a:t>para evitar que o choque externo (petróleo) se transformasse em inflação permanente, além de corrigir o desequilíbrio externo;</a:t>
            </a:r>
            <a:endParaRPr sz="3200" b="1" dirty="0"/>
          </a:p>
          <a:p>
            <a:pPr marL="1035050" lvl="1" indent="-577850" eaLnBrk="1" hangingPunct="1">
              <a:buFontTx/>
              <a:buNone/>
              <a:defRPr/>
            </a:pPr>
            <a:r>
              <a:rPr sz="3200" b="1" dirty="0">
                <a:solidFill>
                  <a:schemeClr val="tx2"/>
                </a:solidFill>
              </a:rPr>
              <a:t>Financiamento</a:t>
            </a:r>
            <a:r>
              <a:rPr sz="3200" b="1" dirty="0"/>
              <a:t> –</a:t>
            </a:r>
            <a:r>
              <a:rPr sz="3200" dirty="0"/>
              <a:t> </a:t>
            </a:r>
            <a:r>
              <a:rPr sz="3200" u="sng" dirty="0"/>
              <a:t>empréstimos para financiar desequilíbrio externo</a:t>
            </a:r>
            <a:r>
              <a:rPr sz="3200" dirty="0"/>
              <a:t>, mantendo o crescimento e fazendo um ajuste gradual dos preços relativos (alterados pela crise do petróleo), enquanto houvesse financiamento externo abundante.</a:t>
            </a:r>
          </a:p>
        </p:txBody>
      </p:sp>
      <p:sp>
        <p:nvSpPr>
          <p:cNvPr id="2" name="Texto explicativo retangular com cantos arredondados 1"/>
          <p:cNvSpPr/>
          <p:nvPr/>
        </p:nvSpPr>
        <p:spPr>
          <a:xfrm>
            <a:off x="4025900" y="3043238"/>
            <a:ext cx="8002588" cy="1406525"/>
          </a:xfrm>
          <a:prstGeom prst="wedgeRoundRectCallout">
            <a:avLst>
              <a:gd name="adj1" fmla="val -63491"/>
              <a:gd name="adj2" fmla="val -51933"/>
              <a:gd name="adj3" fmla="val 16667"/>
            </a:avLst>
          </a:prstGeom>
          <a:solidFill>
            <a:srgbClr val="B248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400" dirty="0"/>
              <a:t>Muitos países fazem esta opção. Brasil problemas:</a:t>
            </a:r>
          </a:p>
          <a:p>
            <a:pPr algn="ctr" eaLnBrk="1" hangingPunct="1">
              <a:defRPr/>
            </a:pPr>
            <a:r>
              <a:rPr lang="pt-BR" sz="2400" dirty="0"/>
              <a:t>Políticos; pessimismo das elasticidades e o efeito patrimonial da desvalorização cambial </a:t>
            </a:r>
          </a:p>
        </p:txBody>
      </p:sp>
      <p:sp>
        <p:nvSpPr>
          <p:cNvPr id="3" name="Texto explicativo retangular 2"/>
          <p:cNvSpPr/>
          <p:nvPr/>
        </p:nvSpPr>
        <p:spPr>
          <a:xfrm>
            <a:off x="3671888" y="5076825"/>
            <a:ext cx="8147050" cy="1282700"/>
          </a:xfrm>
          <a:prstGeom prst="wedgeRectCallout">
            <a:avLst>
              <a:gd name="adj1" fmla="val -69581"/>
              <a:gd name="adj2" fmla="val -69415"/>
            </a:avLst>
          </a:prstGeom>
          <a:solidFill>
            <a:srgbClr val="A3A1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400" dirty="0"/>
              <a:t>Racionalidade econômica apenas se visão de que a crise externa é passageira e pequena. Crítica: passividade, está se adiando (e agravando) os problemas</a:t>
            </a:r>
          </a:p>
        </p:txBody>
      </p:sp>
    </p:spTree>
    <p:extLst>
      <p:ext uri="{BB962C8B-B14F-4D97-AF65-F5344CB8AC3E}">
        <p14:creationId xmlns:p14="http://schemas.microsoft.com/office/powerpoint/2010/main" val="32057069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5"/>
          <p:cNvSpPr txBox="1">
            <a:spLocks noGrp="1"/>
          </p:cNvSpPr>
          <p:nvPr/>
        </p:nvSpPr>
        <p:spPr bwMode="auto">
          <a:xfrm>
            <a:off x="171450" y="1219200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CF43F8D6-7AC3-4C53-9CAE-58E2A888AF97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7050" y="333375"/>
            <a:ext cx="11664950" cy="1008063"/>
          </a:xfrm>
        </p:spPr>
        <p:txBody>
          <a:bodyPr lIns="91440" rIns="91440" anchor="ctr"/>
          <a:lstStyle/>
          <a:p>
            <a:pPr algn="ctr" eaLnBrk="1" hangingPunct="1"/>
            <a:r>
              <a:rPr altLang="pt-BR" sz="3200" smtClean="0"/>
              <a:t>Como enfrentar o choque do Petróleo ?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1450" y="1331913"/>
            <a:ext cx="11857038" cy="5373687"/>
          </a:xfrm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660400" indent="-660400" algn="ctr" eaLnBrk="1" hangingPunct="1">
              <a:buFontTx/>
              <a:buNone/>
              <a:defRPr/>
            </a:pPr>
            <a:r>
              <a:rPr sz="4000" dirty="0"/>
              <a:t>O debate sobre o que fazer em 1974 situou-se na </a:t>
            </a:r>
            <a:r>
              <a:rPr sz="4000" b="1" dirty="0">
                <a:solidFill>
                  <a:srgbClr val="FB2C09"/>
                </a:solidFill>
              </a:rPr>
              <a:t>dicotomia ajustamento ou financiamento</a:t>
            </a:r>
            <a:r>
              <a:rPr sz="4000" b="1" dirty="0"/>
              <a:t>:</a:t>
            </a:r>
          </a:p>
          <a:p>
            <a:pPr marL="1035050" lvl="1" indent="-577850" eaLnBrk="1" hangingPunct="1">
              <a:spcAft>
                <a:spcPts val="600"/>
              </a:spcAft>
              <a:buFontTx/>
              <a:buNone/>
              <a:defRPr/>
            </a:pPr>
            <a:r>
              <a:rPr sz="3200" b="1" dirty="0">
                <a:solidFill>
                  <a:schemeClr val="tx2"/>
                </a:solidFill>
              </a:rPr>
              <a:t>Ajustamento</a:t>
            </a:r>
            <a:r>
              <a:rPr sz="3200" dirty="0"/>
              <a:t> – </a:t>
            </a:r>
            <a:r>
              <a:rPr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desvalorizar o câmbio e conter a demanda interna </a:t>
            </a:r>
            <a:r>
              <a:rPr sz="3200" dirty="0"/>
              <a:t>para evitar que o choque externo (petróleo) se transformasse em inflação permanente, além de corrigir o desequilíbrio externo;</a:t>
            </a:r>
            <a:endParaRPr sz="3200" b="1" dirty="0"/>
          </a:p>
          <a:p>
            <a:pPr marL="1035050" lvl="1" indent="-577850" eaLnBrk="1" hangingPunct="1">
              <a:buFontTx/>
              <a:buNone/>
              <a:defRPr/>
            </a:pPr>
            <a:r>
              <a:rPr sz="3200" b="1" dirty="0">
                <a:solidFill>
                  <a:schemeClr val="tx2"/>
                </a:solidFill>
              </a:rPr>
              <a:t>Financiamento</a:t>
            </a:r>
            <a:r>
              <a:rPr sz="3200" b="1" dirty="0"/>
              <a:t> –</a:t>
            </a:r>
            <a:r>
              <a:rPr sz="3200" dirty="0"/>
              <a:t> </a:t>
            </a:r>
            <a:r>
              <a:rPr sz="3200" u="sng" dirty="0"/>
              <a:t>empréstimos para financiar desequilíbrio externo</a:t>
            </a:r>
            <a:r>
              <a:rPr sz="3200" dirty="0"/>
              <a:t>, mantendo o crescimento e fazendo um ajuste gradual dos preços relativos (alterados pela crise do petróleo), enquanto houvesse financiamento externo abundante.</a:t>
            </a:r>
          </a:p>
        </p:txBody>
      </p:sp>
      <p:sp>
        <p:nvSpPr>
          <p:cNvPr id="2" name="Texto explicativo retangular com cantos arredondados 1"/>
          <p:cNvSpPr/>
          <p:nvPr/>
        </p:nvSpPr>
        <p:spPr>
          <a:xfrm>
            <a:off x="4025900" y="3043238"/>
            <a:ext cx="8002588" cy="1406525"/>
          </a:xfrm>
          <a:prstGeom prst="wedgeRoundRectCallout">
            <a:avLst>
              <a:gd name="adj1" fmla="val -63491"/>
              <a:gd name="adj2" fmla="val -51933"/>
              <a:gd name="adj3" fmla="val 16667"/>
            </a:avLst>
          </a:prstGeom>
          <a:solidFill>
            <a:srgbClr val="B248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400" dirty="0"/>
              <a:t>Muitos países fazem esta opção. Brasil problemas:</a:t>
            </a:r>
          </a:p>
          <a:p>
            <a:pPr algn="ctr" eaLnBrk="1" hangingPunct="1">
              <a:defRPr/>
            </a:pPr>
            <a:r>
              <a:rPr lang="pt-BR" sz="2400" dirty="0"/>
              <a:t>Políticos; pessimismo das elasticidades e o efeito patrimonial da desvalorização cambial </a:t>
            </a:r>
          </a:p>
        </p:txBody>
      </p:sp>
      <p:sp>
        <p:nvSpPr>
          <p:cNvPr id="3" name="Texto explicativo retangular 2"/>
          <p:cNvSpPr/>
          <p:nvPr/>
        </p:nvSpPr>
        <p:spPr>
          <a:xfrm>
            <a:off x="3671888" y="5076825"/>
            <a:ext cx="8147050" cy="1282700"/>
          </a:xfrm>
          <a:prstGeom prst="wedgeRectCallout">
            <a:avLst>
              <a:gd name="adj1" fmla="val -69581"/>
              <a:gd name="adj2" fmla="val -69415"/>
            </a:avLst>
          </a:prstGeom>
          <a:solidFill>
            <a:srgbClr val="A3A1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400" dirty="0"/>
              <a:t>Racionalidade econômica apenas se visão de que a crise externa é passageira e pequena. Crítica: passividade, está se adiando (e agravando) os problemas</a:t>
            </a:r>
          </a:p>
        </p:txBody>
      </p:sp>
    </p:spTree>
    <p:extLst>
      <p:ext uri="{BB962C8B-B14F-4D97-AF65-F5344CB8AC3E}">
        <p14:creationId xmlns:p14="http://schemas.microsoft.com/office/powerpoint/2010/main" val="3197001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Milagre: os problemas de um crescimento acelerado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8982" y="1600200"/>
            <a:ext cx="10935854" cy="4572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sz="2400" dirty="0" smtClean="0"/>
              <a:t> Problemas no mercado de trabalho - Questão </a:t>
            </a:r>
            <a:r>
              <a:rPr lang="pt-BR" sz="2400" dirty="0"/>
              <a:t>Distributiva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sz="2400" dirty="0" smtClean="0"/>
              <a:t> Desproporções </a:t>
            </a:r>
            <a:r>
              <a:rPr lang="pt-BR" sz="2400" dirty="0" err="1"/>
              <a:t>inter</a:t>
            </a:r>
            <a:r>
              <a:rPr lang="pt-BR" sz="2400" dirty="0"/>
              <a:t> e </a:t>
            </a:r>
            <a:r>
              <a:rPr lang="pt-BR" sz="2400" dirty="0" err="1"/>
              <a:t>intra-setoriais</a:t>
            </a:r>
            <a:r>
              <a:rPr lang="pt-BR" sz="2400" dirty="0"/>
              <a:t> do crescimento – estrangulamentos setoriais</a:t>
            </a:r>
          </a:p>
          <a:p>
            <a:pPr marL="639763" lvl="1" indent="-273050" eaLnBrk="1" hangingPunct="1">
              <a:buNone/>
              <a:defRPr/>
            </a:pPr>
            <a:r>
              <a:rPr lang="pt-BR" sz="1900" dirty="0"/>
              <a:t>A) Agricultura (8)</a:t>
            </a:r>
          </a:p>
          <a:p>
            <a:pPr marL="639763" lvl="1" indent="-273050" eaLnBrk="1" hangingPunct="1">
              <a:buNone/>
              <a:defRPr/>
            </a:pPr>
            <a:r>
              <a:rPr lang="pt-BR" sz="1900" dirty="0"/>
              <a:t>B) bens de produção (18) </a:t>
            </a:r>
          </a:p>
          <a:p>
            <a:pPr marL="639763" lvl="1" indent="-273050" eaLnBrk="1" hangingPunct="1">
              <a:buNone/>
              <a:defRPr/>
            </a:pPr>
            <a:r>
              <a:rPr lang="pt-BR" sz="1900" dirty="0"/>
              <a:t>C) intermediários (14)</a:t>
            </a:r>
          </a:p>
          <a:p>
            <a:pPr marL="639763" lvl="1" indent="-273050" eaLnBrk="1" hangingPunct="1">
              <a:buNone/>
              <a:defRPr/>
            </a:pPr>
            <a:r>
              <a:rPr lang="pt-BR" sz="1900" dirty="0"/>
              <a:t>D) Consumo Durável (25</a:t>
            </a:r>
            <a:r>
              <a:rPr lang="pt-BR" sz="1900" dirty="0" smtClean="0"/>
              <a:t>)</a:t>
            </a:r>
          </a:p>
          <a:p>
            <a:pPr marL="252413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pt-BR" sz="2400" dirty="0" smtClean="0"/>
              <a:t>Aceleração </a:t>
            </a:r>
            <a:r>
              <a:rPr lang="pt-BR" sz="2400" dirty="0"/>
              <a:t>camuflada da </a:t>
            </a:r>
            <a:r>
              <a:rPr lang="pt-BR" sz="2400" dirty="0" smtClean="0"/>
              <a:t>inflação</a:t>
            </a:r>
          </a:p>
          <a:p>
            <a:pPr marL="1166813"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pt-BR" sz="2200" dirty="0" smtClean="0"/>
              <a:t>Excessos Demanda</a:t>
            </a:r>
          </a:p>
          <a:p>
            <a:pPr marL="1166813"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pt-BR" sz="2200" dirty="0" smtClean="0"/>
              <a:t>Estrangulamentos setoriais – alimentos </a:t>
            </a:r>
            <a:endParaRPr lang="pt-BR" sz="2200" dirty="0"/>
          </a:p>
          <a:p>
            <a:pPr marL="709613" lvl="1" indent="-342900" eaLnBrk="1" hangingPunct="1">
              <a:buFont typeface="Wingdings" panose="05000000000000000000" pitchFamily="2" charset="2"/>
              <a:buChar char="Ø"/>
              <a:defRPr/>
            </a:pPr>
            <a:endParaRPr lang="pt-BR" sz="2400" dirty="0" smtClean="0"/>
          </a:p>
          <a:p>
            <a:pPr marL="709613" lvl="1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solidFill>
                  <a:srgbClr val="FB2C09"/>
                </a:solidFill>
              </a:rPr>
              <a:t>Ajustes (queda crescimento ) ou necessária ou automática</a:t>
            </a:r>
            <a:r>
              <a:rPr lang="pt-BR" sz="2000" dirty="0"/>
              <a:t> </a:t>
            </a:r>
          </a:p>
          <a:p>
            <a:pPr marL="709613" lvl="1" indent="-342900" eaLnBrk="1" hangingPunct="1">
              <a:buFont typeface="Wingdings" panose="05000000000000000000" pitchFamily="2" charset="2"/>
              <a:buChar char="Ø"/>
              <a:defRPr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48819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40" y="1499176"/>
            <a:ext cx="4596823" cy="4841987"/>
          </a:xfrm>
          <a:prstGeom prst="rect">
            <a:avLst/>
          </a:prstGeom>
        </p:spPr>
      </p:pic>
      <p:pic>
        <p:nvPicPr>
          <p:cNvPr id="81922" name="Picture 2" descr="Livro - A Economia Brasileira em Marcha Forçada - Sebo do Mess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93" y="1408544"/>
            <a:ext cx="3660926" cy="508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70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5"/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98F405C6-75E2-4692-93CB-AF603194F438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3888" y="0"/>
            <a:ext cx="10652125" cy="1287463"/>
          </a:xfrm>
        </p:spPr>
        <p:txBody>
          <a:bodyPr lIns="91440" rIns="91440" anchor="ctr"/>
          <a:lstStyle/>
          <a:p>
            <a:pPr algn="ctr" eaLnBrk="1" hangingPunct="1">
              <a:lnSpc>
                <a:spcPct val="80000"/>
              </a:lnSpc>
            </a:pPr>
            <a:r>
              <a:rPr altLang="pt-BR" smtClean="0"/>
              <a:t>O Financiamento com ajuste na estrutura de oferta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55600" y="1271588"/>
            <a:ext cx="11233150" cy="5427662"/>
          </a:xfrm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19088" indent="-319088" eaLnBrk="1" hangingPunct="1">
              <a:lnSpc>
                <a:spcPct val="150000"/>
              </a:lnSpc>
              <a:defRPr/>
            </a:pPr>
            <a:r>
              <a:rPr sz="3300" dirty="0"/>
              <a:t>É lançado o II PND em fins de 1974 com o objetivo de promover um </a:t>
            </a:r>
            <a:r>
              <a:rPr sz="3300" b="1" u="sng" dirty="0">
                <a:solidFill>
                  <a:srgbClr val="B95B22"/>
                </a:solidFill>
              </a:rPr>
              <a:t>ajuste na estrutura de oferta</a:t>
            </a:r>
            <a:r>
              <a:rPr sz="3300" dirty="0"/>
              <a:t> de longo prazo, simultaneamente à manutenção do crescimento valendo-se do endividamento externo</a:t>
            </a:r>
          </a:p>
          <a:p>
            <a:pPr marL="639763" lvl="1" indent="-273050" eaLnBrk="1" hangingPunct="1">
              <a:lnSpc>
                <a:spcPct val="150000"/>
              </a:lnSpc>
              <a:buFont typeface="Wingdings" panose="05000000000000000000" pitchFamily="2" charset="2"/>
              <a:buChar char="à"/>
              <a:defRPr/>
            </a:pPr>
            <a:r>
              <a:rPr sz="2800" dirty="0"/>
              <a:t>ajuste na estrutura de oferta significava alterar a estrutura produtiva brasileira de modo que, a longo prazo, </a:t>
            </a:r>
            <a:r>
              <a:rPr sz="2800" dirty="0">
                <a:solidFill>
                  <a:srgbClr val="A3A143"/>
                </a:solidFill>
              </a:rPr>
              <a:t>diminua a sua necessidade de importações e fortaleça a sua capacidade de exportar </a:t>
            </a:r>
            <a:r>
              <a:rPr sz="2800" u="sng" dirty="0"/>
              <a:t>(</a:t>
            </a:r>
            <a:r>
              <a:rPr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racionalidade econômica</a:t>
            </a:r>
            <a:r>
              <a:rPr sz="2800" u="sng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90001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ítulo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pt-BR" altLang="pt-BR" smtClean="0"/>
              <a:t>Geisel e o II PND</a:t>
            </a:r>
          </a:p>
        </p:txBody>
      </p:sp>
      <p:pic>
        <p:nvPicPr>
          <p:cNvPr id="78851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7" y="2060574"/>
            <a:ext cx="6445971" cy="415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2" descr="Resultado de imagem para o segundo plano nacional de desenvolviment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8161" y="1653020"/>
            <a:ext cx="3327976" cy="4743246"/>
          </a:xfrm>
          <a:noFill/>
        </p:spPr>
      </p:pic>
    </p:spTree>
    <p:extLst>
      <p:ext uri="{BB962C8B-B14F-4D97-AF65-F5344CB8AC3E}">
        <p14:creationId xmlns:p14="http://schemas.microsoft.com/office/powerpoint/2010/main" val="2732702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6"/>
          <p:cNvSpPr txBox="1">
            <a:spLocks noGrp="1"/>
          </p:cNvSpPr>
          <p:nvPr/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AD4C0F7-44FC-4717-B625-5AB2DD8E94A6}" type="slidenum">
              <a:rPr lang="pt-BR" altLang="pt-BR" sz="1400" b="1">
                <a:solidFill>
                  <a:srgbClr val="FFFFFF"/>
                </a:solidFill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pt-BR" altLang="pt-BR" sz="1400" b="1">
              <a:solidFill>
                <a:srgbClr val="FFFFFF"/>
              </a:solidFill>
            </a:endParaRP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10363200" cy="1412875"/>
          </a:xfrm>
        </p:spPr>
        <p:txBody>
          <a:bodyPr lIns="91440" rIns="91440" anchor="ctr"/>
          <a:lstStyle/>
          <a:p>
            <a:pPr eaLnBrk="1" hangingPunct="1"/>
            <a:r>
              <a:rPr altLang="pt-BR" smtClean="0"/>
              <a:t>O II PND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34963" y="1557338"/>
            <a:ext cx="11617325" cy="425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 sz="2900" b="1" smtClean="0"/>
              <a:t>A meta do II PND: manter o crescimento em 10% a.a., com crescimento industrial em 12% a.a. </a:t>
            </a:r>
          </a:p>
          <a:p>
            <a:pPr marL="639763" lvl="1" indent="-273050" eaLnBrk="1" hangingPunct="1"/>
            <a:r>
              <a:rPr altLang="pt-BR" sz="2100" b="1" smtClean="0"/>
              <a:t>Estas metas não conseguiram ser cumpridas, porém manteve-se elevado o crescimento econômico – 7%</a:t>
            </a:r>
          </a:p>
          <a:p>
            <a:pPr marL="319088" indent="-319088" eaLnBrk="1" hangingPunct="1"/>
            <a:endParaRPr altLang="pt-BR" sz="2900" b="1" smtClean="0"/>
          </a:p>
          <a:p>
            <a:pPr marL="319088" indent="-319088" eaLnBrk="1" hangingPunct="1"/>
            <a:endParaRPr altLang="pt-BR" sz="1900" b="1" smtClean="0"/>
          </a:p>
        </p:txBody>
      </p:sp>
    </p:spTree>
    <p:extLst>
      <p:ext uri="{BB962C8B-B14F-4D97-AF65-F5344CB8AC3E}">
        <p14:creationId xmlns:p14="http://schemas.microsoft.com/office/powerpoint/2010/main" val="2450487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407988"/>
            <a:ext cx="10169525" cy="60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2930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D2F19F0-294F-4FB6-AA4B-83E4B99E33B5}" type="slidenum">
              <a:rPr lang="pt-BR" altLang="pt-BR" sz="1400">
                <a:solidFill>
                  <a:srgbClr val="FFFFFF"/>
                </a:solidFill>
                <a:latin typeface="Tw Cen MT" panose="020B06020201040206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pt-BR" altLang="pt-BR" sz="14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736600"/>
          </a:xfrm>
        </p:spPr>
        <p:txBody>
          <a:bodyPr/>
          <a:lstStyle/>
          <a:p>
            <a:pPr eaLnBrk="1" hangingPunct="1"/>
            <a:r>
              <a:rPr altLang="pt-BR" smtClean="0"/>
              <a:t>O II PND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0813" y="1284288"/>
            <a:ext cx="11890375" cy="44100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altLang="pt-BR" sz="2800" b="1" smtClean="0"/>
              <a:t>A meta do II PND: manter crescimento em 10% a.a., com crescimento industrial em 12% a.a. </a:t>
            </a:r>
          </a:p>
          <a:p>
            <a:pPr eaLnBrk="1" hangingPunct="1"/>
            <a:r>
              <a:rPr altLang="pt-BR" sz="2800" b="1" smtClean="0"/>
              <a:t>Dar passo definitivo para sair do subdesenvolvimento para desenvolvimento e construir moderna economia industrial</a:t>
            </a:r>
          </a:p>
          <a:p>
            <a:pPr eaLnBrk="1" hangingPunct="1"/>
            <a:r>
              <a:rPr altLang="pt-BR" sz="2800" b="1" smtClean="0"/>
              <a:t>Brasil: Vulnerabilidade externa dada por estrutura produtiva incompleta</a:t>
            </a:r>
          </a:p>
          <a:p>
            <a:pPr lvl="1" eaLnBrk="1" hangingPunct="1"/>
            <a:r>
              <a:rPr altLang="pt-BR" sz="2500" b="1" smtClean="0"/>
              <a:t>Ajuste na estrutura de oferta: </a:t>
            </a:r>
            <a:r>
              <a:rPr altLang="pt-BR" sz="2100" b="1" smtClean="0"/>
              <a:t>“Completar” a estrutura industrial brasileira</a:t>
            </a:r>
          </a:p>
          <a:p>
            <a:pPr lvl="2" eaLnBrk="1" hangingPunct="1"/>
            <a:r>
              <a:rPr altLang="pt-BR" sz="1900" b="1" smtClean="0"/>
              <a:t>Historicamente não foi completada tb existem mudanças mundiais recentes – mercado por si só não conduz esta alteração </a:t>
            </a:r>
          </a:p>
          <a:p>
            <a:pPr lvl="2" eaLnBrk="1" hangingPunct="1"/>
            <a:r>
              <a:rPr altLang="pt-BR" sz="2100" b="1" smtClean="0"/>
              <a:t>Alteraram-se as prioridades da industrialização:</a:t>
            </a:r>
            <a:r>
              <a:rPr altLang="pt-BR" sz="2100" smtClean="0"/>
              <a:t> 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2986088" y="5691188"/>
            <a:ext cx="2087562" cy="1014412"/>
          </a:xfrm>
          <a:prstGeom prst="rect">
            <a:avLst/>
          </a:prstGeom>
          <a:solidFill>
            <a:srgbClr val="B2484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b="1">
                <a:solidFill>
                  <a:schemeClr val="bg2"/>
                </a:solidFill>
                <a:latin typeface="Arial" panose="020B0604020202020204" pitchFamily="34" charset="0"/>
              </a:rPr>
              <a:t>setor de bens de consumo duráveis</a:t>
            </a:r>
            <a:r>
              <a:rPr lang="pt-BR" altLang="pt-BR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6419850" y="5678488"/>
            <a:ext cx="2593975" cy="1014412"/>
          </a:xfrm>
          <a:prstGeom prst="rect">
            <a:avLst/>
          </a:prstGeom>
          <a:solidFill>
            <a:srgbClr val="B2484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b="1">
                <a:solidFill>
                  <a:schemeClr val="bg2"/>
                </a:solidFill>
                <a:latin typeface="Arial" panose="020B0604020202020204" pitchFamily="34" charset="0"/>
              </a:rPr>
              <a:t>setor de bens de capital e                insumos básicos</a:t>
            </a:r>
            <a:r>
              <a:rPr lang="pt-BR" altLang="pt-BR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8679" name="Line 10"/>
          <p:cNvSpPr>
            <a:spLocks noChangeShapeType="1"/>
          </p:cNvSpPr>
          <p:nvPr/>
        </p:nvSpPr>
        <p:spPr bwMode="auto">
          <a:xfrm>
            <a:off x="5321300" y="6064250"/>
            <a:ext cx="10080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407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 eaLnBrk="1" hangingPunct="1"/>
            <a:r>
              <a:rPr altLang="pt-BR" smtClean="0"/>
              <a:t>II PND: Setores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39713" y="1477818"/>
            <a:ext cx="11699875" cy="51354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  <a:normAutofit/>
          </a:bodyPr>
          <a:lstStyle/>
          <a:p>
            <a:pPr marL="319088" indent="-319088" eaLnBrk="1" hangingPunct="1">
              <a:lnSpc>
                <a:spcPct val="80000"/>
              </a:lnSpc>
            </a:pPr>
            <a:r>
              <a:rPr altLang="pt-BR" sz="3600" dirty="0" smtClean="0"/>
              <a:t>Setores: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altLang="pt-BR" sz="2500" dirty="0" smtClean="0"/>
              <a:t>Bens de capital (sob encomenda)</a:t>
            </a:r>
          </a:p>
          <a:p>
            <a:pPr marL="914400" lvl="2" eaLnBrk="1" hangingPunct="1">
              <a:lnSpc>
                <a:spcPct val="80000"/>
              </a:lnSpc>
            </a:pPr>
            <a:r>
              <a:rPr altLang="pt-BR" sz="2100" dirty="0" err="1" smtClean="0"/>
              <a:t>eletro-eletrônica</a:t>
            </a:r>
            <a:r>
              <a:rPr altLang="pt-BR" sz="2100" dirty="0" smtClean="0"/>
              <a:t> pesada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altLang="pt-BR" sz="2500" dirty="0" smtClean="0"/>
              <a:t>Transportes (EF e rodovias) para exportação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altLang="pt-BR" sz="2500" dirty="0" smtClean="0"/>
              <a:t>Indústria básica:</a:t>
            </a:r>
          </a:p>
          <a:p>
            <a:pPr marL="914400" lvl="2" eaLnBrk="1" hangingPunct="1">
              <a:lnSpc>
                <a:spcPct val="80000"/>
              </a:lnSpc>
            </a:pPr>
            <a:r>
              <a:rPr altLang="pt-BR" sz="2100" dirty="0" smtClean="0"/>
              <a:t>Siderurgia – alumínio</a:t>
            </a:r>
          </a:p>
          <a:p>
            <a:pPr marL="914400" lvl="2" eaLnBrk="1" hangingPunct="1">
              <a:lnSpc>
                <a:spcPct val="80000"/>
              </a:lnSpc>
            </a:pPr>
            <a:r>
              <a:rPr altLang="pt-BR" sz="2100" dirty="0" smtClean="0"/>
              <a:t>Minerais não ferrosos: </a:t>
            </a:r>
          </a:p>
          <a:p>
            <a:pPr marL="685800" lvl="2" indent="0" eaLnBrk="1" hangingPunct="1">
              <a:lnSpc>
                <a:spcPct val="80000"/>
              </a:lnSpc>
              <a:buNone/>
            </a:pPr>
            <a:r>
              <a:rPr lang="pt-BR" altLang="pt-BR" sz="2100" dirty="0"/>
              <a:t>	</a:t>
            </a:r>
            <a:r>
              <a:rPr lang="pt-BR" altLang="pt-BR" sz="2100" dirty="0" smtClean="0"/>
              <a:t>	</a:t>
            </a:r>
            <a:r>
              <a:rPr altLang="pt-BR" sz="2100" dirty="0" smtClean="0"/>
              <a:t>Níquel, Manganês, cloro, potássio, enxofre</a:t>
            </a:r>
          </a:p>
          <a:p>
            <a:pPr marL="914400" lvl="2" eaLnBrk="1" hangingPunct="1">
              <a:lnSpc>
                <a:spcPct val="80000"/>
              </a:lnSpc>
            </a:pPr>
            <a:r>
              <a:rPr altLang="pt-BR" sz="2100" dirty="0" smtClean="0"/>
              <a:t>Petróleo - Petroquímico</a:t>
            </a:r>
          </a:p>
          <a:p>
            <a:pPr marL="914400" lvl="2" eaLnBrk="1" hangingPunct="1">
              <a:lnSpc>
                <a:spcPct val="80000"/>
              </a:lnSpc>
            </a:pPr>
            <a:r>
              <a:rPr altLang="pt-BR" sz="2100" dirty="0" smtClean="0"/>
              <a:t>Fertilizantes, defensivos</a:t>
            </a:r>
          </a:p>
          <a:p>
            <a:pPr marL="914400" lvl="2" eaLnBrk="1" hangingPunct="1">
              <a:lnSpc>
                <a:spcPct val="80000"/>
              </a:lnSpc>
            </a:pPr>
            <a:r>
              <a:rPr altLang="pt-BR" sz="2100" dirty="0" smtClean="0"/>
              <a:t>Papel e celulose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altLang="pt-BR" sz="2500" dirty="0" smtClean="0"/>
              <a:t>Energia: elétrica (Itaipu), nuclear. Proálcool, petróleo (interno)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517" y="478974"/>
            <a:ext cx="3078747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1716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5"/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E5B2BAA6-0A25-4774-BA62-CF2025FC7732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4388" y="0"/>
            <a:ext cx="10363200" cy="936625"/>
          </a:xfrm>
        </p:spPr>
        <p:txBody>
          <a:bodyPr lIns="91440" rIns="91440" anchor="ctr"/>
          <a:lstStyle/>
          <a:p>
            <a:pPr eaLnBrk="1" hangingPunct="1"/>
            <a:r>
              <a:rPr altLang="pt-BR" dirty="0" smtClean="0"/>
              <a:t>Projetos do II PND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963" y="1558925"/>
            <a:ext cx="11857037" cy="5183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19088" indent="-319088" eaLnBrk="1" hangingPunct="1">
              <a:buFont typeface="Wingdings" panose="05000000000000000000" pitchFamily="2" charset="2"/>
              <a:buChar char="ü"/>
            </a:pPr>
            <a:r>
              <a:rPr altLang="pt-BR" sz="1900" dirty="0" smtClean="0"/>
              <a:t>redução na participação das importações no setor de bens de capital de 52% para 40%, além de gerar excedente exportável em torno de US$ 200 milhões.</a:t>
            </a:r>
          </a:p>
          <a:p>
            <a:pPr marL="319088" indent="-319088" eaLnBrk="1" hangingPunct="1">
              <a:buFont typeface="Wingdings" panose="05000000000000000000" pitchFamily="2" charset="2"/>
              <a:buChar char="ü"/>
            </a:pPr>
            <a:r>
              <a:rPr altLang="pt-BR" sz="1900" dirty="0" smtClean="0"/>
              <a:t>aumentar a produção de aço para 8 milhões de ton. </a:t>
            </a:r>
            <a:r>
              <a:rPr lang="pt-BR" altLang="pt-BR" sz="1900" dirty="0"/>
              <a:t>e</a:t>
            </a:r>
            <a:r>
              <a:rPr altLang="pt-BR" sz="1900" dirty="0" smtClean="0"/>
              <a:t> triplicar </a:t>
            </a:r>
            <a:r>
              <a:rPr altLang="pt-BR" sz="1900" dirty="0" smtClean="0"/>
              <a:t>a produção de alumínio; </a:t>
            </a:r>
            <a:endParaRPr altLang="pt-BR" sz="1900" dirty="0" smtClean="0"/>
          </a:p>
          <a:p>
            <a:pPr marL="776288" lvl="1" indent="-319088" eaLnBrk="1" hangingPunct="1">
              <a:buFont typeface="Wingdings" panose="05000000000000000000" pitchFamily="2" charset="2"/>
              <a:buChar char="ü"/>
            </a:pPr>
            <a:r>
              <a:rPr lang="pt-BR" altLang="pt-BR" sz="1500" dirty="0" smtClean="0"/>
              <a:t>siderúrgica </a:t>
            </a:r>
            <a:r>
              <a:rPr lang="pt-BR" altLang="pt-BR" sz="1500" dirty="0"/>
              <a:t>em Itaqui </a:t>
            </a:r>
            <a:r>
              <a:rPr lang="pt-BR" altLang="pt-BR" sz="1500" dirty="0" smtClean="0"/>
              <a:t>MA</a:t>
            </a:r>
            <a:endParaRPr altLang="pt-BR" sz="1100" dirty="0" smtClean="0"/>
          </a:p>
          <a:p>
            <a:pPr marL="319088" indent="-319088" eaLnBrk="1" hangingPunct="1">
              <a:buFont typeface="Wingdings" panose="05000000000000000000" pitchFamily="2" charset="2"/>
              <a:buChar char="ü"/>
            </a:pPr>
            <a:r>
              <a:rPr altLang="pt-BR" sz="1900" dirty="0" smtClean="0"/>
              <a:t>aumentar a </a:t>
            </a:r>
            <a:r>
              <a:rPr altLang="pt-BR" sz="1900" dirty="0" err="1" smtClean="0"/>
              <a:t>prod</a:t>
            </a:r>
            <a:r>
              <a:rPr altLang="pt-BR" sz="1900" dirty="0" smtClean="0"/>
              <a:t>, de zinco de 15 mil para 100 mil ton. </a:t>
            </a:r>
          </a:p>
          <a:p>
            <a:pPr marL="319088" indent="-319088" eaLnBrk="1" hangingPunct="1">
              <a:buFont typeface="Wingdings" panose="05000000000000000000" pitchFamily="2" charset="2"/>
              <a:buChar char="ü"/>
            </a:pPr>
            <a:r>
              <a:rPr altLang="pt-BR" sz="1900" dirty="0" smtClean="0"/>
              <a:t>Projeto </a:t>
            </a:r>
            <a:r>
              <a:rPr altLang="pt-BR" sz="1900" dirty="0" smtClean="0"/>
              <a:t>Carajás (minério de ferro</a:t>
            </a:r>
            <a:r>
              <a:rPr altLang="pt-BR" sz="1900" dirty="0" smtClean="0"/>
              <a:t>);</a:t>
            </a:r>
          </a:p>
          <a:p>
            <a:pPr marL="319088" indent="-319088" eaLnBrk="1" hangingPunct="1">
              <a:buFont typeface="Wingdings" panose="05000000000000000000" pitchFamily="2" charset="2"/>
              <a:buChar char="ü"/>
            </a:pPr>
            <a:r>
              <a:rPr lang="pt-BR" altLang="pt-BR" sz="1900" dirty="0" smtClean="0"/>
              <a:t>Aumentar a produção de fosfatos (MG) </a:t>
            </a:r>
          </a:p>
          <a:p>
            <a:pPr marL="319088" indent="-319088" eaLnBrk="1" hangingPunct="1">
              <a:buFont typeface="Wingdings" panose="05000000000000000000" pitchFamily="2" charset="2"/>
              <a:buChar char="ü"/>
            </a:pPr>
            <a:r>
              <a:rPr lang="pt-BR" altLang="pt-BR" sz="1900" dirty="0" smtClean="0"/>
              <a:t>Ampliar a produção de carvão (SC)</a:t>
            </a:r>
            <a:endParaRPr altLang="pt-BR" sz="1900" dirty="0" smtClean="0"/>
          </a:p>
          <a:p>
            <a:pPr marL="319088" indent="-319088" eaLnBrk="1" hangingPunct="1">
              <a:buFont typeface="Wingdings" panose="05000000000000000000" pitchFamily="2" charset="2"/>
              <a:buChar char="ü"/>
            </a:pPr>
            <a:r>
              <a:rPr lang="pt-BR" altLang="pt-BR" sz="1900" dirty="0" smtClean="0"/>
              <a:t>Ampliar a produção de cloro (Alagoas) e fertilizantes potássicos (Sergipe)</a:t>
            </a:r>
            <a:endParaRPr altLang="pt-BR" sz="1900" dirty="0" smtClean="0"/>
          </a:p>
          <a:p>
            <a:pPr marL="319088" indent="-319088" eaLnBrk="1" hangingPunct="1">
              <a:buFont typeface="Wingdings" panose="05000000000000000000" pitchFamily="2" charset="2"/>
              <a:buChar char="ü"/>
            </a:pPr>
            <a:r>
              <a:rPr altLang="pt-BR" sz="1900" dirty="0" smtClean="0"/>
              <a:t>aumentar </a:t>
            </a:r>
            <a:r>
              <a:rPr altLang="pt-BR" sz="1900" dirty="0" smtClean="0"/>
              <a:t>da capacidade hidroelétrica (Projeto Itaipu</a:t>
            </a:r>
            <a:r>
              <a:rPr altLang="pt-BR" sz="1900" dirty="0" smtClean="0"/>
              <a:t>) e energia </a:t>
            </a:r>
            <a:r>
              <a:rPr altLang="pt-BR" sz="1900" dirty="0" smtClean="0"/>
              <a:t>nuclear (NUCLEBRAS);</a:t>
            </a:r>
          </a:p>
          <a:p>
            <a:pPr marL="319088" indent="-319088" eaLnBrk="1" hangingPunct="1">
              <a:buFont typeface="Wingdings" panose="05000000000000000000" pitchFamily="2" charset="2"/>
              <a:buChar char="ü"/>
            </a:pPr>
            <a:r>
              <a:rPr altLang="pt-BR" sz="1900" dirty="0" smtClean="0"/>
              <a:t>ampliar a prospecção de </a:t>
            </a:r>
            <a:r>
              <a:rPr altLang="pt-BR" sz="1900" dirty="0" smtClean="0"/>
              <a:t>petróleo (Plataforma de petr</a:t>
            </a:r>
            <a:r>
              <a:rPr lang="pt-BR" altLang="pt-BR" sz="1900" dirty="0" smtClean="0"/>
              <a:t>ó</a:t>
            </a:r>
            <a:r>
              <a:rPr altLang="pt-BR" sz="1900" dirty="0" smtClean="0"/>
              <a:t>leo da plataforma litor</a:t>
            </a:r>
            <a:r>
              <a:rPr lang="pt-BR" altLang="pt-BR" sz="1900" dirty="0" smtClean="0"/>
              <a:t>â</a:t>
            </a:r>
            <a:r>
              <a:rPr altLang="pt-BR" sz="1900" dirty="0" smtClean="0"/>
              <a:t>nea do NE); </a:t>
            </a:r>
          </a:p>
          <a:p>
            <a:pPr marL="776288" lvl="2" indent="-319088" eaLnBrk="1" hangingPunct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sz="1600" dirty="0"/>
              <a:t>petroquímica na Bahia e no Rio Grande do Sul; </a:t>
            </a:r>
          </a:p>
          <a:p>
            <a:pPr marL="319088" indent="-319088" eaLnBrk="1" hangingPunct="1">
              <a:buFont typeface="Wingdings" panose="05000000000000000000" pitchFamily="2" charset="2"/>
              <a:buChar char="ü"/>
            </a:pPr>
            <a:r>
              <a:rPr altLang="pt-BR" sz="1900" dirty="0" smtClean="0"/>
              <a:t>maiores </a:t>
            </a:r>
            <a:r>
              <a:rPr altLang="pt-BR" sz="1900" dirty="0" smtClean="0"/>
              <a:t>incentivos para ferrovias e hidrovias;</a:t>
            </a:r>
          </a:p>
        </p:txBody>
      </p:sp>
    </p:spTree>
    <p:extLst>
      <p:ext uri="{BB962C8B-B14F-4D97-AF65-F5344CB8AC3E}">
        <p14:creationId xmlns:p14="http://schemas.microsoft.com/office/powerpoint/2010/main" val="3570360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 eaLnBrk="1" hangingPunct="1"/>
            <a:r>
              <a:rPr altLang="pt-BR" smtClean="0"/>
              <a:t>PROJETOS DO II PND</a:t>
            </a:r>
            <a:br>
              <a:rPr altLang="pt-BR" smtClean="0"/>
            </a:br>
            <a:r>
              <a:rPr altLang="pt-BR" smtClean="0"/>
              <a:t>PROJETO CARAJÁS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04900" y="1600200"/>
            <a:ext cx="9982200" cy="454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buFont typeface="Wingdings" panose="05000000000000000000" pitchFamily="2" charset="2"/>
              <a:buNone/>
            </a:pPr>
            <a:endParaRPr altLang="pt-BR" smtClean="0"/>
          </a:p>
          <a:p>
            <a:pPr marL="319088" indent="-319088" eaLnBrk="1" hangingPunct="1"/>
            <a:endParaRPr altLang="pt-BR" smtClean="0"/>
          </a:p>
        </p:txBody>
      </p:sp>
      <p:pic>
        <p:nvPicPr>
          <p:cNvPr id="32772" name="Picture 4" descr="Carajas - M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1365250"/>
            <a:ext cx="73152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04693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pPr algn="ctr" eaLnBrk="1" hangingPunct="1"/>
            <a:r>
              <a:rPr altLang="pt-BR" smtClean="0"/>
              <a:t>PROJETO CARAJÁS</a:t>
            </a:r>
          </a:p>
        </p:txBody>
      </p:sp>
      <p:pic>
        <p:nvPicPr>
          <p:cNvPr id="34819" name="Picture 3" descr="Carajas - Mina de Fer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809750"/>
            <a:ext cx="84328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63361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5"/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2C0781F5-32B2-49EA-945E-9020535DC097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7563" y="228600"/>
            <a:ext cx="11134725" cy="990600"/>
          </a:xfrm>
        </p:spPr>
        <p:txBody>
          <a:bodyPr lIns="91440" rIns="91440" anchor="ctr"/>
          <a:lstStyle/>
          <a:p>
            <a:pPr algn="ctr" eaLnBrk="1" hangingPunct="1"/>
            <a:r>
              <a:rPr altLang="pt-BR" sz="2400" b="1" dirty="0" smtClean="0"/>
              <a:t>Milagre: Principais Problemas (2)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963" y="1385888"/>
            <a:ext cx="11857037" cy="547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785813" lvl="1" indent="-419100" eaLnBrk="1" hangingPunct="1">
              <a:buFont typeface="Wingdings" panose="05000000000000000000" pitchFamily="2" charset="2"/>
              <a:buChar char="v"/>
            </a:pPr>
            <a:r>
              <a:rPr altLang="pt-BR" sz="2500" dirty="0" smtClean="0"/>
              <a:t>existe crescimento das importações superior ao crescimento das exportações, especialmente no fim do milagre</a:t>
            </a:r>
          </a:p>
          <a:p>
            <a:pPr marL="1314450" lvl="2" indent="-400050" eaLnBrk="1" hangingPunct="1">
              <a:buFont typeface="Wingdings" panose="05000000000000000000" pitchFamily="2" charset="2"/>
              <a:buChar char=""/>
            </a:pPr>
            <a:r>
              <a:rPr altLang="pt-BR" sz="2000" dirty="0" smtClean="0"/>
              <a:t>Coeficiente de importação de produtos industriais: </a:t>
            </a:r>
          </a:p>
          <a:p>
            <a:pPr lvl="3" eaLnBrk="1" hangingPunct="1"/>
            <a:r>
              <a:rPr altLang="pt-BR" sz="2000" dirty="0" smtClean="0"/>
              <a:t>1965:   7,2%    -  1972: 15,2%</a:t>
            </a:r>
          </a:p>
          <a:p>
            <a:pPr marL="1314450" lvl="2" indent="-400050" eaLnBrk="1" hangingPunct="1">
              <a:buFont typeface="Wingdings" panose="05000000000000000000" pitchFamily="2" charset="2"/>
              <a:buChar char=""/>
            </a:pPr>
            <a:r>
              <a:rPr altLang="pt-BR" sz="2000" dirty="0" smtClean="0"/>
              <a:t>importações de bens de capital e petróleo </a:t>
            </a:r>
          </a:p>
          <a:p>
            <a:pPr marL="785813" lvl="1" indent="-419100" eaLnBrk="1" hangingPunct="1">
              <a:buFont typeface="Wingdings" panose="05000000000000000000" pitchFamily="2" charset="2"/>
              <a:buChar char="v"/>
            </a:pPr>
            <a:r>
              <a:rPr altLang="pt-BR" sz="2500" dirty="0" smtClean="0"/>
              <a:t>Expansão da divida externa e das despesas na Balança de serviços</a:t>
            </a:r>
          </a:p>
          <a:p>
            <a:pPr marL="366713" indent="-457200" eaLnBrk="1" hangingPunct="1">
              <a:buFont typeface="Wingdings" panose="05000000000000000000" pitchFamily="2" charset="2"/>
              <a:buChar char="Ø"/>
            </a:pPr>
            <a:r>
              <a:rPr lang="pt-BR" altLang="pt-BR" sz="3200" dirty="0" smtClean="0"/>
              <a:t>Crescimento da Dependência externa</a:t>
            </a:r>
          </a:p>
          <a:p>
            <a:pPr marL="823913" lvl="1" indent="-457200" eaLnBrk="1" hangingPunct="1">
              <a:buFont typeface="Wingdings" panose="05000000000000000000" pitchFamily="2" charset="2"/>
              <a:buChar char="ü"/>
            </a:pPr>
            <a:r>
              <a:rPr lang="pt-BR" altLang="pt-BR" sz="2800" dirty="0" smtClean="0"/>
              <a:t>vulnerabilidade à choque</a:t>
            </a:r>
          </a:p>
          <a:p>
            <a:pPr marL="366713" lvl="1" indent="0" eaLnBrk="1" hangingPunct="1">
              <a:buNone/>
            </a:pPr>
            <a:endParaRPr altLang="pt-BR" sz="900" dirty="0" smtClean="0"/>
          </a:p>
          <a:p>
            <a:pPr marL="785813" lvl="1" indent="-419100" eaLnBrk="1" hangingPunct="1">
              <a:buClr>
                <a:srgbClr val="E03202"/>
              </a:buClr>
              <a:buFont typeface="Wingdings" panose="05000000000000000000" pitchFamily="2" charset="2"/>
              <a:buChar char="è"/>
            </a:pPr>
            <a:r>
              <a:rPr altLang="pt-BR" sz="2500" dirty="0" smtClean="0"/>
              <a:t>Para vários analistas: para compensar saída de capital é necessário:</a:t>
            </a:r>
          </a:p>
          <a:p>
            <a:pPr marL="1314450" lvl="2" indent="-400050" eaLnBrk="1" hangingPunct="1">
              <a:buClr>
                <a:srgbClr val="E03202"/>
              </a:buClr>
              <a:buFont typeface="Wingdings" panose="05000000000000000000" pitchFamily="2" charset="2"/>
              <a:buChar char="Ø"/>
            </a:pPr>
            <a:r>
              <a:rPr altLang="pt-BR" sz="2000" dirty="0" smtClean="0"/>
              <a:t>Ou acelerar exportações e/ou entrada de capital</a:t>
            </a:r>
          </a:p>
          <a:p>
            <a:pPr lvl="3" eaLnBrk="1" hangingPunct="1">
              <a:buClr>
                <a:srgbClr val="E03202"/>
              </a:buClr>
            </a:pPr>
            <a:r>
              <a:rPr lang="pt-BR" altLang="pt-BR" sz="2000" dirty="0" smtClean="0"/>
              <a:t>desvalorização de cambio mais acelerada</a:t>
            </a:r>
          </a:p>
          <a:p>
            <a:pPr lvl="4" eaLnBrk="1" hangingPunct="1">
              <a:buClr>
                <a:srgbClr val="E03202"/>
              </a:buClr>
              <a:buFont typeface="Wingdings" panose="05000000000000000000" pitchFamily="2" charset="2"/>
              <a:buChar char="ü"/>
            </a:pPr>
            <a:r>
              <a:rPr lang="pt-BR" altLang="pt-BR" sz="2000" dirty="0" smtClean="0"/>
              <a:t>Problemas: inflação, divida externa não </a:t>
            </a:r>
            <a:r>
              <a:rPr lang="pt-BR" altLang="pt-BR" sz="2000" dirty="0" err="1" smtClean="0"/>
              <a:t>hedgeada</a:t>
            </a:r>
            <a:endParaRPr lang="pt-BR" altLang="pt-BR" sz="2000" dirty="0" smtClean="0"/>
          </a:p>
          <a:p>
            <a:pPr marL="1828800" lvl="4" indent="0" eaLnBrk="1" hangingPunct="1">
              <a:buClr>
                <a:srgbClr val="E03202"/>
              </a:buClr>
              <a:buNone/>
            </a:pPr>
            <a:r>
              <a:rPr lang="pt-BR" altLang="pt-BR" sz="2000" dirty="0" smtClean="0"/>
              <a:t>		endividamento</a:t>
            </a:r>
            <a:endParaRPr altLang="pt-BR" sz="2000" dirty="0" smtClean="0"/>
          </a:p>
          <a:p>
            <a:pPr marL="1314450" lvl="2" indent="-400050" eaLnBrk="1" hangingPunct="1">
              <a:buClr>
                <a:srgbClr val="E03202"/>
              </a:buClr>
              <a:buFont typeface="Wingdings" panose="05000000000000000000" pitchFamily="2" charset="2"/>
              <a:buChar char="Ø"/>
            </a:pPr>
            <a:r>
              <a:rPr altLang="pt-BR" sz="2000" dirty="0" smtClean="0"/>
              <a:t>Ou reduzir as importações para tal: </a:t>
            </a:r>
          </a:p>
          <a:p>
            <a:pPr lvl="3" eaLnBrk="1" hangingPunct="1">
              <a:buClr>
                <a:srgbClr val="E03202"/>
              </a:buClr>
            </a:pPr>
            <a:r>
              <a:rPr lang="pt-BR" altLang="pt-BR" sz="2000" dirty="0" smtClean="0"/>
              <a:t>Desvalorização (acima)</a:t>
            </a:r>
            <a:endParaRPr lang="pt-BR" altLang="pt-BR" sz="2000" dirty="0"/>
          </a:p>
          <a:p>
            <a:pPr lvl="3" eaLnBrk="1" hangingPunct="1">
              <a:buClr>
                <a:srgbClr val="E03202"/>
              </a:buClr>
            </a:pPr>
            <a:r>
              <a:rPr altLang="pt-BR" sz="2000" dirty="0" smtClean="0"/>
              <a:t>diminuir crescimento </a:t>
            </a:r>
          </a:p>
        </p:txBody>
      </p:sp>
      <p:sp>
        <p:nvSpPr>
          <p:cNvPr id="2" name="Retângulo 1"/>
          <p:cNvSpPr/>
          <p:nvPr/>
        </p:nvSpPr>
        <p:spPr>
          <a:xfrm>
            <a:off x="8700655" y="4940802"/>
            <a:ext cx="2854036" cy="1631216"/>
          </a:xfrm>
          <a:prstGeom prst="rect">
            <a:avLst/>
          </a:prstGeom>
          <a:solidFill>
            <a:srgbClr val="EDE433"/>
          </a:solidFill>
        </p:spPr>
        <p:txBody>
          <a:bodyPr wrap="square">
            <a:spAutoFit/>
          </a:bodyPr>
          <a:lstStyle/>
          <a:p>
            <a:pPr marL="366713" lvl="1" algn="ctr" eaLnBrk="1" hangingPunct="1">
              <a:defRPr/>
            </a:pPr>
            <a:r>
              <a:rPr lang="pt-BR" sz="2000" dirty="0" smtClean="0">
                <a:solidFill>
                  <a:srgbClr val="FB2C09"/>
                </a:solidFill>
              </a:rPr>
              <a:t>Ajuste: diminuição forte do ritmos de crescimento </a:t>
            </a:r>
          </a:p>
          <a:p>
            <a:pPr marL="366713" lvl="1" algn="ctr" eaLnBrk="1" hangingPunct="1">
              <a:defRPr/>
            </a:pPr>
            <a:r>
              <a:rPr lang="pt-BR" sz="2000" dirty="0">
                <a:solidFill>
                  <a:srgbClr val="FB2C09"/>
                </a:solidFill>
              </a:rPr>
              <a:t>(</a:t>
            </a:r>
            <a:r>
              <a:rPr lang="pt-BR" sz="2000" dirty="0" smtClean="0">
                <a:solidFill>
                  <a:srgbClr val="FB2C09"/>
                </a:solidFill>
              </a:rPr>
              <a:t>ou </a:t>
            </a:r>
            <a:r>
              <a:rPr lang="pt-BR" sz="2000" dirty="0">
                <a:solidFill>
                  <a:srgbClr val="FB2C09"/>
                </a:solidFill>
              </a:rPr>
              <a:t>necessária ou </a:t>
            </a:r>
            <a:r>
              <a:rPr lang="pt-BR" sz="2000" dirty="0" smtClean="0">
                <a:solidFill>
                  <a:srgbClr val="FB2C09"/>
                </a:solidFill>
              </a:rPr>
              <a:t>automática)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62687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pPr algn="ctr" eaLnBrk="1" hangingPunct="1"/>
            <a:r>
              <a:rPr altLang="pt-BR" smtClean="0"/>
              <a:t>PROJETOS DO II PND</a:t>
            </a:r>
            <a:br>
              <a:rPr altLang="pt-BR" smtClean="0"/>
            </a:br>
            <a:r>
              <a:rPr altLang="pt-BR" smtClean="0"/>
              <a:t>ITAIPU</a:t>
            </a:r>
          </a:p>
        </p:txBody>
      </p:sp>
      <p:pic>
        <p:nvPicPr>
          <p:cNvPr id="36867" name="Picture 3" descr="Itaip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671638"/>
            <a:ext cx="883920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761654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pPr algn="ctr" eaLnBrk="1" hangingPunct="1"/>
            <a:r>
              <a:rPr altLang="pt-BR" smtClean="0"/>
              <a:t>PROJETOS DO II PND</a:t>
            </a:r>
            <a:br>
              <a:rPr altLang="pt-BR" smtClean="0"/>
            </a:br>
            <a:r>
              <a:rPr altLang="pt-BR" smtClean="0"/>
              <a:t>ACORDO NUCLEAR</a:t>
            </a:r>
          </a:p>
        </p:txBody>
      </p:sp>
      <p:pic>
        <p:nvPicPr>
          <p:cNvPr id="38915" name="Picture 3" descr="Angra 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873250"/>
            <a:ext cx="9245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166882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pPr algn="ctr" eaLnBrk="1" hangingPunct="1"/>
            <a:r>
              <a:rPr altLang="pt-BR" smtClean="0"/>
              <a:t>PROJETOS DO II PND</a:t>
            </a:r>
            <a:br>
              <a:rPr altLang="pt-BR" smtClean="0"/>
            </a:br>
            <a:r>
              <a:rPr altLang="pt-BR" smtClean="0"/>
              <a:t>FERROVIA DO AÇO</a:t>
            </a:r>
          </a:p>
        </p:txBody>
      </p:sp>
      <p:pic>
        <p:nvPicPr>
          <p:cNvPr id="40963" name="Picture 3" descr="FERROVIA DO AÇ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822450"/>
            <a:ext cx="4106863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75746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Ainda os debates em trono do II PND e os anos 80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055" y="1600200"/>
            <a:ext cx="11268363" cy="1013691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pt-BR" dirty="0" smtClean="0"/>
              <a:t>Críticos – opção sem racionalidade politica mas com justificativa politica </a:t>
            </a:r>
          </a:p>
          <a:p>
            <a:pPr algn="ctr"/>
            <a:r>
              <a:rPr lang="pt-BR" dirty="0" smtClean="0"/>
              <a:t>ABC (governo)– racionalidade econômica – alteração da matriz produtiva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5371" y="2715398"/>
            <a:ext cx="501881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Críticos:</a:t>
            </a:r>
          </a:p>
          <a:p>
            <a:endParaRPr lang="pt-BR" dirty="0"/>
          </a:p>
          <a:p>
            <a:r>
              <a:rPr lang="pt-BR" dirty="0" smtClean="0"/>
              <a:t>Adiamento do ajustamento com ampliação do endividamento</a:t>
            </a:r>
          </a:p>
        </p:txBody>
      </p:sp>
    </p:spTree>
    <p:extLst>
      <p:ext uri="{BB962C8B-B14F-4D97-AF65-F5344CB8AC3E}">
        <p14:creationId xmlns:p14="http://schemas.microsoft.com/office/powerpoint/2010/main" val="4153779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319338" y="115888"/>
            <a:ext cx="78724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200" b="1">
                <a:latin typeface="Agency FB" panose="020B0503020202020204" pitchFamily="34" charset="0"/>
                <a:cs typeface="Arial" panose="020B0604020202020204" pitchFamily="34" charset="0"/>
              </a:rPr>
              <a:t>DÍVIDA EXTERNA</a:t>
            </a:r>
          </a:p>
        </p:txBody>
      </p:sp>
      <p:graphicFrame>
        <p:nvGraphicFramePr>
          <p:cNvPr id="56323" name="Object 2"/>
          <p:cNvGraphicFramePr>
            <a:graphicFrameLocks noChangeAspect="1"/>
          </p:cNvGraphicFramePr>
          <p:nvPr/>
        </p:nvGraphicFramePr>
        <p:xfrm>
          <a:off x="700088" y="1760538"/>
          <a:ext cx="11109325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7" name="Gráfico" r:id="rId4" imgW="7686675" imgH="3733800" progId="Excel.Sheet.8">
                  <p:embed/>
                </p:oleObj>
              </mc:Choice>
              <mc:Fallback>
                <p:oleObj name="Gráfico" r:id="rId4" imgW="7686675" imgH="3733800" progId="Excel.Sheet.8">
                  <p:embed/>
                  <p:pic>
                    <p:nvPicPr>
                      <p:cNvPr id="563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1760538"/>
                        <a:ext cx="11109325" cy="404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40540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Ainda os debates em trono do II PND e os anos 80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055" y="1600200"/>
            <a:ext cx="11268363" cy="1013691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pt-BR" dirty="0" smtClean="0"/>
              <a:t>Críticos – opção sem racionalidade politica mas com justificativa politica </a:t>
            </a:r>
          </a:p>
          <a:p>
            <a:pPr algn="ctr"/>
            <a:r>
              <a:rPr lang="pt-BR" dirty="0" smtClean="0"/>
              <a:t>ABC (governo)– racionalidade econômica – alteração da matriz produtiva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5371" y="2715398"/>
            <a:ext cx="501881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Críticos:</a:t>
            </a:r>
          </a:p>
          <a:p>
            <a:endParaRPr lang="pt-BR" dirty="0"/>
          </a:p>
          <a:p>
            <a:r>
              <a:rPr lang="pt-BR" dirty="0" smtClean="0"/>
              <a:t>Adiamento do ajustamento com ampliação do endividamento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5371" y="4017234"/>
            <a:ext cx="5018810" cy="14773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Anos 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Crise da divida – reflexo dos erros do II PND (ampliação do endividamento)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Acrescido de 2º choque do Petróleo e subida das taxas de juros (risco “esperável”)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272659" y="2720022"/>
            <a:ext cx="501881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Defensores:</a:t>
            </a:r>
            <a:endParaRPr lang="pt-BR" dirty="0"/>
          </a:p>
          <a:p>
            <a:r>
              <a:rPr lang="pt-BR" dirty="0" smtClean="0"/>
              <a:t>Mudanças na estrutura de oferta gera ampliação das exportação e redução das importações que “pagam” endividamento </a:t>
            </a:r>
          </a:p>
        </p:txBody>
      </p:sp>
    </p:spTree>
    <p:extLst>
      <p:ext uri="{BB962C8B-B14F-4D97-AF65-F5344CB8AC3E}">
        <p14:creationId xmlns:p14="http://schemas.microsoft.com/office/powerpoint/2010/main" val="5248961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97C5907-0F20-44EF-B321-8065AE5C158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r>
              <a:rPr altLang="pt-BR"/>
              <a:t>Balanço de Pagamentos: Brasil 1977 – 1985 (US$ bi)</a:t>
            </a:r>
          </a:p>
        </p:txBody>
      </p:sp>
      <p:graphicFrame>
        <p:nvGraphicFramePr>
          <p:cNvPr id="390147" name="Group 3">
            <a:extLst>
              <a:ext uri="{FF2B5EF4-FFF2-40B4-BE49-F238E27FC236}">
                <a16:creationId xmlns:a16="http://schemas.microsoft.com/office/drawing/2014/main" id="{A2D0D75A-48A0-4587-ABA8-DE838CE41596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34963" y="1557338"/>
          <a:ext cx="11617325" cy="5040315"/>
        </p:xfrm>
        <a:graphic>
          <a:graphicData uri="http://schemas.openxmlformats.org/drawingml/2006/table">
            <a:tbl>
              <a:tblPr/>
              <a:tblGrid>
                <a:gridCol w="1087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6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1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38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2138"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Comercial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Serviços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Trans. Correntes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Capital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BP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1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Exportações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Importações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-18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-7,9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-10,7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1980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-22,9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-12,7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-3,1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7,8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-2,5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- 3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6320AE84-A497-464E-80E4-6ADF05C84C9D}"/>
              </a:ext>
            </a:extLst>
          </p:cNvPr>
          <p:cNvCxnSpPr/>
          <p:nvPr/>
        </p:nvCxnSpPr>
        <p:spPr>
          <a:xfrm>
            <a:off x="6962775" y="3273425"/>
            <a:ext cx="14288" cy="24796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69EA8F-93B1-4AC9-A4A6-E1F65060C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2627313"/>
            <a:ext cx="1252537" cy="646112"/>
          </a:xfrm>
          <a:prstGeom prst="rect">
            <a:avLst/>
          </a:prstGeom>
          <a:solidFill>
            <a:srgbClr val="FB2C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Aumento dos juros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F2A6EF-B66C-4FD4-9C12-34ADBDCC9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4263" y="2322513"/>
            <a:ext cx="1435100" cy="1477962"/>
          </a:xfrm>
          <a:prstGeom prst="rect">
            <a:avLst/>
          </a:prstGeom>
          <a:solidFill>
            <a:srgbClr val="FB2C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Redução do acesso aos fluxos autônomos de capital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E527B72C-7096-4285-9E46-7DE03E6972C1}"/>
              </a:ext>
            </a:extLst>
          </p:cNvPr>
          <p:cNvCxnSpPr/>
          <p:nvPr/>
        </p:nvCxnSpPr>
        <p:spPr>
          <a:xfrm>
            <a:off x="10309225" y="3679825"/>
            <a:ext cx="14288" cy="24796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7CF81313-37BD-4F88-910C-79DB9AE194DF}"/>
              </a:ext>
            </a:extLst>
          </p:cNvPr>
          <p:cNvCxnSpPr/>
          <p:nvPr/>
        </p:nvCxnSpPr>
        <p:spPr>
          <a:xfrm>
            <a:off x="3107531" y="3352043"/>
            <a:ext cx="14288" cy="6255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BD63B72-5577-4A6E-BE5C-EB97AFF51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156" y="2877345"/>
            <a:ext cx="1252538" cy="12001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Arial" panose="020B0604020202020204" pitchFamily="34" charset="0"/>
              </a:rPr>
              <a:t>Geração de </a:t>
            </a:r>
            <a:r>
              <a:rPr lang="pt-BR" altLang="pt-BR" sz="1800" b="1" dirty="0" err="1">
                <a:latin typeface="Arial" panose="020B0604020202020204" pitchFamily="34" charset="0"/>
              </a:rPr>
              <a:t>mega</a:t>
            </a:r>
            <a:endParaRPr lang="pt-BR" altLang="pt-BR" sz="1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Arial" panose="020B0604020202020204" pitchFamily="34" charset="0"/>
              </a:rPr>
              <a:t>Superávit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Arial" panose="020B0604020202020204" pitchFamily="34" charset="0"/>
              </a:rPr>
              <a:t>comercial 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FBBD5C7-F086-462B-820E-3225E1CDBDDC}"/>
              </a:ext>
            </a:extLst>
          </p:cNvPr>
          <p:cNvCxnSpPr/>
          <p:nvPr/>
        </p:nvCxnSpPr>
        <p:spPr>
          <a:xfrm>
            <a:off x="4797425" y="4016375"/>
            <a:ext cx="14288" cy="247967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436020" y="2738328"/>
            <a:ext cx="157321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Inicio </a:t>
            </a:r>
            <a:r>
              <a:rPr lang="pt-BR" dirty="0" err="1" smtClean="0"/>
              <a:t>probl</a:t>
            </a:r>
            <a:r>
              <a:rPr lang="pt-BR" dirty="0" smtClean="0"/>
              <a:t> </a:t>
            </a:r>
            <a:r>
              <a:rPr lang="pt-BR" dirty="0" err="1" smtClean="0"/>
              <a:t>Bal</a:t>
            </a:r>
            <a:r>
              <a:rPr lang="pt-BR" dirty="0" smtClean="0"/>
              <a:t> comercial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541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6">
            <a:extLst>
              <a:ext uri="{FF2B5EF4-FFF2-40B4-BE49-F238E27FC236}">
                <a16:creationId xmlns:a16="http://schemas.microsoft.com/office/drawing/2014/main" id="{B45AB697-6764-4B51-8596-11829640E1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625" y="449263"/>
          <a:ext cx="10818813" cy="579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" name="Gráfico" r:id="rId3" imgW="9496616" imgH="5391245" progId="Excel.Chart.8">
                  <p:embed/>
                </p:oleObj>
              </mc:Choice>
              <mc:Fallback>
                <p:oleObj name="Gráfico" r:id="rId3" imgW="9496616" imgH="5391245" progId="Excel.Chart.8">
                  <p:embed/>
                  <p:pic>
                    <p:nvPicPr>
                      <p:cNvPr id="32770" name="Object 6">
                        <a:extLst>
                          <a:ext uri="{FF2B5EF4-FFF2-40B4-BE49-F238E27FC236}">
                            <a16:creationId xmlns:a16="http://schemas.microsoft.com/office/drawing/2014/main" id="{B45AB697-6764-4B51-8596-11829640E1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449263"/>
                        <a:ext cx="10818813" cy="579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lipse 1">
            <a:extLst>
              <a:ext uri="{FF2B5EF4-FFF2-40B4-BE49-F238E27FC236}">
                <a16:creationId xmlns:a16="http://schemas.microsoft.com/office/drawing/2014/main" id="{BA0E19C6-039D-4449-AC0F-0F2C53240661}"/>
              </a:ext>
            </a:extLst>
          </p:cNvPr>
          <p:cNvSpPr/>
          <p:nvPr/>
        </p:nvSpPr>
        <p:spPr>
          <a:xfrm>
            <a:off x="7202488" y="3475038"/>
            <a:ext cx="2841625" cy="19415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293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Ainda os debates em trono do II PND e os anos 80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055" y="1600200"/>
            <a:ext cx="11268363" cy="1013691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pt-BR" dirty="0" smtClean="0"/>
              <a:t>Críticos – opção sem racionalidade politica mas com justificativa politica </a:t>
            </a:r>
          </a:p>
          <a:p>
            <a:pPr algn="ctr"/>
            <a:r>
              <a:rPr lang="pt-BR" dirty="0" smtClean="0"/>
              <a:t>ABC (governo)– racionalidade econômica – alteração da matriz produtiva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5371" y="2715398"/>
            <a:ext cx="501881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Críticos:</a:t>
            </a:r>
          </a:p>
          <a:p>
            <a:endParaRPr lang="pt-BR" dirty="0"/>
          </a:p>
          <a:p>
            <a:r>
              <a:rPr lang="pt-BR" dirty="0" smtClean="0"/>
              <a:t>Adiamento do ajustamento com ampliação do endividamento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5371" y="4017234"/>
            <a:ext cx="5018810" cy="25853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Anos 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Crise da divida – reflexo dos erros do II PND (ampliação do endividamento)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Acrescido de 2º choque do Petróleo e subida das taxas de juros (risco “esperável”)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r>
              <a:rPr lang="pt-BR" dirty="0" smtClean="0"/>
              <a:t>Solução: Geração de superávit comerciais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por meio de uma  recessão muito mais profunda (além de deterioração interna)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272659" y="2720022"/>
            <a:ext cx="501881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Defensores:</a:t>
            </a:r>
            <a:endParaRPr lang="pt-BR" dirty="0"/>
          </a:p>
          <a:p>
            <a:r>
              <a:rPr lang="pt-BR" dirty="0" smtClean="0"/>
              <a:t>Mudanças na estrutura de oferta gera ampliação das exportação e redução das importações que “pagam” endividamento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281886" y="4021858"/>
            <a:ext cx="5018810" cy="2585323"/>
          </a:xfrm>
          <a:prstGeom prst="rect">
            <a:avLst/>
          </a:prstGeom>
          <a:solidFill>
            <a:srgbClr val="BEDC08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Anos 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Crise da divida – em função dos inesperados 2º choque do Petróleo e subida das taxas de juros e dos atrasos na maturação dos investimentos do II PND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r>
              <a:rPr lang="pt-BR" dirty="0" smtClean="0"/>
              <a:t>Solução: Geração de superávit comerciais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Não seriam gerados se não fosse a maturação dos investimentos do II PND</a:t>
            </a:r>
          </a:p>
        </p:txBody>
      </p:sp>
    </p:spTree>
    <p:extLst>
      <p:ext uri="{BB962C8B-B14F-4D97-AF65-F5344CB8AC3E}">
        <p14:creationId xmlns:p14="http://schemas.microsoft.com/office/powerpoint/2010/main" val="1743467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707" y="1173163"/>
            <a:ext cx="5906311" cy="3951102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BA0E19C6-039D-4449-AC0F-0F2C53240661}"/>
              </a:ext>
            </a:extLst>
          </p:cNvPr>
          <p:cNvSpPr/>
          <p:nvPr/>
        </p:nvSpPr>
        <p:spPr>
          <a:xfrm>
            <a:off x="9541163" y="3251199"/>
            <a:ext cx="1320800" cy="12232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16" y="2678545"/>
            <a:ext cx="7520488" cy="332319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9" name="CaixaDeTexto 8"/>
          <p:cNvSpPr txBox="1"/>
          <p:nvPr/>
        </p:nvSpPr>
        <p:spPr>
          <a:xfrm>
            <a:off x="1256145" y="5449455"/>
            <a:ext cx="4396510" cy="4710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5967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0875 -0.1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3"/>
          <p:cNvSpPr>
            <a:spLocks noGrp="1"/>
          </p:cNvSpPr>
          <p:nvPr>
            <p:ph type="ctrTitle" idx="4294967295"/>
          </p:nvPr>
        </p:nvSpPr>
        <p:spPr>
          <a:xfrm>
            <a:off x="1104900" y="2292350"/>
            <a:ext cx="5734050" cy="2219325"/>
          </a:xfrm>
        </p:spPr>
        <p:txBody>
          <a:bodyPr anchor="ctr"/>
          <a:lstStyle/>
          <a:p>
            <a:r>
              <a:rPr altLang="pt-BR" sz="4400" smtClean="0"/>
              <a:t>A transição Medici - Geisel </a:t>
            </a:r>
          </a:p>
        </p:txBody>
      </p:sp>
      <p:sp>
        <p:nvSpPr>
          <p:cNvPr id="12291" name="Subtítulo 4"/>
          <p:cNvSpPr>
            <a:spLocks noGrp="1"/>
          </p:cNvSpPr>
          <p:nvPr>
            <p:ph type="subTitle" idx="4294967295"/>
          </p:nvPr>
        </p:nvSpPr>
        <p:spPr bwMode="auto">
          <a:xfrm>
            <a:off x="1104900" y="4511675"/>
            <a:ext cx="5734050" cy="955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endParaRPr altLang="pt-BR" sz="1800" smtClean="0"/>
          </a:p>
        </p:txBody>
      </p:sp>
      <p:pic>
        <p:nvPicPr>
          <p:cNvPr id="12292" name="Picture 4" descr="ANd9GcQgrIe2yaUIwrhuA5QXGdRvQfZOkR94B39X2avTbJCMN4pQdhoj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1633538"/>
            <a:ext cx="5403850" cy="440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80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7" y="1676515"/>
            <a:ext cx="5445111" cy="455803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182" y="1412218"/>
            <a:ext cx="5010116" cy="179800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00" y="3467576"/>
            <a:ext cx="5449453" cy="287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82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764" y="66764"/>
            <a:ext cx="8719127" cy="67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14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5"/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397255FC-7292-4AE1-8273-B299AEFADDEA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260350"/>
            <a:ext cx="11277600" cy="1143000"/>
          </a:xfrm>
        </p:spPr>
        <p:txBody>
          <a:bodyPr lIns="91440" rIns="91440" anchor="ctr"/>
          <a:lstStyle/>
          <a:p>
            <a:pPr algn="ctr"/>
            <a:r>
              <a:rPr altLang="pt-BR" sz="4000" smtClean="0"/>
              <a:t>A situação na transição Médici - Geisel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628775"/>
            <a:ext cx="11760200" cy="504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3200" smtClean="0"/>
              <a:t>O crescimento econômico do Milagre acabou por gerar pressões inflacionárias e problemas na balança comercial </a:t>
            </a:r>
          </a:p>
          <a:p>
            <a:pPr marL="319088" indent="-319088"/>
            <a:r>
              <a:rPr altLang="pt-BR" sz="3200" smtClean="0"/>
              <a:t>Ressurgiam pressões por melhor distribuição de renda e maior abertura política.</a:t>
            </a:r>
          </a:p>
          <a:p>
            <a:pPr marL="319088" indent="-319088"/>
            <a:r>
              <a:rPr altLang="pt-BR" sz="3200" smtClean="0"/>
              <a:t>O novo presidente eleito, Geisel, é de facção diferente (castelista) da de Médici (chamada linha dura): a troca de facções impunha certas condicionalidades à condução da política econômica.</a:t>
            </a:r>
          </a:p>
          <a:p>
            <a:pPr marL="319088" indent="-319088"/>
            <a:r>
              <a:rPr altLang="pt-BR" sz="3200" smtClean="0"/>
              <a:t>Mudanças importantes no front externo</a:t>
            </a:r>
          </a:p>
        </p:txBody>
      </p:sp>
    </p:spTree>
    <p:extLst>
      <p:ext uri="{BB962C8B-B14F-4D97-AF65-F5344CB8AC3E}">
        <p14:creationId xmlns:p14="http://schemas.microsoft.com/office/powerpoint/2010/main" val="7038558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ctrTitle" idx="4294967295"/>
          </p:nvPr>
        </p:nvSpPr>
        <p:spPr>
          <a:xfrm>
            <a:off x="1104900" y="2292350"/>
            <a:ext cx="5734050" cy="2219325"/>
          </a:xfrm>
        </p:spPr>
        <p:txBody>
          <a:bodyPr anchor="ctr"/>
          <a:lstStyle/>
          <a:p>
            <a:r>
              <a:rPr altLang="pt-BR" sz="4400" smtClean="0"/>
              <a:t>Mudanças do lado externo </a:t>
            </a:r>
          </a:p>
        </p:txBody>
      </p:sp>
      <p:sp>
        <p:nvSpPr>
          <p:cNvPr id="14339" name="Subtítulo 4"/>
          <p:cNvSpPr>
            <a:spLocks noGrp="1"/>
          </p:cNvSpPr>
          <p:nvPr>
            <p:ph type="subTitle" idx="4294967295"/>
          </p:nvPr>
        </p:nvSpPr>
        <p:spPr bwMode="auto">
          <a:xfrm>
            <a:off x="1104900" y="4511675"/>
            <a:ext cx="5734050" cy="955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endParaRPr altLang="pt-BR" sz="1800" smtClean="0"/>
          </a:p>
        </p:txBody>
      </p:sp>
      <p:pic>
        <p:nvPicPr>
          <p:cNvPr id="14340" name="Picture 6" descr="OP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935163"/>
            <a:ext cx="4802187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931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 eaLnBrk="1" hangingPunct="1"/>
            <a:r>
              <a:rPr altLang="pt-BR" smtClean="0"/>
              <a:t>CONTEXTO EXTERNO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27050" y="1412875"/>
            <a:ext cx="11161713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 dirty="0" smtClean="0"/>
          </a:p>
          <a:p>
            <a:pPr eaLnBrk="1" hangingPunct="1"/>
            <a:r>
              <a:rPr altLang="pt-BR" sz="4400" dirty="0" smtClean="0"/>
              <a:t> </a:t>
            </a:r>
            <a:r>
              <a:rPr altLang="pt-BR" sz="4000" dirty="0" smtClean="0"/>
              <a:t>“FIM” DO ACORDO DE BRETTON WOODS</a:t>
            </a:r>
          </a:p>
          <a:p>
            <a:pPr lvl="1" eaLnBrk="1" hangingPunct="1"/>
            <a:r>
              <a:rPr altLang="pt-BR" sz="3700" dirty="0" smtClean="0"/>
              <a:t>71 - Nixon abre mão da conversibilidade</a:t>
            </a:r>
          </a:p>
          <a:p>
            <a:pPr lvl="2" eaLnBrk="1" hangingPunct="1"/>
            <a:r>
              <a:rPr altLang="pt-BR" sz="3200" dirty="0" smtClean="0"/>
              <a:t>desde 72 há um grupo (C20) que prepara novo SMI (taxas fixas de cambio)</a:t>
            </a:r>
          </a:p>
          <a:p>
            <a:pPr lvl="2" eaLnBrk="1" hangingPunct="1"/>
            <a:r>
              <a:rPr altLang="pt-BR" sz="3200" dirty="0" smtClean="0"/>
              <a:t>grande desvalorização do dólar </a:t>
            </a:r>
          </a:p>
          <a:p>
            <a:pPr lvl="1" eaLnBrk="1" hangingPunct="1"/>
            <a:r>
              <a:rPr altLang="pt-BR" sz="3700" dirty="0" smtClean="0"/>
              <a:t>73 - países abrem mão das taxas fixas de câmbio</a:t>
            </a:r>
          </a:p>
          <a:p>
            <a:pPr lvl="1" eaLnBrk="1" hangingPunct="1"/>
            <a:r>
              <a:rPr lang="pt-BR" altLang="pt-BR" sz="4000" dirty="0"/>
              <a:t>início considerado uma medida temporária</a:t>
            </a:r>
          </a:p>
          <a:p>
            <a:pPr marL="457200" lvl="1" indent="0" eaLnBrk="1" hangingPunct="1">
              <a:buNone/>
            </a:pPr>
            <a:endParaRPr altLang="pt-BR" sz="3700" dirty="0" smtClean="0"/>
          </a:p>
        </p:txBody>
      </p:sp>
    </p:spTree>
    <p:extLst>
      <p:ext uri="{BB962C8B-B14F-4D97-AF65-F5344CB8AC3E}">
        <p14:creationId xmlns:p14="http://schemas.microsoft.com/office/powerpoint/2010/main" val="1133415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 advAuto="15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endParaRPr altLang="pt-BR" smtClean="0"/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 smtClean="0"/>
          </a:p>
        </p:txBody>
      </p:sp>
      <p:graphicFrame>
        <p:nvGraphicFramePr>
          <p:cNvPr id="4" name="Gráfico 3"/>
          <p:cNvGraphicFramePr>
            <a:graphicFrameLocks noGrp="1"/>
          </p:cNvGraphicFramePr>
          <p:nvPr/>
        </p:nvGraphicFramePr>
        <p:xfrm>
          <a:off x="0" y="1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38788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2">
            <a:extLst>
              <a:ext uri="{FF2B5EF4-FFF2-40B4-BE49-F238E27FC236}">
                <a16:creationId xmlns:a16="http://schemas.microsoft.com/office/drawing/2014/main" id="{38B700CD-FFA7-48FC-86BF-651FAEB8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/>
              <a:t>Mudanças no cenário externo</a:t>
            </a:r>
          </a:p>
        </p:txBody>
      </p:sp>
      <p:sp>
        <p:nvSpPr>
          <p:cNvPr id="19458" name="Espaço Reservado para Conteúdo 3">
            <a:extLst>
              <a:ext uri="{FF2B5EF4-FFF2-40B4-BE49-F238E27FC236}">
                <a16:creationId xmlns:a16="http://schemas.microsoft.com/office/drawing/2014/main" id="{907EA4BA-22D4-4CD9-8024-1730CA6C803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39713" y="1392238"/>
            <a:ext cx="11731625" cy="516255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altLang="pt-BR" sz="2800" dirty="0"/>
              <a:t>Passagem para um sistema monetário internacional com cambio flutuante</a:t>
            </a:r>
          </a:p>
          <a:p>
            <a:pPr lvl="1">
              <a:defRPr/>
            </a:pPr>
            <a:r>
              <a:rPr altLang="pt-BR" sz="2000" dirty="0"/>
              <a:t>Instabilidade das taxas  e desvalorização do dólar</a:t>
            </a:r>
          </a:p>
          <a:p>
            <a:pPr lvl="1">
              <a:defRPr/>
            </a:pPr>
            <a:r>
              <a:rPr altLang="pt-BR" sz="2000" dirty="0"/>
              <a:t>Problemas com papel das instituições (FMI)</a:t>
            </a:r>
          </a:p>
          <a:p>
            <a:pPr>
              <a:defRPr/>
            </a:pPr>
            <a:r>
              <a:rPr altLang="pt-BR" sz="2800" dirty="0"/>
              <a:t>Reações em diferentes mercados </a:t>
            </a:r>
          </a:p>
          <a:p>
            <a:pPr lvl="1">
              <a:defRPr/>
            </a:pPr>
            <a:r>
              <a:rPr altLang="pt-BR" sz="2000" dirty="0"/>
              <a:t>Mercado de commodities: </a:t>
            </a:r>
            <a:r>
              <a:rPr altLang="pt-BR" sz="1800" dirty="0"/>
              <a:t>Alguns setores compensam queda e instabilidade do cambio com ampliação de margens – setor mais oligopolizados </a:t>
            </a:r>
          </a:p>
          <a:p>
            <a:pPr lvl="1">
              <a:defRPr/>
            </a:pPr>
            <a:r>
              <a:rPr altLang="pt-BR" sz="2000" u="sng" dirty="0"/>
              <a:t>Choque do Petróleo </a:t>
            </a:r>
            <a:r>
              <a:rPr altLang="pt-BR" sz="2000" dirty="0"/>
              <a:t>( preço se eleva multiplicado por 4) – </a:t>
            </a:r>
            <a:r>
              <a:rPr altLang="pt-BR" sz="2000" dirty="0" smtClean="0"/>
              <a:t>					transferência </a:t>
            </a:r>
            <a:r>
              <a:rPr altLang="pt-BR" sz="2000" dirty="0"/>
              <a:t>de renda de consumidores para produtores (2% PIB mundial</a:t>
            </a:r>
            <a:r>
              <a:rPr altLang="pt-BR" sz="2000" dirty="0" smtClean="0"/>
              <a:t>)</a:t>
            </a:r>
            <a:endParaRPr altLang="pt-BR" sz="2000" dirty="0"/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861991"/>
              </p:ext>
            </p:extLst>
          </p:nvPr>
        </p:nvGraphicFramePr>
        <p:xfrm>
          <a:off x="10296526" y="4123893"/>
          <a:ext cx="167481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4" name="Clip" r:id="rId3" imgW="1255475" imgH="2286664" progId="">
                  <p:embed/>
                </p:oleObj>
              </mc:Choice>
              <mc:Fallback>
                <p:oleObj name="Clip" r:id="rId3" imgW="1255475" imgH="2286664" progId="">
                  <p:embed/>
                  <p:pic>
                    <p:nvPicPr>
                      <p:cNvPr id="8196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6526" y="4123893"/>
                        <a:ext cx="1674812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61105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teratura acadêmica 16x9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4933</TotalTime>
  <Words>2402</Words>
  <Application>Microsoft Office PowerPoint</Application>
  <PresentationFormat>Widescreen</PresentationFormat>
  <Paragraphs>346</Paragraphs>
  <Slides>41</Slides>
  <Notes>11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41</vt:i4>
      </vt:variant>
    </vt:vector>
  </HeadingPairs>
  <TitlesOfParts>
    <vt:vector size="50" baseType="lpstr">
      <vt:lpstr>Agency FB</vt:lpstr>
      <vt:lpstr>Arial</vt:lpstr>
      <vt:lpstr>Euphemia</vt:lpstr>
      <vt:lpstr>Plantagenet Cherokee</vt:lpstr>
      <vt:lpstr>Tw Cen MT</vt:lpstr>
      <vt:lpstr>Wingdings</vt:lpstr>
      <vt:lpstr>Literatura acadêmica 16x9</vt:lpstr>
      <vt:lpstr>Clip</vt:lpstr>
      <vt:lpstr>Gráfico</vt:lpstr>
      <vt:lpstr>Aula 08. O Choque do Petróleo e a estratégia do II PND</vt:lpstr>
      <vt:lpstr>Milagre: os problemas de um crescimento acelerado</vt:lpstr>
      <vt:lpstr>Milagre: Principais Problemas (2)</vt:lpstr>
      <vt:lpstr>A transição Medici - Geisel </vt:lpstr>
      <vt:lpstr>A situação na transição Médici - Geisel</vt:lpstr>
      <vt:lpstr>Mudanças do lado externo </vt:lpstr>
      <vt:lpstr>CONTEXTO EXTERNO</vt:lpstr>
      <vt:lpstr>Apresentação do PowerPoint</vt:lpstr>
      <vt:lpstr>Mudanças no cenário externo</vt:lpstr>
      <vt:lpstr>Apresentação do PowerPoint</vt:lpstr>
      <vt:lpstr>Choque do Petróleo e Estagflação </vt:lpstr>
      <vt:lpstr>A oficialização das taxas flutuantes - PD</vt:lpstr>
      <vt:lpstr>Mudanças no cenário externo</vt:lpstr>
      <vt:lpstr>Mudanças no cenário externo</vt:lpstr>
      <vt:lpstr>Inflação – choque de custo  Balanço de pagamentos           - valor das importações           - dificuldade com exportações </vt:lpstr>
      <vt:lpstr>Brasil: Balança Comercial 1972 -1974</vt:lpstr>
      <vt:lpstr>Como enfrentar o choque do Petróleo ?</vt:lpstr>
      <vt:lpstr>Como enfrentar o choque do Petróleo ?</vt:lpstr>
      <vt:lpstr>Como enfrentar o choque do Petróleo ?</vt:lpstr>
      <vt:lpstr>Apresentação do PowerPoint</vt:lpstr>
      <vt:lpstr>O Financiamento com ajuste na estrutura de oferta</vt:lpstr>
      <vt:lpstr>Geisel e o II PND</vt:lpstr>
      <vt:lpstr>O II PND</vt:lpstr>
      <vt:lpstr>Apresentação do PowerPoint</vt:lpstr>
      <vt:lpstr>O II PND</vt:lpstr>
      <vt:lpstr>II PND: Setores</vt:lpstr>
      <vt:lpstr>Projetos do II PND</vt:lpstr>
      <vt:lpstr>PROJETOS DO II PND PROJETO CARAJÁS</vt:lpstr>
      <vt:lpstr>PROJETO CARAJÁS</vt:lpstr>
      <vt:lpstr>PROJETOS DO II PND ITAIPU</vt:lpstr>
      <vt:lpstr>PROJETOS DO II PND ACORDO NUCLEAR</vt:lpstr>
      <vt:lpstr>PROJETOS DO II PND FERROVIA DO AÇO</vt:lpstr>
      <vt:lpstr>Ainda os debates em trono do II PND e os anos 80</vt:lpstr>
      <vt:lpstr>Apresentação do PowerPoint</vt:lpstr>
      <vt:lpstr>Ainda os debates em trono do II PND e os anos 80</vt:lpstr>
      <vt:lpstr>Balanço de Pagamentos: Brasil 1977 – 1985 (US$ bi)</vt:lpstr>
      <vt:lpstr>Apresentação do PowerPoint</vt:lpstr>
      <vt:lpstr>Ainda os debates em trono do II PND e os anos 80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Amaury Gremaud</dc:creator>
  <cp:lastModifiedBy>Windows User</cp:lastModifiedBy>
  <cp:revision>139</cp:revision>
  <dcterms:created xsi:type="dcterms:W3CDTF">2013-04-05T19:49:59Z</dcterms:created>
  <dcterms:modified xsi:type="dcterms:W3CDTF">2020-09-14T21:11:40Z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