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1" r:id="rId3"/>
    <p:sldId id="290" r:id="rId4"/>
    <p:sldId id="303" r:id="rId5"/>
    <p:sldId id="336" r:id="rId6"/>
    <p:sldId id="309" r:id="rId7"/>
    <p:sldId id="337" r:id="rId8"/>
    <p:sldId id="334" r:id="rId9"/>
    <p:sldId id="335" r:id="rId10"/>
    <p:sldId id="311" r:id="rId11"/>
    <p:sldId id="312" r:id="rId12"/>
    <p:sldId id="333" r:id="rId13"/>
    <p:sldId id="314" r:id="rId14"/>
    <p:sldId id="289" r:id="rId15"/>
    <p:sldId id="292" r:id="rId16"/>
    <p:sldId id="315" r:id="rId17"/>
    <p:sldId id="323" r:id="rId18"/>
    <p:sldId id="298" r:id="rId19"/>
    <p:sldId id="325" r:id="rId20"/>
    <p:sldId id="324" r:id="rId21"/>
    <p:sldId id="318" r:id="rId22"/>
    <p:sldId id="321" r:id="rId23"/>
    <p:sldId id="328" r:id="rId24"/>
    <p:sldId id="329" r:id="rId25"/>
    <p:sldId id="326" r:id="rId26"/>
    <p:sldId id="330" r:id="rId27"/>
    <p:sldId id="332" r:id="rId28"/>
    <p:sldId id="331" r:id="rId29"/>
    <p:sldId id="327" r:id="rId30"/>
    <p:sldId id="294" r:id="rId31"/>
    <p:sldId id="295" r:id="rId32"/>
    <p:sldId id="301" r:id="rId33"/>
    <p:sldId id="291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2" r:id="rId42"/>
    <p:sldId id="283" r:id="rId43"/>
    <p:sldId id="284" r:id="rId44"/>
    <p:sldId id="285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howGuides="1">
      <p:cViewPr>
        <p:scale>
          <a:sx n="55" d="100"/>
          <a:sy n="55" d="100"/>
        </p:scale>
        <p:origin x="2059" y="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2298-7949-49A6-BAB4-24426F5F04D6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D284-4ECE-49C7-BFC5-46A1F80D73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61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80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8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7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41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1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88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2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86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7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0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3B2E-DFA4-47C9-A5AE-30165794CFBD}" type="datetimeFigureOut">
              <a:rPr lang="pt-BR" smtClean="0"/>
              <a:t>30/07/2018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3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LES0675 – Economia Monetária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2º Semestre de </a:t>
            </a:r>
            <a:r>
              <a:rPr lang="pt-BR" dirty="0" smtClean="0">
                <a:solidFill>
                  <a:schemeClr val="tx1"/>
                </a:solidFill>
              </a:rPr>
              <a:t>2018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59824"/>
              </p:ext>
            </p:extLst>
          </p:nvPr>
        </p:nvGraphicFramePr>
        <p:xfrm>
          <a:off x="36512" y="1772816"/>
          <a:ext cx="9036000" cy="33268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1152"/>
                <a:gridCol w="360040"/>
                <a:gridCol w="144016"/>
                <a:gridCol w="864096"/>
                <a:gridCol w="841404"/>
                <a:gridCol w="3919485"/>
                <a:gridCol w="73465"/>
                <a:gridCol w="661170"/>
                <a:gridCol w="661172"/>
              </a:tblGrid>
              <a:tr h="345598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3,758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R$/US$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em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1,50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6,5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4,11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12,7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4,3741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R$/€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6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23646"/>
              </p:ext>
            </p:extLst>
          </p:nvPr>
        </p:nvGraphicFramePr>
        <p:xfrm>
          <a:off x="36512" y="2852936"/>
          <a:ext cx="9036000" cy="33268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1152"/>
                <a:gridCol w="360040"/>
                <a:gridCol w="144016"/>
                <a:gridCol w="864096"/>
                <a:gridCol w="841404"/>
                <a:gridCol w="3919485"/>
                <a:gridCol w="73465"/>
                <a:gridCol w="661170"/>
                <a:gridCol w="661172"/>
              </a:tblGrid>
              <a:tr h="345598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3,758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R$/US$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em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1,50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6,5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4,11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12,7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1,26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4,3741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R$/€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26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09"/>
            <a:ext cx="9144000" cy="616480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20" y="5445224"/>
            <a:ext cx="712879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>
            <a:off x="4716016" y="5517232"/>
            <a:ext cx="1224136" cy="881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954487" y="62901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4,25</a:t>
            </a:r>
            <a:r>
              <a:rPr lang="pt-BR" sz="2800" dirty="0" smtClean="0">
                <a:solidFill>
                  <a:srgbClr val="FF0000"/>
                </a:solidFill>
              </a:rPr>
              <a:t>%</a:t>
            </a:r>
            <a:endParaRPr lang="pt-BR" sz="2800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827584" y="5517232"/>
            <a:ext cx="1353817" cy="881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195736" y="62901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2019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84312"/>
              </p:ext>
            </p:extLst>
          </p:nvPr>
        </p:nvGraphicFramePr>
        <p:xfrm>
          <a:off x="36512" y="1772816"/>
          <a:ext cx="9036000" cy="33268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1152"/>
                <a:gridCol w="360040"/>
                <a:gridCol w="144016"/>
                <a:gridCol w="864096"/>
                <a:gridCol w="841404"/>
                <a:gridCol w="3919485"/>
                <a:gridCol w="73465"/>
                <a:gridCol w="661170"/>
                <a:gridCol w="661172"/>
              </a:tblGrid>
              <a:tr h="345598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3,758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R$/US$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em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1,50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6,5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4,11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12,7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1,26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4,3741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R$/€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4,25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0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m para obje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5" y="2060848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119675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/>
              <a:t>OBJETIVO</a:t>
            </a:r>
          </a:p>
          <a:p>
            <a:r>
              <a:rPr lang="pt-BR" sz="2800" dirty="0"/>
              <a:t> </a:t>
            </a:r>
            <a:endParaRPr lang="pt-BR" sz="2800" b="1" dirty="0"/>
          </a:p>
          <a:p>
            <a:r>
              <a:rPr lang="pt-BR" sz="2800" dirty="0" smtClean="0"/>
              <a:t>			Proporcionar </a:t>
            </a:r>
            <a:r>
              <a:rPr lang="pt-BR" sz="2800" dirty="0"/>
              <a:t>ao estudante os </a:t>
            </a:r>
            <a:r>
              <a:rPr lang="pt-BR" sz="2800" dirty="0" smtClean="0"/>
              <a:t>					conhecimentos </a:t>
            </a:r>
            <a:r>
              <a:rPr lang="pt-BR" sz="2800" dirty="0"/>
              <a:t>básicos a respeito </a:t>
            </a:r>
            <a:r>
              <a:rPr lang="pt-BR" sz="2800" dirty="0" smtClean="0"/>
              <a:t>da				economia </a:t>
            </a:r>
            <a:r>
              <a:rPr lang="pt-BR" sz="2800" dirty="0"/>
              <a:t>monetária e do crédito, </a:t>
            </a:r>
            <a:r>
              <a:rPr lang="pt-BR" sz="2800" dirty="0" smtClean="0"/>
              <a:t>seu				papel </a:t>
            </a:r>
            <a:r>
              <a:rPr lang="pt-BR" sz="2800" dirty="0"/>
              <a:t>como instrumento de </a:t>
            </a:r>
            <a:r>
              <a:rPr lang="pt-BR" sz="2800" dirty="0" smtClean="0"/>
              <a:t>					desenvolvimento </a:t>
            </a:r>
            <a:r>
              <a:rPr lang="pt-BR" sz="2800" dirty="0"/>
              <a:t>e normas gerais que regulamentam suas operações. Ministrar conhecimentos sobre a importância e o funcionamento dos mercados financeiros. Discutir os principais instrumentos de política monetária e seus efeitos no desenvolvimento econômico do país</a:t>
            </a:r>
            <a:r>
              <a:rPr lang="pt-BR" sz="2800" dirty="0" smtClean="0"/>
              <a:t>.</a:t>
            </a:r>
            <a:endParaRPr lang="pt-BR" sz="2800" b="1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1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pic>
        <p:nvPicPr>
          <p:cNvPr id="4098" name="Picture 2" descr="http://ve.i.uol.com.br/vestibular/2010/01/04/candidata-mostra-cansaco-e-apreensao-durante-segundo-dia-de-provas-da-segunda-fase-da-fuvest-2010-1262625838968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8895"/>
            <a:ext cx="2028177" cy="20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9963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/>
              <a:t>CRITÉRIO DE </a:t>
            </a:r>
            <a:r>
              <a:rPr lang="pt-BR" sz="2400" b="1" dirty="0" smtClean="0"/>
              <a:t>AVALIAÇÃO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107504" y="4607257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Haverá </a:t>
            </a:r>
            <a:r>
              <a:rPr lang="pt-BR" sz="2400" b="1" dirty="0"/>
              <a:t>prova </a:t>
            </a:r>
            <a:r>
              <a:rPr lang="pt-BR" sz="2400" b="1" dirty="0" err="1"/>
              <a:t>repositiva</a:t>
            </a:r>
            <a:r>
              <a:rPr lang="pt-BR" sz="2400" dirty="0"/>
              <a:t>, em </a:t>
            </a:r>
            <a:r>
              <a:rPr lang="pt-BR" sz="2400" dirty="0" smtClean="0"/>
              <a:t>06</a:t>
            </a:r>
            <a:r>
              <a:rPr lang="pt-BR" sz="2400" dirty="0" smtClean="0"/>
              <a:t> </a:t>
            </a:r>
            <a:r>
              <a:rPr lang="pt-BR" sz="2400" dirty="0"/>
              <a:t>de dezembro de </a:t>
            </a:r>
            <a:r>
              <a:rPr lang="pt-BR" sz="2400" dirty="0" smtClean="0"/>
              <a:t>2018, </a:t>
            </a:r>
            <a:r>
              <a:rPr lang="pt-BR" sz="2400" dirty="0"/>
              <a:t>para os alunos que eventualmente não tiverem realizado uma das provas</a:t>
            </a:r>
            <a:r>
              <a:rPr lang="pt-BR" sz="2800" dirty="0"/>
              <a:t>. </a:t>
            </a:r>
            <a:endParaRPr lang="pt-BR" sz="2800" dirty="0" smtClean="0"/>
          </a:p>
          <a:p>
            <a:pPr algn="ctr"/>
            <a:endParaRPr lang="pt-BR" sz="2800" b="1" dirty="0"/>
          </a:p>
          <a:p>
            <a:pPr algn="ctr"/>
            <a:r>
              <a:rPr lang="pt-BR" sz="2400" dirty="0" smtClean="0"/>
              <a:t>Não </a:t>
            </a:r>
            <a:r>
              <a:rPr lang="pt-BR" sz="2400" dirty="0"/>
              <a:t>haverá prova substitutiva, isto é, não haverá uma segunda oportunidade para elevar a nota obtida nas provas.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3568" y="2126127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	</a:t>
            </a:r>
            <a:r>
              <a:rPr lang="pt-BR" sz="2400" dirty="0" smtClean="0"/>
              <a:t>	</a:t>
            </a:r>
            <a:r>
              <a:rPr lang="pt-BR" sz="2400" b="1" dirty="0" smtClean="0"/>
              <a:t>1ª </a:t>
            </a:r>
            <a:r>
              <a:rPr lang="pt-BR" sz="2400" b="1" dirty="0"/>
              <a:t>Prova  	Peso 0,20	em </a:t>
            </a:r>
            <a:r>
              <a:rPr lang="pt-BR" sz="2400" b="1" dirty="0" smtClean="0"/>
              <a:t>30 </a:t>
            </a:r>
            <a:r>
              <a:rPr lang="pt-BR" sz="2400" b="1" dirty="0" smtClean="0"/>
              <a:t>de agosto</a:t>
            </a:r>
            <a:r>
              <a:rPr lang="pt-BR" sz="2400" b="1" dirty="0"/>
              <a:t>	</a:t>
            </a:r>
            <a:r>
              <a:rPr lang="pt-BR" sz="2400" b="1" dirty="0" smtClean="0"/>
              <a:t>	2ª </a:t>
            </a:r>
            <a:r>
              <a:rPr lang="pt-BR" sz="2400" b="1" dirty="0"/>
              <a:t>Prova  	Peso 0,30	em </a:t>
            </a:r>
            <a:r>
              <a:rPr lang="pt-BR" sz="2400" b="1" dirty="0" smtClean="0"/>
              <a:t>01</a:t>
            </a:r>
            <a:r>
              <a:rPr lang="pt-BR" sz="2400" b="1" dirty="0" smtClean="0"/>
              <a:t> </a:t>
            </a:r>
            <a:r>
              <a:rPr lang="pt-BR" sz="2400" b="1" dirty="0"/>
              <a:t>de </a:t>
            </a:r>
            <a:r>
              <a:rPr lang="pt-BR" sz="2400" b="1" dirty="0" smtClean="0"/>
              <a:t>novembro</a:t>
            </a:r>
            <a:endParaRPr lang="pt-BR" sz="2400" dirty="0" smtClean="0"/>
          </a:p>
          <a:p>
            <a:r>
              <a:rPr lang="pt-BR" sz="2400" b="1" dirty="0"/>
              <a:t>	</a:t>
            </a:r>
            <a:r>
              <a:rPr lang="pt-BR" sz="2400" b="1" dirty="0" smtClean="0"/>
              <a:t>	3ª </a:t>
            </a:r>
            <a:r>
              <a:rPr lang="pt-BR" sz="2400" b="1" dirty="0"/>
              <a:t>Prova  	Peso 0,20	em </a:t>
            </a:r>
            <a:r>
              <a:rPr lang="pt-BR" sz="2400" b="1" dirty="0" smtClean="0"/>
              <a:t>03</a:t>
            </a:r>
            <a:r>
              <a:rPr lang="pt-BR" sz="2400" b="1" dirty="0" smtClean="0"/>
              <a:t> </a:t>
            </a:r>
            <a:r>
              <a:rPr lang="pt-BR" sz="2400" b="1" dirty="0"/>
              <a:t>de </a:t>
            </a:r>
            <a:r>
              <a:rPr lang="pt-BR" sz="2400" b="1" dirty="0" smtClean="0"/>
              <a:t>dezembro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		Trabalhos  </a:t>
            </a:r>
            <a:r>
              <a:rPr lang="pt-BR" sz="2400" b="1" dirty="0"/>
              <a:t>	Peso 0,30	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301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04523"/>
              </p:ext>
            </p:extLst>
          </p:nvPr>
        </p:nvGraphicFramePr>
        <p:xfrm>
          <a:off x="35496" y="58249"/>
          <a:ext cx="9108504" cy="606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1008112"/>
                <a:gridCol w="504056"/>
                <a:gridCol w="6912768"/>
              </a:tblGrid>
              <a:tr h="3371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Assunto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curso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Encontro sobre Diversidade e Inclusão nas Organizações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30-ago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u="sng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18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pt-B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-out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Luiz de Queiroz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19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11-out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Luiz de Queiroz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15-out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BR" sz="2000" u="sng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29-out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01-nov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Trabalhos Temáticos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Trabalhos Temáticos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03-dez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06-dez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Prova </a:t>
                      </a: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Repositiva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5496" y="692696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608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04523"/>
              </p:ext>
            </p:extLst>
          </p:nvPr>
        </p:nvGraphicFramePr>
        <p:xfrm>
          <a:off x="35496" y="58249"/>
          <a:ext cx="9108504" cy="606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1008112"/>
                <a:gridCol w="504056"/>
                <a:gridCol w="6912768"/>
              </a:tblGrid>
              <a:tr h="3371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Assunto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curso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Encontro sobre Diversidade e Inclusão nas Organizações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30-ago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u="sng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18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pt-B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-out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Luiz de Queiroz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19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11-out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Luiz de Queiroz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15-out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BR" sz="2000" u="sng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29-out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01-nov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Trabalhos Temáticos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Trabalhos Temáticos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03-dez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06-dez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Prova </a:t>
                      </a: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Repositiva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5496" y="1052736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1700808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2348880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3356992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96" y="4437112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455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9963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/>
              <a:t>REPOM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539552" y="1484784"/>
            <a:ext cx="8064896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pt-BR" sz="2400" dirty="0" smtClean="0"/>
              <a:t>			As </a:t>
            </a:r>
            <a:r>
              <a:rPr lang="pt-BR" sz="2400" dirty="0"/>
              <a:t>REPOM </a:t>
            </a:r>
            <a:r>
              <a:rPr lang="pt-BR" sz="2400" dirty="0" smtClean="0"/>
              <a:t>(</a:t>
            </a:r>
            <a:r>
              <a:rPr lang="pt-BR" sz="2400" dirty="0" err="1" smtClean="0"/>
              <a:t>ocorrerrão</a:t>
            </a:r>
            <a:r>
              <a:rPr lang="pt-BR" sz="2400" dirty="0" smtClean="0"/>
              <a:t> seis </a:t>
            </a:r>
            <a:r>
              <a:rPr lang="pt-BR" sz="2400" dirty="0"/>
              <a:t>ao longo do </a:t>
            </a:r>
            <a:r>
              <a:rPr lang="pt-BR" sz="2400" dirty="0" smtClean="0"/>
              <a:t>			semestre</a:t>
            </a:r>
            <a:r>
              <a:rPr lang="pt-BR" sz="2400" dirty="0"/>
              <a:t>) serão simulações das </a:t>
            </a:r>
            <a:r>
              <a:rPr lang="pt-BR" sz="2400" dirty="0" smtClean="0"/>
              <a:t>reuniões			 </a:t>
            </a:r>
            <a:r>
              <a:rPr lang="pt-BR" sz="2400" dirty="0"/>
              <a:t>do Comitê de Política </a:t>
            </a:r>
            <a:r>
              <a:rPr lang="pt-BR" sz="2400" dirty="0" smtClean="0"/>
              <a:t>Monetária				 </a:t>
            </a:r>
            <a:r>
              <a:rPr lang="pt-BR" sz="2400" dirty="0"/>
              <a:t>(COPOM). </a:t>
            </a:r>
            <a:endParaRPr lang="pt-BR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 smtClean="0"/>
              <a:t>Nos </a:t>
            </a:r>
            <a:r>
              <a:rPr lang="pt-BR" sz="2400" dirty="0"/>
              <a:t>dias anteriores às reuniões, cada grupo deverá buscar informações referentes à área que ficar responsável. </a:t>
            </a:r>
            <a:endParaRPr lang="pt-BR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 smtClean="0"/>
              <a:t>No </a:t>
            </a:r>
            <a:r>
              <a:rPr lang="pt-BR" sz="2400" dirty="0"/>
              <a:t>dia da reunião, cada grupo deverá expor sua opinião e o grupo (todos alunos) deverão chegar a um consenso e elaborar a ata da reunião de acordo com modelo disponível no </a:t>
            </a:r>
            <a:r>
              <a:rPr lang="pt-BR" sz="2400" dirty="0" smtClean="0"/>
              <a:t>STOA.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elaboração da ata será de responsabilidade de um dos grupos, revezando a cada reunião. </a:t>
            </a:r>
          </a:p>
        </p:txBody>
      </p:sp>
      <p:pic>
        <p:nvPicPr>
          <p:cNvPr id="9218" name="Picture 2" descr="http://br.advfn.com/jornal/files/2015/01/Cop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7490"/>
            <a:ext cx="3139550" cy="20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04523"/>
              </p:ext>
            </p:extLst>
          </p:nvPr>
        </p:nvGraphicFramePr>
        <p:xfrm>
          <a:off x="35496" y="58249"/>
          <a:ext cx="9108504" cy="606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1008112"/>
                <a:gridCol w="504056"/>
                <a:gridCol w="6912768"/>
              </a:tblGrid>
              <a:tr h="3371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Assunto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curso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Encontro sobre Diversidade e Inclusão nas Organizações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30-ago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u="sng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18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pt-B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-out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Luiz de Queiroz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19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11-out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Luiz de Queiroz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15-out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BR" sz="2000" u="sng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29-out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01-nov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Trabalhos Temáticos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Trabalhos Temáticos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03-dez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06-dez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Prova </a:t>
                      </a: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Repositiva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5496" y="2708920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3068960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437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980728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“Ensinar </a:t>
            </a:r>
            <a:r>
              <a:rPr lang="pt-BR" sz="2400" i="1" dirty="0"/>
              <a:t>é mais fazer perguntas do que dar </a:t>
            </a:r>
            <a:r>
              <a:rPr lang="pt-BR" sz="2400" i="1" dirty="0" smtClean="0"/>
              <a:t>respostas”</a:t>
            </a:r>
          </a:p>
          <a:p>
            <a:pPr algn="r"/>
            <a:r>
              <a:rPr lang="pt-BR" sz="2400" dirty="0" smtClean="0"/>
              <a:t>Maria </a:t>
            </a:r>
            <a:r>
              <a:rPr lang="pt-BR" sz="2400" dirty="0"/>
              <a:t>Helena Braga </a:t>
            </a:r>
            <a:endParaRPr lang="pt-BR" sz="2400" dirty="0" smtClean="0"/>
          </a:p>
          <a:p>
            <a:pPr algn="r"/>
            <a:r>
              <a:rPr lang="pt-BR" dirty="0" smtClean="0"/>
              <a:t>Supervisora </a:t>
            </a:r>
            <a:r>
              <a:rPr lang="pt-BR" dirty="0"/>
              <a:t>Pedagógica de Programas do IQE – Instituto Qualidade no Ensino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27784" y="249289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 smtClean="0"/>
              <a:t>“A </a:t>
            </a:r>
            <a:r>
              <a:rPr lang="pt-BR" sz="2400" dirty="0"/>
              <a:t>pergunta desperta e conserva a curiosidade e a crítica e, nesse percurso, acaba melhorando consideravelmente a maneira de pensar, imaginar e criar como resultado do exercício de diferentes habilidades e </a:t>
            </a:r>
            <a:r>
              <a:rPr lang="pt-BR" sz="2400" dirty="0" smtClean="0"/>
              <a:t>competências”.</a:t>
            </a:r>
          </a:p>
        </p:txBody>
      </p:sp>
      <p:pic>
        <p:nvPicPr>
          <p:cNvPr id="4" name="Picture 2" descr="http://3.bp.blogspot.com/_NfobuzNmJdo/TEekDhgfLII/AAAAAAAABlY/SJ3P4Q00Ifs/s1600/D%C3%BAvida+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872208" cy="25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99592" y="472514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2400" dirty="0"/>
          </a:p>
          <a:p>
            <a:pPr algn="just" fontAlgn="base"/>
            <a:r>
              <a:rPr lang="pt-BR" sz="2400" i="1" dirty="0"/>
              <a:t>“O conhecer surge como resposta a uma pergunta. A origem do conhecimento está nas perguntas, ou no ato mesmo de perguntar</a:t>
            </a:r>
            <a:r>
              <a:rPr lang="pt-BR" sz="2400" i="1" dirty="0" smtClean="0"/>
              <a:t>”</a:t>
            </a:r>
            <a:r>
              <a:rPr lang="pt-BR" sz="2400" dirty="0" smtClean="0"/>
              <a:t>.</a:t>
            </a:r>
          </a:p>
          <a:p>
            <a:pPr algn="r" fontAlgn="base"/>
            <a:r>
              <a:rPr lang="pt-BR" sz="2400" dirty="0" smtClean="0"/>
              <a:t>Paulo Freire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191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04523"/>
              </p:ext>
            </p:extLst>
          </p:nvPr>
        </p:nvGraphicFramePr>
        <p:xfrm>
          <a:off x="35496" y="58249"/>
          <a:ext cx="9108504" cy="606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1008112"/>
                <a:gridCol w="504056"/>
                <a:gridCol w="6912768"/>
              </a:tblGrid>
              <a:tr h="33719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Assunto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curso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Encontro sobre Diversidade e Inclusão nas Organizações</a:t>
                      </a:r>
                      <a:endParaRPr lang="pt-B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20-ago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30-ago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 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u="sng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27-set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18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pt-B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-out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Luiz de Queiroz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t-BR" sz="2000" dirty="0" smtClean="0">
                          <a:effectLst/>
                          <a:latin typeface="+mn-lt"/>
                        </a:rPr>
                        <a:t>19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11-out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 Luiz de Queiroz</a:t>
                      </a:r>
                      <a:endParaRPr lang="pt-B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15-out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BR" sz="2000" u="sng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29-out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Exercícios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01-nov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t-BR" sz="2000" u="sng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REPOM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Trabalhos Temáticos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29-nov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Trabalhos Temáticos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03-dez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t-BR" sz="2000" u="sng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3719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06-dez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Prova </a:t>
                      </a:r>
                      <a:r>
                        <a:rPr lang="pt-BR" sz="20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Repositiva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5496" y="4725144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5085184"/>
            <a:ext cx="9071992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950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9963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/>
              <a:t>Trabalhos </a:t>
            </a:r>
            <a:r>
              <a:rPr lang="pt-BR" sz="2400" b="1" dirty="0"/>
              <a:t>Temáticos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1412776"/>
            <a:ext cx="9036496" cy="5433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0" lvl="6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 smtClean="0"/>
              <a:t>Os </a:t>
            </a:r>
            <a:r>
              <a:rPr lang="pt-BR" sz="2000" dirty="0"/>
              <a:t>Trabalhos Temáticos consistem de elaboração de um relatório (escrito) sobre uma questão apresentada a cada grupo. </a:t>
            </a:r>
            <a:endParaRPr lang="pt-BR" sz="2000" dirty="0" smtClean="0"/>
          </a:p>
          <a:p>
            <a:pPr marL="34290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questão não é necessariamente o título do trabalho, mas o tema que deverá ser tratado. </a:t>
            </a:r>
            <a:endParaRPr lang="pt-BR" sz="2000" dirty="0" smtClean="0"/>
          </a:p>
          <a:p>
            <a:pPr marL="34290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/>
              <a:t>Para cada tema, também é apresentado um artigo como provocação. Essa provocação não significa que o grupo deve concordar (ou discordar) com as ideias apresentadas, nem fazer uma resenha</a:t>
            </a:r>
            <a:endParaRPr lang="pt-BR" sz="2000" dirty="0" smtClean="0"/>
          </a:p>
          <a:p>
            <a:pPr marL="34290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 smtClean="0"/>
              <a:t>Ao </a:t>
            </a:r>
            <a:r>
              <a:rPr lang="pt-BR" sz="2000" dirty="0"/>
              <a:t>final do semestre, cada grupo realizará uma apresentação de 20 minutos para turma, seguida de 5 minutos de debates</a:t>
            </a:r>
            <a:r>
              <a:rPr lang="pt-BR" sz="2000" dirty="0" smtClean="0"/>
              <a:t>.</a:t>
            </a:r>
          </a:p>
          <a:p>
            <a:pPr marL="34290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 smtClean="0"/>
              <a:t>Junto </a:t>
            </a:r>
            <a:r>
              <a:rPr lang="pt-BR" sz="2000" dirty="0"/>
              <a:t>com a o trabalho, deverão ser entregues </a:t>
            </a:r>
            <a:r>
              <a:rPr lang="pt-BR" sz="2000" dirty="0" smtClean="0"/>
              <a:t>dez </a:t>
            </a:r>
            <a:r>
              <a:rPr lang="pt-BR" sz="2000" dirty="0"/>
              <a:t>questões com gabarito, em formato de múltipla escolha, sobre o trabalho desenvolvido pelo grupo.</a:t>
            </a:r>
          </a:p>
        </p:txBody>
      </p:sp>
      <p:pic>
        <p:nvPicPr>
          <p:cNvPr id="14338" name="Picture 2" descr="Resultado de imagem para TRABALHOS APRESEN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1776"/>
            <a:ext cx="1872208" cy="17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9963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/>
              <a:t>Trabalhos </a:t>
            </a:r>
            <a:r>
              <a:rPr lang="pt-BR" sz="2400" b="1" dirty="0"/>
              <a:t>Temáticos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1412776"/>
            <a:ext cx="9036496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0" lvl="6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 smtClean="0"/>
              <a:t>Os </a:t>
            </a:r>
            <a:r>
              <a:rPr lang="pt-BR" sz="2000" dirty="0"/>
              <a:t>Trabalhos Temáticos consistem de elaboração de um relatório (escrito) sobre uma questão apresentada a cada grupo. </a:t>
            </a:r>
            <a:endParaRPr lang="pt-BR" sz="2000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Como </a:t>
            </a:r>
            <a:r>
              <a:rPr lang="pt-BR" sz="2400" dirty="0"/>
              <a:t>reduzir os juros finais cobrados de consumidores e empresários</a:t>
            </a:r>
            <a:r>
              <a:rPr lang="pt-BR" sz="2400" dirty="0" smtClean="0"/>
              <a:t>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O Papel-moeda está obsoleto?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pt-BR" sz="2400" dirty="0" smtClean="0"/>
              <a:t>É possível reduzir </a:t>
            </a:r>
            <a:r>
              <a:rPr lang="pt-BR" sz="2400" dirty="0"/>
              <a:t>a taxa de juros (Selic) sem perder o controle da inflação</a:t>
            </a:r>
            <a:r>
              <a:rPr lang="pt-BR" sz="2400" dirty="0" smtClean="0"/>
              <a:t>?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pt-BR" sz="2400" dirty="0" err="1"/>
              <a:t>F</a:t>
            </a:r>
            <a:r>
              <a:rPr lang="pt-BR" sz="2400" dirty="0" err="1" smtClean="0"/>
              <a:t>intechs</a:t>
            </a:r>
            <a:r>
              <a:rPr lang="pt-BR" sz="2400" dirty="0"/>
              <a:t> </a:t>
            </a:r>
            <a:r>
              <a:rPr lang="pt-BR" sz="2400" dirty="0" smtClean="0"/>
              <a:t>tornarão os bancos obsoletos?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O que são as </a:t>
            </a:r>
            <a:r>
              <a:rPr lang="pt-BR" sz="2400" dirty="0" err="1" smtClean="0"/>
              <a:t>criptomoedas</a:t>
            </a:r>
            <a:r>
              <a:rPr lang="pt-BR" sz="2400" dirty="0" smtClean="0"/>
              <a:t>? Dinheiro, mais que dinheiro ou o quê?</a:t>
            </a:r>
            <a:endParaRPr lang="pt-BR" sz="2400" dirty="0"/>
          </a:p>
        </p:txBody>
      </p:sp>
      <p:pic>
        <p:nvPicPr>
          <p:cNvPr id="14338" name="Picture 2" descr="Resultado de imagem para TRABALHOS APRESEN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1776"/>
            <a:ext cx="1872208" cy="17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2008" y="2924944"/>
            <a:ext cx="903649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2008" y="4509120"/>
            <a:ext cx="903649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8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2" y="-27384"/>
            <a:ext cx="248545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4624"/>
            <a:ext cx="7097115" cy="263879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7504" y="476672"/>
            <a:ext cx="187220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076" y="4581128"/>
            <a:ext cx="218266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440" y="2150798"/>
            <a:ext cx="7983064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9963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/>
              <a:t>Trabalhos </a:t>
            </a:r>
            <a:r>
              <a:rPr lang="pt-BR" sz="2400" b="1" dirty="0"/>
              <a:t>Temáticos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1412776"/>
            <a:ext cx="9036496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0" lvl="6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 smtClean="0"/>
              <a:t>Os </a:t>
            </a:r>
            <a:r>
              <a:rPr lang="pt-BR" sz="2000" dirty="0"/>
              <a:t>Trabalhos Temáticos consistem de elaboração de um relatório (escrito) sobre uma questão apresentada a cada grupo. </a:t>
            </a:r>
            <a:endParaRPr lang="pt-BR" sz="2000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Como </a:t>
            </a:r>
            <a:r>
              <a:rPr lang="pt-BR" sz="2400" dirty="0"/>
              <a:t>reduzir os juros finais cobrados de consumidores e empresários</a:t>
            </a:r>
            <a:r>
              <a:rPr lang="pt-BR" sz="2400" dirty="0" smtClean="0"/>
              <a:t>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O Papel-moeda está obsoleto?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pt-BR" sz="2400" dirty="0" smtClean="0"/>
              <a:t>É possível reduzir </a:t>
            </a:r>
            <a:r>
              <a:rPr lang="pt-BR" sz="2400" dirty="0"/>
              <a:t>a taxa de juros (Selic) sem perder o controle da inflação</a:t>
            </a:r>
            <a:r>
              <a:rPr lang="pt-BR" sz="2400" dirty="0" smtClean="0"/>
              <a:t>?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pt-BR" sz="2400" dirty="0" err="1"/>
              <a:t>F</a:t>
            </a:r>
            <a:r>
              <a:rPr lang="pt-BR" sz="2400" dirty="0" err="1" smtClean="0"/>
              <a:t>intechs</a:t>
            </a:r>
            <a:r>
              <a:rPr lang="pt-BR" sz="2400" dirty="0"/>
              <a:t> </a:t>
            </a:r>
            <a:r>
              <a:rPr lang="pt-BR" sz="2400" dirty="0" smtClean="0"/>
              <a:t>tornarão os bancos obsoletos?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O que são as </a:t>
            </a:r>
            <a:r>
              <a:rPr lang="pt-BR" sz="2400" dirty="0" err="1" smtClean="0"/>
              <a:t>criptomoedas</a:t>
            </a:r>
            <a:r>
              <a:rPr lang="pt-BR" sz="2400" dirty="0" smtClean="0"/>
              <a:t>? Dinheiro, mais que dinheiro ou o quê?</a:t>
            </a:r>
            <a:endParaRPr lang="pt-BR" sz="2400" dirty="0"/>
          </a:p>
        </p:txBody>
      </p:sp>
      <p:pic>
        <p:nvPicPr>
          <p:cNvPr id="14338" name="Picture 2" descr="Resultado de imagem para TRABALHOS APRESEN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1776"/>
            <a:ext cx="1872208" cy="17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2008" y="3861048"/>
            <a:ext cx="90364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4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75"/>
            <a:ext cx="7497328" cy="68532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0"/>
            <a:ext cx="534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9963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/>
              <a:t>Trabalhos </a:t>
            </a:r>
            <a:r>
              <a:rPr lang="pt-BR" sz="2400" b="1" dirty="0"/>
              <a:t>Temáticos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1412776"/>
            <a:ext cx="9036496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0" lvl="6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 smtClean="0"/>
              <a:t>Os </a:t>
            </a:r>
            <a:r>
              <a:rPr lang="pt-BR" sz="2000" dirty="0"/>
              <a:t>Trabalhos Temáticos consistem de elaboração de um relatório (escrito) sobre uma questão apresentada a cada grupo. </a:t>
            </a:r>
            <a:endParaRPr lang="pt-BR" sz="2000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Como </a:t>
            </a:r>
            <a:r>
              <a:rPr lang="pt-BR" sz="2400" dirty="0"/>
              <a:t>reduzir os juros finais cobrados de consumidores e empresários</a:t>
            </a:r>
            <a:r>
              <a:rPr lang="pt-BR" sz="2400" dirty="0" smtClean="0"/>
              <a:t>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O Papel-moeda está obsoleto?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pt-BR" sz="2400" dirty="0" smtClean="0"/>
              <a:t>É possível reduzir </a:t>
            </a:r>
            <a:r>
              <a:rPr lang="pt-BR" sz="2400" dirty="0"/>
              <a:t>a taxa de juros (Selic) sem perder o controle da inflação</a:t>
            </a:r>
            <a:r>
              <a:rPr lang="pt-BR" sz="2400" dirty="0" smtClean="0"/>
              <a:t>?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pt-BR" sz="2400" dirty="0" err="1"/>
              <a:t>F</a:t>
            </a:r>
            <a:r>
              <a:rPr lang="pt-BR" sz="2400" dirty="0" err="1" smtClean="0"/>
              <a:t>intechs</a:t>
            </a:r>
            <a:r>
              <a:rPr lang="pt-BR" sz="2400" dirty="0"/>
              <a:t> </a:t>
            </a:r>
            <a:r>
              <a:rPr lang="pt-BR" sz="2400" dirty="0" smtClean="0"/>
              <a:t>tornarão os bancos obsoletos?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O que são as </a:t>
            </a:r>
            <a:r>
              <a:rPr lang="pt-BR" sz="2400" dirty="0" err="1" smtClean="0"/>
              <a:t>criptomoedas</a:t>
            </a:r>
            <a:r>
              <a:rPr lang="pt-BR" sz="2400" dirty="0" smtClean="0"/>
              <a:t>? Dinheiro, mais que dinheiro ou o quê?</a:t>
            </a:r>
            <a:endParaRPr lang="pt-BR" sz="2400" dirty="0"/>
          </a:p>
        </p:txBody>
      </p:sp>
      <p:pic>
        <p:nvPicPr>
          <p:cNvPr id="14338" name="Picture 2" descr="Resultado de imagem para TRABALHOS APRESEN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1776"/>
            <a:ext cx="1872208" cy="17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2008" y="5589240"/>
            <a:ext cx="90364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8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85" y="0"/>
            <a:ext cx="8602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9963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/>
              <a:t>Trabalhos </a:t>
            </a:r>
            <a:r>
              <a:rPr lang="pt-BR" sz="2400" b="1" dirty="0"/>
              <a:t>Temáticos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1412776"/>
            <a:ext cx="9036496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100" lvl="6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pt-BR" sz="2000" dirty="0" smtClean="0"/>
              <a:t>Os </a:t>
            </a:r>
            <a:r>
              <a:rPr lang="pt-BR" sz="2000" dirty="0"/>
              <a:t>Trabalhos Temáticos consistem de elaboração de um relatório (escrito) sobre uma questão apresentada a cada grupo. </a:t>
            </a:r>
            <a:endParaRPr lang="pt-BR" sz="2000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Como </a:t>
            </a:r>
            <a:r>
              <a:rPr lang="pt-BR" sz="2400" dirty="0"/>
              <a:t>reduzir os juros finais cobrados de consumidores e empresários</a:t>
            </a:r>
            <a:r>
              <a:rPr lang="pt-BR" sz="2400" dirty="0" smtClean="0"/>
              <a:t>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O Papel-moeda está obsoleto?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pt-BR" sz="2400" dirty="0" smtClean="0"/>
              <a:t>É possível reduzir </a:t>
            </a:r>
            <a:r>
              <a:rPr lang="pt-BR" sz="2400" dirty="0"/>
              <a:t>a taxa de juros (Selic) sem perder o controle da inflação</a:t>
            </a:r>
            <a:r>
              <a:rPr lang="pt-BR" sz="2400" dirty="0" smtClean="0"/>
              <a:t>?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pt-BR" sz="2400" dirty="0" err="1"/>
              <a:t>F</a:t>
            </a:r>
            <a:r>
              <a:rPr lang="pt-BR" sz="2400" dirty="0" err="1" smtClean="0"/>
              <a:t>intechs</a:t>
            </a:r>
            <a:r>
              <a:rPr lang="pt-BR" sz="2400" dirty="0"/>
              <a:t> </a:t>
            </a:r>
            <a:r>
              <a:rPr lang="pt-BR" sz="2400" dirty="0" smtClean="0"/>
              <a:t>tornarão os bancos obsoletos?</a:t>
            </a:r>
            <a:endParaRPr lang="pt-BR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pt-BR" sz="2400" dirty="0" smtClean="0"/>
              <a:t>O que são as </a:t>
            </a:r>
            <a:r>
              <a:rPr lang="pt-BR" sz="2400" dirty="0" err="1" smtClean="0"/>
              <a:t>criptomoedas</a:t>
            </a:r>
            <a:r>
              <a:rPr lang="pt-BR" sz="2400" dirty="0" smtClean="0"/>
              <a:t>? Dinheiro, mais que dinheiro ou o quê?</a:t>
            </a:r>
            <a:endParaRPr lang="pt-BR" sz="2400" dirty="0"/>
          </a:p>
        </p:txBody>
      </p:sp>
      <p:pic>
        <p:nvPicPr>
          <p:cNvPr id="14338" name="Picture 2" descr="Resultado de imagem para TRABALHOS APRESEN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1776"/>
            <a:ext cx="1872208" cy="17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2008" y="6093296"/>
            <a:ext cx="90364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8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44" y="0"/>
            <a:ext cx="4497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do de imagem para quiz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56" y="2924944"/>
            <a:ext cx="3846888" cy="17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sidetheshooting.weebly.com/uploads/5/0/3/6/50369687/7525251_or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31" y="696863"/>
            <a:ext cx="46577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73612"/>
              </p:ext>
            </p:extLst>
          </p:nvPr>
        </p:nvGraphicFramePr>
        <p:xfrm>
          <a:off x="287525" y="631232"/>
          <a:ext cx="8568950" cy="560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297"/>
                <a:gridCol w="1605351"/>
                <a:gridCol w="2568359"/>
                <a:gridCol w="1997768"/>
                <a:gridCol w="1584175"/>
              </a:tblGrid>
              <a:tr h="473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REPOM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Questão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“Espelhos” no COPOM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Data Apresentação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/>
                </a:tc>
              </a:tr>
              <a:tr h="1030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Inflação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possível reduzir a taxa de juros (Selic) sem perder o controle da inflação?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Chefe do Depep: avaliação prospectiva das tendências da inflação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26/</a:t>
                      </a:r>
                      <a:r>
                        <a:rPr lang="pt-BR" sz="2000" dirty="0" err="1" smtClean="0">
                          <a:effectLst/>
                        </a:rPr>
                        <a:t>nov</a:t>
                      </a:r>
                      <a:r>
                        <a:rPr lang="pt-BR" sz="2000" dirty="0" smtClean="0">
                          <a:effectLst/>
                        </a:rPr>
                        <a:t>/18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</a:tr>
              <a:tr h="173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Nível da Atividade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Papel-moeda está obsoleto?</a:t>
                      </a:r>
                      <a:endParaRPr lang="pt-B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875"/>
                        </a:spcAft>
                      </a:pPr>
                      <a:r>
                        <a:rPr lang="pt-BR" sz="2000" kern="1600" dirty="0">
                          <a:effectLst/>
                        </a:rPr>
                        <a:t>Chefe do Depec: conjuntura econômica doméstica</a:t>
                      </a:r>
                      <a:endParaRPr lang="pt-BR" sz="2000" b="1" kern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875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26/</a:t>
                      </a:r>
                      <a:r>
                        <a:rPr lang="pt-BR" sz="2000" dirty="0" err="1" smtClean="0">
                          <a:effectLst/>
                        </a:rPr>
                        <a:t>nov</a:t>
                      </a:r>
                      <a:r>
                        <a:rPr lang="pt-BR" sz="2000" dirty="0" smtClean="0">
                          <a:effectLst/>
                        </a:rPr>
                        <a:t>/18</a:t>
                      </a:r>
                      <a:endParaRPr lang="pt-BR" sz="2000" b="1" kern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</a:tr>
              <a:tr h="173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Situação Fiscal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Fintechs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tornarão os bancos obsoletos?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875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Chefe do </a:t>
                      </a:r>
                      <a:r>
                        <a:rPr lang="pt-BR" sz="2000" dirty="0" err="1" smtClean="0">
                          <a:effectLst/>
                        </a:rPr>
                        <a:t>Gerin</a:t>
                      </a:r>
                      <a:r>
                        <a:rPr lang="pt-BR" sz="2000" dirty="0" smtClean="0">
                          <a:effectLst/>
                        </a:rPr>
                        <a:t>: expectativas de mercado para variáveis macroeconômicas</a:t>
                      </a:r>
                      <a:endParaRPr lang="pt-BR" sz="2000" b="1" kern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8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26/</a:t>
                      </a:r>
                      <a:r>
                        <a:rPr lang="pt-BR" sz="2000" dirty="0" err="1" smtClean="0">
                          <a:effectLst/>
                        </a:rPr>
                        <a:t>nov</a:t>
                      </a:r>
                      <a:r>
                        <a:rPr lang="pt-BR" sz="2000" dirty="0" smtClean="0">
                          <a:effectLst/>
                        </a:rPr>
                        <a:t>/18</a:t>
                      </a:r>
                      <a:endParaRPr lang="pt-BR" sz="2000" b="1" kern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9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69765"/>
              </p:ext>
            </p:extLst>
          </p:nvPr>
        </p:nvGraphicFramePr>
        <p:xfrm>
          <a:off x="287525" y="188640"/>
          <a:ext cx="8568950" cy="5193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297"/>
                <a:gridCol w="1605351"/>
                <a:gridCol w="2568359"/>
                <a:gridCol w="1997768"/>
                <a:gridCol w="1584175"/>
              </a:tblGrid>
              <a:tr h="918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REPOM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Questão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“Espelhos” no COPOM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Data Apresentação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/>
                </a:tc>
              </a:tr>
              <a:tr h="1531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Câmbio / 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Reservas</a:t>
                      </a:r>
                      <a:r>
                        <a:rPr lang="pt-BR" sz="2000" dirty="0" smtClean="0">
                          <a:effectLst/>
                        </a:rPr>
                        <a:t> 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InternacionaisFatores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Externos / Economia Mundial</a:t>
                      </a: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que são as </a:t>
                      </a:r>
                      <a:r>
                        <a:rPr lang="pt-BR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criptomoedas</a:t>
                      </a: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Dinheiro, mais que dinheiro ou o quê?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Chefe do </a:t>
                      </a:r>
                      <a:r>
                        <a:rPr lang="pt-BR" sz="2000" dirty="0" err="1" smtClean="0">
                          <a:effectLst/>
                        </a:rPr>
                        <a:t>Depin</a:t>
                      </a:r>
                      <a:r>
                        <a:rPr lang="pt-BR" sz="2000" dirty="0" smtClean="0">
                          <a:effectLst/>
                        </a:rPr>
                        <a:t>: mercados financeiros internacionais e de câmbio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Chefe do </a:t>
                      </a:r>
                      <a:r>
                        <a:rPr lang="pt-BR" sz="2000" dirty="0" err="1" smtClean="0">
                          <a:effectLst/>
                        </a:rPr>
                        <a:t>Derin</a:t>
                      </a:r>
                      <a:r>
                        <a:rPr lang="pt-BR" sz="2000" dirty="0" smtClean="0">
                          <a:effectLst/>
                        </a:rPr>
                        <a:t>: conjuntura econômica internacional</a:t>
                      </a:r>
                      <a:endParaRPr lang="pt-BR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8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29/</a:t>
                      </a:r>
                      <a:r>
                        <a:rPr lang="pt-BR" sz="2000" dirty="0" err="1" smtClean="0">
                          <a:effectLst/>
                        </a:rPr>
                        <a:t>nov</a:t>
                      </a:r>
                      <a:r>
                        <a:rPr lang="pt-BR" sz="2000" dirty="0" smtClean="0">
                          <a:effectLst/>
                        </a:rPr>
                        <a:t>/18</a:t>
                      </a:r>
                      <a:endParaRPr lang="pt-BR" sz="2000" b="1" kern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</a:tr>
              <a:tr h="1531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pt-BR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Crédito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reduzir os juros finais cobrados de consumidores e empresários</a:t>
                      </a:r>
                      <a:r>
                        <a:rPr lang="pt-BR" sz="2000" dirty="0" smtClean="0">
                          <a:effectLst/>
                        </a:rPr>
                        <a:t>?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Chefe do </a:t>
                      </a:r>
                      <a:r>
                        <a:rPr lang="pt-BR" sz="2000" dirty="0" err="1">
                          <a:effectLst/>
                        </a:rPr>
                        <a:t>Deban</a:t>
                      </a:r>
                      <a:r>
                        <a:rPr lang="pt-BR" sz="2000" dirty="0">
                          <a:effectLst/>
                        </a:rPr>
                        <a:t>: condições de liquidez e de funcionamento do sistema bancário</a:t>
                      </a:r>
                      <a:endParaRPr lang="pt-B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8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effectLst/>
                        </a:rPr>
                        <a:t>29/</a:t>
                      </a:r>
                      <a:r>
                        <a:rPr lang="pt-BR" sz="2000" dirty="0" err="1" smtClean="0">
                          <a:effectLst/>
                        </a:rPr>
                        <a:t>nov</a:t>
                      </a:r>
                      <a:r>
                        <a:rPr lang="pt-BR" sz="2000" dirty="0" smtClean="0">
                          <a:effectLst/>
                        </a:rPr>
                        <a:t>/18</a:t>
                      </a:r>
                      <a:endParaRPr lang="pt-BR" sz="2000" b="1" kern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080" marR="420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1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9963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/>
              <a:t>Trabalhos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38610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Para </a:t>
            </a:r>
            <a:r>
              <a:rPr lang="pt-BR" sz="2800" dirty="0"/>
              <a:t>avaliação dos trabalhos, será conferida uma nota de 0 a 10 aos alunos, obtida pela média ponderada da atividade REPOM (um terço) e do Trabalho Temático (dois terços). </a:t>
            </a:r>
            <a:endParaRPr lang="pt-BR" sz="2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458064"/>
            <a:ext cx="51244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 COPOM e SFN</a:t>
            </a:r>
            <a:endParaRPr lang="pt-BR" dirty="0"/>
          </a:p>
        </p:txBody>
      </p:sp>
      <p:pic>
        <p:nvPicPr>
          <p:cNvPr id="5122" name="Picture 2" descr="Resultado de imagem para pr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71" y="2348880"/>
            <a:ext cx="5396857" cy="30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8" y="1"/>
            <a:ext cx="8810338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39552" y="3356992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5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044"/>
            <a:ext cx="9169790" cy="545726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899592" y="3573016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0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815"/>
            <a:ext cx="9144000" cy="394037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971600" y="4509120"/>
            <a:ext cx="100811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9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5" y="1700809"/>
            <a:ext cx="9157175" cy="342035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483768" y="4221088"/>
            <a:ext cx="100811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8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088"/>
            <a:ext cx="9144000" cy="440582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971600" y="4725144"/>
            <a:ext cx="100811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6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5577"/>
            <a:ext cx="9144000" cy="324684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411760" y="4221088"/>
            <a:ext cx="100811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7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09572"/>
              </p:ext>
            </p:extLst>
          </p:nvPr>
        </p:nvGraphicFramePr>
        <p:xfrm>
          <a:off x="107504" y="1772816"/>
          <a:ext cx="8856986" cy="32381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29054"/>
                <a:gridCol w="165637"/>
                <a:gridCol w="634943"/>
                <a:gridCol w="817361"/>
                <a:gridCol w="3841837"/>
                <a:gridCol w="72008"/>
                <a:gridCol w="648072"/>
                <a:gridCol w="648074"/>
              </a:tblGrid>
              <a:tr h="345598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R$/US$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em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R$/€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53" y="1143233"/>
            <a:ext cx="9162854" cy="459002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899592" y="3429000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Copom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u="sng" dirty="0" smtClean="0"/>
              <a:t>Objetivos </a:t>
            </a:r>
            <a:r>
              <a:rPr lang="pt-BR" sz="2800" u="sng" dirty="0"/>
              <a:t>do </a:t>
            </a:r>
            <a:r>
              <a:rPr lang="pt-BR" sz="2800" u="sng" dirty="0" smtClean="0"/>
              <a:t>Copom</a:t>
            </a:r>
            <a:r>
              <a:rPr lang="pt-BR" sz="2800" dirty="0" smtClean="0"/>
              <a:t>: </a:t>
            </a:r>
          </a:p>
          <a:p>
            <a:r>
              <a:rPr lang="pt-BR" sz="2800" dirty="0" smtClean="0"/>
              <a:t>"</a:t>
            </a:r>
            <a:r>
              <a:rPr lang="pt-BR" sz="2800" dirty="0"/>
              <a:t>implementar a política monetária, definir a meta da Taxa Selic e seu eventual viés, e analisar o Relatório de Inflação".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Regulamento anexo à Circular nº  3.593 de 16/05/2012:</a:t>
            </a:r>
          </a:p>
          <a:p>
            <a:pPr marL="457200" lvl="1" indent="0">
              <a:buNone/>
            </a:pPr>
            <a:r>
              <a:rPr lang="pt-BR" dirty="0" smtClean="0"/>
              <a:t>Art. 4º </a:t>
            </a:r>
          </a:p>
          <a:p>
            <a:pPr lvl="1" indent="-342900">
              <a:buFont typeface="Calibri" pitchFamily="34" charset="0"/>
              <a:buChar char="§"/>
            </a:pPr>
            <a:r>
              <a:rPr lang="pt-BR" dirty="0" smtClean="0"/>
              <a:t>3º Compete ao Copom avaliar o cenário macroeconômico e os principais riscos a ele associados, com base nos quais são tomadas as decisões de política monetária.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7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Copom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00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800" dirty="0" smtClean="0"/>
              <a:t>A </a:t>
            </a:r>
            <a:r>
              <a:rPr lang="pt-BR" sz="2800" dirty="0"/>
              <a:t>taxa de juros fixada na reunião do Copom é a meta para a Taxa Selic (taxa média dos financiamentos diários, com lastro em títulos federais, apurados no Sistema Especial de Liquidação e Custódia), a qual vigora por todo o período entre reuniões ordinárias do Comitê. Se for o caso, o Copom também pode definir o viés, que é a prerrogativa dada ao presidente do Banco Central para alterar, na direção do viés, a meta para a Taxa Selic a qualquer momento entre as reuniões ordinárias.</a:t>
            </a:r>
          </a:p>
        </p:txBody>
      </p:sp>
    </p:spTree>
    <p:extLst>
      <p:ext uri="{BB962C8B-B14F-4D97-AF65-F5344CB8AC3E}">
        <p14:creationId xmlns:p14="http://schemas.microsoft.com/office/powerpoint/2010/main" val="23113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Copom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Composição </a:t>
            </a:r>
            <a:r>
              <a:rPr lang="pt-BR" sz="2800" dirty="0"/>
              <a:t>do </a:t>
            </a:r>
            <a:r>
              <a:rPr lang="pt-BR" sz="2800" dirty="0" smtClean="0"/>
              <a:t>Copom: </a:t>
            </a:r>
          </a:p>
          <a:p>
            <a:r>
              <a:rPr lang="pt-BR" sz="2800" dirty="0" smtClean="0"/>
              <a:t>o </a:t>
            </a:r>
            <a:r>
              <a:rPr lang="pt-BR" sz="2800" dirty="0"/>
              <a:t>presidente, que tem o voto de qualidade; e os diretores de:</a:t>
            </a:r>
          </a:p>
          <a:p>
            <a:pPr lvl="1"/>
            <a:r>
              <a:rPr lang="pt-BR" sz="2400" dirty="0"/>
              <a:t>Administração - </a:t>
            </a:r>
            <a:r>
              <a:rPr lang="pt-BR" sz="2400" dirty="0" err="1"/>
              <a:t>Dirad</a:t>
            </a:r>
            <a:r>
              <a:rPr lang="pt-BR" sz="2400" dirty="0"/>
              <a:t>, </a:t>
            </a:r>
          </a:p>
          <a:p>
            <a:pPr lvl="1"/>
            <a:r>
              <a:rPr lang="pt-BR" sz="2400" dirty="0"/>
              <a:t>Assuntos Internacionais e de Gestão de Riscos Corporativos - </a:t>
            </a:r>
            <a:r>
              <a:rPr lang="pt-BR" sz="2400" dirty="0" err="1"/>
              <a:t>Direx</a:t>
            </a:r>
            <a:r>
              <a:rPr lang="pt-BR" sz="2400" dirty="0"/>
              <a:t>, </a:t>
            </a:r>
          </a:p>
          <a:p>
            <a:pPr lvl="1"/>
            <a:r>
              <a:rPr lang="pt-BR" sz="2400" dirty="0"/>
              <a:t>Fiscalização - </a:t>
            </a:r>
            <a:r>
              <a:rPr lang="pt-BR" sz="2400" dirty="0" err="1"/>
              <a:t>Difis</a:t>
            </a:r>
            <a:r>
              <a:rPr lang="pt-BR" sz="2400" dirty="0"/>
              <a:t>, </a:t>
            </a:r>
          </a:p>
          <a:p>
            <a:pPr lvl="1"/>
            <a:r>
              <a:rPr lang="pt-BR" sz="2400" dirty="0"/>
              <a:t>Organização do Sistema Financeiro e Controle de Operações do Crédito Rural - </a:t>
            </a:r>
            <a:r>
              <a:rPr lang="pt-BR" sz="2400" dirty="0" err="1"/>
              <a:t>Diorf</a:t>
            </a:r>
            <a:r>
              <a:rPr lang="pt-BR" sz="2400" dirty="0"/>
              <a:t>, </a:t>
            </a:r>
          </a:p>
          <a:p>
            <a:pPr lvl="1"/>
            <a:r>
              <a:rPr lang="pt-BR" sz="2400" dirty="0"/>
              <a:t>Política Econômica, - </a:t>
            </a:r>
            <a:r>
              <a:rPr lang="pt-BR" sz="2400" dirty="0" err="1"/>
              <a:t>Dipec</a:t>
            </a:r>
            <a:r>
              <a:rPr lang="pt-BR" sz="2400" dirty="0"/>
              <a:t> </a:t>
            </a:r>
          </a:p>
          <a:p>
            <a:pPr lvl="1"/>
            <a:r>
              <a:rPr lang="pt-BR" sz="2400" dirty="0"/>
              <a:t>Política Monetária - </a:t>
            </a:r>
            <a:r>
              <a:rPr lang="pt-BR" sz="2400" dirty="0" err="1"/>
              <a:t>Dipom</a:t>
            </a:r>
            <a:r>
              <a:rPr lang="pt-BR" sz="2400" dirty="0"/>
              <a:t>, </a:t>
            </a:r>
          </a:p>
          <a:p>
            <a:pPr lvl="1"/>
            <a:r>
              <a:rPr lang="pt-BR" sz="2400" dirty="0"/>
              <a:t>Regulação do Sistema Financeiro - </a:t>
            </a:r>
            <a:r>
              <a:rPr lang="pt-BR" sz="2400" dirty="0" err="1"/>
              <a:t>Dinor</a:t>
            </a:r>
            <a:r>
              <a:rPr lang="pt-BR" sz="2400" dirty="0"/>
              <a:t>, e </a:t>
            </a:r>
          </a:p>
          <a:p>
            <a:pPr lvl="1"/>
            <a:r>
              <a:rPr lang="pt-BR" sz="2400" dirty="0"/>
              <a:t>Relacionamento Institucional e Cidadania - </a:t>
            </a:r>
            <a:r>
              <a:rPr lang="pt-BR" sz="2400" dirty="0" err="1"/>
              <a:t>Direc</a:t>
            </a:r>
            <a:r>
              <a:rPr lang="pt-BR" sz="2400" dirty="0"/>
              <a:t>.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693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Copom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Também </a:t>
            </a:r>
            <a:r>
              <a:rPr lang="pt-BR" sz="2800" dirty="0"/>
              <a:t>participam do </a:t>
            </a:r>
            <a:r>
              <a:rPr lang="pt-BR" sz="2800" dirty="0" smtClean="0"/>
              <a:t>1º dia </a:t>
            </a:r>
            <a:r>
              <a:rPr lang="pt-BR" sz="2800" dirty="0"/>
              <a:t>da reunião os chefes dos seguintes departamentos do </a:t>
            </a:r>
            <a:r>
              <a:rPr lang="pt-BR" sz="2800" dirty="0" smtClean="0"/>
              <a:t>BACEN: </a:t>
            </a:r>
            <a:endParaRPr lang="pt-BR" sz="2800" dirty="0"/>
          </a:p>
          <a:p>
            <a:pPr lvl="1"/>
            <a:r>
              <a:rPr lang="pt-BR" dirty="0"/>
              <a:t>Departamento de Operações Bancárias e de Sistema de Pagamentos (</a:t>
            </a:r>
            <a:r>
              <a:rPr lang="pt-BR" dirty="0" err="1"/>
              <a:t>Deban</a:t>
            </a:r>
            <a:r>
              <a:rPr lang="pt-BR" dirty="0"/>
              <a:t>), </a:t>
            </a:r>
          </a:p>
          <a:p>
            <a:pPr lvl="1"/>
            <a:r>
              <a:rPr lang="pt-BR" dirty="0"/>
              <a:t>Departamento de Operações do Mercado Aberto (</a:t>
            </a:r>
            <a:r>
              <a:rPr lang="pt-BR" dirty="0" err="1"/>
              <a:t>Demab</a:t>
            </a:r>
            <a:r>
              <a:rPr lang="pt-BR" dirty="0"/>
              <a:t>), </a:t>
            </a:r>
          </a:p>
          <a:p>
            <a:pPr lvl="1"/>
            <a:r>
              <a:rPr lang="pt-BR" dirty="0"/>
              <a:t>Departamento Econômico (Depec), </a:t>
            </a:r>
          </a:p>
          <a:p>
            <a:pPr lvl="1"/>
            <a:r>
              <a:rPr lang="pt-BR" dirty="0"/>
              <a:t>Departamento de Estudos e Pesquisas (</a:t>
            </a:r>
            <a:r>
              <a:rPr lang="pt-BR" dirty="0" err="1"/>
              <a:t>Depep</a:t>
            </a:r>
            <a:r>
              <a:rPr lang="pt-BR" dirty="0"/>
              <a:t>), </a:t>
            </a:r>
          </a:p>
          <a:p>
            <a:pPr lvl="1"/>
            <a:r>
              <a:rPr lang="pt-BR" dirty="0"/>
              <a:t>Departamento das Reservas Internacionais (</a:t>
            </a:r>
            <a:r>
              <a:rPr lang="pt-BR" dirty="0" err="1"/>
              <a:t>Depin</a:t>
            </a:r>
            <a:r>
              <a:rPr lang="pt-BR" dirty="0"/>
              <a:t>), </a:t>
            </a:r>
          </a:p>
          <a:p>
            <a:pPr lvl="1"/>
            <a:r>
              <a:rPr lang="pt-BR" dirty="0"/>
              <a:t>Departamento de Assuntos Internacionais (</a:t>
            </a:r>
            <a:r>
              <a:rPr lang="pt-BR" dirty="0" err="1"/>
              <a:t>Derin</a:t>
            </a:r>
            <a:r>
              <a:rPr lang="pt-BR" dirty="0"/>
              <a:t>), e </a:t>
            </a:r>
          </a:p>
          <a:p>
            <a:pPr lvl="1"/>
            <a:r>
              <a:rPr lang="pt-BR" dirty="0"/>
              <a:t>Departamento de Relacionamento com Investidores e Estudos Especiais (</a:t>
            </a:r>
            <a:r>
              <a:rPr lang="pt-BR" dirty="0" err="1"/>
              <a:t>Gerin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18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20" y="1960830"/>
            <a:ext cx="8125959" cy="37724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6632"/>
            <a:ext cx="5696576" cy="13681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99992" y="3861048"/>
            <a:ext cx="151216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499992" y="4437112"/>
            <a:ext cx="165618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8918"/>
              </p:ext>
            </p:extLst>
          </p:nvPr>
        </p:nvGraphicFramePr>
        <p:xfrm>
          <a:off x="36512" y="1772816"/>
          <a:ext cx="9036000" cy="33268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1152"/>
                <a:gridCol w="360040"/>
                <a:gridCol w="144016"/>
                <a:gridCol w="864096"/>
                <a:gridCol w="841404"/>
                <a:gridCol w="3919485"/>
                <a:gridCol w="73465"/>
                <a:gridCol w="661170"/>
                <a:gridCol w="661172"/>
              </a:tblGrid>
              <a:tr h="345598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3,758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R$/US$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</a:t>
                      </a:r>
                      <a:r>
                        <a:rPr lang="pt-BR" sz="1800" u="none" strike="noStrike">
                          <a:effectLst/>
                        </a:rPr>
                        <a:t>em </a:t>
                      </a:r>
                      <a:r>
                        <a:rPr lang="pt-BR" sz="1800" u="none" strike="noStrike" smtClean="0">
                          <a:effectLst/>
                        </a:rPr>
                        <a:t>2017: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</a:t>
                      </a:r>
                      <a:r>
                        <a:rPr lang="pt-BR" sz="1800" u="none" strike="noStrike">
                          <a:effectLst/>
                        </a:rPr>
                        <a:t>para </a:t>
                      </a:r>
                      <a:r>
                        <a:rPr lang="pt-BR" sz="1800" u="none" strike="noStrike" smtClean="0">
                          <a:effectLst/>
                        </a:rPr>
                        <a:t>2017: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2017: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4,3741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R$/€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4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4407058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54497"/>
              </p:ext>
            </p:extLst>
          </p:nvPr>
        </p:nvGraphicFramePr>
        <p:xfrm>
          <a:off x="36512" y="3486566"/>
          <a:ext cx="9036000" cy="33268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1152"/>
                <a:gridCol w="360040"/>
                <a:gridCol w="144016"/>
                <a:gridCol w="864096"/>
                <a:gridCol w="841404"/>
                <a:gridCol w="3919485"/>
                <a:gridCol w="73465"/>
                <a:gridCol w="661170"/>
                <a:gridCol w="661172"/>
              </a:tblGrid>
              <a:tr h="345598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3,758</a:t>
                      </a:r>
                      <a:endParaRPr lang="pt-BR" sz="1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R$/US$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em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6,5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4,3741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R$/€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4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215245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78953"/>
              </p:ext>
            </p:extLst>
          </p:nvPr>
        </p:nvGraphicFramePr>
        <p:xfrm>
          <a:off x="49517" y="3486566"/>
          <a:ext cx="9036000" cy="33268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1152"/>
                <a:gridCol w="360040"/>
                <a:gridCol w="144016"/>
                <a:gridCol w="864096"/>
                <a:gridCol w="841404"/>
                <a:gridCol w="3919485"/>
                <a:gridCol w="73465"/>
                <a:gridCol w="661170"/>
                <a:gridCol w="661172"/>
              </a:tblGrid>
              <a:tr h="345598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3,758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R$/US$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em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6,5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12,7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4,3741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R$/€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 ____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5496" y="1556792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004048" y="1268760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2627620"/>
            <a:ext cx="244827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TAXA DE DESOCUPAÇÃO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79912" y="2483604"/>
            <a:ext cx="194421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</a:t>
            </a:r>
            <a:r>
              <a:rPr lang="pt-BR" dirty="0" smtClean="0"/>
              <a:t>ar-</a:t>
            </a:r>
            <a:r>
              <a:rPr lang="pt-BR" dirty="0" err="1" smtClean="0"/>
              <a:t>abr</a:t>
            </a:r>
            <a:r>
              <a:rPr lang="pt-BR" dirty="0" smtClean="0"/>
              <a:t>-</a:t>
            </a:r>
            <a:r>
              <a:rPr lang="pt-BR" dirty="0" err="1" smtClean="0"/>
              <a:t>mai</a:t>
            </a:r>
            <a:r>
              <a:rPr lang="pt-BR" dirty="0" smtClean="0"/>
              <a:t>/2018</a:t>
            </a:r>
          </a:p>
          <a:p>
            <a:pPr algn="ctr"/>
            <a:r>
              <a:rPr lang="pt-BR" dirty="0" smtClean="0"/>
              <a:t>12,7</a:t>
            </a:r>
            <a:endParaRPr lang="pt-BR" dirty="0"/>
          </a:p>
        </p:txBody>
      </p:sp>
      <p:cxnSp>
        <p:nvCxnSpPr>
          <p:cNvPr id="9" name="Conector reto 8"/>
          <p:cNvCxnSpPr>
            <a:stCxn id="5" idx="2"/>
            <a:endCxn id="7" idx="0"/>
          </p:cNvCxnSpPr>
          <p:nvPr/>
        </p:nvCxnSpPr>
        <p:spPr>
          <a:xfrm flipH="1">
            <a:off x="4752020" y="1772816"/>
            <a:ext cx="756084" cy="710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4" idx="2"/>
            <a:endCxn id="6" idx="0"/>
          </p:cNvCxnSpPr>
          <p:nvPr/>
        </p:nvCxnSpPr>
        <p:spPr>
          <a:xfrm>
            <a:off x="539552" y="1772816"/>
            <a:ext cx="2016224" cy="8548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27597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00" y="4005064"/>
            <a:ext cx="9155100" cy="19214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496" y="5373216"/>
            <a:ext cx="72008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>
            <a:stCxn id="4" idx="2"/>
            <a:endCxn id="6" idx="1"/>
          </p:cNvCxnSpPr>
          <p:nvPr/>
        </p:nvCxnSpPr>
        <p:spPr>
          <a:xfrm>
            <a:off x="3635896" y="5661248"/>
            <a:ext cx="2232248" cy="6216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868144" y="602128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PIB em </a:t>
            </a:r>
            <a:r>
              <a:rPr lang="pt-BR" sz="2800" dirty="0" smtClean="0">
                <a:solidFill>
                  <a:srgbClr val="FF0000"/>
                </a:solidFill>
              </a:rPr>
              <a:t>2018: </a:t>
            </a:r>
            <a:r>
              <a:rPr lang="pt-BR" sz="2800" dirty="0" smtClean="0">
                <a:solidFill>
                  <a:srgbClr val="FF0000"/>
                </a:solidFill>
              </a:rPr>
              <a:t>1</a:t>
            </a:r>
            <a:r>
              <a:rPr lang="pt-BR" sz="2800" dirty="0" smtClean="0">
                <a:solidFill>
                  <a:srgbClr val="FF0000"/>
                </a:solidFill>
              </a:rPr>
              <a:t>,50%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4869160"/>
            <a:ext cx="7200800" cy="23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7" idx="0"/>
            <a:endCxn id="9" idx="1"/>
          </p:cNvCxnSpPr>
          <p:nvPr/>
        </p:nvCxnSpPr>
        <p:spPr>
          <a:xfrm flipV="1">
            <a:off x="3635896" y="3514197"/>
            <a:ext cx="2232248" cy="1354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868144" y="3252587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IPCA em </a:t>
            </a:r>
            <a:r>
              <a:rPr lang="pt-BR" sz="2800" dirty="0" smtClean="0">
                <a:solidFill>
                  <a:srgbClr val="FF0000"/>
                </a:solidFill>
              </a:rPr>
              <a:t>2018: 4,11%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9003</TotalTime>
  <Words>1950</Words>
  <Application>Microsoft Office PowerPoint</Application>
  <PresentationFormat>Apresentação na tela (4:3)</PresentationFormat>
  <Paragraphs>602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Tema do Office</vt:lpstr>
      <vt:lpstr>LES0675 – Economia Monetária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Programa</vt:lpstr>
      <vt:lpstr>Programa</vt:lpstr>
      <vt:lpstr>Apresentação do PowerPoint</vt:lpstr>
      <vt:lpstr>Apresentação do PowerPoint</vt:lpstr>
      <vt:lpstr>Programa</vt:lpstr>
      <vt:lpstr>Apresentação do PowerPoint</vt:lpstr>
      <vt:lpstr>Apresentação do PowerPoint</vt:lpstr>
      <vt:lpstr>Programa</vt:lpstr>
      <vt:lpstr>Programa</vt:lpstr>
      <vt:lpstr>Apresentação do PowerPoint</vt:lpstr>
      <vt:lpstr>Programa</vt:lpstr>
      <vt:lpstr>Apresentação do PowerPoint</vt:lpstr>
      <vt:lpstr>Programa</vt:lpstr>
      <vt:lpstr>Apresentação do PowerPoint</vt:lpstr>
      <vt:lpstr>Programa</vt:lpstr>
      <vt:lpstr>Apresentação do PowerPoint</vt:lpstr>
      <vt:lpstr>Apresentação do PowerPoint</vt:lpstr>
      <vt:lpstr>Apresentação do PowerPoint</vt:lpstr>
      <vt:lpstr>Programa</vt:lpstr>
      <vt:lpstr>Relembrando COPOM e SFN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Copom</vt:lpstr>
      <vt:lpstr>Copom</vt:lpstr>
      <vt:lpstr>Copom</vt:lpstr>
      <vt:lpstr>Copom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LES0160 - Matemática Aplicada a Finanças</dc:title>
  <dc:creator>Roberto</dc:creator>
  <cp:lastModifiedBy>USP</cp:lastModifiedBy>
  <cp:revision>70</cp:revision>
  <dcterms:created xsi:type="dcterms:W3CDTF">2015-02-20T17:46:23Z</dcterms:created>
  <dcterms:modified xsi:type="dcterms:W3CDTF">2018-08-01T21:53:53Z</dcterms:modified>
</cp:coreProperties>
</file>