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52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4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4068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974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0548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998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70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51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3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38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98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71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26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26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51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53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6FE13-A6CB-4DCD-BD50-D79FAF3630C5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ECA592-4608-4464-881D-0D53F3E43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10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CULPABILIDADE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31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5914" y="496289"/>
            <a:ext cx="11049000" cy="585484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 err="1"/>
              <a:t>Semi-imputabilidade</a:t>
            </a:r>
            <a:r>
              <a:rPr lang="pt-BR" sz="2200" b="1" dirty="0"/>
              <a:t>: capacidade relativa de culpabilidade, permite a responsabilização penal do agente pela conduta injusta praticada, porém, a pena aplicada será reduzida de um a dois terços (artigo 26, parágrafo único, do Código Penal).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/>
              <a:t>No direito penal brasileiro vigora o sistema vicariante, segundo o qual a pena privativa de liberdade e a medida de segurança devem ser aplicadas alternativamente.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200" b="1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b="1" dirty="0"/>
              <a:t>    Hipóteses de perturbação psíquica que não excluem a culpabilidade: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2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/>
              <a:t>Emoção e a paixão (artigo 28, inciso I, do Código Penal): constituem circunstâncias que privilegiam o tipo penal ou que reduzem a pena.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/>
              <a:t>Embriaguez voluntária ou culposa por álcool ou substância análoga (artigo 28, inciso II, do Código Penal): permite a punição do agente com base na teoria da </a:t>
            </a:r>
            <a:r>
              <a:rPr lang="pt-BR" sz="2200" b="1" i="1" dirty="0" err="1"/>
              <a:t>actio</a:t>
            </a:r>
            <a:r>
              <a:rPr lang="pt-BR" sz="2200" b="1" i="1" dirty="0"/>
              <a:t> libera in causa</a:t>
            </a:r>
            <a:r>
              <a:rPr lang="pt-BR" sz="2200" b="1" dirty="0"/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200" b="1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b="1" dirty="0"/>
              <a:t>Teoria da </a:t>
            </a:r>
            <a:r>
              <a:rPr lang="pt-BR" sz="2200" b="1" i="1" dirty="0" err="1"/>
              <a:t>actio</a:t>
            </a:r>
            <a:r>
              <a:rPr lang="pt-BR" sz="2200" b="1" i="1" dirty="0"/>
              <a:t> libera in causa - </a:t>
            </a:r>
            <a:r>
              <a:rPr lang="pt-BR" sz="2200" b="1" dirty="0"/>
              <a:t>a capacidade de culpabilidade do agente deverá ser aferida no momento anterior à realização do fato punível.</a:t>
            </a:r>
            <a:r>
              <a:rPr lang="pt-BR" sz="22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8779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Autofit/>
          </a:bodyPr>
          <a:lstStyle/>
          <a:p>
            <a:r>
              <a:rPr lang="pt-BR" sz="2800" b="1" dirty="0"/>
              <a:t>II.2. Potencial consciência da ilicitude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6127"/>
            <a:ext cx="10515600" cy="4950836"/>
          </a:xfrm>
        </p:spPr>
        <p:txBody>
          <a:bodyPr/>
          <a:lstStyle/>
          <a:p>
            <a:pPr marL="0" indent="0" algn="just">
              <a:buNone/>
            </a:pPr>
            <a:r>
              <a:rPr lang="pt-BR" sz="2200" b="1" dirty="0"/>
              <a:t>Conceito</a:t>
            </a:r>
            <a:r>
              <a:rPr lang="pt-BR" sz="2200" dirty="0"/>
              <a:t>: </a:t>
            </a:r>
          </a:p>
          <a:p>
            <a:pPr marL="0" indent="0" algn="just">
              <a:buNone/>
            </a:pPr>
            <a:r>
              <a:rPr lang="pt-BR" sz="2200" dirty="0"/>
              <a:t>Consiste no conhecimento real ou possível do agente de que está praticando uma conduta contrária ao ordenamento jurídico. 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200" dirty="0"/>
              <a:t>Objeto da consciência: a </a:t>
            </a:r>
            <a:r>
              <a:rPr lang="pt-BR" sz="2200" i="1" dirty="0"/>
              <a:t>antijuridicidade concreta</a:t>
            </a:r>
            <a:r>
              <a:rPr lang="pt-BR" sz="2200" dirty="0"/>
              <a:t>, ou seja, o agente deve ter o conhecimento da </a:t>
            </a:r>
            <a:r>
              <a:rPr lang="pt-BR" sz="2200" i="1" dirty="0"/>
              <a:t>específica lesão do bem jurídico compreendido no tipo legal</a:t>
            </a:r>
            <a:r>
              <a:rPr lang="pt-BR" sz="2200" dirty="0"/>
              <a:t>. 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400" dirty="0"/>
              <a:t>Quando o agente não tem esse conhecimento do injusto sequer potencial, estaremos diante das hipóteses de erro.</a:t>
            </a:r>
          </a:p>
          <a:p>
            <a:pPr marL="0" indent="0" algn="just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297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40326"/>
            <a:ext cx="10515600" cy="935183"/>
          </a:xfrm>
        </p:spPr>
        <p:txBody>
          <a:bodyPr>
            <a:normAutofit fontScale="90000"/>
          </a:bodyPr>
          <a:lstStyle/>
          <a:p>
            <a:r>
              <a:rPr lang="pt-BR" sz="3100" b="1" dirty="0"/>
              <a:t>II.3. Exigibilidade de conduta conforme o direito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36518"/>
            <a:ext cx="10515600" cy="494044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/>
              <a:t>Conceito</a:t>
            </a:r>
            <a:r>
              <a:rPr lang="pt-BR" sz="2400" dirty="0"/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/>
              <a:t>Exigibilidade de conduta diversa é a possibilidade de se exigir do autor do ato ilícito no caso concreto a adoção de um comportamento em conformidade com o ordenamento jurídico.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Fundamento: normalidade das circunstâncias existentes no momento de realização do injusto penal.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Situações de anormalidade, que tornam inexigível ao agente um comportamento conforme o direito, constituem as denominadas causas de </a:t>
            </a:r>
            <a:r>
              <a:rPr lang="pt-BR" sz="2400" dirty="0" err="1"/>
              <a:t>exculpação</a:t>
            </a:r>
            <a:r>
              <a:rPr lang="pt-BR" sz="2400" dirty="0"/>
              <a:t>, as quais podem ser legais ou supralegais, conforme estejam previstas explícita ou implicitamente na lei.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2159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259773"/>
            <a:ext cx="11059391" cy="643197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b="1" dirty="0"/>
              <a:t>Causas legais de </a:t>
            </a:r>
            <a:r>
              <a:rPr lang="pt-BR" b="1" dirty="0" err="1"/>
              <a:t>exculpação</a:t>
            </a:r>
            <a:r>
              <a:rPr lang="pt-BR" dirty="0"/>
              <a:t> (artigo 22 do Código Penal Brasileiro):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dirty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200" b="1" dirty="0"/>
              <a:t>Coação moral irresistível</a:t>
            </a:r>
            <a:r>
              <a:rPr lang="pt-BR" sz="3200" dirty="0"/>
              <a:t>: consiste no emprego de violência ou grave ameaça (</a:t>
            </a:r>
            <a:r>
              <a:rPr lang="pt-BR" sz="3200" i="1" dirty="0"/>
              <a:t>vis compulsiva</a:t>
            </a:r>
            <a:r>
              <a:rPr lang="pt-BR" sz="3200" dirty="0"/>
              <a:t>) contra o agente para que realize a conduta ilícita, sendo a força ou a ameaça exercida de forma tal que lhe suprima a capacidade de resistência e torne sua vontade viciada.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3200" dirty="0"/>
              <a:t>    Coação moral (</a:t>
            </a:r>
            <a:r>
              <a:rPr lang="pt-BR" sz="3200" i="1" dirty="0"/>
              <a:t>vis compulsiva</a:t>
            </a:r>
            <a:r>
              <a:rPr lang="pt-BR" sz="3200" dirty="0"/>
              <a:t>) X coação física (</a:t>
            </a:r>
            <a:r>
              <a:rPr lang="pt-BR" sz="3200" i="1" dirty="0"/>
              <a:t>vis absoluta</a:t>
            </a:r>
            <a:r>
              <a:rPr lang="pt-BR" sz="3200" dirty="0"/>
              <a:t>)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3200" dirty="0"/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3200" dirty="0"/>
              <a:t>   </a:t>
            </a:r>
            <a:r>
              <a:rPr lang="pt-BR" sz="3200" b="1" dirty="0"/>
              <a:t>Requisitos</a:t>
            </a:r>
            <a:r>
              <a:rPr lang="pt-BR" sz="3200" dirty="0"/>
              <a:t>:</a:t>
            </a:r>
          </a:p>
          <a:p>
            <a:pPr lvl="0" algn="just">
              <a:lnSpc>
                <a:spcPct val="160000"/>
              </a:lnSpc>
              <a:spcBef>
                <a:spcPts val="0"/>
              </a:spcBef>
            </a:pPr>
            <a:r>
              <a:rPr lang="pt-BR" sz="3200" dirty="0"/>
              <a:t>a violência ou a grave ameaça empregada deve constituir um perigo atual e inevitável de outro modo, à vida ou ao corpo do coagido ou de terceira pessoa; e </a:t>
            </a:r>
            <a:endParaRPr lang="pt-BR" sz="3200" dirty="0">
              <a:effectLst/>
            </a:endParaRPr>
          </a:p>
          <a:p>
            <a:pPr lvl="0" algn="just">
              <a:lnSpc>
                <a:spcPct val="160000"/>
              </a:lnSpc>
              <a:spcBef>
                <a:spcPts val="0"/>
              </a:spcBef>
            </a:pPr>
            <a:r>
              <a:rPr lang="pt-BR" sz="3200" dirty="0"/>
              <a:t>o perigo deve ser irresistível.</a:t>
            </a:r>
          </a:p>
          <a:p>
            <a:pPr marL="0" lv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3200" dirty="0">
              <a:effectLst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200" dirty="0"/>
              <a:t>Efeito: exclusão da culpabilidade do coacto. Todavia, aquele que realizou a coação poderá ser responsabilizado como autor mediato.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5684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5745" y="329540"/>
            <a:ext cx="11596255" cy="626571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b="1" dirty="0"/>
              <a:t>Obediência hierárquica</a:t>
            </a:r>
            <a:r>
              <a:rPr lang="pt-BR" sz="2000" dirty="0"/>
              <a:t>: é a situação de </a:t>
            </a:r>
            <a:r>
              <a:rPr lang="pt-BR" sz="2000" dirty="0" err="1"/>
              <a:t>exculpação</a:t>
            </a:r>
            <a:r>
              <a:rPr lang="pt-BR" sz="2000" dirty="0"/>
              <a:t> em que funcionário público subordinado, em atendimento à ordem não manifestamente ilegal de seu superior hierárquico, realiza conduta típica e antijurídica.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/>
              <a:t>    Fundamento: relação de subordinação de direito público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/>
              <a:t>  </a:t>
            </a:r>
            <a:r>
              <a:rPr lang="pt-BR" sz="2000" b="1" dirty="0"/>
              <a:t>Requisitos</a:t>
            </a:r>
            <a:r>
              <a:rPr lang="pt-BR" sz="2000" dirty="0"/>
              <a:t>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relação de hierarquia fundada no Direito Público;</a:t>
            </a:r>
            <a:endParaRPr lang="pt-BR" sz="2000" dirty="0">
              <a:effectLst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ordem não manifestamente ilegal; e</a:t>
            </a:r>
            <a:endParaRPr lang="pt-BR" sz="2000" dirty="0">
              <a:effectLst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estrita obediência à ordem.</a:t>
            </a:r>
            <a:endParaRPr lang="pt-BR" sz="2000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Efeito: exclusão da culpabilidade do funcionário subordinado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/>
              <a:t> </a:t>
            </a:r>
            <a:r>
              <a:rPr lang="pt-BR" sz="2000" dirty="0" err="1"/>
              <a:t>Obs</a:t>
            </a:r>
            <a:r>
              <a:rPr lang="pt-BR" sz="2000" dirty="0"/>
              <a:t>: Juarez Cirino dos Santos também classifica como situações de </a:t>
            </a:r>
            <a:r>
              <a:rPr lang="pt-BR" sz="2000" dirty="0" err="1"/>
              <a:t>exculpação</a:t>
            </a:r>
            <a:r>
              <a:rPr lang="pt-BR" sz="2000" dirty="0"/>
              <a:t> legais, o excesso de legítima defesa real e putativa quando provocado por estados emocionais de medo, susto ou perturbação, denominados </a:t>
            </a:r>
            <a:r>
              <a:rPr lang="pt-BR" sz="2000" i="1" dirty="0"/>
              <a:t>afetos astênicos. </a:t>
            </a:r>
            <a:r>
              <a:rPr lang="pt-BR" sz="2000" dirty="0"/>
              <a:t>Se o excesso for decorrente apenas de </a:t>
            </a:r>
            <a:r>
              <a:rPr lang="pt-BR" sz="2000" i="1" dirty="0"/>
              <a:t>afetos </a:t>
            </a:r>
            <a:r>
              <a:rPr lang="pt-BR" sz="2000" i="1" dirty="0" err="1"/>
              <a:t>estênicos</a:t>
            </a:r>
            <a:r>
              <a:rPr lang="pt-BR" sz="2000" i="1" dirty="0"/>
              <a:t>, </a:t>
            </a:r>
            <a:r>
              <a:rPr lang="pt-BR" sz="2000" dirty="0"/>
              <a:t>isto é, de sentimentos de ódio ou ira, não haverá exclusão da culpabilidade.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0886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3281" y="443634"/>
            <a:ext cx="10716492" cy="6279284"/>
          </a:xfrm>
        </p:spPr>
        <p:txBody>
          <a:bodyPr>
            <a:normAutofit fontScale="92500"/>
          </a:bodyPr>
          <a:lstStyle/>
          <a:p>
            <a:r>
              <a:rPr lang="pt-BR" sz="2600" b="1" dirty="0"/>
              <a:t>Causas supralegais de </a:t>
            </a:r>
            <a:r>
              <a:rPr lang="pt-BR" sz="2600" b="1" dirty="0" err="1"/>
              <a:t>exculpação</a:t>
            </a:r>
            <a:r>
              <a:rPr lang="pt-BR" sz="2600" dirty="0"/>
              <a:t>: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500" dirty="0"/>
              <a:t>   </a:t>
            </a:r>
            <a:r>
              <a:rPr lang="pt-BR" sz="2500" b="1" dirty="0"/>
              <a:t>Fundamento</a:t>
            </a:r>
            <a:r>
              <a:rPr lang="pt-BR" sz="2500" dirty="0"/>
              <a:t>: formula genérica da inexigibilidade de conduta diversa. </a:t>
            </a:r>
          </a:p>
          <a:p>
            <a:pPr marL="0" indent="0">
              <a:buNone/>
            </a:pPr>
            <a:r>
              <a:rPr lang="pt-BR" sz="2500" dirty="0"/>
              <a:t>   Controvérsia doutrinária:</a:t>
            </a:r>
          </a:p>
          <a:p>
            <a:pPr marL="0" indent="0">
              <a:buNone/>
            </a:pPr>
            <a:r>
              <a:rPr lang="pt-BR" sz="2500" dirty="0"/>
              <a:t>   Segurança jurídica (Eugenio </a:t>
            </a:r>
            <a:r>
              <a:rPr lang="pt-BR" sz="2500" dirty="0" err="1"/>
              <a:t>Raúl</a:t>
            </a:r>
            <a:r>
              <a:rPr lang="pt-BR" sz="2500" dirty="0"/>
              <a:t> </a:t>
            </a:r>
            <a:r>
              <a:rPr lang="pt-BR" sz="2500" dirty="0" err="1"/>
              <a:t>Zaffaroni</a:t>
            </a:r>
            <a:r>
              <a:rPr lang="pt-BR" sz="2500" dirty="0"/>
              <a:t>) </a:t>
            </a:r>
          </a:p>
          <a:p>
            <a:pPr marL="0" indent="0">
              <a:buNone/>
            </a:pPr>
            <a:r>
              <a:rPr lang="pt-BR" sz="2500" dirty="0"/>
              <a:t>                            X</a:t>
            </a:r>
          </a:p>
          <a:p>
            <a:pPr marL="0" indent="0">
              <a:buNone/>
            </a:pPr>
            <a:r>
              <a:rPr lang="pt-BR" sz="2500" dirty="0"/>
              <a:t>   Justiça (Juarez Cirino dos Santos) </a:t>
            </a:r>
          </a:p>
          <a:p>
            <a:pPr marL="0" indent="0">
              <a:buNone/>
            </a:pPr>
            <a:endParaRPr lang="pt-BR" sz="2500" dirty="0"/>
          </a:p>
          <a:p>
            <a:r>
              <a:rPr lang="pt-BR" sz="2500" dirty="0"/>
              <a:t>Hipóteses de causas supralegais de inexigibilidade de conduta diversa: </a:t>
            </a:r>
          </a:p>
          <a:p>
            <a:pPr marL="0" indent="0">
              <a:buNone/>
            </a:pPr>
            <a:r>
              <a:rPr lang="pt-BR" sz="2500" dirty="0"/>
              <a:t>   a) fato de consciência; </a:t>
            </a:r>
          </a:p>
          <a:p>
            <a:pPr marL="0" indent="0">
              <a:buNone/>
            </a:pPr>
            <a:r>
              <a:rPr lang="pt-BR" sz="2500" dirty="0"/>
              <a:t>   b) provocação da situação de legítima defesa;</a:t>
            </a:r>
          </a:p>
          <a:p>
            <a:pPr marL="0" indent="0">
              <a:buNone/>
            </a:pPr>
            <a:r>
              <a:rPr lang="pt-BR" sz="2500" dirty="0"/>
              <a:t>   c) desobediência civil; e  </a:t>
            </a:r>
          </a:p>
          <a:p>
            <a:pPr marL="0" indent="0">
              <a:buNone/>
            </a:pPr>
            <a:r>
              <a:rPr lang="pt-BR" sz="2500" dirty="0"/>
              <a:t>   d) conflito de deveres.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8803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9743"/>
            <a:ext cx="10674926" cy="718457"/>
          </a:xfrm>
        </p:spPr>
        <p:txBody>
          <a:bodyPr>
            <a:noAutofit/>
          </a:bodyPr>
          <a:lstStyle/>
          <a:p>
            <a:pPr algn="just"/>
            <a:r>
              <a:rPr lang="pt-BR" sz="2500" b="1" u="sng" dirty="0"/>
              <a:t>III. Teoria da Culpabilidade e culpabilidade por vulnerabilidade</a:t>
            </a:r>
            <a:br>
              <a:rPr lang="pt-BR" sz="2500" dirty="0"/>
            </a:br>
            <a:endParaRPr lang="pt-BR" sz="2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219199"/>
            <a:ext cx="10674927" cy="4957763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b="1" dirty="0"/>
              <a:t>Origem ideológica: </a:t>
            </a:r>
            <a:r>
              <a:rPr lang="pt-BR" dirty="0"/>
              <a:t>Plano de Legislação Penal,</a:t>
            </a:r>
            <a:r>
              <a:rPr lang="pt-BR" b="1" dirty="0"/>
              <a:t> </a:t>
            </a:r>
            <a:r>
              <a:rPr lang="pt-BR" dirty="0"/>
              <a:t>de Jean Paul Marat:  injustiça de se punir de forma igual indivíduos que tiveram diferentes possiblidades.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b="1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b="1" dirty="0"/>
              <a:t>Conceito de </a:t>
            </a:r>
            <a:r>
              <a:rPr lang="pt-BR" b="1" dirty="0" err="1"/>
              <a:t>co-culpabilidade</a:t>
            </a:r>
            <a:endParaRPr lang="pt-BR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/>
              <a:t>É a parcela da responsabilidade que deve ser atribuída à sociedade pela prática do ilícito penal, por não ter ela deixado de fornecer ao autor as mesmas oportunidades concedidas a outros indivíduos, o que restringiu suas possibilidades e limitou seu âmbito de autodeterminação.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/>
              <a:t>Consequência: a implicação prática é a redução da pena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2395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5028" y="342899"/>
            <a:ext cx="10381507" cy="544959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b="1" dirty="0"/>
              <a:t>Seletividade do sistema penal:</a:t>
            </a:r>
            <a:endParaRPr lang="pt-BR" sz="2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b="1" dirty="0"/>
              <a:t>Criminalização primária</a:t>
            </a:r>
            <a:r>
              <a:rPr lang="pt-BR" sz="2000" dirty="0"/>
              <a:t>: a criminalização primária é a escolha de determinadas condutas que serão criminalizadas através de uma lei penal material. É exercida pelas agências políticas (Poderes Legislativo e Executivo).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b="1" dirty="0"/>
              <a:t>Criminalização secundária</a:t>
            </a:r>
            <a:r>
              <a:rPr lang="pt-BR" sz="2000" dirty="0"/>
              <a:t>: a criminalização secundária é a imposição da pena cominada na lei penal a determinado indivíduo no caso concreto, iniciando-se a partir da investigação policial e se estende até a execução da pena. Esse processo de criminalização é operacionalizado pela polícia, pelo Ministério Público, Judiciário, advogados, agentes penitenciários, e até mesmo pelas agências de comunicação social.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 </a:t>
            </a:r>
            <a:r>
              <a:rPr lang="pt-BR" sz="2000" b="1" dirty="0"/>
              <a:t>Agencias de controle: inatividade X seletividade</a:t>
            </a:r>
          </a:p>
        </p:txBody>
      </p:sp>
    </p:spTree>
    <p:extLst>
      <p:ext uri="{BB962C8B-B14F-4D97-AF65-F5344CB8AC3E}">
        <p14:creationId xmlns:p14="http://schemas.microsoft.com/office/powerpoint/2010/main" val="2059817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2742" y="261257"/>
            <a:ext cx="10582893" cy="649283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5100" b="1" dirty="0"/>
              <a:t>Culpabilidade pela vulnerabilidade</a:t>
            </a:r>
            <a:endParaRPr lang="pt-BR" sz="5100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dirty="0"/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b="1" dirty="0"/>
              <a:t>A vulnerabilidade do agente pode ocorrer por três fatores: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b="1" dirty="0"/>
              <a:t>a) indivíduo que se enquadra no estereótipo do criminoso;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b="1" dirty="0"/>
              <a:t>b) prática de delitos grotescos e de fácil detecção;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b="1" dirty="0"/>
              <a:t>c) ausência de cobertura de classes políticas ou econômicas.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3800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b="1" dirty="0"/>
              <a:t>Teoria da culpabilidade pela vulnerabilidade: se volta ao autor do delito, não para analisar seu caráter ou personalidade, mas sim o seu estado de vulnerabilidade frente à seletividade do sistema penal.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b="1" dirty="0"/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800" b="1" dirty="0"/>
              <a:t>A culpabilidade do agente passa a ser analisada de acordo com o maior ou menor esforço realizado pelo indivíduo para se colocar na situação de criminalização. Quanto maior é o esforço, maior será a reprovabilidade da conduta e maior a pena. Quanto menor for o esforço, dado o seu alto grau de vulnerabilidade, menor será a reprovação e menor a pena.</a:t>
            </a:r>
          </a:p>
          <a:p>
            <a:pPr marL="0" indent="0">
              <a:buNone/>
            </a:pPr>
            <a:endParaRPr lang="pt-BR" sz="38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4506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I. Evolução do conceito de culpabilidade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500" b="1" dirty="0"/>
              <a:t>Conceito dinâmico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500" b="1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500" b="1" dirty="0"/>
              <a:t>Origem: Idade Média, entre os séculos XVI e XVII, tendo como fundamento a ideia do livre arbítrio concebida pelo Direito Natural.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500" b="1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500" b="1" dirty="0"/>
              <a:t>A partir da segunda metade do século XIX, quando da ascensão do positivismo e do enfraquecimento do </a:t>
            </a:r>
            <a:r>
              <a:rPr lang="pt-BR" sz="2500" b="1" dirty="0" err="1"/>
              <a:t>jusnaturalismo</a:t>
            </a:r>
            <a:r>
              <a:rPr lang="pt-BR" sz="2500" b="1" dirty="0"/>
              <a:t>, nasce a primeira teoria sobre culpabilidade, chamada teoria psicológica da culpabilidade.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307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5345" y="187036"/>
            <a:ext cx="10299267" cy="592282"/>
          </a:xfrm>
        </p:spPr>
        <p:txBody>
          <a:bodyPr>
            <a:normAutofit fontScale="90000"/>
          </a:bodyPr>
          <a:lstStyle/>
          <a:p>
            <a:r>
              <a:rPr lang="pt-BR" sz="3000" b="1" dirty="0"/>
              <a:t>I.1. Teoria psicológica da culpabilidade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79317"/>
            <a:ext cx="10666412" cy="6492339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3600" b="1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3600" b="1" dirty="0"/>
              <a:t>Modelo causal de ação (FRANZ VON LISZT, ERNEST BELING e GUSTAV RADBRUCH): ação como a realização causal de um resultado de modificação no mundo exterior</a:t>
            </a:r>
            <a:r>
              <a:rPr lang="pt-BR" sz="3600" b="1" baseline="30000" dirty="0"/>
              <a:t>.</a:t>
            </a:r>
            <a:r>
              <a:rPr lang="pt-BR" sz="3600" b="1" dirty="0"/>
              <a:t>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b="1" dirty="0"/>
              <a:t>        Elemento objetivo do crime - tipo de injusto (tipicidade e antijuridicidade) X Elemento subjetivo – culpabilidade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3600" b="1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3600" b="1" dirty="0"/>
              <a:t>Elementos da culpabilidade:</a:t>
            </a: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b="1" dirty="0"/>
              <a:t>   a) </a:t>
            </a:r>
            <a:r>
              <a:rPr lang="pt-BR" sz="3600" b="1" u="sng" dirty="0"/>
              <a:t>imputabilidade</a:t>
            </a:r>
            <a:r>
              <a:rPr lang="pt-BR" sz="3600" b="1" dirty="0"/>
              <a:t>: capacidade abstrata do agente de compreender o valor do fato e de querer a sua realização conforme essa compreensão. Critério </a:t>
            </a:r>
            <a:r>
              <a:rPr lang="pt-BR" sz="3600" b="1" dirty="0" err="1"/>
              <a:t>biopsicológico</a:t>
            </a:r>
            <a:r>
              <a:rPr lang="pt-BR" sz="3600" b="1" dirty="0"/>
              <a:t> correspondente à maturidade e à sanidade mental do indivíduo.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b="1" dirty="0"/>
              <a:t>   b) </a:t>
            </a:r>
            <a:r>
              <a:rPr lang="pt-BR" sz="3600" b="1" u="sng" dirty="0"/>
              <a:t>nexo psicológico normativo:</a:t>
            </a:r>
            <a:r>
              <a:rPr lang="pt-BR" sz="3600" b="1" dirty="0"/>
              <a:t> culpa em sentido amplo, traduzindo-se na consciência e vontade do agente de realizar a conduta típica e antijurídica (dolo), ou na causação do resultado típico por imprudência, negligência ou imperícia (culpa em sentido estrito). </a:t>
            </a:r>
          </a:p>
          <a:p>
            <a:pPr marL="0" indent="0">
              <a:buNone/>
            </a:pPr>
            <a:endParaRPr lang="pt-BR" sz="3600" b="1" dirty="0"/>
          </a:p>
          <a:p>
            <a:r>
              <a:rPr lang="pt-BR" sz="3600" b="1" dirty="0"/>
              <a:t>Críticas:</a:t>
            </a:r>
          </a:p>
          <a:p>
            <a:pPr marL="0" indent="0">
              <a:buNone/>
            </a:pPr>
            <a:r>
              <a:rPr lang="pt-BR" sz="3600" b="1" dirty="0"/>
              <a:t>        Problema da culpa inconsciente </a:t>
            </a:r>
          </a:p>
          <a:p>
            <a:pPr marL="0" indent="0">
              <a:buNone/>
            </a:pPr>
            <a:r>
              <a:rPr lang="pt-BR" sz="3600" b="1" dirty="0"/>
              <a:t>        Situações em que há vinculo psicológico, mas não era exigível do agente a conduta conforme ao direito.</a:t>
            </a:r>
          </a:p>
          <a:p>
            <a:pPr marL="0" indent="0">
              <a:buNone/>
            </a:pPr>
            <a:r>
              <a:rPr lang="pt-BR" sz="3600" b="1" dirty="0"/>
              <a:t>        Elemento volitivo presente apenas na culpabilidade  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883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881742" y="-54005"/>
            <a:ext cx="11310257" cy="6458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I.2. Teoria normativa complexa (ou teoria psicológico-normativa)</a:t>
            </a:r>
            <a:endParaRPr lang="pt-BR" sz="25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2500" b="1" dirty="0">
              <a:effectLst/>
              <a:ea typeface="MS Mincho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b="1" dirty="0">
                <a:effectLst/>
                <a:ea typeface="MS Mincho"/>
                <a:cs typeface="Times New Roman" panose="02020603050405020304" pitchFamily="18" charset="0"/>
              </a:rPr>
              <a:t>No início do século XX, REINHARD FRANK inseriu o elemento da reprovação no conceito de culpabilidade.</a:t>
            </a:r>
            <a:endParaRPr lang="pt-BR" b="1" dirty="0">
              <a:ea typeface="MS Mincho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b="1" dirty="0">
              <a:effectLst/>
              <a:ea typeface="MS Mincho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>
                <a:effectLst/>
                <a:ea typeface="MS Mincho"/>
                <a:cs typeface="Times New Roman" panose="02020603050405020304" pitchFamily="18" charset="0"/>
              </a:rPr>
              <a:t>Elementos:</a:t>
            </a:r>
            <a:endParaRPr lang="pt-BR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b="1" dirty="0">
                <a:effectLst/>
                <a:ea typeface="MS Mincho"/>
                <a:cs typeface="Times New Roman" panose="02020603050405020304" pitchFamily="18" charset="0"/>
              </a:rPr>
              <a:t>capacidade de culpabilidade ou imputabilidade;</a:t>
            </a:r>
            <a:endParaRPr lang="pt-BR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b="1" dirty="0">
                <a:effectLst/>
                <a:ea typeface="MS Mincho"/>
                <a:cs typeface="Times New Roman" panose="02020603050405020304" pitchFamily="18" charset="0"/>
              </a:rPr>
              <a:t>vínculo psicológico entre o autor e o fato por ele praticado, dolo ou culpa em sentido estrito; e </a:t>
            </a:r>
            <a:endParaRPr lang="pt-BR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BR" b="1" dirty="0">
                <a:effectLst/>
                <a:ea typeface="MS Mincho"/>
                <a:cs typeface="Times New Roman" panose="02020603050405020304" pitchFamily="18" charset="0"/>
              </a:rPr>
              <a:t>exigibilidade de conduta conforme o direito.</a:t>
            </a:r>
            <a:endParaRPr lang="pt-BR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pt-BR" b="1" dirty="0">
              <a:ea typeface="MS Mincho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b="1" dirty="0">
                <a:effectLst/>
                <a:ea typeface="MS Mincho"/>
                <a:cs typeface="Times New Roman" panose="02020603050405020304" pitchFamily="18" charset="0"/>
              </a:rPr>
              <a:t>Críticas: elementos subjetivos do crime, dolo e culpa em sentido estrito, deveriam ser analisados em momento prévio como   pressupostos da própria conduta injusta </a:t>
            </a:r>
          </a:p>
          <a:p>
            <a:pPr indent="44958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b="1" dirty="0" err="1">
                <a:effectLst/>
                <a:ea typeface="MS Mincho"/>
                <a:cs typeface="Times New Roman" panose="02020603050405020304" pitchFamily="18" charset="0"/>
              </a:rPr>
              <a:t>Ex</a:t>
            </a:r>
            <a:r>
              <a:rPr lang="pt-BR" b="1" dirty="0">
                <a:effectLst/>
                <a:ea typeface="MS Mincho"/>
                <a:cs typeface="Times New Roman" panose="02020603050405020304" pitchFamily="18" charset="0"/>
              </a:rPr>
              <a:t>: tentativa – se não houver dolo a conduta é um irrelevante jurídico</a:t>
            </a:r>
            <a:endParaRPr lang="pt-BR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2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3517" y="191768"/>
            <a:ext cx="12098483" cy="632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I.3. Teoria normativa pura</a:t>
            </a:r>
            <a:endParaRPr lang="pt-BR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Teoria finalista da ação (HANS WELZEL): ação como </a:t>
            </a:r>
            <a:r>
              <a:rPr lang="pt-BR" sz="1700" i="1" dirty="0">
                <a:effectLst/>
                <a:ea typeface="MS Mincho"/>
                <a:cs typeface="Times New Roman" panose="02020603050405020304" pitchFamily="18" charset="0"/>
              </a:rPr>
              <a:t>exercício de atividade final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700" dirty="0">
                <a:ea typeface="MS Mincho"/>
                <a:cs typeface="Times New Roman" panose="02020603050405020304" pitchFamily="18" charset="0"/>
              </a:rPr>
              <a:t>Os</a:t>
            </a: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 elementos subjetivos consistentes no dolo e na culpa são deslocados da culpabilidade para o tipo penal.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700" b="1" dirty="0">
                <a:effectLst/>
                <a:ea typeface="MS Mincho"/>
                <a:cs typeface="Times New Roman" panose="02020603050405020304" pitchFamily="18" charset="0"/>
              </a:rPr>
              <a:t>Elementos: 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capacidade de culpabilidade (ou imputabilidade); 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potencial consciência da ilicitude; e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exigibilidade de conduta conforme o direito. 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700" b="1" dirty="0">
                <a:effectLst/>
                <a:ea typeface="MS Mincho"/>
                <a:cs typeface="Times New Roman" panose="02020603050405020304" pitchFamily="18" charset="0"/>
              </a:rPr>
              <a:t>Conceito</a:t>
            </a: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: 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Culpabilidade é o juízo de reprovação realizado sobre um agente imputável que, dispondo de condições de compreender o caráter ilícito de sua conduta e agindo em circunstâncias fática normais, pratica uma ação típica e antijurídica.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Culpabilidade como instrumento de limitação do poder punitivo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700" b="1" dirty="0">
                <a:effectLst/>
                <a:ea typeface="MS Mincho"/>
                <a:cs typeface="Times New Roman" panose="02020603050405020304" pitchFamily="18" charset="0"/>
              </a:rPr>
              <a:t>Críticas</a:t>
            </a: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: 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700" dirty="0">
                <a:effectLst/>
                <a:ea typeface="MS Mincho"/>
                <a:cs typeface="Times New Roman" panose="02020603050405020304" pitchFamily="18" charset="0"/>
              </a:rPr>
              <a:t>Ausência de conteúdo material do conceito de culpabilidade. Por que se reprova a conduta do agente?</a:t>
            </a: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b="1" dirty="0">
                <a:latin typeface="+mn-lt"/>
              </a:rPr>
              <a:t>I.4. Teorias funcionalistas</a:t>
            </a:r>
            <a:br>
              <a:rPr lang="pt-BR" dirty="0">
                <a:latin typeface="+mn-lt"/>
              </a:rPr>
            </a:b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0200" y="1524000"/>
            <a:ext cx="9904412" cy="43872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/>
              <a:t>a) teoria do poder agir de outro modo - HANS WELZEL: atribuiu o juízo de reprovação à possibilidade do agente de atuar de forma diversa. Tem como fundamento a liberdade de vontade. Crítica: a liberdade de vontade é indemonstrável;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/>
              <a:t>b) teoria da </a:t>
            </a:r>
            <a:r>
              <a:rPr lang="pt-BR" sz="1800" b="1" i="1" dirty="0"/>
              <a:t>atitude jurídica reprovada </a:t>
            </a:r>
            <a:r>
              <a:rPr lang="pt-BR" sz="1800" b="1" dirty="0"/>
              <a:t>- HANS-HEINRICH JESCHECK</a:t>
            </a:r>
            <a:r>
              <a:rPr lang="pt-BR" sz="1800" b="1" i="1" dirty="0"/>
              <a:t>,</a:t>
            </a:r>
            <a:r>
              <a:rPr lang="pt-BR" sz="1800" b="1" dirty="0"/>
              <a:t> ou teoria da </a:t>
            </a:r>
            <a:r>
              <a:rPr lang="pt-BR" sz="1800" b="1" i="1" dirty="0"/>
              <a:t>atitude jurídica defeituosa</a:t>
            </a:r>
            <a:r>
              <a:rPr lang="pt-BR" sz="1800" b="1" dirty="0"/>
              <a:t> - JOHANNES WESSELS: fundamentam a reprovação na liberdade de autodeterminação do indivíduo que realiza a conduta reprovável ou defeituosa.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66936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7171" y="576943"/>
            <a:ext cx="10515600" cy="64008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/>
              <a:t>c) teoria da responsabilidade pelo próprio caráter – base filosófica em SCHOPENHAUER: o comportamento do indivíduo é determinado por seu caráter. O agente é responsável pela conduta injusta praticada na medida em que tal conduta é expressão do seu caráter. Crítica: culpabilidade de autor, que se volta à neutralização do indivíduo em razão de sua personalidade;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1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/>
              <a:t>d) teoria do defeito de motivação jurídica - GÜNTHER JAKOBS: afirma que a reprovabilidade está relacionada à ausência de motivação jurídica do autor, fundamentando a imposição da pena como forma de reafirmar a confiança da sociedade no direito (prevenção geral positiva). Crítica: se baseia em fatores externos ao autor e à conduta praticada, deixando de definir a essência do juízo de reprovação;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1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100" b="1" dirty="0"/>
              <a:t>e) teoria da dirigibilidade normativa - CLAUS ROXIN: o fundamento da reprovabilidade é a capacidade de comportamento conforme a norma, a qual é aferida empiricamente pelos critérios biológico e psicológico.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100" b="1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100" b="1" dirty="0"/>
              <a:t>Princípio da alteridade – o fundamento do juízo de reprovação passa a ser o comportamento antissocial do sujeito, isto é, no </a:t>
            </a:r>
            <a:r>
              <a:rPr lang="pt-BR" sz="2100" b="1" dirty="0" err="1"/>
              <a:t>desvalor</a:t>
            </a:r>
            <a:r>
              <a:rPr lang="pt-BR" sz="2100" b="1" dirty="0"/>
              <a:t> social da conduta praticada.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576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266"/>
          </a:xfrm>
        </p:spPr>
        <p:txBody>
          <a:bodyPr>
            <a:normAutofit fontScale="90000"/>
          </a:bodyPr>
          <a:lstStyle/>
          <a:p>
            <a:r>
              <a:rPr lang="pt-BR" sz="3000" b="1" dirty="0">
                <a:latin typeface="+mn-lt"/>
              </a:rPr>
              <a:t>II. Estrutura da culpabilidade </a:t>
            </a:r>
            <a:br>
              <a:rPr lang="pt-BR" sz="3000" dirty="0">
                <a:latin typeface="+mn-lt"/>
              </a:rPr>
            </a:br>
            <a:endParaRPr lang="pt-BR" sz="3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841664"/>
            <a:ext cx="11059391" cy="5559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b="1" dirty="0"/>
              <a:t>II.1. Imputabilidade</a:t>
            </a:r>
            <a:endParaRPr lang="pt-BR" sz="26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2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dirty="0"/>
              <a:t>A imputabilidade consiste na capacidade do agente de compreender o caráter ilícito de sua conduta e de orientar seu comportamento de acordo com esse entendimento. Essa capacidade é aferida com base em dois critérios: desenvolvimento biológico e normalidade psíquica.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2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/>
              <a:t>Critério biológico</a:t>
            </a:r>
            <a:r>
              <a:rPr lang="pt-BR" sz="2200" dirty="0"/>
              <a:t>: o desenvolvimento biológico mínimo necessário para que o indivíduo se torne responsável por suas ações se verifica aos 18 (dezoito) anos de idade (art. 27 do Código Penal). Fundamento: personalidade em formação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dirty="0"/>
              <a:t>PEC 171/1993 – proposta de alteração do marco da imputabilidade penal para 16 (dezesseis) anos.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dirty="0"/>
              <a:t>Crítica: o maior acesso ao conhecimento não está diretamente relacionada à formação física, biológica e psíquica do indivíduo, não sendo, portanto, condição suficiente para que o jovem atinja a maturidade psíquica necessária para compreender a ilicitude de seu comportamento.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/>
              <a:t>Critério psicológico</a:t>
            </a:r>
            <a:r>
              <a:rPr lang="pt-BR" sz="2200" dirty="0"/>
              <a:t>: o agente deve possuir um aparelho psíquico livre de defeitos constitucionais ou adquiridos. Critério negativo aferido a partir de uma interpretação a </a:t>
            </a:r>
            <a:r>
              <a:rPr lang="pt-BR" sz="2200" i="1" dirty="0"/>
              <a:t>contrario sensu</a:t>
            </a:r>
            <a:r>
              <a:rPr lang="pt-BR" sz="2200" dirty="0"/>
              <a:t> do artigo 26 do Código Penal.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47001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384464"/>
            <a:ext cx="10768445" cy="631767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b="1" dirty="0"/>
              <a:t>Hipóteses de inimputabilidade</a:t>
            </a:r>
            <a:r>
              <a:rPr lang="pt-BR" sz="2400" dirty="0"/>
              <a:t>: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/>
              <a:t>a) </a:t>
            </a:r>
            <a:r>
              <a:rPr lang="pt-BR" sz="2400" b="1" dirty="0"/>
              <a:t>agente menor de 18 (dezoito) anos (art. 27 do CP): </a:t>
            </a:r>
            <a:r>
              <a:rPr lang="pt-BR" sz="2400" dirty="0"/>
              <a:t> com idade igual ou superior a 12 (doze) anos estará sujeito à imposição de uma das medidas socioeducativas previstas no Estatuto da Criança e do Adolescente;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400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/>
              <a:t>b) </a:t>
            </a:r>
            <a:r>
              <a:rPr lang="pt-BR" sz="2400" b="1" dirty="0"/>
              <a:t>agente que, em razão de doença mental ou de desenvolvimento mental incompleto ou retardado, não possui capacidade para compreender o injusto praticado ou de orientar seu comportamento conforme essa compreensão</a:t>
            </a:r>
            <a:r>
              <a:rPr lang="pt-BR" sz="2400" dirty="0"/>
              <a:t> (art. 26, </a:t>
            </a:r>
            <a:r>
              <a:rPr lang="pt-BR" sz="2400" i="1" dirty="0"/>
              <a:t>caput</a:t>
            </a:r>
            <a:r>
              <a:rPr lang="pt-BR" sz="2400" dirty="0"/>
              <a:t>, do CP): aplicação de medida de segurança de internação ou de tratamento ambulatorial;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400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/>
              <a:t>c) </a:t>
            </a:r>
            <a:r>
              <a:rPr lang="pt-BR" sz="2400" b="1" dirty="0"/>
              <a:t>agente em estado de </a:t>
            </a:r>
            <a:r>
              <a:rPr lang="pt-BR" sz="2400" b="1" i="1" dirty="0"/>
              <a:t>embriaguez completa </a:t>
            </a:r>
            <a:r>
              <a:rPr lang="pt-BR" sz="2400" b="1" dirty="0"/>
              <a:t>pela ingestão de álcool ou substância equivalente decorrente de caso fortuito ou força maior</a:t>
            </a:r>
            <a:r>
              <a:rPr lang="pt-BR" sz="2400" dirty="0"/>
              <a:t> (art. 28, § 1º, do CP):  não haverá qualquer consequência para o autor da conduta; 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400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/>
              <a:t>d) </a:t>
            </a:r>
            <a:r>
              <a:rPr lang="pt-BR" sz="2400" b="1" dirty="0"/>
              <a:t>agente afetado pela dependência ou pelo uso fortuito ou decorrente de força maior de droga</a:t>
            </a:r>
            <a:r>
              <a:rPr lang="pt-BR" sz="2400" dirty="0"/>
              <a:t> (art. 45 da Lei nº 11.343/06): no caso da dependência, o agente será submetido a tratamento em regime de internação hospitalar ou extra hospitalar, (artigo 52, parágrafo único, da Lei nº 11.343/06), já na hipótese de uso fortuito ou de força maior da droga, não haverá imposição de qualquer medida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45443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2074</Words>
  <Application>Microsoft Macintosh PowerPoint</Application>
  <PresentationFormat>Widescreen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Cacho</vt:lpstr>
      <vt:lpstr>CULPABILIDADE</vt:lpstr>
      <vt:lpstr>I. Evolução do conceito de culpabilidade  </vt:lpstr>
      <vt:lpstr>I.1. Teoria psicológica da culpabilidade </vt:lpstr>
      <vt:lpstr>Apresentação do PowerPoint</vt:lpstr>
      <vt:lpstr>Apresentação do PowerPoint</vt:lpstr>
      <vt:lpstr>I.4. Teorias funcionalistas </vt:lpstr>
      <vt:lpstr>Apresentação do PowerPoint</vt:lpstr>
      <vt:lpstr>II. Estrutura da culpabilidade  </vt:lpstr>
      <vt:lpstr>Apresentação do PowerPoint</vt:lpstr>
      <vt:lpstr>Apresentação do PowerPoint</vt:lpstr>
      <vt:lpstr>II.2. Potencial consciência da ilicitude </vt:lpstr>
      <vt:lpstr>II.3. Exigibilidade de conduta conforme o direito </vt:lpstr>
      <vt:lpstr>Apresentação do PowerPoint</vt:lpstr>
      <vt:lpstr>Apresentação do PowerPoint</vt:lpstr>
      <vt:lpstr>Apresentação do PowerPoint</vt:lpstr>
      <vt:lpstr>III. Teoria da Culpabilidade e culpabilidade por vulnerabilidade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CULPABILIDADE</dc:title>
  <dc:creator>BRUNA GONCALVES LOUREIRO DE ANDRADE BARROS</dc:creator>
  <cp:lastModifiedBy>Bruna Gonçalves</cp:lastModifiedBy>
  <cp:revision>15</cp:revision>
  <dcterms:created xsi:type="dcterms:W3CDTF">2016-10-10T21:14:23Z</dcterms:created>
  <dcterms:modified xsi:type="dcterms:W3CDTF">2019-08-29T10:05:29Z</dcterms:modified>
</cp:coreProperties>
</file>