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3" r:id="rId27"/>
    <p:sldId id="334" r:id="rId28"/>
    <p:sldId id="335" r:id="rId29"/>
    <p:sldId id="336" r:id="rId30"/>
    <p:sldId id="337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48" r:id="rId42"/>
    <p:sldId id="349" r:id="rId43"/>
    <p:sldId id="352" r:id="rId44"/>
    <p:sldId id="353" r:id="rId45"/>
    <p:sldId id="354" r:id="rId46"/>
    <p:sldId id="355" r:id="rId47"/>
    <p:sldId id="369" r:id="rId48"/>
    <p:sldId id="370" r:id="rId49"/>
    <p:sldId id="371" r:id="rId50"/>
    <p:sldId id="376" r:id="rId51"/>
    <p:sldId id="377" r:id="rId52"/>
    <p:sldId id="378" r:id="rId53"/>
    <p:sldId id="379" r:id="rId54"/>
    <p:sldId id="380" r:id="rId55"/>
    <p:sldId id="302" r:id="rId5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lma" initials="T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3300"/>
    <a:srgbClr val="A50021"/>
    <a:srgbClr val="FFFFCC"/>
    <a:srgbClr val="0066FF"/>
    <a:srgbClr val="FF3300"/>
    <a:srgbClr val="474A81"/>
    <a:srgbClr val="F09A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1099" autoAdjust="0"/>
  </p:normalViewPr>
  <p:slideViewPr>
    <p:cSldViewPr>
      <p:cViewPr varScale="1">
        <p:scale>
          <a:sx n="47" d="100"/>
          <a:sy n="47" d="100"/>
        </p:scale>
        <p:origin x="176" y="64"/>
      </p:cViewPr>
      <p:guideLst>
        <p:guide orient="horz" pos="196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8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5-08-18T10:54:23.437" idx="1">
    <p:pos x="3496" y="198"/>
    <p:text>Na figura do livro não tem o Q0. Verificar se é para excluir o Q0 do gráfico abaixo.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5-08-22T14:42:39.265" idx="7">
    <p:pos x="5840" y="236"/>
    <p:text>Na fórmula do livro, temos Qa e Pb em vez de Qb e Pm (página 30).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>
              <a:defRPr sz="11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 algn="r">
              <a:defRPr sz="11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>
              <a:defRPr sz="11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 algn="r">
              <a:defRPr sz="1100" i="1">
                <a:latin typeface="Times New Roman" pitchFamily="18" charset="0"/>
              </a:defRPr>
            </a:lvl1pPr>
          </a:lstStyle>
          <a:p>
            <a:fld id="{4A1AC140-84B4-4999-8814-E5C5EF43B77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>
              <a:defRPr sz="11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 algn="r">
              <a:defRPr sz="11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>
              <a:defRPr sz="11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 algn="r">
              <a:defRPr sz="1100" i="1">
                <a:latin typeface="Times New Roman" pitchFamily="18" charset="0"/>
              </a:defRPr>
            </a:lvl1pPr>
          </a:lstStyle>
          <a:p>
            <a:fld id="{9BEE835F-9AF4-4B9F-82B9-8AA57F17EC5E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2054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36" tIns="49868" rIns="99736" bIns="498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9027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298CAB-94BD-4F4D-B872-753D90F1C1A2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459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84355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12</a:t>
            </a:r>
          </a:p>
        </p:txBody>
      </p:sp>
      <p:sp>
        <p:nvSpPr>
          <p:cNvPr id="484356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84357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84358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8042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86403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13</a:t>
            </a:r>
          </a:p>
        </p:txBody>
      </p:sp>
      <p:sp>
        <p:nvSpPr>
          <p:cNvPr id="486404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86405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86406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825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88451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14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88453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88454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84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481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0499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19</a:t>
            </a:r>
          </a:p>
        </p:txBody>
      </p:sp>
      <p:sp>
        <p:nvSpPr>
          <p:cNvPr id="490500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0501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0502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05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811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2547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17</a:t>
            </a:r>
          </a:p>
        </p:txBody>
      </p:sp>
      <p:sp>
        <p:nvSpPr>
          <p:cNvPr id="492548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2549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2550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028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6643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22</a:t>
            </a:r>
          </a:p>
        </p:txBody>
      </p:sp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6645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6646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386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361475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140</a:t>
            </a:r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361477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361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36147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3910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141</a:t>
            </a:r>
          </a:p>
        </p:txBody>
      </p:sp>
      <p:sp>
        <p:nvSpPr>
          <p:cNvPr id="363524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3635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36352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11669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8691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24</a:t>
            </a:r>
          </a:p>
        </p:txBody>
      </p:sp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8693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98694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6725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0739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25</a:t>
            </a:r>
          </a:p>
        </p:txBody>
      </p:sp>
      <p:sp>
        <p:nvSpPr>
          <p:cNvPr id="500740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0741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0742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4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4214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55683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5</a:t>
            </a:r>
          </a:p>
        </p:txBody>
      </p:sp>
      <p:sp>
        <p:nvSpPr>
          <p:cNvPr id="455684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55685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55686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568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0428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2787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26</a:t>
            </a:r>
          </a:p>
        </p:txBody>
      </p:sp>
      <p:sp>
        <p:nvSpPr>
          <p:cNvPr id="502788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2789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2790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279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45668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4835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34</a:t>
            </a:r>
          </a:p>
        </p:txBody>
      </p:sp>
      <p:sp>
        <p:nvSpPr>
          <p:cNvPr id="504836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4837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4838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483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6871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6883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44</a:t>
            </a:r>
          </a:p>
        </p:txBody>
      </p:sp>
      <p:sp>
        <p:nvSpPr>
          <p:cNvPr id="506884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6885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6886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688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1261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8931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49</a:t>
            </a:r>
          </a:p>
        </p:txBody>
      </p:sp>
      <p:sp>
        <p:nvSpPr>
          <p:cNvPr id="508932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8933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08934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1267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10979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50</a:t>
            </a:r>
          </a:p>
        </p:txBody>
      </p:sp>
      <p:sp>
        <p:nvSpPr>
          <p:cNvPr id="510980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10981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10982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098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55312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15075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54</a:t>
            </a:r>
          </a:p>
        </p:txBody>
      </p:sp>
      <p:sp>
        <p:nvSpPr>
          <p:cNvPr id="515076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15077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515078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5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8507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69</a:t>
            </a: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160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1607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5828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70</a:t>
            </a: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181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1811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6580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71</a:t>
            </a:r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01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2016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32762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72</a:t>
            </a:r>
          </a:p>
        </p:txBody>
      </p:sp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22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2221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235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57731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5</a:t>
            </a:r>
          </a:p>
        </p:txBody>
      </p:sp>
      <p:sp>
        <p:nvSpPr>
          <p:cNvPr id="457732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57733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57734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77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6149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15747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72</a:t>
            </a:r>
          </a:p>
        </p:txBody>
      </p:sp>
      <p:sp>
        <p:nvSpPr>
          <p:cNvPr id="415748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15749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157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41575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1270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73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4261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42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2426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4133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74</a:t>
            </a:r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6309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63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2631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2946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75</a:t>
            </a: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283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2835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9785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76</a:t>
            </a:r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0405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04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3040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6558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77</a:t>
            </a:r>
          </a:p>
        </p:txBody>
      </p:sp>
      <p:sp>
        <p:nvSpPr>
          <p:cNvPr id="232452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24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3245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49562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78</a:t>
            </a: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45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3450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0245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79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65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3655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43590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80</a:t>
            </a: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8597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385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3859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16226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81</a:t>
            </a: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40645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406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4064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19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59779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6</a:t>
            </a:r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59781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59782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978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22339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44739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83</a:t>
            </a:r>
          </a:p>
        </p:txBody>
      </p:sp>
      <p:sp>
        <p:nvSpPr>
          <p:cNvPr id="244740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447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4474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070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84</a:t>
            </a:r>
          </a:p>
        </p:txBody>
      </p:sp>
      <p:sp>
        <p:nvSpPr>
          <p:cNvPr id="246788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2467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24679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91909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18819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84</a:t>
            </a:r>
          </a:p>
        </p:txBody>
      </p:sp>
      <p:sp>
        <p:nvSpPr>
          <p:cNvPr id="418820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18821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18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41882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0964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63755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17405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49767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22906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4942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160962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8574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7</a:t>
            </a:r>
          </a:p>
        </p:txBody>
      </p:sp>
      <p:sp>
        <p:nvSpPr>
          <p:cNvPr id="461828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1829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1830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18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386994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E835F-9AF4-4B9F-82B9-8AA57F17EC5E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1092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57ECD7-8525-4CCB-82E3-54C1BF8684C9}" type="slidenum">
              <a:rPr lang="en-US"/>
              <a:pPr/>
              <a:t>52</a:t>
            </a:fld>
            <a:endParaRPr lang="en-US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74700"/>
            <a:ext cx="5095875" cy="3822700"/>
          </a:xfrm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17404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DECD9-2B80-4DD2-86BC-A8B76A3E55A3}" type="slidenum">
              <a:rPr lang="en-US"/>
              <a:pPr/>
              <a:t>53</a:t>
            </a:fld>
            <a:endParaRPr lang="en-US"/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74700"/>
            <a:ext cx="5095875" cy="3822700"/>
          </a:xfrm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69376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E835F-9AF4-4B9F-82B9-8AA57F17EC5E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0293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23A14C-48E0-49C1-8B25-5EF1FFB847E8}" type="slidenum">
              <a:rPr lang="en-US"/>
              <a:pPr/>
              <a:t>55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5089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3875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27</a:t>
            </a:r>
          </a:p>
        </p:txBody>
      </p:sp>
      <p:sp>
        <p:nvSpPr>
          <p:cNvPr id="463876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3877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3878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38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46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5923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31</a:t>
            </a:r>
          </a:p>
        </p:txBody>
      </p:sp>
      <p:sp>
        <p:nvSpPr>
          <p:cNvPr id="465924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5925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5926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460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7971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35</a:t>
            </a:r>
          </a:p>
        </p:txBody>
      </p:sp>
      <p:sp>
        <p:nvSpPr>
          <p:cNvPr id="467972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7973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67974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79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803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ChangeArrowheads="1"/>
          </p:cNvSpPr>
          <p:nvPr/>
        </p:nvSpPr>
        <p:spPr bwMode="auto">
          <a:xfrm>
            <a:off x="4022938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70019" name="Rectangle 3"/>
          <p:cNvSpPr>
            <a:spLocks noChangeArrowheads="1"/>
          </p:cNvSpPr>
          <p:nvPr/>
        </p:nvSpPr>
        <p:spPr bwMode="auto">
          <a:xfrm>
            <a:off x="4022938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8017" tIns="48148" rIns="98017" bIns="48148" anchor="b"/>
          <a:lstStyle/>
          <a:p>
            <a:pPr algn="r"/>
            <a:r>
              <a:rPr lang="en-US" sz="1300" dirty="0"/>
              <a:t>35</a:t>
            </a:r>
          </a:p>
        </p:txBody>
      </p:sp>
      <p:sp>
        <p:nvSpPr>
          <p:cNvPr id="470020" name="Rectangle 4"/>
          <p:cNvSpPr>
            <a:spLocks noChangeArrowheads="1"/>
          </p:cNvSpPr>
          <p:nvPr/>
        </p:nvSpPr>
        <p:spPr bwMode="auto">
          <a:xfrm>
            <a:off x="1" y="9722884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70021" name="Rectangle 5"/>
          <p:cNvSpPr>
            <a:spLocks noChangeArrowheads="1"/>
          </p:cNvSpPr>
          <p:nvPr/>
        </p:nvSpPr>
        <p:spPr bwMode="auto">
          <a:xfrm>
            <a:off x="1" y="2"/>
            <a:ext cx="3076363" cy="511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470022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002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8017" tIns="48148" rIns="98017" bIns="48148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69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77000" y="381000"/>
            <a:ext cx="1981200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79120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533400" y="381000"/>
            <a:ext cx="7924800" cy="5715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ítulo, text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0863" y="304800"/>
            <a:ext cx="7983537" cy="7239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962400" cy="4343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Gráfico 3"/>
          <p:cNvSpPr>
            <a:spLocks noGrp="1"/>
          </p:cNvSpPr>
          <p:nvPr>
            <p:ph type="chart" sz="half" idx="2"/>
          </p:nvPr>
        </p:nvSpPr>
        <p:spPr>
          <a:xfrm>
            <a:off x="4953000" y="1600200"/>
            <a:ext cx="3962400" cy="43434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EA2B85-DC7D-4625-AB44-903CB1F28EDA}" type="slidenum">
              <a:rPr lang="en-US"/>
              <a:pPr/>
              <a:t>‹nº›</a:t>
            </a:fld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617645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CC"/>
            </a:gs>
            <a:gs pos="100000">
              <a:srgbClr val="FFFFCC">
                <a:gamma/>
                <a:tint val="20000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39825" y="6470650"/>
            <a:ext cx="2357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96963" y="6451600"/>
            <a:ext cx="2265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n"/>
        <a:tabLst>
          <a:tab pos="333375" algn="l"/>
          <a:tab pos="857250" algn="l"/>
        </a:tabLst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ä"/>
        <a:tabLst>
          <a:tab pos="333375" algn="l"/>
          <a:tab pos="857250" algn="l"/>
        </a:tabLst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tabLst>
          <a:tab pos="333375" algn="l"/>
          <a:tab pos="857250" algn="l"/>
        </a:tabLst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comments" Target="../comments/comment2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0.emf"/><Relationship Id="rId4" Type="http://schemas.openxmlformats.org/officeDocument/2006/relationships/oleObject" Target="../embeddings/Documento_do_Microsoft_Word_97_-_20031.doc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4106" name="Picture 10" descr="chap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940050" cy="6858000"/>
          </a:xfrm>
          <a:prstGeom prst="rect">
            <a:avLst/>
          </a:prstGeom>
          <a:noFill/>
        </p:spPr>
      </p:pic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4840288" y="4354513"/>
            <a:ext cx="184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3457575" y="2060575"/>
            <a:ext cx="4427538" cy="4032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Esalq/USP</a:t>
            </a:r>
            <a:b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Curso de Ciências </a:t>
            </a:r>
            <a:r>
              <a:rPr lang="pt-BR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dos Alimentos</a:t>
            </a: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Les 144-Introdução à </a:t>
            </a:r>
            <a:r>
              <a:rPr lang="pt-BR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Economia</a:t>
            </a: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Teoria do funcionamento do mercado</a:t>
            </a: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pt-BR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25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365BAF3A-5BF2-49CC-9E26-7ADDA6498805}" type="slidenum">
              <a:rPr lang="en-US"/>
              <a:pPr/>
              <a:t>10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83330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3331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3332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 mecanismo de mercado</a:t>
            </a:r>
          </a:p>
        </p:txBody>
      </p:sp>
      <p:sp>
        <p:nvSpPr>
          <p:cNvPr id="483333" name="Rectangle 1029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3334" name="Line 1030"/>
          <p:cNvSpPr>
            <a:spLocks noChangeShapeType="1"/>
          </p:cNvSpPr>
          <p:nvPr/>
        </p:nvSpPr>
        <p:spPr bwMode="auto">
          <a:xfrm>
            <a:off x="2209800" y="1744663"/>
            <a:ext cx="0" cy="4211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3335" name="Line 1031"/>
          <p:cNvSpPr>
            <a:spLocks noChangeShapeType="1"/>
          </p:cNvSpPr>
          <p:nvPr/>
        </p:nvSpPr>
        <p:spPr bwMode="auto">
          <a:xfrm>
            <a:off x="2228850" y="5969000"/>
            <a:ext cx="4222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3336" name="Rectangle 1032"/>
          <p:cNvSpPr>
            <a:spLocks noChangeArrowheads="1"/>
          </p:cNvSpPr>
          <p:nvPr/>
        </p:nvSpPr>
        <p:spPr bwMode="auto">
          <a:xfrm>
            <a:off x="5416550" y="5873750"/>
            <a:ext cx="1508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charset="0"/>
              </a:rPr>
              <a:t>Quantidade</a:t>
            </a:r>
            <a:r>
              <a:rPr lang="en-US" sz="2000" b="1">
                <a:latin typeface="Arial" charset="0"/>
              </a:rPr>
              <a:t> </a:t>
            </a:r>
          </a:p>
        </p:txBody>
      </p:sp>
      <p:grpSp>
        <p:nvGrpSpPr>
          <p:cNvPr id="483337" name="Group 1033"/>
          <p:cNvGrpSpPr>
            <a:grpSpLocks/>
          </p:cNvGrpSpPr>
          <p:nvPr/>
        </p:nvGrpSpPr>
        <p:grpSpPr bwMode="auto">
          <a:xfrm>
            <a:off x="3124200" y="1905000"/>
            <a:ext cx="3402013" cy="3659188"/>
            <a:chOff x="1968" y="1200"/>
            <a:chExt cx="2143" cy="2305"/>
          </a:xfrm>
        </p:grpSpPr>
        <p:sp>
          <p:nvSpPr>
            <p:cNvPr id="483338" name="Freeform 1034"/>
            <p:cNvSpPr>
              <a:spLocks/>
            </p:cNvSpPr>
            <p:nvPr/>
          </p:nvSpPr>
          <p:spPr bwMode="auto">
            <a:xfrm>
              <a:off x="1968" y="1200"/>
              <a:ext cx="1873" cy="2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87"/>
                </a:cxn>
                <a:cxn ang="0">
                  <a:pos x="782" y="1203"/>
                </a:cxn>
                <a:cxn ang="0">
                  <a:pos x="1349" y="1852"/>
                </a:cxn>
                <a:cxn ang="0">
                  <a:pos x="1625" y="2095"/>
                </a:cxn>
                <a:cxn ang="0">
                  <a:pos x="1872" y="2208"/>
                </a:cxn>
              </a:cxnLst>
              <a:rect l="0" t="0" r="r" b="b"/>
              <a:pathLst>
                <a:path w="1873" h="2209">
                  <a:moveTo>
                    <a:pt x="0" y="0"/>
                  </a:moveTo>
                  <a:lnTo>
                    <a:pt x="360" y="587"/>
                  </a:lnTo>
                  <a:lnTo>
                    <a:pt x="782" y="1203"/>
                  </a:lnTo>
                  <a:lnTo>
                    <a:pt x="1349" y="1852"/>
                  </a:lnTo>
                  <a:lnTo>
                    <a:pt x="1625" y="2095"/>
                  </a:lnTo>
                  <a:lnTo>
                    <a:pt x="1872" y="2208"/>
                  </a:lnTo>
                </a:path>
              </a:pathLst>
            </a:custGeom>
            <a:noFill/>
            <a:ln w="50800" cap="rnd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483339" name="Rectangle 1035"/>
            <p:cNvSpPr>
              <a:spLocks noChangeArrowheads="1"/>
            </p:cNvSpPr>
            <p:nvPr/>
          </p:nvSpPr>
          <p:spPr bwMode="auto">
            <a:xfrm>
              <a:off x="3881" y="3257"/>
              <a:ext cx="230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D</a:t>
              </a:r>
            </a:p>
          </p:txBody>
        </p:sp>
      </p:grpSp>
      <p:grpSp>
        <p:nvGrpSpPr>
          <p:cNvPr id="483340" name="Group 1036"/>
          <p:cNvGrpSpPr>
            <a:grpSpLocks/>
          </p:cNvGrpSpPr>
          <p:nvPr/>
        </p:nvGrpSpPr>
        <p:grpSpPr bwMode="auto">
          <a:xfrm>
            <a:off x="2209800" y="1782763"/>
            <a:ext cx="3676650" cy="3476625"/>
            <a:chOff x="1392" y="1123"/>
            <a:chExt cx="2316" cy="2190"/>
          </a:xfrm>
        </p:grpSpPr>
        <p:sp>
          <p:nvSpPr>
            <p:cNvPr id="483341" name="Freeform 1037"/>
            <p:cNvSpPr>
              <a:spLocks/>
            </p:cNvSpPr>
            <p:nvPr/>
          </p:nvSpPr>
          <p:spPr bwMode="auto">
            <a:xfrm>
              <a:off x="1392" y="1440"/>
              <a:ext cx="2209" cy="1873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587" y="1512"/>
                </a:cxn>
                <a:cxn ang="0">
                  <a:pos x="1203" y="1090"/>
                </a:cxn>
                <a:cxn ang="0">
                  <a:pos x="1852" y="523"/>
                </a:cxn>
                <a:cxn ang="0">
                  <a:pos x="2095" y="247"/>
                </a:cxn>
                <a:cxn ang="0">
                  <a:pos x="2208" y="0"/>
                </a:cxn>
              </a:cxnLst>
              <a:rect l="0" t="0" r="r" b="b"/>
              <a:pathLst>
                <a:path w="2209" h="1873">
                  <a:moveTo>
                    <a:pt x="0" y="1872"/>
                  </a:moveTo>
                  <a:lnTo>
                    <a:pt x="587" y="1512"/>
                  </a:lnTo>
                  <a:lnTo>
                    <a:pt x="1203" y="1090"/>
                  </a:lnTo>
                  <a:lnTo>
                    <a:pt x="1852" y="523"/>
                  </a:lnTo>
                  <a:lnTo>
                    <a:pt x="2095" y="247"/>
                  </a:lnTo>
                  <a:lnTo>
                    <a:pt x="2208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483342" name="Rectangle 1038"/>
            <p:cNvSpPr>
              <a:spLocks noChangeArrowheads="1"/>
            </p:cNvSpPr>
            <p:nvPr/>
          </p:nvSpPr>
          <p:spPr bwMode="auto">
            <a:xfrm>
              <a:off x="3487" y="1123"/>
              <a:ext cx="22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</a:t>
              </a:r>
            </a:p>
          </p:txBody>
        </p:sp>
      </p:grpSp>
      <p:grpSp>
        <p:nvGrpSpPr>
          <p:cNvPr id="483343" name="Group 1039"/>
          <p:cNvGrpSpPr>
            <a:grpSpLocks/>
          </p:cNvGrpSpPr>
          <p:nvPr/>
        </p:nvGrpSpPr>
        <p:grpSpPr bwMode="auto">
          <a:xfrm>
            <a:off x="1801813" y="2592388"/>
            <a:ext cx="7051675" cy="3695700"/>
            <a:chOff x="1135" y="1633"/>
            <a:chExt cx="4442" cy="2328"/>
          </a:xfrm>
        </p:grpSpPr>
        <p:sp>
          <p:nvSpPr>
            <p:cNvPr id="483344" name="Rectangle 1040"/>
            <p:cNvSpPr>
              <a:spLocks noChangeArrowheads="1"/>
            </p:cNvSpPr>
            <p:nvPr/>
          </p:nvSpPr>
          <p:spPr bwMode="auto">
            <a:xfrm>
              <a:off x="3807" y="1633"/>
              <a:ext cx="1770" cy="1102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800" b="1">
                  <a:latin typeface="Arial" charset="0"/>
                </a:rPr>
                <a:t>As curvas se cruzam no</a:t>
              </a:r>
            </a:p>
            <a:p>
              <a:pPr algn="ctr"/>
              <a:r>
                <a:rPr lang="en-US" sz="1800" b="1">
                  <a:latin typeface="Arial" charset="0"/>
                </a:rPr>
                <a:t> ponto de equilíbrio. </a:t>
              </a:r>
            </a:p>
            <a:p>
              <a:pPr algn="ctr"/>
              <a:r>
                <a:rPr lang="en-US" sz="1800" b="1">
                  <a:latin typeface="Arial" charset="0"/>
                </a:rPr>
                <a:t> Ao preço </a:t>
              </a:r>
              <a:r>
                <a:rPr lang="en-US" sz="1800" b="1" i="1">
                  <a:latin typeface="Arial" charset="0"/>
                </a:rPr>
                <a:t>P</a:t>
              </a:r>
              <a:r>
                <a:rPr lang="en-US" sz="1800" b="1" i="1" baseline="-25000">
                  <a:latin typeface="Arial" charset="0"/>
                </a:rPr>
                <a:t>0</a:t>
              </a:r>
              <a:r>
                <a:rPr lang="en-US" sz="1800" b="1">
                  <a:latin typeface="Arial" charset="0"/>
                </a:rPr>
                <a:t> , </a:t>
              </a:r>
            </a:p>
            <a:p>
              <a:pPr algn="ctr"/>
              <a:r>
                <a:rPr lang="en-US" sz="1800" b="1">
                  <a:latin typeface="Arial" charset="0"/>
                </a:rPr>
                <a:t>a quantidade ofertada</a:t>
              </a:r>
            </a:p>
            <a:p>
              <a:pPr algn="ctr"/>
              <a:r>
                <a:rPr lang="en-US" sz="1800" b="1">
                  <a:latin typeface="Arial" charset="0"/>
                </a:rPr>
                <a:t> é igual à quantidade </a:t>
              </a:r>
            </a:p>
            <a:p>
              <a:pPr algn="ctr"/>
              <a:r>
                <a:rPr lang="en-US" sz="1800" b="1">
                  <a:latin typeface="Arial" charset="0"/>
                </a:rPr>
                <a:t>demandada, </a:t>
              </a:r>
              <a:r>
                <a:rPr lang="en-US" sz="1800" b="1" i="1">
                  <a:latin typeface="Arial" charset="0"/>
                </a:rPr>
                <a:t>Q</a:t>
              </a:r>
              <a:r>
                <a:rPr lang="en-US" sz="1800" b="1" i="1" baseline="-25000">
                  <a:latin typeface="Arial" charset="0"/>
                </a:rPr>
                <a:t>0</a:t>
              </a:r>
              <a:r>
                <a:rPr lang="en-US" sz="1800" b="1" i="1">
                  <a:latin typeface="Arial" charset="0"/>
                </a:rPr>
                <a:t> . </a:t>
              </a:r>
            </a:p>
          </p:txBody>
        </p:sp>
        <p:sp>
          <p:nvSpPr>
            <p:cNvPr id="483345" name="Line 1041"/>
            <p:cNvSpPr>
              <a:spLocks noChangeShapeType="1"/>
            </p:cNvSpPr>
            <p:nvPr/>
          </p:nvSpPr>
          <p:spPr bwMode="auto">
            <a:xfrm flipH="1">
              <a:off x="1371" y="2400"/>
              <a:ext cx="138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3346" name="Oval 1042"/>
            <p:cNvSpPr>
              <a:spLocks noChangeArrowheads="1"/>
            </p:cNvSpPr>
            <p:nvPr/>
          </p:nvSpPr>
          <p:spPr bwMode="auto">
            <a:xfrm>
              <a:off x="2688" y="235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3347" name="Rectangle 1043"/>
            <p:cNvSpPr>
              <a:spLocks noChangeArrowheads="1"/>
            </p:cNvSpPr>
            <p:nvPr/>
          </p:nvSpPr>
          <p:spPr bwMode="auto">
            <a:xfrm>
              <a:off x="1135" y="2227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0</a:t>
              </a:r>
            </a:p>
          </p:txBody>
        </p:sp>
        <p:sp>
          <p:nvSpPr>
            <p:cNvPr id="483348" name="Rectangle 1044"/>
            <p:cNvSpPr>
              <a:spLocks noChangeArrowheads="1"/>
            </p:cNvSpPr>
            <p:nvPr/>
          </p:nvSpPr>
          <p:spPr bwMode="auto">
            <a:xfrm>
              <a:off x="2585" y="3713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0</a:t>
              </a:r>
            </a:p>
          </p:txBody>
        </p:sp>
        <p:sp>
          <p:nvSpPr>
            <p:cNvPr id="483349" name="Line 1045"/>
            <p:cNvSpPr>
              <a:spLocks noChangeShapeType="1"/>
            </p:cNvSpPr>
            <p:nvPr/>
          </p:nvSpPr>
          <p:spPr bwMode="auto">
            <a:xfrm>
              <a:off x="2736" y="2475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483350" name="Rectangle 1046"/>
          <p:cNvSpPr>
            <a:spLocks noChangeArrowheads="1"/>
          </p:cNvSpPr>
          <p:nvPr/>
        </p:nvSpPr>
        <p:spPr bwMode="auto">
          <a:xfrm>
            <a:off x="608013" y="1663700"/>
            <a:ext cx="1565275" cy="83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Preço</a:t>
            </a:r>
          </a:p>
          <a:p>
            <a:pPr algn="r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(dólares por </a:t>
            </a:r>
          </a:p>
          <a:p>
            <a:pPr algn="r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unidade)</a:t>
            </a:r>
            <a:endParaRPr lang="en-US" sz="2000" b="1">
              <a:latin typeface="Arial" charset="0"/>
            </a:endParaRPr>
          </a:p>
        </p:txBody>
      </p:sp>
      <p:sp>
        <p:nvSpPr>
          <p:cNvPr id="483351" name="Text Box 1047"/>
          <p:cNvSpPr txBox="1">
            <a:spLocks noChangeArrowheads="1"/>
          </p:cNvSpPr>
          <p:nvPr/>
        </p:nvSpPr>
        <p:spPr bwMode="auto">
          <a:xfrm>
            <a:off x="5094288" y="1222375"/>
            <a:ext cx="3205162" cy="531813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Oferta e demanda</a:t>
            </a:r>
            <a:endParaRPr lang="en-US" sz="32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731774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98BC7DAC-30DF-4D49-AC49-13A8339C2033}" type="slidenum">
              <a:rPr lang="en-US"/>
              <a:pPr/>
              <a:t>11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85378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5379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538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mecanismo de mercado</a:t>
            </a:r>
          </a:p>
        </p:txBody>
      </p:sp>
      <p:sp>
        <p:nvSpPr>
          <p:cNvPr id="485381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Características do preço de equilíbrio</a:t>
            </a:r>
          </a:p>
          <a:p>
            <a:pPr lvl="1"/>
            <a:r>
              <a:rPr lang="pt-BR"/>
              <a:t>Q</a:t>
            </a:r>
            <a:r>
              <a:rPr lang="pt-BR" baseline="-25000"/>
              <a:t>D</a:t>
            </a:r>
            <a:r>
              <a:rPr lang="pt-BR"/>
              <a:t> = Q</a:t>
            </a:r>
            <a:r>
              <a:rPr lang="pt-BR" baseline="-25000"/>
              <a:t>S</a:t>
            </a:r>
            <a:endParaRPr lang="pt-BR"/>
          </a:p>
          <a:p>
            <a:pPr lvl="1"/>
            <a:r>
              <a:rPr lang="pt-BR"/>
              <a:t>Não há escassez de oferta</a:t>
            </a:r>
          </a:p>
          <a:p>
            <a:pPr lvl="1"/>
            <a:r>
              <a:rPr lang="pt-BR"/>
              <a:t>Não há excesso de oferta</a:t>
            </a:r>
          </a:p>
          <a:p>
            <a:pPr lvl="1"/>
            <a:r>
              <a:rPr lang="pt-BR"/>
              <a:t>Não há pressão para que o preço seja alterado</a:t>
            </a:r>
          </a:p>
        </p:txBody>
      </p:sp>
    </p:spTree>
    <p:extLst>
      <p:ext uri="{BB962C8B-B14F-4D97-AF65-F5344CB8AC3E}">
        <p14:creationId xmlns:p14="http://schemas.microsoft.com/office/powerpoint/2010/main" val="742083222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28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B2337452-890B-4EEC-8374-A7229948B411}" type="slidenum">
              <a:rPr lang="en-US"/>
              <a:pPr/>
              <a:t>12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8742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742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742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 mecanismo de mercado</a:t>
            </a:r>
          </a:p>
        </p:txBody>
      </p:sp>
      <p:sp>
        <p:nvSpPr>
          <p:cNvPr id="487429" name="Rectangle 5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7430" name="Line 6"/>
          <p:cNvSpPr>
            <a:spLocks noChangeShapeType="1"/>
          </p:cNvSpPr>
          <p:nvPr/>
        </p:nvSpPr>
        <p:spPr bwMode="auto">
          <a:xfrm>
            <a:off x="2209800" y="1744663"/>
            <a:ext cx="0" cy="4211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7431" name="Line 7"/>
          <p:cNvSpPr>
            <a:spLocks noChangeShapeType="1"/>
          </p:cNvSpPr>
          <p:nvPr/>
        </p:nvSpPr>
        <p:spPr bwMode="auto">
          <a:xfrm>
            <a:off x="2228850" y="5969000"/>
            <a:ext cx="4222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7432" name="Rectangle 8"/>
          <p:cNvSpPr>
            <a:spLocks noChangeArrowheads="1"/>
          </p:cNvSpPr>
          <p:nvPr/>
        </p:nvSpPr>
        <p:spPr bwMode="auto">
          <a:xfrm>
            <a:off x="5454650" y="5835650"/>
            <a:ext cx="15224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charset="0"/>
              </a:rPr>
              <a:t>Quantidade</a:t>
            </a:r>
            <a:r>
              <a:rPr lang="en-US" b="1">
                <a:latin typeface="Arial" charset="0"/>
              </a:rPr>
              <a:t> </a:t>
            </a:r>
          </a:p>
        </p:txBody>
      </p:sp>
      <p:sp>
        <p:nvSpPr>
          <p:cNvPr id="487433" name="Freeform 9"/>
          <p:cNvSpPr>
            <a:spLocks/>
          </p:cNvSpPr>
          <p:nvPr/>
        </p:nvSpPr>
        <p:spPr bwMode="auto">
          <a:xfrm>
            <a:off x="3124200" y="1905000"/>
            <a:ext cx="2973388" cy="3506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0" y="587"/>
              </a:cxn>
              <a:cxn ang="0">
                <a:pos x="782" y="1203"/>
              </a:cxn>
              <a:cxn ang="0">
                <a:pos x="1349" y="1852"/>
              </a:cxn>
              <a:cxn ang="0">
                <a:pos x="1625" y="2095"/>
              </a:cxn>
              <a:cxn ang="0">
                <a:pos x="1872" y="2208"/>
              </a:cxn>
            </a:cxnLst>
            <a:rect l="0" t="0" r="r" b="b"/>
            <a:pathLst>
              <a:path w="1873" h="2209">
                <a:moveTo>
                  <a:pt x="0" y="0"/>
                </a:moveTo>
                <a:lnTo>
                  <a:pt x="360" y="587"/>
                </a:lnTo>
                <a:lnTo>
                  <a:pt x="782" y="1203"/>
                </a:lnTo>
                <a:lnTo>
                  <a:pt x="1349" y="1852"/>
                </a:lnTo>
                <a:lnTo>
                  <a:pt x="1625" y="2095"/>
                </a:lnTo>
                <a:lnTo>
                  <a:pt x="1872" y="2208"/>
                </a:lnTo>
              </a:path>
            </a:pathLst>
          </a:custGeom>
          <a:noFill/>
          <a:ln w="50800" cap="rnd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7434" name="Rectangle 10"/>
          <p:cNvSpPr>
            <a:spLocks noChangeArrowheads="1"/>
          </p:cNvSpPr>
          <p:nvPr/>
        </p:nvSpPr>
        <p:spPr bwMode="auto">
          <a:xfrm>
            <a:off x="6161088" y="5170488"/>
            <a:ext cx="365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D</a:t>
            </a:r>
          </a:p>
        </p:txBody>
      </p:sp>
      <p:grpSp>
        <p:nvGrpSpPr>
          <p:cNvPr id="487435" name="Group 11"/>
          <p:cNvGrpSpPr>
            <a:grpSpLocks/>
          </p:cNvGrpSpPr>
          <p:nvPr/>
        </p:nvGrpSpPr>
        <p:grpSpPr bwMode="auto">
          <a:xfrm>
            <a:off x="2209800" y="1782763"/>
            <a:ext cx="3676650" cy="3476625"/>
            <a:chOff x="1392" y="1123"/>
            <a:chExt cx="2316" cy="2190"/>
          </a:xfrm>
        </p:grpSpPr>
        <p:sp>
          <p:nvSpPr>
            <p:cNvPr id="487436" name="Freeform 12"/>
            <p:cNvSpPr>
              <a:spLocks/>
            </p:cNvSpPr>
            <p:nvPr/>
          </p:nvSpPr>
          <p:spPr bwMode="auto">
            <a:xfrm>
              <a:off x="1392" y="1440"/>
              <a:ext cx="2209" cy="1873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587" y="1512"/>
                </a:cxn>
                <a:cxn ang="0">
                  <a:pos x="1203" y="1090"/>
                </a:cxn>
                <a:cxn ang="0">
                  <a:pos x="1852" y="523"/>
                </a:cxn>
                <a:cxn ang="0">
                  <a:pos x="2095" y="247"/>
                </a:cxn>
                <a:cxn ang="0">
                  <a:pos x="2208" y="0"/>
                </a:cxn>
              </a:cxnLst>
              <a:rect l="0" t="0" r="r" b="b"/>
              <a:pathLst>
                <a:path w="2209" h="1873">
                  <a:moveTo>
                    <a:pt x="0" y="1872"/>
                  </a:moveTo>
                  <a:lnTo>
                    <a:pt x="587" y="1512"/>
                  </a:lnTo>
                  <a:lnTo>
                    <a:pt x="1203" y="1090"/>
                  </a:lnTo>
                  <a:lnTo>
                    <a:pt x="1852" y="523"/>
                  </a:lnTo>
                  <a:lnTo>
                    <a:pt x="2095" y="247"/>
                  </a:lnTo>
                  <a:lnTo>
                    <a:pt x="2208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487437" name="Rectangle 13"/>
            <p:cNvSpPr>
              <a:spLocks noChangeArrowheads="1"/>
            </p:cNvSpPr>
            <p:nvPr/>
          </p:nvSpPr>
          <p:spPr bwMode="auto">
            <a:xfrm>
              <a:off x="3487" y="1123"/>
              <a:ext cx="22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</a:t>
              </a:r>
            </a:p>
          </p:txBody>
        </p:sp>
      </p:grpSp>
      <p:grpSp>
        <p:nvGrpSpPr>
          <p:cNvPr id="487438" name="Group 14"/>
          <p:cNvGrpSpPr>
            <a:grpSpLocks/>
          </p:cNvGrpSpPr>
          <p:nvPr/>
        </p:nvGrpSpPr>
        <p:grpSpPr bwMode="auto">
          <a:xfrm>
            <a:off x="1801813" y="3535363"/>
            <a:ext cx="2771775" cy="2752725"/>
            <a:chOff x="1135" y="2227"/>
            <a:chExt cx="1746" cy="1734"/>
          </a:xfrm>
        </p:grpSpPr>
        <p:sp>
          <p:nvSpPr>
            <p:cNvPr id="487439" name="Line 15"/>
            <p:cNvSpPr>
              <a:spLocks noChangeShapeType="1"/>
            </p:cNvSpPr>
            <p:nvPr/>
          </p:nvSpPr>
          <p:spPr bwMode="auto">
            <a:xfrm flipH="1">
              <a:off x="1371" y="2400"/>
              <a:ext cx="13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7440" name="Oval 16"/>
            <p:cNvSpPr>
              <a:spLocks noChangeArrowheads="1"/>
            </p:cNvSpPr>
            <p:nvPr/>
          </p:nvSpPr>
          <p:spPr bwMode="auto">
            <a:xfrm>
              <a:off x="2688" y="235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7441" name="Rectangle 17"/>
            <p:cNvSpPr>
              <a:spLocks noChangeArrowheads="1"/>
            </p:cNvSpPr>
            <p:nvPr/>
          </p:nvSpPr>
          <p:spPr bwMode="auto">
            <a:xfrm>
              <a:off x="1135" y="2227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0</a:t>
              </a:r>
            </a:p>
          </p:txBody>
        </p:sp>
        <p:sp>
          <p:nvSpPr>
            <p:cNvPr id="487442" name="Rectangle 18"/>
            <p:cNvSpPr>
              <a:spLocks noChangeArrowheads="1"/>
            </p:cNvSpPr>
            <p:nvPr/>
          </p:nvSpPr>
          <p:spPr bwMode="auto">
            <a:xfrm>
              <a:off x="2585" y="3713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0</a:t>
              </a:r>
            </a:p>
          </p:txBody>
        </p:sp>
        <p:sp>
          <p:nvSpPr>
            <p:cNvPr id="487443" name="Line 19"/>
            <p:cNvSpPr>
              <a:spLocks noChangeShapeType="1"/>
            </p:cNvSpPr>
            <p:nvPr/>
          </p:nvSpPr>
          <p:spPr bwMode="auto">
            <a:xfrm>
              <a:off x="2736" y="2475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487444" name="Rectangle 20"/>
          <p:cNvSpPr>
            <a:spLocks noChangeArrowheads="1"/>
          </p:cNvSpPr>
          <p:nvPr/>
        </p:nvSpPr>
        <p:spPr bwMode="auto">
          <a:xfrm>
            <a:off x="5622925" y="2921000"/>
            <a:ext cx="3228975" cy="2162175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charset="0"/>
              </a:rPr>
              <a:t>Se o preço estiver acima</a:t>
            </a:r>
          </a:p>
          <a:p>
            <a:r>
              <a:rPr lang="en-US" sz="1800" b="1">
                <a:latin typeface="Arial" charset="0"/>
              </a:rPr>
              <a:t> do ponto de equilíbrio:</a:t>
            </a:r>
          </a:p>
          <a:p>
            <a:endParaRPr lang="en-US" sz="1800" b="1">
              <a:latin typeface="Arial" charset="0"/>
            </a:endParaRPr>
          </a:p>
          <a:p>
            <a:pPr>
              <a:lnSpc>
                <a:spcPct val="50000"/>
              </a:lnSpc>
            </a:pPr>
            <a:r>
              <a:rPr lang="en-US" sz="1800" b="1">
                <a:latin typeface="Arial" charset="0"/>
              </a:rPr>
              <a:t>1) O preço está acima do</a:t>
            </a:r>
          </a:p>
          <a:p>
            <a:r>
              <a:rPr lang="en-US" sz="1800" b="1">
                <a:latin typeface="Arial" charset="0"/>
              </a:rPr>
              <a:t> preço de equilíbrio</a:t>
            </a:r>
          </a:p>
          <a:p>
            <a:r>
              <a:rPr lang="en-US" sz="1800" b="1">
                <a:latin typeface="Arial" charset="0"/>
              </a:rPr>
              <a:t>2) Q</a:t>
            </a:r>
            <a:r>
              <a:rPr lang="en-US" sz="1800" b="1" baseline="-25000">
                <a:latin typeface="Arial" charset="0"/>
              </a:rPr>
              <a:t>s</a:t>
            </a:r>
            <a:r>
              <a:rPr lang="en-US" sz="1800" b="1">
                <a:latin typeface="Arial" charset="0"/>
              </a:rPr>
              <a:t>  &gt; Q</a:t>
            </a:r>
            <a:r>
              <a:rPr lang="en-US" sz="1800" b="1" baseline="-25000">
                <a:latin typeface="Arial" charset="0"/>
              </a:rPr>
              <a:t>d</a:t>
            </a:r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3) O preço cai para o </a:t>
            </a:r>
            <a:r>
              <a:rPr lang="en-US" sz="1800" b="1" i="1">
                <a:latin typeface="Arial" charset="0"/>
              </a:rPr>
              <a:t>preço</a:t>
            </a:r>
          </a:p>
          <a:p>
            <a:r>
              <a:rPr lang="en-US" sz="1800" b="1" i="1">
                <a:latin typeface="Arial" charset="0"/>
              </a:rPr>
              <a:t>     de equilíbrio do mercado</a:t>
            </a:r>
          </a:p>
        </p:txBody>
      </p:sp>
      <p:sp>
        <p:nvSpPr>
          <p:cNvPr id="487445" name="Line 21"/>
          <p:cNvSpPr>
            <a:spLocks noChangeShapeType="1"/>
          </p:cNvSpPr>
          <p:nvPr/>
        </p:nvSpPr>
        <p:spPr bwMode="auto">
          <a:xfrm flipH="1">
            <a:off x="2270125" y="2995613"/>
            <a:ext cx="3024188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7446" name="Rectangle 22"/>
          <p:cNvSpPr>
            <a:spLocks noChangeArrowheads="1"/>
          </p:cNvSpPr>
          <p:nvPr/>
        </p:nvSpPr>
        <p:spPr bwMode="auto">
          <a:xfrm>
            <a:off x="1800225" y="2755900"/>
            <a:ext cx="4429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P</a:t>
            </a:r>
            <a:r>
              <a:rPr lang="en-US" sz="2000" b="1" i="1" baseline="-25000">
                <a:latin typeface="Arial" charset="0"/>
              </a:rPr>
              <a:t>1</a:t>
            </a:r>
          </a:p>
        </p:txBody>
      </p:sp>
      <p:sp>
        <p:nvSpPr>
          <p:cNvPr id="487447" name="Freeform 23"/>
          <p:cNvSpPr>
            <a:spLocks/>
          </p:cNvSpPr>
          <p:nvPr/>
        </p:nvSpPr>
        <p:spPr bwMode="auto">
          <a:xfrm>
            <a:off x="3786188" y="2768600"/>
            <a:ext cx="1449387" cy="153988"/>
          </a:xfrm>
          <a:custGeom>
            <a:avLst/>
            <a:gdLst/>
            <a:ahLst/>
            <a:cxnLst>
              <a:cxn ang="0">
                <a:pos x="912" y="96"/>
              </a:cxn>
              <a:cxn ang="0">
                <a:pos x="907" y="76"/>
              </a:cxn>
              <a:cxn ang="0">
                <a:pos x="891" y="61"/>
              </a:cxn>
              <a:cxn ang="0">
                <a:pos x="864" y="49"/>
              </a:cxn>
              <a:cxn ang="0">
                <a:pos x="832" y="46"/>
              </a:cxn>
              <a:cxn ang="0">
                <a:pos x="530" y="46"/>
              </a:cxn>
              <a:cxn ang="0">
                <a:pos x="499" y="43"/>
              </a:cxn>
              <a:cxn ang="0">
                <a:pos x="477" y="32"/>
              </a:cxn>
              <a:cxn ang="0">
                <a:pos x="461" y="17"/>
              </a:cxn>
              <a:cxn ang="0">
                <a:pos x="456" y="0"/>
              </a:cxn>
              <a:cxn ang="0">
                <a:pos x="451" y="17"/>
              </a:cxn>
              <a:cxn ang="0">
                <a:pos x="435" y="32"/>
              </a:cxn>
              <a:cxn ang="0">
                <a:pos x="408" y="43"/>
              </a:cxn>
              <a:cxn ang="0">
                <a:pos x="377" y="46"/>
              </a:cxn>
              <a:cxn ang="0">
                <a:pos x="74" y="46"/>
              </a:cxn>
              <a:cxn ang="0">
                <a:pos x="43" y="49"/>
              </a:cxn>
              <a:cxn ang="0">
                <a:pos x="21" y="61"/>
              </a:cxn>
              <a:cxn ang="0">
                <a:pos x="6" y="76"/>
              </a:cxn>
              <a:cxn ang="0">
                <a:pos x="0" y="96"/>
              </a:cxn>
            </a:cxnLst>
            <a:rect l="0" t="0" r="r" b="b"/>
            <a:pathLst>
              <a:path w="913" h="97">
                <a:moveTo>
                  <a:pt x="912" y="96"/>
                </a:moveTo>
                <a:lnTo>
                  <a:pt x="907" y="76"/>
                </a:lnTo>
                <a:lnTo>
                  <a:pt x="891" y="61"/>
                </a:lnTo>
                <a:lnTo>
                  <a:pt x="864" y="49"/>
                </a:lnTo>
                <a:lnTo>
                  <a:pt x="832" y="46"/>
                </a:lnTo>
                <a:lnTo>
                  <a:pt x="530" y="46"/>
                </a:lnTo>
                <a:lnTo>
                  <a:pt x="499" y="43"/>
                </a:lnTo>
                <a:lnTo>
                  <a:pt x="477" y="32"/>
                </a:lnTo>
                <a:lnTo>
                  <a:pt x="461" y="17"/>
                </a:lnTo>
                <a:lnTo>
                  <a:pt x="456" y="0"/>
                </a:lnTo>
                <a:lnTo>
                  <a:pt x="451" y="17"/>
                </a:lnTo>
                <a:lnTo>
                  <a:pt x="435" y="32"/>
                </a:lnTo>
                <a:lnTo>
                  <a:pt x="408" y="43"/>
                </a:lnTo>
                <a:lnTo>
                  <a:pt x="377" y="46"/>
                </a:lnTo>
                <a:lnTo>
                  <a:pt x="74" y="46"/>
                </a:lnTo>
                <a:lnTo>
                  <a:pt x="43" y="49"/>
                </a:lnTo>
                <a:lnTo>
                  <a:pt x="21" y="61"/>
                </a:lnTo>
                <a:lnTo>
                  <a:pt x="6" y="76"/>
                </a:lnTo>
                <a:lnTo>
                  <a:pt x="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7448" name="Rectangle 24"/>
          <p:cNvSpPr>
            <a:spLocks noChangeArrowheads="1"/>
          </p:cNvSpPr>
          <p:nvPr/>
        </p:nvSpPr>
        <p:spPr bwMode="auto">
          <a:xfrm>
            <a:off x="3930650" y="2047875"/>
            <a:ext cx="12827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latin typeface="Arial" charset="0"/>
              </a:rPr>
              <a:t>Excesso </a:t>
            </a:r>
          </a:p>
          <a:p>
            <a:r>
              <a:rPr lang="en-US" sz="2000" b="1">
                <a:latin typeface="Arial" charset="0"/>
              </a:rPr>
              <a:t>de oferta</a:t>
            </a:r>
          </a:p>
        </p:txBody>
      </p:sp>
      <p:sp>
        <p:nvSpPr>
          <p:cNvPr id="487449" name="Rectangle 25"/>
          <p:cNvSpPr>
            <a:spLocks noChangeArrowheads="1"/>
          </p:cNvSpPr>
          <p:nvPr/>
        </p:nvSpPr>
        <p:spPr bwMode="auto">
          <a:xfrm>
            <a:off x="608013" y="1663700"/>
            <a:ext cx="1565275" cy="912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1800" b="1">
                <a:latin typeface="Arial" charset="0"/>
              </a:rPr>
              <a:t>Preço</a:t>
            </a:r>
          </a:p>
          <a:p>
            <a:pPr algn="r"/>
            <a:r>
              <a:rPr lang="en-US" sz="1800" b="1">
                <a:latin typeface="Arial" charset="0"/>
              </a:rPr>
              <a:t>(dólares por </a:t>
            </a:r>
          </a:p>
          <a:p>
            <a:pPr algn="r"/>
            <a:r>
              <a:rPr lang="en-US" sz="1800" b="1">
                <a:latin typeface="Arial" charset="0"/>
              </a:rPr>
              <a:t>unidade)</a:t>
            </a:r>
            <a:endParaRPr lang="en-US" b="1">
              <a:latin typeface="Arial" charset="0"/>
            </a:endParaRPr>
          </a:p>
        </p:txBody>
      </p:sp>
      <p:sp>
        <p:nvSpPr>
          <p:cNvPr id="487450" name="Text Box 26"/>
          <p:cNvSpPr txBox="1">
            <a:spLocks noChangeArrowheads="1"/>
          </p:cNvSpPr>
          <p:nvPr/>
        </p:nvSpPr>
        <p:spPr bwMode="auto">
          <a:xfrm>
            <a:off x="5094288" y="1222375"/>
            <a:ext cx="3205162" cy="531813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Oferta e demanda</a:t>
            </a:r>
            <a:endParaRPr lang="en-US" sz="32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5468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15B016A4-C25A-4CA9-AF7B-3E557FDA0EE7}" type="slidenum">
              <a:rPr lang="en-US"/>
              <a:pPr/>
              <a:t>13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89474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9475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9476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 mecanismo de mercado</a:t>
            </a:r>
          </a:p>
        </p:txBody>
      </p:sp>
      <p:sp>
        <p:nvSpPr>
          <p:cNvPr id="489477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819150" y="1222375"/>
            <a:ext cx="8077200" cy="4078288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/>
              <a:t>Excesso de oferta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/>
              <a:t>O preço de mercado está acima do equilíbrio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pt-BR"/>
              <a:t>Há excesso de oferta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pt-BR"/>
              <a:t>Os produtores diminuem os preços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pt-BR"/>
              <a:t>A quantidade demandada  aumenta e a ofertada diminui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pt-BR"/>
              <a:t>O mercado continua a se ajustar até que o preço de equilíbrio seja atingido</a:t>
            </a:r>
          </a:p>
        </p:txBody>
      </p:sp>
    </p:spTree>
    <p:extLst>
      <p:ext uri="{BB962C8B-B14F-4D97-AF65-F5344CB8AC3E}">
        <p14:creationId xmlns:p14="http://schemas.microsoft.com/office/powerpoint/2010/main" val="683121136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39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78950F82-D7C9-4000-AEBA-9483C109F9F5}" type="slidenum">
              <a:rPr lang="en-US"/>
              <a:pPr/>
              <a:t>14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91522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1523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1524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 mecanismo de mercado</a:t>
            </a:r>
          </a:p>
        </p:txBody>
      </p:sp>
      <p:sp>
        <p:nvSpPr>
          <p:cNvPr id="491525" name="Rectangle 1029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91526" name="Group 1030"/>
          <p:cNvGrpSpPr>
            <a:grpSpLocks/>
          </p:cNvGrpSpPr>
          <p:nvPr/>
        </p:nvGrpSpPr>
        <p:grpSpPr bwMode="auto">
          <a:xfrm>
            <a:off x="3124200" y="1905000"/>
            <a:ext cx="3402013" cy="3659188"/>
            <a:chOff x="1968" y="1200"/>
            <a:chExt cx="2143" cy="2305"/>
          </a:xfrm>
        </p:grpSpPr>
        <p:sp>
          <p:nvSpPr>
            <p:cNvPr id="491527" name="Freeform 1031"/>
            <p:cNvSpPr>
              <a:spLocks/>
            </p:cNvSpPr>
            <p:nvPr/>
          </p:nvSpPr>
          <p:spPr bwMode="auto">
            <a:xfrm>
              <a:off x="1968" y="1200"/>
              <a:ext cx="1873" cy="2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87"/>
                </a:cxn>
                <a:cxn ang="0">
                  <a:pos x="782" y="1203"/>
                </a:cxn>
                <a:cxn ang="0">
                  <a:pos x="1349" y="1852"/>
                </a:cxn>
                <a:cxn ang="0">
                  <a:pos x="1625" y="2095"/>
                </a:cxn>
                <a:cxn ang="0">
                  <a:pos x="1872" y="2208"/>
                </a:cxn>
              </a:cxnLst>
              <a:rect l="0" t="0" r="r" b="b"/>
              <a:pathLst>
                <a:path w="1873" h="2209">
                  <a:moveTo>
                    <a:pt x="0" y="0"/>
                  </a:moveTo>
                  <a:lnTo>
                    <a:pt x="360" y="587"/>
                  </a:lnTo>
                  <a:lnTo>
                    <a:pt x="782" y="1203"/>
                  </a:lnTo>
                  <a:lnTo>
                    <a:pt x="1349" y="1852"/>
                  </a:lnTo>
                  <a:lnTo>
                    <a:pt x="1625" y="2095"/>
                  </a:lnTo>
                  <a:lnTo>
                    <a:pt x="1872" y="2208"/>
                  </a:lnTo>
                </a:path>
              </a:pathLst>
            </a:custGeom>
            <a:noFill/>
            <a:ln w="50800" cap="rnd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491528" name="Rectangle 1032"/>
            <p:cNvSpPr>
              <a:spLocks noChangeArrowheads="1"/>
            </p:cNvSpPr>
            <p:nvPr/>
          </p:nvSpPr>
          <p:spPr bwMode="auto">
            <a:xfrm>
              <a:off x="3881" y="3257"/>
              <a:ext cx="230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D</a:t>
              </a:r>
              <a:endParaRPr lang="en-US" b="1" i="1">
                <a:latin typeface="Arial" charset="0"/>
              </a:endParaRPr>
            </a:p>
          </p:txBody>
        </p:sp>
      </p:grpSp>
      <p:grpSp>
        <p:nvGrpSpPr>
          <p:cNvPr id="491529" name="Group 1033"/>
          <p:cNvGrpSpPr>
            <a:grpSpLocks/>
          </p:cNvGrpSpPr>
          <p:nvPr/>
        </p:nvGrpSpPr>
        <p:grpSpPr bwMode="auto">
          <a:xfrm>
            <a:off x="2209800" y="1782763"/>
            <a:ext cx="3676650" cy="3476625"/>
            <a:chOff x="1392" y="1123"/>
            <a:chExt cx="2316" cy="2190"/>
          </a:xfrm>
        </p:grpSpPr>
        <p:sp>
          <p:nvSpPr>
            <p:cNvPr id="491530" name="Freeform 1034"/>
            <p:cNvSpPr>
              <a:spLocks/>
            </p:cNvSpPr>
            <p:nvPr/>
          </p:nvSpPr>
          <p:spPr bwMode="auto">
            <a:xfrm>
              <a:off x="1392" y="1440"/>
              <a:ext cx="2209" cy="1873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587" y="1512"/>
                </a:cxn>
                <a:cxn ang="0">
                  <a:pos x="1203" y="1090"/>
                </a:cxn>
                <a:cxn ang="0">
                  <a:pos x="1852" y="523"/>
                </a:cxn>
                <a:cxn ang="0">
                  <a:pos x="2095" y="247"/>
                </a:cxn>
                <a:cxn ang="0">
                  <a:pos x="2208" y="0"/>
                </a:cxn>
              </a:cxnLst>
              <a:rect l="0" t="0" r="r" b="b"/>
              <a:pathLst>
                <a:path w="2209" h="1873">
                  <a:moveTo>
                    <a:pt x="0" y="1872"/>
                  </a:moveTo>
                  <a:lnTo>
                    <a:pt x="587" y="1512"/>
                  </a:lnTo>
                  <a:lnTo>
                    <a:pt x="1203" y="1090"/>
                  </a:lnTo>
                  <a:lnTo>
                    <a:pt x="1852" y="523"/>
                  </a:lnTo>
                  <a:lnTo>
                    <a:pt x="2095" y="247"/>
                  </a:lnTo>
                  <a:lnTo>
                    <a:pt x="2208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491531" name="Rectangle 1035"/>
            <p:cNvSpPr>
              <a:spLocks noChangeArrowheads="1"/>
            </p:cNvSpPr>
            <p:nvPr/>
          </p:nvSpPr>
          <p:spPr bwMode="auto">
            <a:xfrm>
              <a:off x="3487" y="1123"/>
              <a:ext cx="22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</a:t>
              </a:r>
              <a:endParaRPr lang="en-US" b="1" i="1">
                <a:latin typeface="Arial" charset="0"/>
              </a:endParaRPr>
            </a:p>
          </p:txBody>
        </p:sp>
      </p:grpSp>
      <p:sp>
        <p:nvSpPr>
          <p:cNvPr id="491532" name="Rectangle 1036"/>
          <p:cNvSpPr>
            <a:spLocks noChangeArrowheads="1"/>
          </p:cNvSpPr>
          <p:nvPr/>
        </p:nvSpPr>
        <p:spPr bwMode="auto">
          <a:xfrm>
            <a:off x="3598863" y="5892800"/>
            <a:ext cx="4699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Q</a:t>
            </a:r>
            <a:r>
              <a:rPr lang="en-US" sz="2000" b="1" i="1" baseline="-25000">
                <a:latin typeface="Arial" charset="0"/>
              </a:rPr>
              <a:t>1</a:t>
            </a:r>
            <a:endParaRPr lang="en-US" b="1" i="1" baseline="-25000">
              <a:latin typeface="Arial" charset="0"/>
            </a:endParaRPr>
          </a:p>
        </p:txBody>
      </p:sp>
      <p:sp>
        <p:nvSpPr>
          <p:cNvPr id="491533" name="Rectangle 1037"/>
          <p:cNvSpPr>
            <a:spLocks noChangeArrowheads="1"/>
          </p:cNvSpPr>
          <p:nvPr/>
        </p:nvSpPr>
        <p:spPr bwMode="auto">
          <a:xfrm>
            <a:off x="5705475" y="2897188"/>
            <a:ext cx="3349625" cy="2790825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Suponha que o preço seja P</a:t>
            </a:r>
            <a:r>
              <a:rPr lang="en-US" sz="1600" b="1" baseline="-25000">
                <a:latin typeface="Arial" charset="0"/>
              </a:rPr>
              <a:t>1</a:t>
            </a:r>
            <a:r>
              <a:rPr lang="en-US" sz="1600" b="1">
                <a:latin typeface="Arial" charset="0"/>
              </a:rPr>
              <a:t>, então:</a:t>
            </a:r>
          </a:p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1) Q</a:t>
            </a:r>
            <a:r>
              <a:rPr lang="en-US" sz="1600" b="1" baseline="-25000">
                <a:latin typeface="Arial" charset="0"/>
              </a:rPr>
              <a:t>s</a:t>
            </a:r>
            <a:r>
              <a:rPr lang="en-US" sz="1600" b="1">
                <a:latin typeface="Arial" charset="0"/>
              </a:rPr>
              <a:t> : Q</a:t>
            </a:r>
            <a:r>
              <a:rPr lang="en-US" sz="1600" b="1" baseline="-25000">
                <a:latin typeface="Arial" charset="0"/>
              </a:rPr>
              <a:t>2</a:t>
            </a:r>
            <a:r>
              <a:rPr lang="en-US" sz="1600" b="1">
                <a:latin typeface="Arial" charset="0"/>
              </a:rPr>
              <a:t> &gt; Q</a:t>
            </a:r>
            <a:r>
              <a:rPr lang="en-US" sz="1600" b="1" baseline="-25000">
                <a:latin typeface="Arial" charset="0"/>
              </a:rPr>
              <a:t>d</a:t>
            </a:r>
            <a:r>
              <a:rPr lang="en-US" sz="1600" b="1">
                <a:latin typeface="Arial" charset="0"/>
              </a:rPr>
              <a:t> : Q</a:t>
            </a:r>
            <a:r>
              <a:rPr lang="en-US" sz="1600" b="1" baseline="-25000">
                <a:latin typeface="Arial" charset="0"/>
              </a:rPr>
              <a:t>1</a:t>
            </a:r>
            <a:r>
              <a:rPr lang="en-US" sz="1600" b="1">
                <a:latin typeface="Arial" charset="0"/>
              </a:rPr>
              <a:t> </a:t>
            </a:r>
          </a:p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2) O excesso de oferta é Q</a:t>
            </a:r>
            <a:r>
              <a:rPr lang="en-US" sz="1600" b="1" baseline="-25000">
                <a:latin typeface="Arial" charset="0"/>
              </a:rPr>
              <a:t>2 </a:t>
            </a:r>
            <a:r>
              <a:rPr lang="en-US" sz="1600" b="1">
                <a:latin typeface="Arial" charset="0"/>
              </a:rPr>
              <a:t>– Q</a:t>
            </a:r>
            <a:r>
              <a:rPr lang="en-US" sz="1600" b="1" baseline="-25000">
                <a:latin typeface="Arial" charset="0"/>
              </a:rPr>
              <a:t>1</a:t>
            </a:r>
            <a:r>
              <a:rPr lang="en-US" sz="1600" b="1">
                <a:latin typeface="Arial" charset="0"/>
              </a:rPr>
              <a:t>.</a:t>
            </a:r>
          </a:p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3) Os produtores diminuem o preço.</a:t>
            </a:r>
          </a:p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4) A quantidade ofertada diminui e a demandada aumenta.</a:t>
            </a:r>
          </a:p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5) O ponto de equilíbrio se dá em P</a:t>
            </a:r>
            <a:r>
              <a:rPr lang="en-US" sz="1600" b="1" baseline="-25000">
                <a:latin typeface="Arial" charset="0"/>
              </a:rPr>
              <a:t>2</a:t>
            </a:r>
            <a:r>
              <a:rPr lang="en-US" sz="1600" b="1" i="1" baseline="-25000">
                <a:latin typeface="Arial" charset="0"/>
              </a:rPr>
              <a:t> </a:t>
            </a:r>
            <a:r>
              <a:rPr lang="en-US" sz="1600" b="1" i="1">
                <a:latin typeface="Arial" charset="0"/>
              </a:rPr>
              <a:t>,Q</a:t>
            </a:r>
            <a:r>
              <a:rPr lang="en-US" sz="1600" b="1" i="1" baseline="-25000">
                <a:latin typeface="Arial" charset="0"/>
              </a:rPr>
              <a:t>3</a:t>
            </a:r>
            <a:endParaRPr lang="en-US" sz="1600" b="1">
              <a:latin typeface="Arial" charset="0"/>
            </a:endParaRPr>
          </a:p>
        </p:txBody>
      </p:sp>
      <p:sp>
        <p:nvSpPr>
          <p:cNvPr id="491534" name="Oval 1038"/>
          <p:cNvSpPr>
            <a:spLocks noChangeArrowheads="1"/>
          </p:cNvSpPr>
          <p:nvPr/>
        </p:nvSpPr>
        <p:spPr bwMode="auto">
          <a:xfrm>
            <a:off x="5181600" y="28956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1535" name="Line 1039"/>
          <p:cNvSpPr>
            <a:spLocks noChangeShapeType="1"/>
          </p:cNvSpPr>
          <p:nvPr/>
        </p:nvSpPr>
        <p:spPr bwMode="auto">
          <a:xfrm flipH="1">
            <a:off x="2176463" y="2971800"/>
            <a:ext cx="301307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1536" name="Rectangle 1040"/>
          <p:cNvSpPr>
            <a:spLocks noChangeArrowheads="1"/>
          </p:cNvSpPr>
          <p:nvPr/>
        </p:nvSpPr>
        <p:spPr bwMode="auto">
          <a:xfrm>
            <a:off x="1784350" y="2697163"/>
            <a:ext cx="4429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P</a:t>
            </a:r>
            <a:r>
              <a:rPr lang="en-US" sz="2000" b="1" i="1" baseline="-25000">
                <a:latin typeface="Arial" charset="0"/>
              </a:rPr>
              <a:t>1</a:t>
            </a:r>
            <a:endParaRPr lang="en-US" b="1" i="1" baseline="-25000">
              <a:latin typeface="Arial" charset="0"/>
            </a:endParaRPr>
          </a:p>
        </p:txBody>
      </p:sp>
      <p:sp>
        <p:nvSpPr>
          <p:cNvPr id="491537" name="Freeform 1041"/>
          <p:cNvSpPr>
            <a:spLocks/>
          </p:cNvSpPr>
          <p:nvPr/>
        </p:nvSpPr>
        <p:spPr bwMode="auto">
          <a:xfrm>
            <a:off x="3811588" y="2744788"/>
            <a:ext cx="1449387" cy="153987"/>
          </a:xfrm>
          <a:custGeom>
            <a:avLst/>
            <a:gdLst/>
            <a:ahLst/>
            <a:cxnLst>
              <a:cxn ang="0">
                <a:pos x="912" y="96"/>
              </a:cxn>
              <a:cxn ang="0">
                <a:pos x="907" y="76"/>
              </a:cxn>
              <a:cxn ang="0">
                <a:pos x="891" y="61"/>
              </a:cxn>
              <a:cxn ang="0">
                <a:pos x="864" y="49"/>
              </a:cxn>
              <a:cxn ang="0">
                <a:pos x="832" y="46"/>
              </a:cxn>
              <a:cxn ang="0">
                <a:pos x="530" y="46"/>
              </a:cxn>
              <a:cxn ang="0">
                <a:pos x="499" y="43"/>
              </a:cxn>
              <a:cxn ang="0">
                <a:pos x="477" y="32"/>
              </a:cxn>
              <a:cxn ang="0">
                <a:pos x="461" y="17"/>
              </a:cxn>
              <a:cxn ang="0">
                <a:pos x="456" y="0"/>
              </a:cxn>
              <a:cxn ang="0">
                <a:pos x="451" y="17"/>
              </a:cxn>
              <a:cxn ang="0">
                <a:pos x="435" y="32"/>
              </a:cxn>
              <a:cxn ang="0">
                <a:pos x="408" y="43"/>
              </a:cxn>
              <a:cxn ang="0">
                <a:pos x="377" y="46"/>
              </a:cxn>
              <a:cxn ang="0">
                <a:pos x="74" y="46"/>
              </a:cxn>
              <a:cxn ang="0">
                <a:pos x="43" y="49"/>
              </a:cxn>
              <a:cxn ang="0">
                <a:pos x="21" y="61"/>
              </a:cxn>
              <a:cxn ang="0">
                <a:pos x="6" y="76"/>
              </a:cxn>
              <a:cxn ang="0">
                <a:pos x="0" y="96"/>
              </a:cxn>
            </a:cxnLst>
            <a:rect l="0" t="0" r="r" b="b"/>
            <a:pathLst>
              <a:path w="913" h="97">
                <a:moveTo>
                  <a:pt x="912" y="96"/>
                </a:moveTo>
                <a:lnTo>
                  <a:pt x="907" y="76"/>
                </a:lnTo>
                <a:lnTo>
                  <a:pt x="891" y="61"/>
                </a:lnTo>
                <a:lnTo>
                  <a:pt x="864" y="49"/>
                </a:lnTo>
                <a:lnTo>
                  <a:pt x="832" y="46"/>
                </a:lnTo>
                <a:lnTo>
                  <a:pt x="530" y="46"/>
                </a:lnTo>
                <a:lnTo>
                  <a:pt x="499" y="43"/>
                </a:lnTo>
                <a:lnTo>
                  <a:pt x="477" y="32"/>
                </a:lnTo>
                <a:lnTo>
                  <a:pt x="461" y="17"/>
                </a:lnTo>
                <a:lnTo>
                  <a:pt x="456" y="0"/>
                </a:lnTo>
                <a:lnTo>
                  <a:pt x="451" y="17"/>
                </a:lnTo>
                <a:lnTo>
                  <a:pt x="435" y="32"/>
                </a:lnTo>
                <a:lnTo>
                  <a:pt x="408" y="43"/>
                </a:lnTo>
                <a:lnTo>
                  <a:pt x="377" y="46"/>
                </a:lnTo>
                <a:lnTo>
                  <a:pt x="74" y="46"/>
                </a:lnTo>
                <a:lnTo>
                  <a:pt x="43" y="49"/>
                </a:lnTo>
                <a:lnTo>
                  <a:pt x="21" y="61"/>
                </a:lnTo>
                <a:lnTo>
                  <a:pt x="6" y="76"/>
                </a:lnTo>
                <a:lnTo>
                  <a:pt x="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91538" name="Rectangle 1042"/>
          <p:cNvSpPr>
            <a:spLocks noChangeArrowheads="1"/>
          </p:cNvSpPr>
          <p:nvPr/>
        </p:nvSpPr>
        <p:spPr bwMode="auto">
          <a:xfrm>
            <a:off x="3802063" y="1919288"/>
            <a:ext cx="1468437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latin typeface="Arial" charset="0"/>
              </a:rPr>
              <a:t>Excesso</a:t>
            </a:r>
          </a:p>
          <a:p>
            <a:r>
              <a:rPr lang="en-US" b="1">
                <a:latin typeface="Arial" charset="0"/>
              </a:rPr>
              <a:t>de oferta</a:t>
            </a:r>
          </a:p>
        </p:txBody>
      </p:sp>
      <p:sp>
        <p:nvSpPr>
          <p:cNvPr id="491539" name="Oval 1043"/>
          <p:cNvSpPr>
            <a:spLocks noChangeArrowheads="1"/>
          </p:cNvSpPr>
          <p:nvPr/>
        </p:nvSpPr>
        <p:spPr bwMode="auto">
          <a:xfrm>
            <a:off x="3733800" y="28956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1540" name="Line 1044"/>
          <p:cNvSpPr>
            <a:spLocks noChangeShapeType="1"/>
          </p:cNvSpPr>
          <p:nvPr/>
        </p:nvSpPr>
        <p:spPr bwMode="auto">
          <a:xfrm>
            <a:off x="3810000" y="3090863"/>
            <a:ext cx="0" cy="289083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1541" name="Rectangle 1045"/>
          <p:cNvSpPr>
            <a:spLocks noChangeArrowheads="1"/>
          </p:cNvSpPr>
          <p:nvPr/>
        </p:nvSpPr>
        <p:spPr bwMode="auto">
          <a:xfrm>
            <a:off x="5100638" y="5892800"/>
            <a:ext cx="4699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Q</a:t>
            </a:r>
            <a:r>
              <a:rPr lang="en-US" sz="2000" b="1" i="1" baseline="-25000">
                <a:latin typeface="Arial" charset="0"/>
              </a:rPr>
              <a:t>2</a:t>
            </a:r>
            <a:endParaRPr lang="en-US" b="1" i="1" baseline="-25000">
              <a:latin typeface="Arial" charset="0"/>
            </a:endParaRPr>
          </a:p>
        </p:txBody>
      </p:sp>
      <p:sp>
        <p:nvSpPr>
          <p:cNvPr id="491542" name="Line 1046"/>
          <p:cNvSpPr>
            <a:spLocks noChangeShapeType="1"/>
          </p:cNvSpPr>
          <p:nvPr/>
        </p:nvSpPr>
        <p:spPr bwMode="auto">
          <a:xfrm>
            <a:off x="5257800" y="3167063"/>
            <a:ext cx="0" cy="281463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91543" name="Group 1047"/>
          <p:cNvGrpSpPr>
            <a:grpSpLocks/>
          </p:cNvGrpSpPr>
          <p:nvPr/>
        </p:nvGrpSpPr>
        <p:grpSpPr bwMode="auto">
          <a:xfrm>
            <a:off x="608013" y="1663700"/>
            <a:ext cx="6519862" cy="4640263"/>
            <a:chOff x="383" y="1048"/>
            <a:chExt cx="4107" cy="2923"/>
          </a:xfrm>
        </p:grpSpPr>
        <p:sp>
          <p:nvSpPr>
            <p:cNvPr id="491544" name="Line 1048"/>
            <p:cNvSpPr>
              <a:spLocks noChangeShapeType="1"/>
            </p:cNvSpPr>
            <p:nvPr/>
          </p:nvSpPr>
          <p:spPr bwMode="auto">
            <a:xfrm>
              <a:off x="1392" y="1099"/>
              <a:ext cx="0" cy="26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545" name="Line 1049"/>
            <p:cNvSpPr>
              <a:spLocks noChangeShapeType="1"/>
            </p:cNvSpPr>
            <p:nvPr/>
          </p:nvSpPr>
          <p:spPr bwMode="auto">
            <a:xfrm>
              <a:off x="1395" y="3751"/>
              <a:ext cx="26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546" name="Rectangle 1050"/>
            <p:cNvSpPr>
              <a:spLocks noChangeArrowheads="1"/>
            </p:cNvSpPr>
            <p:nvPr/>
          </p:nvSpPr>
          <p:spPr bwMode="auto">
            <a:xfrm>
              <a:off x="3531" y="3685"/>
              <a:ext cx="95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latin typeface="Arial" charset="0"/>
                </a:rPr>
                <a:t>Quantidade</a:t>
              </a:r>
              <a:r>
                <a:rPr lang="en-US" b="1">
                  <a:latin typeface="Arial" charset="0"/>
                </a:rPr>
                <a:t> </a:t>
              </a:r>
            </a:p>
          </p:txBody>
        </p:sp>
        <p:sp>
          <p:nvSpPr>
            <p:cNvPr id="491547" name="Rectangle 1051"/>
            <p:cNvSpPr>
              <a:spLocks noChangeArrowheads="1"/>
            </p:cNvSpPr>
            <p:nvPr/>
          </p:nvSpPr>
          <p:spPr bwMode="auto">
            <a:xfrm>
              <a:off x="383" y="1048"/>
              <a:ext cx="986" cy="5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/>
              <a:r>
                <a:rPr lang="en-US" sz="1800" b="1">
                  <a:latin typeface="Arial" charset="0"/>
                </a:rPr>
                <a:t>Preço</a:t>
              </a:r>
            </a:p>
            <a:p>
              <a:pPr algn="r"/>
              <a:r>
                <a:rPr lang="en-US" sz="1800" b="1">
                  <a:latin typeface="Arial" charset="0"/>
                </a:rPr>
                <a:t>(dólares por </a:t>
              </a:r>
            </a:p>
            <a:p>
              <a:pPr algn="r"/>
              <a:r>
                <a:rPr lang="en-US" sz="1800" b="1">
                  <a:latin typeface="Arial" charset="0"/>
                </a:rPr>
                <a:t>unidade)</a:t>
              </a:r>
              <a:endParaRPr lang="en-US"/>
            </a:p>
          </p:txBody>
        </p:sp>
      </p:grpSp>
      <p:grpSp>
        <p:nvGrpSpPr>
          <p:cNvPr id="491548" name="Group 1052"/>
          <p:cNvGrpSpPr>
            <a:grpSpLocks/>
          </p:cNvGrpSpPr>
          <p:nvPr/>
        </p:nvGrpSpPr>
        <p:grpSpPr bwMode="auto">
          <a:xfrm>
            <a:off x="1784350" y="3124200"/>
            <a:ext cx="3473450" cy="3162300"/>
            <a:chOff x="1124" y="1968"/>
            <a:chExt cx="2188" cy="1992"/>
          </a:xfrm>
        </p:grpSpPr>
        <p:sp>
          <p:nvSpPr>
            <p:cNvPr id="491549" name="AutoShape 1053"/>
            <p:cNvSpPr>
              <a:spLocks noChangeArrowheads="1"/>
            </p:cNvSpPr>
            <p:nvPr/>
          </p:nvSpPr>
          <p:spPr bwMode="auto">
            <a:xfrm rot="16200000" flipH="1">
              <a:off x="2664" y="1944"/>
              <a:ext cx="240" cy="288"/>
            </a:xfrm>
            <a:prstGeom prst="rightArrow">
              <a:avLst>
                <a:gd name="adj1" fmla="val 50000"/>
                <a:gd name="adj2" fmla="val 47528"/>
              </a:avLst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550" name="AutoShape 1054"/>
            <p:cNvSpPr>
              <a:spLocks noChangeArrowheads="1"/>
            </p:cNvSpPr>
            <p:nvPr/>
          </p:nvSpPr>
          <p:spPr bwMode="auto">
            <a:xfrm>
              <a:off x="2448" y="3456"/>
              <a:ext cx="288" cy="288"/>
            </a:xfrm>
            <a:prstGeom prst="rightArrow">
              <a:avLst>
                <a:gd name="adj1" fmla="val 50000"/>
                <a:gd name="adj2" fmla="val 42042"/>
              </a:avLst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551" name="AutoShape 1055"/>
            <p:cNvSpPr>
              <a:spLocks noChangeArrowheads="1"/>
            </p:cNvSpPr>
            <p:nvPr/>
          </p:nvSpPr>
          <p:spPr bwMode="auto">
            <a:xfrm flipH="1">
              <a:off x="2813" y="3467"/>
              <a:ext cx="499" cy="244"/>
            </a:xfrm>
            <a:prstGeom prst="rightArrow">
              <a:avLst>
                <a:gd name="adj1" fmla="val 50000"/>
                <a:gd name="adj2" fmla="val 85979"/>
              </a:avLst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552" name="Line 1056"/>
            <p:cNvSpPr>
              <a:spLocks noChangeShapeType="1"/>
            </p:cNvSpPr>
            <p:nvPr/>
          </p:nvSpPr>
          <p:spPr bwMode="auto">
            <a:xfrm>
              <a:off x="2756" y="2414"/>
              <a:ext cx="0" cy="13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553" name="Oval 1057"/>
            <p:cNvSpPr>
              <a:spLocks noChangeArrowheads="1"/>
            </p:cNvSpPr>
            <p:nvPr/>
          </p:nvSpPr>
          <p:spPr bwMode="auto">
            <a:xfrm>
              <a:off x="2708" y="2335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554" name="Line 1058"/>
            <p:cNvSpPr>
              <a:spLocks noChangeShapeType="1"/>
            </p:cNvSpPr>
            <p:nvPr/>
          </p:nvSpPr>
          <p:spPr bwMode="auto">
            <a:xfrm>
              <a:off x="1411" y="2389"/>
              <a:ext cx="130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555" name="Rectangle 1059"/>
            <p:cNvSpPr>
              <a:spLocks noChangeArrowheads="1"/>
            </p:cNvSpPr>
            <p:nvPr/>
          </p:nvSpPr>
          <p:spPr bwMode="auto">
            <a:xfrm>
              <a:off x="1124" y="2254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2</a:t>
              </a:r>
              <a:endParaRPr lang="en-US" b="1" i="1" baseline="-25000">
                <a:latin typeface="Arial" charset="0"/>
              </a:endParaRPr>
            </a:p>
          </p:txBody>
        </p:sp>
        <p:sp>
          <p:nvSpPr>
            <p:cNvPr id="491556" name="Rectangle 1060"/>
            <p:cNvSpPr>
              <a:spLocks noChangeArrowheads="1"/>
            </p:cNvSpPr>
            <p:nvPr/>
          </p:nvSpPr>
          <p:spPr bwMode="auto">
            <a:xfrm>
              <a:off x="2635" y="3712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3</a:t>
              </a:r>
              <a:endParaRPr lang="en-US" b="1" i="1" baseline="-25000">
                <a:latin typeface="Arial" charset="0"/>
              </a:endParaRPr>
            </a:p>
          </p:txBody>
        </p:sp>
      </p:grpSp>
      <p:sp>
        <p:nvSpPr>
          <p:cNvPr id="491557" name="Text Box 1061"/>
          <p:cNvSpPr txBox="1">
            <a:spLocks noChangeArrowheads="1"/>
          </p:cNvSpPr>
          <p:nvPr/>
        </p:nvSpPr>
        <p:spPr bwMode="auto">
          <a:xfrm>
            <a:off x="5094288" y="1222375"/>
            <a:ext cx="3205162" cy="531813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Oferta e demanda</a:t>
            </a:r>
            <a:endParaRPr lang="en-US" sz="32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98968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38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599F84A2-C60D-4449-BD26-34B2FC07B52C}" type="slidenum">
              <a:rPr lang="en-US"/>
              <a:pPr/>
              <a:t>15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95618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19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20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 mecanismo de mercado</a:t>
            </a:r>
          </a:p>
        </p:txBody>
      </p:sp>
      <p:sp>
        <p:nvSpPr>
          <p:cNvPr id="495621" name="Rectangle 1029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95622" name="Group 1030"/>
          <p:cNvGrpSpPr>
            <a:grpSpLocks/>
          </p:cNvGrpSpPr>
          <p:nvPr/>
        </p:nvGrpSpPr>
        <p:grpSpPr bwMode="auto">
          <a:xfrm>
            <a:off x="3124200" y="1905000"/>
            <a:ext cx="3438525" cy="3719513"/>
            <a:chOff x="1968" y="1200"/>
            <a:chExt cx="2166" cy="2343"/>
          </a:xfrm>
        </p:grpSpPr>
        <p:sp>
          <p:nvSpPr>
            <p:cNvPr id="495623" name="Freeform 1031"/>
            <p:cNvSpPr>
              <a:spLocks/>
            </p:cNvSpPr>
            <p:nvPr/>
          </p:nvSpPr>
          <p:spPr bwMode="auto">
            <a:xfrm>
              <a:off x="1968" y="1200"/>
              <a:ext cx="1873" cy="2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87"/>
                </a:cxn>
                <a:cxn ang="0">
                  <a:pos x="782" y="1203"/>
                </a:cxn>
                <a:cxn ang="0">
                  <a:pos x="1349" y="1852"/>
                </a:cxn>
                <a:cxn ang="0">
                  <a:pos x="1625" y="2095"/>
                </a:cxn>
                <a:cxn ang="0">
                  <a:pos x="1872" y="2208"/>
                </a:cxn>
              </a:cxnLst>
              <a:rect l="0" t="0" r="r" b="b"/>
              <a:pathLst>
                <a:path w="1873" h="2209">
                  <a:moveTo>
                    <a:pt x="0" y="0"/>
                  </a:moveTo>
                  <a:lnTo>
                    <a:pt x="360" y="587"/>
                  </a:lnTo>
                  <a:lnTo>
                    <a:pt x="782" y="1203"/>
                  </a:lnTo>
                  <a:lnTo>
                    <a:pt x="1349" y="1852"/>
                  </a:lnTo>
                  <a:lnTo>
                    <a:pt x="1625" y="2095"/>
                  </a:lnTo>
                  <a:lnTo>
                    <a:pt x="1872" y="2208"/>
                  </a:lnTo>
                </a:path>
              </a:pathLst>
            </a:custGeom>
            <a:noFill/>
            <a:ln w="50800" cap="rnd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495624" name="Rectangle 1032"/>
            <p:cNvSpPr>
              <a:spLocks noChangeArrowheads="1"/>
            </p:cNvSpPr>
            <p:nvPr/>
          </p:nvSpPr>
          <p:spPr bwMode="auto">
            <a:xfrm>
              <a:off x="3881" y="3257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latin typeface="Arial" charset="0"/>
                </a:rPr>
                <a:t>D</a:t>
              </a:r>
            </a:p>
          </p:txBody>
        </p:sp>
      </p:grpSp>
      <p:grpSp>
        <p:nvGrpSpPr>
          <p:cNvPr id="495625" name="Group 1033"/>
          <p:cNvGrpSpPr>
            <a:grpSpLocks/>
          </p:cNvGrpSpPr>
          <p:nvPr/>
        </p:nvGrpSpPr>
        <p:grpSpPr bwMode="auto">
          <a:xfrm>
            <a:off x="2209800" y="1782763"/>
            <a:ext cx="3709988" cy="3476625"/>
            <a:chOff x="1392" y="1123"/>
            <a:chExt cx="2337" cy="2190"/>
          </a:xfrm>
        </p:grpSpPr>
        <p:sp>
          <p:nvSpPr>
            <p:cNvPr id="495626" name="Freeform 1034"/>
            <p:cNvSpPr>
              <a:spLocks/>
            </p:cNvSpPr>
            <p:nvPr/>
          </p:nvSpPr>
          <p:spPr bwMode="auto">
            <a:xfrm>
              <a:off x="1392" y="1440"/>
              <a:ext cx="2209" cy="1873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587" y="1512"/>
                </a:cxn>
                <a:cxn ang="0">
                  <a:pos x="1203" y="1090"/>
                </a:cxn>
                <a:cxn ang="0">
                  <a:pos x="1852" y="523"/>
                </a:cxn>
                <a:cxn ang="0">
                  <a:pos x="2095" y="247"/>
                </a:cxn>
                <a:cxn ang="0">
                  <a:pos x="2208" y="0"/>
                </a:cxn>
              </a:cxnLst>
              <a:rect l="0" t="0" r="r" b="b"/>
              <a:pathLst>
                <a:path w="2209" h="1873">
                  <a:moveTo>
                    <a:pt x="0" y="1872"/>
                  </a:moveTo>
                  <a:lnTo>
                    <a:pt x="587" y="1512"/>
                  </a:lnTo>
                  <a:lnTo>
                    <a:pt x="1203" y="1090"/>
                  </a:lnTo>
                  <a:lnTo>
                    <a:pt x="1852" y="523"/>
                  </a:lnTo>
                  <a:lnTo>
                    <a:pt x="2095" y="247"/>
                  </a:lnTo>
                  <a:lnTo>
                    <a:pt x="2208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495627" name="Rectangle 1035"/>
            <p:cNvSpPr>
              <a:spLocks noChangeArrowheads="1"/>
            </p:cNvSpPr>
            <p:nvPr/>
          </p:nvSpPr>
          <p:spPr bwMode="auto">
            <a:xfrm>
              <a:off x="3487" y="1123"/>
              <a:ext cx="24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latin typeface="Arial" charset="0"/>
                </a:rPr>
                <a:t>S</a:t>
              </a:r>
            </a:p>
          </p:txBody>
        </p:sp>
      </p:grpSp>
      <p:sp>
        <p:nvSpPr>
          <p:cNvPr id="495628" name="Oval 1036"/>
          <p:cNvSpPr>
            <a:spLocks noChangeArrowheads="1"/>
          </p:cNvSpPr>
          <p:nvPr/>
        </p:nvSpPr>
        <p:spPr bwMode="auto">
          <a:xfrm>
            <a:off x="5181600" y="4724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29" name="Rectangle 1037"/>
          <p:cNvSpPr>
            <a:spLocks noChangeArrowheads="1"/>
          </p:cNvSpPr>
          <p:nvPr/>
        </p:nvSpPr>
        <p:spPr bwMode="auto">
          <a:xfrm>
            <a:off x="2784475" y="5892800"/>
            <a:ext cx="4699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Q</a:t>
            </a:r>
            <a:r>
              <a:rPr lang="en-US" sz="2000" b="1" i="1" baseline="-25000">
                <a:latin typeface="Arial" charset="0"/>
              </a:rPr>
              <a:t>1</a:t>
            </a:r>
            <a:endParaRPr lang="en-US" b="1" i="1" baseline="-25000">
              <a:latin typeface="Arial" charset="0"/>
            </a:endParaRPr>
          </a:p>
        </p:txBody>
      </p:sp>
      <p:sp>
        <p:nvSpPr>
          <p:cNvPr id="495630" name="Oval 1038"/>
          <p:cNvSpPr>
            <a:spLocks noChangeArrowheads="1"/>
          </p:cNvSpPr>
          <p:nvPr/>
        </p:nvSpPr>
        <p:spPr bwMode="auto">
          <a:xfrm>
            <a:off x="2895600" y="4724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31" name="Line 1039"/>
          <p:cNvSpPr>
            <a:spLocks noChangeShapeType="1"/>
          </p:cNvSpPr>
          <p:nvPr/>
        </p:nvSpPr>
        <p:spPr bwMode="auto">
          <a:xfrm>
            <a:off x="2971800" y="4843463"/>
            <a:ext cx="0" cy="113823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32" name="Rectangle 1040"/>
          <p:cNvSpPr>
            <a:spLocks noChangeArrowheads="1"/>
          </p:cNvSpPr>
          <p:nvPr/>
        </p:nvSpPr>
        <p:spPr bwMode="auto">
          <a:xfrm>
            <a:off x="5083175" y="5892800"/>
            <a:ext cx="4699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Q</a:t>
            </a:r>
            <a:r>
              <a:rPr lang="en-US" sz="2000" b="1" i="1" baseline="-25000">
                <a:latin typeface="Arial" charset="0"/>
              </a:rPr>
              <a:t>2</a:t>
            </a:r>
            <a:endParaRPr lang="en-US" b="1" i="1" baseline="-25000">
              <a:latin typeface="Arial" charset="0"/>
            </a:endParaRPr>
          </a:p>
        </p:txBody>
      </p:sp>
      <p:sp>
        <p:nvSpPr>
          <p:cNvPr id="495633" name="Line 1041"/>
          <p:cNvSpPr>
            <a:spLocks noChangeShapeType="1"/>
          </p:cNvSpPr>
          <p:nvPr/>
        </p:nvSpPr>
        <p:spPr bwMode="auto">
          <a:xfrm>
            <a:off x="5257800" y="4843463"/>
            <a:ext cx="0" cy="113823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34" name="Line 1042"/>
          <p:cNvSpPr>
            <a:spLocks noChangeShapeType="1"/>
          </p:cNvSpPr>
          <p:nvPr/>
        </p:nvSpPr>
        <p:spPr bwMode="auto">
          <a:xfrm flipH="1">
            <a:off x="2263775" y="4800600"/>
            <a:ext cx="2925763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35" name="Rectangle 1043"/>
          <p:cNvSpPr>
            <a:spLocks noChangeArrowheads="1"/>
          </p:cNvSpPr>
          <p:nvPr/>
        </p:nvSpPr>
        <p:spPr bwMode="auto">
          <a:xfrm>
            <a:off x="1801813" y="4560888"/>
            <a:ext cx="4429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P</a:t>
            </a:r>
            <a:r>
              <a:rPr lang="en-US" sz="2000" b="1" i="1" baseline="-25000">
                <a:latin typeface="Arial" charset="0"/>
              </a:rPr>
              <a:t>2</a:t>
            </a:r>
          </a:p>
        </p:txBody>
      </p:sp>
      <p:sp>
        <p:nvSpPr>
          <p:cNvPr id="495636" name="Freeform 1044"/>
          <p:cNvSpPr>
            <a:spLocks/>
          </p:cNvSpPr>
          <p:nvPr/>
        </p:nvSpPr>
        <p:spPr bwMode="auto">
          <a:xfrm>
            <a:off x="2968625" y="4805363"/>
            <a:ext cx="2216150" cy="303212"/>
          </a:xfrm>
          <a:custGeom>
            <a:avLst/>
            <a:gdLst/>
            <a:ahLst/>
            <a:cxnLst>
              <a:cxn ang="0">
                <a:pos x="1395" y="0"/>
              </a:cxn>
              <a:cxn ang="0">
                <a:pos x="1385" y="36"/>
              </a:cxn>
              <a:cxn ang="0">
                <a:pos x="1364" y="66"/>
              </a:cxn>
              <a:cxn ang="0">
                <a:pos x="1327" y="87"/>
              </a:cxn>
              <a:cxn ang="0">
                <a:pos x="1280" y="92"/>
              </a:cxn>
              <a:cxn ang="0">
                <a:pos x="815" y="92"/>
              </a:cxn>
              <a:cxn ang="0">
                <a:pos x="773" y="102"/>
              </a:cxn>
              <a:cxn ang="0">
                <a:pos x="737" y="123"/>
              </a:cxn>
              <a:cxn ang="0">
                <a:pos x="711" y="154"/>
              </a:cxn>
              <a:cxn ang="0">
                <a:pos x="700" y="190"/>
              </a:cxn>
              <a:cxn ang="0">
                <a:pos x="690" y="154"/>
              </a:cxn>
              <a:cxn ang="0">
                <a:pos x="664" y="123"/>
              </a:cxn>
              <a:cxn ang="0">
                <a:pos x="627" y="102"/>
              </a:cxn>
              <a:cxn ang="0">
                <a:pos x="580" y="92"/>
              </a:cxn>
              <a:cxn ang="0">
                <a:pos x="120" y="92"/>
              </a:cxn>
              <a:cxn ang="0">
                <a:pos x="73" y="87"/>
              </a:cxn>
              <a:cxn ang="0">
                <a:pos x="37" y="66"/>
              </a:cxn>
              <a:cxn ang="0">
                <a:pos x="11" y="36"/>
              </a:cxn>
              <a:cxn ang="0">
                <a:pos x="0" y="0"/>
              </a:cxn>
            </a:cxnLst>
            <a:rect l="0" t="0" r="r" b="b"/>
            <a:pathLst>
              <a:path w="1396" h="191">
                <a:moveTo>
                  <a:pt x="1395" y="0"/>
                </a:moveTo>
                <a:lnTo>
                  <a:pt x="1385" y="36"/>
                </a:lnTo>
                <a:lnTo>
                  <a:pt x="1364" y="66"/>
                </a:lnTo>
                <a:lnTo>
                  <a:pt x="1327" y="87"/>
                </a:lnTo>
                <a:lnTo>
                  <a:pt x="1280" y="92"/>
                </a:lnTo>
                <a:lnTo>
                  <a:pt x="815" y="92"/>
                </a:lnTo>
                <a:lnTo>
                  <a:pt x="773" y="102"/>
                </a:lnTo>
                <a:lnTo>
                  <a:pt x="737" y="123"/>
                </a:lnTo>
                <a:lnTo>
                  <a:pt x="711" y="154"/>
                </a:lnTo>
                <a:lnTo>
                  <a:pt x="700" y="190"/>
                </a:lnTo>
                <a:lnTo>
                  <a:pt x="690" y="154"/>
                </a:lnTo>
                <a:lnTo>
                  <a:pt x="664" y="123"/>
                </a:lnTo>
                <a:lnTo>
                  <a:pt x="627" y="102"/>
                </a:lnTo>
                <a:lnTo>
                  <a:pt x="580" y="92"/>
                </a:lnTo>
                <a:lnTo>
                  <a:pt x="120" y="92"/>
                </a:lnTo>
                <a:lnTo>
                  <a:pt x="73" y="87"/>
                </a:lnTo>
                <a:lnTo>
                  <a:pt x="37" y="66"/>
                </a:lnTo>
                <a:lnTo>
                  <a:pt x="11" y="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95637" name="Rectangle 1045"/>
          <p:cNvSpPr>
            <a:spLocks noChangeArrowheads="1"/>
          </p:cNvSpPr>
          <p:nvPr/>
        </p:nvSpPr>
        <p:spPr bwMode="auto">
          <a:xfrm>
            <a:off x="3252788" y="4911725"/>
            <a:ext cx="17621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Escassez de </a:t>
            </a:r>
          </a:p>
          <a:p>
            <a:pPr algn="ctr"/>
            <a:r>
              <a:rPr lang="en-US" sz="2000" b="1">
                <a:latin typeface="Arial" charset="0"/>
              </a:rPr>
              <a:t>Oferta</a:t>
            </a:r>
          </a:p>
        </p:txBody>
      </p:sp>
      <p:grpSp>
        <p:nvGrpSpPr>
          <p:cNvPr id="495638" name="Group 1046"/>
          <p:cNvGrpSpPr>
            <a:grpSpLocks/>
          </p:cNvGrpSpPr>
          <p:nvPr/>
        </p:nvGrpSpPr>
        <p:grpSpPr bwMode="auto">
          <a:xfrm>
            <a:off x="608013" y="1663700"/>
            <a:ext cx="6519862" cy="4640263"/>
            <a:chOff x="383" y="1048"/>
            <a:chExt cx="4107" cy="2923"/>
          </a:xfrm>
        </p:grpSpPr>
        <p:sp>
          <p:nvSpPr>
            <p:cNvPr id="495639" name="Line 1047"/>
            <p:cNvSpPr>
              <a:spLocks noChangeShapeType="1"/>
            </p:cNvSpPr>
            <p:nvPr/>
          </p:nvSpPr>
          <p:spPr bwMode="auto">
            <a:xfrm>
              <a:off x="1392" y="1099"/>
              <a:ext cx="0" cy="26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5640" name="Line 1048"/>
            <p:cNvSpPr>
              <a:spLocks noChangeShapeType="1"/>
            </p:cNvSpPr>
            <p:nvPr/>
          </p:nvSpPr>
          <p:spPr bwMode="auto">
            <a:xfrm>
              <a:off x="1395" y="3751"/>
              <a:ext cx="26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5641" name="Rectangle 1049"/>
            <p:cNvSpPr>
              <a:spLocks noChangeArrowheads="1"/>
            </p:cNvSpPr>
            <p:nvPr/>
          </p:nvSpPr>
          <p:spPr bwMode="auto">
            <a:xfrm>
              <a:off x="3531" y="3685"/>
              <a:ext cx="95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latin typeface="Arial" charset="0"/>
                </a:rPr>
                <a:t>Quantidade</a:t>
              </a:r>
              <a:r>
                <a:rPr lang="en-US" b="1">
                  <a:latin typeface="Arial" charset="0"/>
                </a:rPr>
                <a:t> </a:t>
              </a:r>
            </a:p>
          </p:txBody>
        </p:sp>
        <p:sp>
          <p:nvSpPr>
            <p:cNvPr id="495642" name="Rectangle 1050"/>
            <p:cNvSpPr>
              <a:spLocks noChangeArrowheads="1"/>
            </p:cNvSpPr>
            <p:nvPr/>
          </p:nvSpPr>
          <p:spPr bwMode="auto">
            <a:xfrm>
              <a:off x="383" y="1048"/>
              <a:ext cx="986" cy="5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/>
              <a:r>
                <a:rPr lang="en-US" sz="1800" b="1">
                  <a:latin typeface="Arial" charset="0"/>
                </a:rPr>
                <a:t>Preço</a:t>
              </a:r>
            </a:p>
            <a:p>
              <a:pPr algn="r"/>
              <a:r>
                <a:rPr lang="en-US" sz="1800" b="1">
                  <a:latin typeface="Arial" charset="0"/>
                </a:rPr>
                <a:t>(dólares por </a:t>
              </a:r>
            </a:p>
            <a:p>
              <a:pPr algn="r"/>
              <a:r>
                <a:rPr lang="en-US" sz="1800" b="1">
                  <a:latin typeface="Arial" charset="0"/>
                </a:rPr>
                <a:t>unidade)</a:t>
              </a:r>
              <a:endParaRPr lang="en-US"/>
            </a:p>
          </p:txBody>
        </p:sp>
      </p:grpSp>
      <p:sp>
        <p:nvSpPr>
          <p:cNvPr id="495643" name="Rectangle 1051"/>
          <p:cNvSpPr>
            <a:spLocks noChangeArrowheads="1"/>
          </p:cNvSpPr>
          <p:nvPr/>
        </p:nvSpPr>
        <p:spPr bwMode="auto">
          <a:xfrm>
            <a:off x="5794375" y="2152650"/>
            <a:ext cx="3349625" cy="30353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Suponha que o preço seja P</a:t>
            </a:r>
            <a:r>
              <a:rPr lang="en-US" sz="1600" b="1" baseline="-25000">
                <a:latin typeface="Arial" charset="0"/>
              </a:rPr>
              <a:t>2</a:t>
            </a:r>
            <a:r>
              <a:rPr lang="en-US" sz="1600" b="1">
                <a:latin typeface="Arial" charset="0"/>
              </a:rPr>
              <a:t>, então:</a:t>
            </a:r>
          </a:p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1) Q</a:t>
            </a:r>
            <a:r>
              <a:rPr lang="en-US" sz="1600" b="1" baseline="-25000">
                <a:latin typeface="Arial" charset="0"/>
              </a:rPr>
              <a:t>d</a:t>
            </a:r>
            <a:r>
              <a:rPr lang="en-US" sz="1600" b="1">
                <a:latin typeface="Arial" charset="0"/>
              </a:rPr>
              <a:t> : Q</a:t>
            </a:r>
            <a:r>
              <a:rPr lang="en-US" sz="1600" b="1" baseline="-25000">
                <a:latin typeface="Arial" charset="0"/>
              </a:rPr>
              <a:t>2</a:t>
            </a:r>
            <a:r>
              <a:rPr lang="en-US" sz="1600" b="1">
                <a:latin typeface="Arial" charset="0"/>
              </a:rPr>
              <a:t> &gt; Q</a:t>
            </a:r>
            <a:r>
              <a:rPr lang="en-US" sz="1600" b="1" baseline="-25000">
                <a:latin typeface="Arial" charset="0"/>
              </a:rPr>
              <a:t>s</a:t>
            </a:r>
            <a:r>
              <a:rPr lang="en-US" sz="1600" b="1">
                <a:latin typeface="Arial" charset="0"/>
              </a:rPr>
              <a:t> : Q</a:t>
            </a:r>
            <a:r>
              <a:rPr lang="en-US" sz="1600" b="1" baseline="-25000">
                <a:latin typeface="Arial" charset="0"/>
              </a:rPr>
              <a:t>1</a:t>
            </a:r>
            <a:endParaRPr lang="en-US" sz="1600" b="1">
              <a:latin typeface="Arial" charset="0"/>
            </a:endParaRPr>
          </a:p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2) A escassez de oferta é Q</a:t>
            </a:r>
            <a:r>
              <a:rPr lang="en-US" sz="1600" b="1" baseline="-25000">
                <a:latin typeface="Arial" charset="0"/>
              </a:rPr>
              <a:t>2 </a:t>
            </a:r>
            <a:r>
              <a:rPr lang="en-US" sz="1600" b="1">
                <a:latin typeface="Arial" charset="0"/>
              </a:rPr>
              <a:t>– Q</a:t>
            </a:r>
            <a:r>
              <a:rPr lang="en-US" sz="1600" b="1" baseline="-25000">
                <a:latin typeface="Arial" charset="0"/>
              </a:rPr>
              <a:t>1</a:t>
            </a:r>
            <a:r>
              <a:rPr lang="en-US" sz="1600" b="1">
                <a:latin typeface="Arial" charset="0"/>
              </a:rPr>
              <a:t>.</a:t>
            </a:r>
          </a:p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3) Os produtores elevam o preço</a:t>
            </a:r>
            <a:r>
              <a:rPr lang="en-US" sz="1600" b="1" baseline="-25000">
                <a:latin typeface="Arial" charset="0"/>
              </a:rPr>
              <a:t>.</a:t>
            </a:r>
            <a:endParaRPr lang="en-US" sz="1600" b="1">
              <a:latin typeface="Arial" charset="0"/>
            </a:endParaRPr>
          </a:p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4) A quantidade ofertada aumenta 	e a demandada diminui.</a:t>
            </a:r>
          </a:p>
          <a:p>
            <a:pPr>
              <a:tabLst>
                <a:tab pos="285750" algn="l"/>
              </a:tabLst>
            </a:pPr>
            <a:r>
              <a:rPr lang="en-US" sz="1600" b="1">
                <a:latin typeface="Arial" charset="0"/>
              </a:rPr>
              <a:t>5) O ponto de equilíbrio se dá em P</a:t>
            </a:r>
            <a:r>
              <a:rPr lang="en-US" sz="1600" b="1" baseline="-25000">
                <a:latin typeface="Arial" charset="0"/>
              </a:rPr>
              <a:t>3</a:t>
            </a:r>
            <a:r>
              <a:rPr lang="en-US" sz="1600" b="1">
                <a:latin typeface="Arial" charset="0"/>
              </a:rPr>
              <a:t>, Q</a:t>
            </a:r>
            <a:r>
              <a:rPr lang="en-US" sz="1600" b="1" baseline="-25000">
                <a:latin typeface="Arial" charset="0"/>
              </a:rPr>
              <a:t>3</a:t>
            </a:r>
          </a:p>
        </p:txBody>
      </p:sp>
      <p:sp>
        <p:nvSpPr>
          <p:cNvPr id="495644" name="Line 1052"/>
          <p:cNvSpPr>
            <a:spLocks noChangeShapeType="1"/>
          </p:cNvSpPr>
          <p:nvPr/>
        </p:nvSpPr>
        <p:spPr bwMode="auto">
          <a:xfrm>
            <a:off x="4365625" y="3819525"/>
            <a:ext cx="0" cy="216217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45" name="AutoShape 1053"/>
          <p:cNvSpPr>
            <a:spLocks noChangeArrowheads="1"/>
          </p:cNvSpPr>
          <p:nvPr/>
        </p:nvSpPr>
        <p:spPr bwMode="auto">
          <a:xfrm rot="16200000">
            <a:off x="4000500" y="4152900"/>
            <a:ext cx="685800" cy="457200"/>
          </a:xfrm>
          <a:prstGeom prst="rightArrow">
            <a:avLst>
              <a:gd name="adj1" fmla="val 50000"/>
              <a:gd name="adj2" fmla="val 71292"/>
            </a:avLst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46" name="AutoShape 1054"/>
          <p:cNvSpPr>
            <a:spLocks noChangeArrowheads="1"/>
          </p:cNvSpPr>
          <p:nvPr/>
        </p:nvSpPr>
        <p:spPr bwMode="auto">
          <a:xfrm>
            <a:off x="3048000" y="5503863"/>
            <a:ext cx="1203325" cy="463550"/>
          </a:xfrm>
          <a:prstGeom prst="rightArrow">
            <a:avLst>
              <a:gd name="adj1" fmla="val 50000"/>
              <a:gd name="adj2" fmla="val 109136"/>
            </a:avLst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47" name="Freeform 1055"/>
          <p:cNvSpPr>
            <a:spLocks/>
          </p:cNvSpPr>
          <p:nvPr/>
        </p:nvSpPr>
        <p:spPr bwMode="auto">
          <a:xfrm>
            <a:off x="4443413" y="5451475"/>
            <a:ext cx="763587" cy="534988"/>
          </a:xfrm>
          <a:custGeom>
            <a:avLst/>
            <a:gdLst/>
            <a:ahLst/>
            <a:cxnLst>
              <a:cxn ang="0">
                <a:pos x="200" y="0"/>
              </a:cxn>
              <a:cxn ang="0">
                <a:pos x="200" y="83"/>
              </a:cxn>
              <a:cxn ang="0">
                <a:pos x="480" y="83"/>
              </a:cxn>
              <a:cxn ang="0">
                <a:pos x="480" y="253"/>
              </a:cxn>
              <a:cxn ang="0">
                <a:pos x="200" y="253"/>
              </a:cxn>
              <a:cxn ang="0">
                <a:pos x="200" y="336"/>
              </a:cxn>
              <a:cxn ang="0">
                <a:pos x="0" y="168"/>
              </a:cxn>
              <a:cxn ang="0">
                <a:pos x="200" y="0"/>
              </a:cxn>
            </a:cxnLst>
            <a:rect l="0" t="0" r="r" b="b"/>
            <a:pathLst>
              <a:path w="481" h="337">
                <a:moveTo>
                  <a:pt x="200" y="0"/>
                </a:moveTo>
                <a:lnTo>
                  <a:pt x="200" y="83"/>
                </a:lnTo>
                <a:lnTo>
                  <a:pt x="480" y="83"/>
                </a:lnTo>
                <a:lnTo>
                  <a:pt x="480" y="253"/>
                </a:lnTo>
                <a:lnTo>
                  <a:pt x="200" y="253"/>
                </a:lnTo>
                <a:lnTo>
                  <a:pt x="200" y="336"/>
                </a:lnTo>
                <a:lnTo>
                  <a:pt x="0" y="168"/>
                </a:lnTo>
                <a:lnTo>
                  <a:pt x="200" y="0"/>
                </a:lnTo>
              </a:path>
            </a:pathLst>
          </a:custGeom>
          <a:solidFill>
            <a:schemeClr val="accent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95648" name="Rectangle 1056"/>
          <p:cNvSpPr>
            <a:spLocks noChangeArrowheads="1"/>
          </p:cNvSpPr>
          <p:nvPr/>
        </p:nvSpPr>
        <p:spPr bwMode="auto">
          <a:xfrm>
            <a:off x="4130675" y="5892800"/>
            <a:ext cx="4699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Q</a:t>
            </a:r>
            <a:r>
              <a:rPr lang="en-US" sz="2000" b="1" i="1" baseline="-25000">
                <a:latin typeface="Arial" charset="0"/>
              </a:rPr>
              <a:t>3</a:t>
            </a:r>
            <a:endParaRPr lang="en-US" b="1" i="1" baseline="-25000">
              <a:latin typeface="Arial" charset="0"/>
            </a:endParaRPr>
          </a:p>
        </p:txBody>
      </p:sp>
      <p:sp>
        <p:nvSpPr>
          <p:cNvPr id="495649" name="Oval 1057"/>
          <p:cNvSpPr>
            <a:spLocks noChangeArrowheads="1"/>
          </p:cNvSpPr>
          <p:nvPr/>
        </p:nvSpPr>
        <p:spPr bwMode="auto">
          <a:xfrm>
            <a:off x="4264025" y="3719513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50" name="Line 1058"/>
          <p:cNvSpPr>
            <a:spLocks noChangeShapeType="1"/>
          </p:cNvSpPr>
          <p:nvPr/>
        </p:nvSpPr>
        <p:spPr bwMode="auto">
          <a:xfrm flipH="1">
            <a:off x="2263775" y="3795713"/>
            <a:ext cx="2097088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5651" name="Rectangle 1059"/>
          <p:cNvSpPr>
            <a:spLocks noChangeArrowheads="1"/>
          </p:cNvSpPr>
          <p:nvPr/>
        </p:nvSpPr>
        <p:spPr bwMode="auto">
          <a:xfrm>
            <a:off x="1801813" y="3556000"/>
            <a:ext cx="4429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P</a:t>
            </a:r>
            <a:r>
              <a:rPr lang="en-US" sz="2000" b="1" i="1" baseline="-25000">
                <a:latin typeface="Arial" charset="0"/>
              </a:rPr>
              <a:t>3</a:t>
            </a:r>
          </a:p>
        </p:txBody>
      </p:sp>
      <p:sp>
        <p:nvSpPr>
          <p:cNvPr id="495652" name="Text Box 1060"/>
          <p:cNvSpPr txBox="1">
            <a:spLocks noChangeArrowheads="1"/>
          </p:cNvSpPr>
          <p:nvPr/>
        </p:nvSpPr>
        <p:spPr bwMode="auto">
          <a:xfrm>
            <a:off x="5094288" y="1222375"/>
            <a:ext cx="3205162" cy="531813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Oferta e demanda</a:t>
            </a:r>
            <a:endParaRPr lang="en-US" sz="32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12839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B78D498E-E5EF-4046-B70A-A4F620025002}" type="slidenum">
              <a:rPr lang="en-US"/>
              <a:pPr/>
              <a:t>16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36045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0452" name="Rectangle 4"/>
          <p:cNvSpPr>
            <a:spLocks noGrp="1" noChangeArrowheads="1"/>
          </p:cNvSpPr>
          <p:nvPr>
            <p:ph type="title"/>
          </p:nvPr>
        </p:nvSpPr>
        <p:spPr>
          <a:xfrm>
            <a:off x="342900" y="393700"/>
            <a:ext cx="9144000" cy="723900"/>
          </a:xfrm>
          <a:noFill/>
          <a:ln/>
        </p:spPr>
        <p:txBody>
          <a:bodyPr/>
          <a:lstStyle/>
          <a:p>
            <a:r>
              <a:rPr lang="pt-BR" sz="3400" dirty="0" smtClean="0"/>
              <a:t>Aplicações - controle </a:t>
            </a:r>
            <a:r>
              <a:rPr lang="pt-BR" sz="3400" dirty="0"/>
              <a:t>de preços</a:t>
            </a:r>
          </a:p>
        </p:txBody>
      </p:sp>
      <p:sp>
        <p:nvSpPr>
          <p:cNvPr id="36045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Quando o preço de equilíbrio é considerado alto demais, o governo pode estabelecer um </a:t>
            </a:r>
            <a:r>
              <a:rPr lang="pt-BR" i="1"/>
              <a:t>preço máximo</a:t>
            </a:r>
            <a:r>
              <a:rPr lang="pt-BR"/>
              <a:t>.</a:t>
            </a:r>
            <a:endParaRPr lang="pt-BR" i="1"/>
          </a:p>
        </p:txBody>
      </p:sp>
    </p:spTree>
    <p:extLst>
      <p:ext uri="{BB962C8B-B14F-4D97-AF65-F5344CB8AC3E}">
        <p14:creationId xmlns:p14="http://schemas.microsoft.com/office/powerpoint/2010/main" val="2607222837"/>
      </p:ext>
    </p:extLst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37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CD45833F-D72F-487A-8381-DCB262EB0D98}" type="slidenum">
              <a:rPr lang="en-US"/>
              <a:pPr/>
              <a:t>17</a:t>
            </a:fld>
            <a:endParaRPr lang="en-US" b="0">
              <a:latin typeface="Times New Roman" pitchFamily="18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201863" y="2271713"/>
            <a:ext cx="4845050" cy="3197225"/>
            <a:chOff x="1443" y="1431"/>
            <a:chExt cx="3052" cy="2014"/>
          </a:xfrm>
        </p:grpSpPr>
        <p:sp>
          <p:nvSpPr>
            <p:cNvPr id="362501" name="Line 5"/>
            <p:cNvSpPr>
              <a:spLocks noChangeShapeType="1"/>
            </p:cNvSpPr>
            <p:nvPr/>
          </p:nvSpPr>
          <p:spPr bwMode="auto">
            <a:xfrm>
              <a:off x="1443" y="1431"/>
              <a:ext cx="2781" cy="1869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2514" name="Rectangle 18"/>
            <p:cNvSpPr>
              <a:spLocks noChangeArrowheads="1"/>
            </p:cNvSpPr>
            <p:nvPr/>
          </p:nvSpPr>
          <p:spPr bwMode="auto">
            <a:xfrm>
              <a:off x="4265" y="3197"/>
              <a:ext cx="230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D</a:t>
              </a:r>
            </a:p>
          </p:txBody>
        </p:sp>
      </p:grpSp>
      <p:sp>
        <p:nvSpPr>
          <p:cNvPr id="36249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249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 sz="3400"/>
              <a:t>Efeitos da intervenção governamental – controle de preços</a:t>
            </a:r>
          </a:p>
        </p:txBody>
      </p:sp>
      <p:sp>
        <p:nvSpPr>
          <p:cNvPr id="362502" name="Line 6"/>
          <p:cNvSpPr>
            <a:spLocks noChangeShapeType="1"/>
          </p:cNvSpPr>
          <p:nvPr/>
        </p:nvSpPr>
        <p:spPr bwMode="auto">
          <a:xfrm>
            <a:off x="2209800" y="1725613"/>
            <a:ext cx="0" cy="4211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2503" name="Line 7"/>
          <p:cNvSpPr>
            <a:spLocks noChangeShapeType="1"/>
          </p:cNvSpPr>
          <p:nvPr/>
        </p:nvSpPr>
        <p:spPr bwMode="auto">
          <a:xfrm>
            <a:off x="2203450" y="5949950"/>
            <a:ext cx="4222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2504" name="Rectangle 8"/>
          <p:cNvSpPr>
            <a:spLocks noChangeArrowheads="1"/>
          </p:cNvSpPr>
          <p:nvPr/>
        </p:nvSpPr>
        <p:spPr bwMode="auto">
          <a:xfrm>
            <a:off x="5956300" y="5911850"/>
            <a:ext cx="15779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2000" b="1">
                <a:latin typeface="Arial" charset="0"/>
              </a:rPr>
              <a:t>Quantidade</a:t>
            </a:r>
          </a:p>
        </p:txBody>
      </p:sp>
      <p:sp>
        <p:nvSpPr>
          <p:cNvPr id="362505" name="Rectangle 9"/>
          <p:cNvSpPr>
            <a:spLocks noChangeArrowheads="1"/>
          </p:cNvSpPr>
          <p:nvPr/>
        </p:nvSpPr>
        <p:spPr bwMode="auto">
          <a:xfrm>
            <a:off x="1339850" y="1492250"/>
            <a:ext cx="83343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2000" b="1">
                <a:latin typeface="Arial" charset="0"/>
              </a:rPr>
              <a:t>P</a:t>
            </a:r>
            <a:r>
              <a:rPr lang="en-US" sz="1800" b="1">
                <a:latin typeface="Arial" charset="0"/>
              </a:rPr>
              <a:t>reço</a:t>
            </a: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1576388" y="1916113"/>
            <a:ext cx="4678362" cy="4391025"/>
            <a:chOff x="993" y="1207"/>
            <a:chExt cx="2947" cy="2766"/>
          </a:xfrm>
        </p:grpSpPr>
        <p:sp>
          <p:nvSpPr>
            <p:cNvPr id="362506" name="Line 10"/>
            <p:cNvSpPr>
              <a:spLocks noChangeShapeType="1"/>
            </p:cNvSpPr>
            <p:nvPr/>
          </p:nvSpPr>
          <p:spPr bwMode="auto">
            <a:xfrm flipV="1">
              <a:off x="1386" y="1430"/>
              <a:ext cx="2397" cy="2061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2507" name="Line 11"/>
            <p:cNvSpPr>
              <a:spLocks noChangeShapeType="1"/>
            </p:cNvSpPr>
            <p:nvPr/>
          </p:nvSpPr>
          <p:spPr bwMode="auto">
            <a:xfrm flipH="1">
              <a:off x="1426" y="2340"/>
              <a:ext cx="127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2508" name="Rectangle 12"/>
            <p:cNvSpPr>
              <a:spLocks noChangeArrowheads="1"/>
            </p:cNvSpPr>
            <p:nvPr/>
          </p:nvSpPr>
          <p:spPr bwMode="auto">
            <a:xfrm>
              <a:off x="993" y="2189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0</a:t>
              </a:r>
            </a:p>
          </p:txBody>
        </p:sp>
        <p:sp>
          <p:nvSpPr>
            <p:cNvPr id="362509" name="Oval 13"/>
            <p:cNvSpPr>
              <a:spLocks noChangeArrowheads="1"/>
            </p:cNvSpPr>
            <p:nvPr/>
          </p:nvSpPr>
          <p:spPr bwMode="auto">
            <a:xfrm>
              <a:off x="2680" y="229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2510" name="Rectangle 14"/>
            <p:cNvSpPr>
              <a:spLocks noChangeArrowheads="1"/>
            </p:cNvSpPr>
            <p:nvPr/>
          </p:nvSpPr>
          <p:spPr bwMode="auto">
            <a:xfrm>
              <a:off x="2577" y="3725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0</a:t>
              </a:r>
            </a:p>
          </p:txBody>
        </p:sp>
        <p:sp>
          <p:nvSpPr>
            <p:cNvPr id="362511" name="Line 15"/>
            <p:cNvSpPr>
              <a:spLocks noChangeShapeType="1"/>
            </p:cNvSpPr>
            <p:nvPr/>
          </p:nvSpPr>
          <p:spPr bwMode="auto">
            <a:xfrm flipV="1">
              <a:off x="2728" y="2402"/>
              <a:ext cx="0" cy="134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2513" name="Rectangle 17"/>
            <p:cNvSpPr>
              <a:spLocks noChangeArrowheads="1"/>
            </p:cNvSpPr>
            <p:nvPr/>
          </p:nvSpPr>
          <p:spPr bwMode="auto">
            <a:xfrm>
              <a:off x="3719" y="1207"/>
              <a:ext cx="22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</a:t>
              </a:r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1436688" y="2744788"/>
            <a:ext cx="7693025" cy="3562350"/>
            <a:chOff x="905" y="1729"/>
            <a:chExt cx="4846" cy="2244"/>
          </a:xfrm>
        </p:grpSpPr>
        <p:sp>
          <p:nvSpPr>
            <p:cNvPr id="362529" name="Line 33"/>
            <p:cNvSpPr>
              <a:spLocks noChangeShapeType="1"/>
            </p:cNvSpPr>
            <p:nvPr/>
          </p:nvSpPr>
          <p:spPr bwMode="auto">
            <a:xfrm>
              <a:off x="3648" y="2947"/>
              <a:ext cx="0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62528" name="Line 32"/>
            <p:cNvSpPr>
              <a:spLocks noChangeShapeType="1"/>
            </p:cNvSpPr>
            <p:nvPr/>
          </p:nvSpPr>
          <p:spPr bwMode="auto">
            <a:xfrm>
              <a:off x="2062" y="2947"/>
              <a:ext cx="0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905" y="1729"/>
              <a:ext cx="4846" cy="1997"/>
              <a:chOff x="905" y="1729"/>
              <a:chExt cx="4846" cy="1997"/>
            </a:xfrm>
          </p:grpSpPr>
          <p:grpSp>
            <p:nvGrpSpPr>
              <p:cNvPr id="6" name="Group 30"/>
              <p:cNvGrpSpPr>
                <a:grpSpLocks/>
              </p:cNvGrpSpPr>
              <p:nvPr/>
            </p:nvGrpSpPr>
            <p:grpSpPr bwMode="auto">
              <a:xfrm>
                <a:off x="905" y="2777"/>
                <a:ext cx="4484" cy="949"/>
                <a:chOff x="905" y="2777"/>
                <a:chExt cx="4484" cy="949"/>
              </a:xfrm>
            </p:grpSpPr>
            <p:sp>
              <p:nvSpPr>
                <p:cNvPr id="362515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1371" y="2928"/>
                  <a:ext cx="220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62517" name="Rectangle 21"/>
                <p:cNvSpPr>
                  <a:spLocks noChangeArrowheads="1"/>
                </p:cNvSpPr>
                <p:nvPr/>
              </p:nvSpPr>
              <p:spPr bwMode="auto">
                <a:xfrm>
                  <a:off x="905" y="2777"/>
                  <a:ext cx="498" cy="28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b="1" i="1">
                      <a:latin typeface="Arial" charset="0"/>
                    </a:rPr>
                    <a:t>P</a:t>
                  </a:r>
                  <a:r>
                    <a:rPr lang="en-US" b="1" i="1" baseline="-25000">
                      <a:latin typeface="Arial" charset="0"/>
                    </a:rPr>
                    <a:t>máx</a:t>
                  </a:r>
                  <a:endParaRPr lang="en-US" b="1" i="1" baseline="-250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62518" name="Oval 22"/>
                <p:cNvSpPr>
                  <a:spLocks noChangeArrowheads="1"/>
                </p:cNvSpPr>
                <p:nvPr/>
              </p:nvSpPr>
              <p:spPr bwMode="auto">
                <a:xfrm>
                  <a:off x="3600" y="2880"/>
                  <a:ext cx="96" cy="96"/>
                </a:xfrm>
                <a:prstGeom prst="ellipse">
                  <a:avLst/>
                </a:prstGeom>
                <a:solidFill>
                  <a:srgbClr val="FF33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62519" name="Oval 23"/>
                <p:cNvSpPr>
                  <a:spLocks noChangeArrowheads="1"/>
                </p:cNvSpPr>
                <p:nvPr/>
              </p:nvSpPr>
              <p:spPr bwMode="auto">
                <a:xfrm>
                  <a:off x="2016" y="2880"/>
                  <a:ext cx="96" cy="96"/>
                </a:xfrm>
                <a:prstGeom prst="ellipse">
                  <a:avLst/>
                </a:prstGeom>
                <a:solidFill>
                  <a:srgbClr val="FF33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62520" name="Freeform 24"/>
                <p:cNvSpPr>
                  <a:spLocks/>
                </p:cNvSpPr>
                <p:nvPr/>
              </p:nvSpPr>
              <p:spPr bwMode="auto">
                <a:xfrm>
                  <a:off x="2115" y="2975"/>
                  <a:ext cx="1487" cy="9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1" y="19"/>
                    </a:cxn>
                    <a:cxn ang="0">
                      <a:pos x="34" y="34"/>
                    </a:cxn>
                    <a:cxn ang="0">
                      <a:pos x="74" y="44"/>
                    </a:cxn>
                    <a:cxn ang="0">
                      <a:pos x="121" y="49"/>
                    </a:cxn>
                    <a:cxn ang="0">
                      <a:pos x="616" y="49"/>
                    </a:cxn>
                    <a:cxn ang="0">
                      <a:pos x="668" y="54"/>
                    </a:cxn>
                    <a:cxn ang="0">
                      <a:pos x="708" y="64"/>
                    </a:cxn>
                    <a:cxn ang="0">
                      <a:pos x="731" y="78"/>
                    </a:cxn>
                    <a:cxn ang="0">
                      <a:pos x="743" y="98"/>
                    </a:cxn>
                    <a:cxn ang="0">
                      <a:pos x="754" y="78"/>
                    </a:cxn>
                    <a:cxn ang="0">
                      <a:pos x="777" y="64"/>
                    </a:cxn>
                    <a:cxn ang="0">
                      <a:pos x="818" y="54"/>
                    </a:cxn>
                    <a:cxn ang="0">
                      <a:pos x="864" y="49"/>
                    </a:cxn>
                    <a:cxn ang="0">
                      <a:pos x="1359" y="49"/>
                    </a:cxn>
                    <a:cxn ang="0">
                      <a:pos x="1411" y="44"/>
                    </a:cxn>
                    <a:cxn ang="0">
                      <a:pos x="1451" y="34"/>
                    </a:cxn>
                    <a:cxn ang="0">
                      <a:pos x="1474" y="19"/>
                    </a:cxn>
                    <a:cxn ang="0">
                      <a:pos x="1486" y="0"/>
                    </a:cxn>
                  </a:cxnLst>
                  <a:rect l="0" t="0" r="r" b="b"/>
                  <a:pathLst>
                    <a:path w="1487" h="99">
                      <a:moveTo>
                        <a:pt x="0" y="0"/>
                      </a:moveTo>
                      <a:lnTo>
                        <a:pt x="11" y="19"/>
                      </a:lnTo>
                      <a:lnTo>
                        <a:pt x="34" y="34"/>
                      </a:lnTo>
                      <a:lnTo>
                        <a:pt x="74" y="44"/>
                      </a:lnTo>
                      <a:lnTo>
                        <a:pt x="121" y="49"/>
                      </a:lnTo>
                      <a:lnTo>
                        <a:pt x="616" y="49"/>
                      </a:lnTo>
                      <a:lnTo>
                        <a:pt x="668" y="54"/>
                      </a:lnTo>
                      <a:lnTo>
                        <a:pt x="708" y="64"/>
                      </a:lnTo>
                      <a:lnTo>
                        <a:pt x="731" y="78"/>
                      </a:lnTo>
                      <a:lnTo>
                        <a:pt x="743" y="98"/>
                      </a:lnTo>
                      <a:lnTo>
                        <a:pt x="754" y="78"/>
                      </a:lnTo>
                      <a:lnTo>
                        <a:pt x="777" y="64"/>
                      </a:lnTo>
                      <a:lnTo>
                        <a:pt x="818" y="54"/>
                      </a:lnTo>
                      <a:lnTo>
                        <a:pt x="864" y="49"/>
                      </a:lnTo>
                      <a:lnTo>
                        <a:pt x="1359" y="49"/>
                      </a:lnTo>
                      <a:lnTo>
                        <a:pt x="1411" y="44"/>
                      </a:lnTo>
                      <a:lnTo>
                        <a:pt x="1451" y="34"/>
                      </a:lnTo>
                      <a:lnTo>
                        <a:pt x="1474" y="19"/>
                      </a:lnTo>
                      <a:lnTo>
                        <a:pt x="148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62521" name="Rectangle 25"/>
                <p:cNvSpPr>
                  <a:spLocks noChangeArrowheads="1"/>
                </p:cNvSpPr>
                <p:nvPr/>
              </p:nvSpPr>
              <p:spPr bwMode="auto">
                <a:xfrm>
                  <a:off x="3811" y="3497"/>
                  <a:ext cx="1578" cy="22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800" b="1">
                      <a:latin typeface="Arial" charset="0"/>
                    </a:rPr>
                    <a:t>Excesso de demanda</a:t>
                  </a:r>
                </a:p>
              </p:txBody>
            </p:sp>
            <p:sp>
              <p:nvSpPr>
                <p:cNvPr id="362522" name="Line 26"/>
                <p:cNvSpPr>
                  <a:spLocks noChangeShapeType="1"/>
                </p:cNvSpPr>
                <p:nvPr/>
              </p:nvSpPr>
              <p:spPr bwMode="auto">
                <a:xfrm flipH="1" flipV="1">
                  <a:off x="2834" y="3026"/>
                  <a:ext cx="957" cy="525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362523" name="Rectangle 27"/>
              <p:cNvSpPr>
                <a:spLocks noChangeArrowheads="1"/>
              </p:cNvSpPr>
              <p:nvPr/>
            </p:nvSpPr>
            <p:spPr bwMode="auto">
              <a:xfrm>
                <a:off x="3832" y="1729"/>
                <a:ext cx="1919" cy="1275"/>
              </a:xfrm>
              <a:prstGeom prst="rect">
                <a:avLst/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1800" b="1">
                    <a:latin typeface="Arial" charset="0"/>
                  </a:rPr>
                  <a:t>Se o preço máximo</a:t>
                </a:r>
              </a:p>
              <a:p>
                <a:pPr algn="ctr"/>
                <a:r>
                  <a:rPr lang="en-US" sz="1800" b="1">
                    <a:latin typeface="Arial" charset="0"/>
                  </a:rPr>
                  <a:t>for fixado em </a:t>
                </a:r>
                <a:r>
                  <a:rPr lang="en-US" sz="1800" b="1" i="1">
                    <a:latin typeface="Arial" charset="0"/>
                  </a:rPr>
                  <a:t>P</a:t>
                </a:r>
                <a:r>
                  <a:rPr lang="en-US" sz="1800" b="1" i="1" baseline="-25000">
                    <a:latin typeface="Arial" charset="0"/>
                  </a:rPr>
                  <a:t>máx</a:t>
                </a:r>
                <a:r>
                  <a:rPr lang="en-US" sz="1800" b="1" i="1">
                    <a:latin typeface="Arial" charset="0"/>
                  </a:rPr>
                  <a:t>,</a:t>
                </a:r>
              </a:p>
              <a:p>
                <a:pPr algn="ctr"/>
                <a:r>
                  <a:rPr lang="en-US" sz="1800" b="1">
                    <a:latin typeface="Arial" charset="0"/>
                  </a:rPr>
                  <a:t>a quantidade ofertada</a:t>
                </a:r>
              </a:p>
              <a:p>
                <a:pPr algn="ctr"/>
                <a:r>
                  <a:rPr lang="en-US" sz="1800" b="1">
                    <a:latin typeface="Arial" charset="0"/>
                  </a:rPr>
                  <a:t>cai para </a:t>
                </a:r>
                <a:r>
                  <a:rPr lang="en-US" sz="1800" b="1" i="1">
                    <a:latin typeface="Arial" charset="0"/>
                  </a:rPr>
                  <a:t>Q</a:t>
                </a:r>
                <a:r>
                  <a:rPr lang="en-US" sz="1800" b="1" i="1" baseline="-25000">
                    <a:latin typeface="Arial" charset="0"/>
                  </a:rPr>
                  <a:t>1</a:t>
                </a:r>
                <a:r>
                  <a:rPr lang="en-US" sz="1800" b="1">
                    <a:latin typeface="Arial" charset="0"/>
                  </a:rPr>
                  <a:t> e a quantidade</a:t>
                </a:r>
              </a:p>
              <a:p>
                <a:pPr algn="ctr"/>
                <a:r>
                  <a:rPr lang="en-US" sz="1800" b="1">
                    <a:latin typeface="Arial" charset="0"/>
                  </a:rPr>
                  <a:t>demandada aumenta para</a:t>
                </a:r>
              </a:p>
              <a:p>
                <a:pPr algn="ctr"/>
                <a:r>
                  <a:rPr lang="en-US" sz="1800" b="1" i="1">
                    <a:latin typeface="Arial" charset="0"/>
                  </a:rPr>
                  <a:t>Q</a:t>
                </a:r>
                <a:r>
                  <a:rPr lang="en-US" sz="1800" b="1" i="1" baseline="-25000">
                    <a:latin typeface="Arial" charset="0"/>
                  </a:rPr>
                  <a:t>2</a:t>
                </a:r>
                <a:r>
                  <a:rPr lang="en-US" sz="1800" b="1">
                    <a:latin typeface="Arial" charset="0"/>
                  </a:rPr>
                  <a:t>.  Verifica-se uma </a:t>
                </a:r>
              </a:p>
              <a:p>
                <a:pPr algn="ctr"/>
                <a:r>
                  <a:rPr lang="en-US" sz="1800" b="1">
                    <a:latin typeface="Arial" charset="0"/>
                  </a:rPr>
                  <a:t>situação de escassez.</a:t>
                </a:r>
                <a:r>
                  <a:rPr lang="en-US" sz="1800" b="1" baseline="-25000">
                    <a:latin typeface="Arial" charset="0"/>
                  </a:rPr>
                  <a:t> </a:t>
                </a:r>
                <a:r>
                  <a:rPr lang="en-US" sz="1800" b="1">
                    <a:latin typeface="Arial" charset="0"/>
                  </a:rPr>
                  <a:t> </a:t>
                </a:r>
              </a:p>
            </p:txBody>
          </p:sp>
        </p:grpSp>
        <p:sp>
          <p:nvSpPr>
            <p:cNvPr id="362531" name="Rectangle 35"/>
            <p:cNvSpPr>
              <a:spLocks noChangeArrowheads="1"/>
            </p:cNvSpPr>
            <p:nvPr/>
          </p:nvSpPr>
          <p:spPr bwMode="auto">
            <a:xfrm>
              <a:off x="1915" y="3725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1</a:t>
              </a:r>
            </a:p>
          </p:txBody>
        </p:sp>
        <p:sp>
          <p:nvSpPr>
            <p:cNvPr id="362532" name="Rectangle 36"/>
            <p:cNvSpPr>
              <a:spLocks noChangeArrowheads="1"/>
            </p:cNvSpPr>
            <p:nvPr/>
          </p:nvSpPr>
          <p:spPr bwMode="auto">
            <a:xfrm>
              <a:off x="3518" y="3725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2</a:t>
              </a:r>
            </a:p>
          </p:txBody>
        </p:sp>
      </p:grpSp>
      <p:sp>
        <p:nvSpPr>
          <p:cNvPr id="362538" name="Text Box 42"/>
          <p:cNvSpPr txBox="1">
            <a:spLocks noChangeArrowheads="1"/>
          </p:cNvSpPr>
          <p:nvPr/>
        </p:nvSpPr>
        <p:spPr bwMode="auto">
          <a:xfrm>
            <a:off x="2719388" y="1296988"/>
            <a:ext cx="5767387" cy="501650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2600" b="1">
                <a:latin typeface="Arial" charset="0"/>
              </a:rPr>
              <a:t>Efeitos do controle de preços</a:t>
            </a:r>
          </a:p>
        </p:txBody>
      </p:sp>
    </p:spTree>
    <p:extLst>
      <p:ext uri="{BB962C8B-B14F-4D97-AF65-F5344CB8AC3E}">
        <p14:creationId xmlns:p14="http://schemas.microsoft.com/office/powerpoint/2010/main" val="363961691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04F0D053-5474-4081-BB2D-0F7455A898D2}" type="slidenum">
              <a:rPr lang="en-US"/>
              <a:pPr/>
              <a:t>18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9766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766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76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 mecanismo de mercado</a:t>
            </a:r>
          </a:p>
        </p:txBody>
      </p:sp>
      <p:sp>
        <p:nvSpPr>
          <p:cNvPr id="4976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262063"/>
            <a:ext cx="8077200" cy="4938712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/>
              <a:t>Escassez de oferta</a:t>
            </a:r>
            <a:endParaRPr lang="pt-BR"/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/>
              <a:t>O preço de mercado está abaixo do equilíbrio: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pt-BR"/>
              <a:t>Há escassez de oferta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pt-BR"/>
              <a:t>Os produtores aumentam os preços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pt-BR"/>
              <a:t>A quantidade demandada diminui e a ofertada aumenta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pt-BR"/>
              <a:t>O mercado continua a se ajustar até que o preço de equilíbrio seja atingido</a:t>
            </a:r>
          </a:p>
        </p:txBody>
      </p:sp>
    </p:spTree>
    <p:extLst>
      <p:ext uri="{BB962C8B-B14F-4D97-AF65-F5344CB8AC3E}">
        <p14:creationId xmlns:p14="http://schemas.microsoft.com/office/powerpoint/2010/main" val="3191573050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FFB595CA-A4A3-478F-990E-18454459D3C5}" type="slidenum">
              <a:rPr lang="en-US"/>
              <a:pPr/>
              <a:t>19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9971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971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97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 mecanismo de mercado</a:t>
            </a:r>
          </a:p>
        </p:txBody>
      </p:sp>
      <p:sp>
        <p:nvSpPr>
          <p:cNvPr id="4997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46113" y="1279525"/>
            <a:ext cx="8189912" cy="5024438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  <a:tabLst>
                <a:tab pos="800100" algn="l"/>
              </a:tabLst>
            </a:pPr>
            <a:r>
              <a:rPr lang="pt-BR"/>
              <a:t>O mecanismo de mercado - resumo</a:t>
            </a:r>
          </a:p>
          <a:p>
            <a:pPr>
              <a:spcBef>
                <a:spcPct val="70000"/>
              </a:spcBef>
              <a:buFont typeface="Wingdings" pitchFamily="2" charset="2"/>
              <a:buNone/>
              <a:tabLst>
                <a:tab pos="800100" algn="l"/>
              </a:tabLst>
            </a:pPr>
            <a:r>
              <a:rPr lang="pt-BR" sz="2800"/>
              <a:t>	1.	Oferta e demanda interagem para determinar o preço de equilíbrio.</a:t>
            </a:r>
          </a:p>
          <a:p>
            <a:pPr>
              <a:spcBef>
                <a:spcPct val="70000"/>
              </a:spcBef>
              <a:buFont typeface="Wingdings" pitchFamily="2" charset="2"/>
              <a:buNone/>
              <a:tabLst>
                <a:tab pos="800100" algn="l"/>
              </a:tabLst>
            </a:pPr>
            <a:r>
              <a:rPr lang="pt-BR" sz="2800"/>
              <a:t>	2. Quando não estiver em equilíbrio, o mercado se ajustará diminuindo o excesso ou escassez de oferta e restabelecerá, assim, o equilíbrio.</a:t>
            </a:r>
          </a:p>
          <a:p>
            <a:pPr>
              <a:spcBef>
                <a:spcPct val="70000"/>
              </a:spcBef>
              <a:buFont typeface="Wingdings" pitchFamily="2" charset="2"/>
              <a:buNone/>
              <a:tabLst>
                <a:tab pos="800100" algn="l"/>
              </a:tabLst>
            </a:pPr>
            <a:r>
              <a:rPr lang="pt-BR" sz="2800"/>
              <a:t>	3.	Os mercados devem ser competitivos para que o mecanismo seja eficiente.</a:t>
            </a:r>
          </a:p>
        </p:txBody>
      </p:sp>
    </p:spTree>
    <p:extLst>
      <p:ext uri="{BB962C8B-B14F-4D97-AF65-F5344CB8AC3E}">
        <p14:creationId xmlns:p14="http://schemas.microsoft.com/office/powerpoint/2010/main" val="233204830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9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9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97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97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83EF91F9-7FAF-4DCD-853A-DC154AC546F7}" type="slidenum">
              <a:rPr lang="en-US"/>
              <a:pPr/>
              <a:t>2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5465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465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466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Oferta e demanda</a:t>
            </a:r>
          </a:p>
        </p:txBody>
      </p:sp>
      <p:sp>
        <p:nvSpPr>
          <p:cNvPr id="45466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>
                <a:solidFill>
                  <a:srgbClr val="FB110B"/>
                </a:solidFill>
              </a:rPr>
              <a:t>A curva de oferta</a:t>
            </a:r>
            <a:endParaRPr lang="pt-BR"/>
          </a:p>
          <a:p>
            <a:pPr lvl="1">
              <a:buSzPct val="75000"/>
            </a:pPr>
            <a:r>
              <a:rPr lang="pt-BR"/>
              <a:t>A curva de oferta mostra a quantidade de uma mercadoria que os produtores estão dispostos a vender a um determinado preço, considerando constantes outros fatores que possam afetar a quantidade ofertada.</a:t>
            </a:r>
          </a:p>
        </p:txBody>
      </p:sp>
    </p:spTree>
    <p:extLst>
      <p:ext uri="{BB962C8B-B14F-4D97-AF65-F5344CB8AC3E}">
        <p14:creationId xmlns:p14="http://schemas.microsoft.com/office/powerpoint/2010/main" val="1158205241"/>
      </p:ext>
    </p:extLst>
  </p:cSld>
  <p:clrMapOvr>
    <a:masterClrMapping/>
  </p:clrMapOvr>
  <p:transition spd="med">
    <p:pull dir="r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748AAA33-BD47-48F4-B437-881F51EE5BD8}" type="slidenum">
              <a:rPr lang="en-US"/>
              <a:pPr/>
              <a:t>20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501762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1763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176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304800" y="371475"/>
            <a:ext cx="8851900" cy="695325"/>
          </a:xfrm>
          <a:noFill/>
          <a:ln/>
        </p:spPr>
        <p:txBody>
          <a:bodyPr/>
          <a:lstStyle/>
          <a:p>
            <a:r>
              <a:rPr lang="pt-BR" sz="3900"/>
              <a:t>Mudanças no equilíbrio do mercado</a:t>
            </a:r>
            <a:endParaRPr lang="pt-BR" sz="3600"/>
          </a:p>
        </p:txBody>
      </p:sp>
      <p:sp>
        <p:nvSpPr>
          <p:cNvPr id="501765" name="Rectangle 1029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 sz="2800"/>
              <a:t>Os preços de equilíbrio são determinados pelo nível relativo de oferta e demanda.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 sz="2800"/>
              <a:t>Oferta e demanda são determinados por valores específicos de suas variáveis determinantes.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 sz="2800"/>
              <a:t>Alterações em qualquer uma dessas variáveis, ou numa combinação delas, podem causar mudanças no preço de equilíbrio e/ou na quantidade.</a:t>
            </a:r>
          </a:p>
        </p:txBody>
      </p:sp>
    </p:spTree>
    <p:extLst>
      <p:ext uri="{BB962C8B-B14F-4D97-AF65-F5344CB8AC3E}">
        <p14:creationId xmlns:p14="http://schemas.microsoft.com/office/powerpoint/2010/main" val="3883000710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37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D61619E9-EC66-4CC2-B4A5-3B61E6AB040E}" type="slidenum">
              <a:rPr lang="en-US"/>
              <a:pPr/>
              <a:t>21</a:t>
            </a:fld>
            <a:endParaRPr lang="en-US" b="0">
              <a:latin typeface="Times New Roman" pitchFamily="18" charset="0"/>
            </a:endParaRPr>
          </a:p>
        </p:txBody>
      </p:sp>
      <p:grpSp>
        <p:nvGrpSpPr>
          <p:cNvPr id="503810" name="Group 1026"/>
          <p:cNvGrpSpPr>
            <a:grpSpLocks/>
          </p:cNvGrpSpPr>
          <p:nvPr/>
        </p:nvGrpSpPr>
        <p:grpSpPr bwMode="auto">
          <a:xfrm>
            <a:off x="6043613" y="1922463"/>
            <a:ext cx="2892425" cy="4333875"/>
            <a:chOff x="3807" y="1211"/>
            <a:chExt cx="1822" cy="2730"/>
          </a:xfrm>
        </p:grpSpPr>
        <p:sp>
          <p:nvSpPr>
            <p:cNvPr id="503811" name="Freeform 1027"/>
            <p:cNvSpPr>
              <a:spLocks/>
            </p:cNvSpPr>
            <p:nvPr/>
          </p:nvSpPr>
          <p:spPr bwMode="auto">
            <a:xfrm>
              <a:off x="3807" y="1440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flat" cmpd="sng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03812" name="Rectangle 1028"/>
            <p:cNvSpPr>
              <a:spLocks noChangeArrowheads="1"/>
            </p:cNvSpPr>
            <p:nvPr/>
          </p:nvSpPr>
          <p:spPr bwMode="auto">
            <a:xfrm>
              <a:off x="5364" y="1211"/>
              <a:ext cx="265" cy="248"/>
            </a:xfrm>
            <a:prstGeom prst="rect">
              <a:avLst/>
            </a:prstGeom>
            <a:noFill/>
            <a:ln w="12700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S’</a:t>
              </a:r>
            </a:p>
          </p:txBody>
        </p:sp>
        <p:sp>
          <p:nvSpPr>
            <p:cNvPr id="503813" name="AutoShape 1029"/>
            <p:cNvSpPr>
              <a:spLocks noChangeArrowheads="1"/>
            </p:cNvSpPr>
            <p:nvPr/>
          </p:nvSpPr>
          <p:spPr bwMode="auto">
            <a:xfrm>
              <a:off x="4923" y="1911"/>
              <a:ext cx="300" cy="210"/>
            </a:xfrm>
            <a:prstGeom prst="rightArrow">
              <a:avLst>
                <a:gd name="adj1" fmla="val 60954"/>
                <a:gd name="adj2" fmla="val 67619"/>
              </a:avLst>
            </a:prstGeom>
            <a:solidFill>
              <a:srgbClr val="FF0000"/>
            </a:solidFill>
            <a:ln w="12700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3814" name="Line 1030"/>
            <p:cNvSpPr>
              <a:spLocks noChangeShapeType="1"/>
            </p:cNvSpPr>
            <p:nvPr/>
          </p:nvSpPr>
          <p:spPr bwMode="auto">
            <a:xfrm>
              <a:off x="4964" y="2389"/>
              <a:ext cx="0" cy="13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3815" name="Oval 1031"/>
            <p:cNvSpPr>
              <a:spLocks noChangeArrowheads="1"/>
            </p:cNvSpPr>
            <p:nvPr/>
          </p:nvSpPr>
          <p:spPr bwMode="auto">
            <a:xfrm>
              <a:off x="4908" y="235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3816" name="Rectangle 1032"/>
            <p:cNvSpPr>
              <a:spLocks noChangeArrowheads="1"/>
            </p:cNvSpPr>
            <p:nvPr/>
          </p:nvSpPr>
          <p:spPr bwMode="auto">
            <a:xfrm>
              <a:off x="4835" y="3693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2</a:t>
              </a:r>
              <a:endParaRPr lang="en-US" sz="2000" b="1" i="1">
                <a:latin typeface="Arial" charset="0"/>
              </a:endParaRPr>
            </a:p>
          </p:txBody>
        </p:sp>
        <p:sp>
          <p:nvSpPr>
            <p:cNvPr id="503817" name="Line 1033"/>
            <p:cNvSpPr>
              <a:spLocks noChangeShapeType="1"/>
            </p:cNvSpPr>
            <p:nvPr/>
          </p:nvSpPr>
          <p:spPr bwMode="auto">
            <a:xfrm>
              <a:off x="4503" y="2400"/>
              <a:ext cx="4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503818" name="Rectangle 103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3819" name="Rectangle 103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3820" name="Rectangle 1036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1576388"/>
            <a:ext cx="4392613" cy="3886200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Preços das matérias-primas caem</a:t>
            </a:r>
          </a:p>
          <a:p>
            <a:pPr lvl="1">
              <a:spcBef>
                <a:spcPct val="70000"/>
              </a:spcBef>
            </a:pPr>
            <a:r>
              <a:rPr lang="pt-BR" sz="2400" i="1"/>
              <a:t>S</a:t>
            </a:r>
            <a:r>
              <a:rPr lang="pt-BR" sz="2400"/>
              <a:t> muda para </a:t>
            </a:r>
            <a:r>
              <a:rPr lang="pt-BR" sz="2400" i="1"/>
              <a:t>S’</a:t>
            </a:r>
            <a:endParaRPr lang="pt-BR" sz="2400"/>
          </a:p>
          <a:p>
            <a:pPr lvl="1">
              <a:spcBef>
                <a:spcPct val="70000"/>
              </a:spcBef>
            </a:pPr>
            <a:r>
              <a:rPr lang="pt-BR" sz="2400"/>
              <a:t>Há excesso de oferta ao preço </a:t>
            </a:r>
            <a:r>
              <a:rPr lang="pt-BR" sz="2400" i="1"/>
              <a:t>P</a:t>
            </a:r>
            <a:r>
              <a:rPr lang="pt-BR" sz="2400" i="1" baseline="-25000"/>
              <a:t>1</a:t>
            </a:r>
            <a:r>
              <a:rPr lang="pt-BR" sz="2400"/>
              <a:t> de  </a:t>
            </a:r>
            <a:r>
              <a:rPr lang="pt-BR" sz="2400" i="1"/>
              <a:t>Q</a:t>
            </a:r>
            <a:r>
              <a:rPr lang="pt-BR" sz="2400" i="1" baseline="-25000"/>
              <a:t>2 </a:t>
            </a:r>
            <a:r>
              <a:rPr lang="pt-BR" sz="2400" i="1"/>
              <a:t>–</a:t>
            </a:r>
            <a:r>
              <a:rPr lang="pt-BR" sz="2400"/>
              <a:t> </a:t>
            </a:r>
            <a:r>
              <a:rPr lang="pt-BR" sz="2400" i="1"/>
              <a:t>Q</a:t>
            </a:r>
            <a:r>
              <a:rPr lang="pt-BR" sz="2400" i="1" baseline="-25000"/>
              <a:t>1</a:t>
            </a:r>
            <a:r>
              <a:rPr lang="pt-BR" sz="2400" i="1"/>
              <a:t>.</a:t>
            </a:r>
            <a:endParaRPr lang="pt-BR" sz="2400" baseline="-25000"/>
          </a:p>
          <a:p>
            <a:pPr lvl="1">
              <a:spcBef>
                <a:spcPct val="70000"/>
              </a:spcBef>
            </a:pPr>
            <a:r>
              <a:rPr lang="pt-BR" sz="2400"/>
              <a:t>O ponto de equilíbrio se dá em </a:t>
            </a:r>
            <a:r>
              <a:rPr lang="pt-BR" sz="2400" i="1"/>
              <a:t>P</a:t>
            </a:r>
            <a:r>
              <a:rPr lang="pt-BR" sz="2400" i="1" baseline="-25000"/>
              <a:t>3</a:t>
            </a:r>
            <a:r>
              <a:rPr lang="pt-BR" sz="2400"/>
              <a:t>,</a:t>
            </a:r>
            <a:r>
              <a:rPr lang="pt-BR" sz="2400" i="1"/>
              <a:t>Q</a:t>
            </a:r>
            <a:r>
              <a:rPr lang="pt-BR" sz="2400" i="1" baseline="-25000"/>
              <a:t>3</a:t>
            </a:r>
            <a:r>
              <a:rPr lang="pt-BR" sz="2400"/>
              <a:t> </a:t>
            </a:r>
          </a:p>
        </p:txBody>
      </p:sp>
      <p:sp>
        <p:nvSpPr>
          <p:cNvPr id="503821" name="Line 1037"/>
          <p:cNvSpPr>
            <a:spLocks noChangeShapeType="1"/>
          </p:cNvSpPr>
          <p:nvPr/>
        </p:nvSpPr>
        <p:spPr bwMode="auto">
          <a:xfrm>
            <a:off x="4953000" y="1871663"/>
            <a:ext cx="0" cy="4033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3822" name="Line 1038"/>
          <p:cNvSpPr>
            <a:spLocks noChangeShapeType="1"/>
          </p:cNvSpPr>
          <p:nvPr/>
        </p:nvSpPr>
        <p:spPr bwMode="auto">
          <a:xfrm>
            <a:off x="4960938" y="5908675"/>
            <a:ext cx="37290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3823" name="Rectangle 1039"/>
          <p:cNvSpPr>
            <a:spLocks noChangeArrowheads="1"/>
          </p:cNvSpPr>
          <p:nvPr/>
        </p:nvSpPr>
        <p:spPr bwMode="auto">
          <a:xfrm>
            <a:off x="4545013" y="1782763"/>
            <a:ext cx="3508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P</a:t>
            </a:r>
          </a:p>
        </p:txBody>
      </p:sp>
      <p:sp>
        <p:nvSpPr>
          <p:cNvPr id="503824" name="Rectangle 1040"/>
          <p:cNvSpPr>
            <a:spLocks noChangeArrowheads="1"/>
          </p:cNvSpPr>
          <p:nvPr/>
        </p:nvSpPr>
        <p:spPr bwMode="auto">
          <a:xfrm>
            <a:off x="8370888" y="5868988"/>
            <a:ext cx="3778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Q</a:t>
            </a:r>
          </a:p>
        </p:txBody>
      </p:sp>
      <p:grpSp>
        <p:nvGrpSpPr>
          <p:cNvPr id="503825" name="Group 1041"/>
          <p:cNvGrpSpPr>
            <a:grpSpLocks/>
          </p:cNvGrpSpPr>
          <p:nvPr/>
        </p:nvGrpSpPr>
        <p:grpSpPr bwMode="auto">
          <a:xfrm>
            <a:off x="5334000" y="1922463"/>
            <a:ext cx="2854325" cy="3565525"/>
            <a:chOff x="3360" y="1211"/>
            <a:chExt cx="1798" cy="2246"/>
          </a:xfrm>
        </p:grpSpPr>
        <p:sp>
          <p:nvSpPr>
            <p:cNvPr id="503826" name="Freeform 1042"/>
            <p:cNvSpPr>
              <a:spLocks/>
            </p:cNvSpPr>
            <p:nvPr/>
          </p:nvSpPr>
          <p:spPr bwMode="auto">
            <a:xfrm>
              <a:off x="3360" y="1440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rnd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03827" name="Rectangle 1043"/>
            <p:cNvSpPr>
              <a:spLocks noChangeArrowheads="1"/>
            </p:cNvSpPr>
            <p:nvPr/>
          </p:nvSpPr>
          <p:spPr bwMode="auto">
            <a:xfrm>
              <a:off x="4937" y="1211"/>
              <a:ext cx="22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</a:t>
              </a:r>
            </a:p>
          </p:txBody>
        </p:sp>
      </p:grpSp>
      <p:grpSp>
        <p:nvGrpSpPr>
          <p:cNvPr id="503828" name="Group 1044"/>
          <p:cNvGrpSpPr>
            <a:grpSpLocks/>
          </p:cNvGrpSpPr>
          <p:nvPr/>
        </p:nvGrpSpPr>
        <p:grpSpPr bwMode="auto">
          <a:xfrm>
            <a:off x="5932488" y="1922463"/>
            <a:ext cx="2832100" cy="3336925"/>
            <a:chOff x="3737" y="1211"/>
            <a:chExt cx="1784" cy="2102"/>
          </a:xfrm>
        </p:grpSpPr>
        <p:sp>
          <p:nvSpPr>
            <p:cNvPr id="503829" name="Freeform 1045"/>
            <p:cNvSpPr>
              <a:spLocks/>
            </p:cNvSpPr>
            <p:nvPr/>
          </p:nvSpPr>
          <p:spPr bwMode="auto">
            <a:xfrm>
              <a:off x="3888" y="1488"/>
              <a:ext cx="1633" cy="1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" y="485"/>
                </a:cxn>
                <a:cxn ang="0">
                  <a:pos x="682" y="994"/>
                </a:cxn>
                <a:cxn ang="0">
                  <a:pos x="1176" y="1530"/>
                </a:cxn>
                <a:cxn ang="0">
                  <a:pos x="1417" y="1731"/>
                </a:cxn>
                <a:cxn ang="0">
                  <a:pos x="1632" y="1824"/>
                </a:cxn>
              </a:cxnLst>
              <a:rect l="0" t="0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800" cap="rnd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03830" name="Rectangle 1046"/>
            <p:cNvSpPr>
              <a:spLocks noChangeArrowheads="1"/>
            </p:cNvSpPr>
            <p:nvPr/>
          </p:nvSpPr>
          <p:spPr bwMode="auto">
            <a:xfrm>
              <a:off x="3737" y="1211"/>
              <a:ext cx="230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D</a:t>
              </a:r>
            </a:p>
          </p:txBody>
        </p:sp>
      </p:grpSp>
      <p:grpSp>
        <p:nvGrpSpPr>
          <p:cNvPr id="503831" name="Group 1047"/>
          <p:cNvGrpSpPr>
            <a:grpSpLocks/>
          </p:cNvGrpSpPr>
          <p:nvPr/>
        </p:nvGrpSpPr>
        <p:grpSpPr bwMode="auto">
          <a:xfrm>
            <a:off x="4484688" y="3951288"/>
            <a:ext cx="3289300" cy="2305050"/>
            <a:chOff x="2825" y="2489"/>
            <a:chExt cx="2072" cy="1452"/>
          </a:xfrm>
        </p:grpSpPr>
        <p:sp>
          <p:nvSpPr>
            <p:cNvPr id="503832" name="Line 1048"/>
            <p:cNvSpPr>
              <a:spLocks noChangeShapeType="1"/>
            </p:cNvSpPr>
            <p:nvPr/>
          </p:nvSpPr>
          <p:spPr bwMode="auto">
            <a:xfrm>
              <a:off x="3147" y="2651"/>
              <a:ext cx="158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3833" name="Line 1049"/>
            <p:cNvSpPr>
              <a:spLocks noChangeShapeType="1"/>
            </p:cNvSpPr>
            <p:nvPr/>
          </p:nvSpPr>
          <p:spPr bwMode="auto">
            <a:xfrm>
              <a:off x="4741" y="2667"/>
              <a:ext cx="0" cy="110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3834" name="Oval 1050"/>
            <p:cNvSpPr>
              <a:spLocks noChangeArrowheads="1"/>
            </p:cNvSpPr>
            <p:nvPr/>
          </p:nvSpPr>
          <p:spPr bwMode="auto">
            <a:xfrm>
              <a:off x="4693" y="2603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3835" name="Rectangle 1051"/>
            <p:cNvSpPr>
              <a:spLocks noChangeArrowheads="1"/>
            </p:cNvSpPr>
            <p:nvPr/>
          </p:nvSpPr>
          <p:spPr bwMode="auto">
            <a:xfrm>
              <a:off x="2825" y="2489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3</a:t>
              </a:r>
            </a:p>
          </p:txBody>
        </p:sp>
        <p:sp>
          <p:nvSpPr>
            <p:cNvPr id="503836" name="Rectangle 1052"/>
            <p:cNvSpPr>
              <a:spLocks noChangeArrowheads="1"/>
            </p:cNvSpPr>
            <p:nvPr/>
          </p:nvSpPr>
          <p:spPr bwMode="auto">
            <a:xfrm>
              <a:off x="4601" y="3693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3</a:t>
              </a:r>
              <a:endParaRPr lang="en-US" sz="2000" b="1" i="1">
                <a:latin typeface="Arial" charset="0"/>
              </a:endParaRPr>
            </a:p>
          </p:txBody>
        </p:sp>
      </p:grpSp>
      <p:grpSp>
        <p:nvGrpSpPr>
          <p:cNvPr id="503837" name="Group 1053"/>
          <p:cNvGrpSpPr>
            <a:grpSpLocks/>
          </p:cNvGrpSpPr>
          <p:nvPr/>
        </p:nvGrpSpPr>
        <p:grpSpPr bwMode="auto">
          <a:xfrm>
            <a:off x="4484688" y="3570288"/>
            <a:ext cx="2908300" cy="2686050"/>
            <a:chOff x="2825" y="2249"/>
            <a:chExt cx="1832" cy="1692"/>
          </a:xfrm>
        </p:grpSpPr>
        <p:sp>
          <p:nvSpPr>
            <p:cNvPr id="503838" name="Line 1054"/>
            <p:cNvSpPr>
              <a:spLocks noChangeShapeType="1"/>
            </p:cNvSpPr>
            <p:nvPr/>
          </p:nvSpPr>
          <p:spPr bwMode="auto">
            <a:xfrm>
              <a:off x="4512" y="2427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3839" name="Line 1055"/>
            <p:cNvSpPr>
              <a:spLocks noChangeShapeType="1"/>
            </p:cNvSpPr>
            <p:nvPr/>
          </p:nvSpPr>
          <p:spPr bwMode="auto">
            <a:xfrm>
              <a:off x="3147" y="2400"/>
              <a:ext cx="13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3840" name="Rectangle 1056"/>
            <p:cNvSpPr>
              <a:spLocks noChangeArrowheads="1"/>
            </p:cNvSpPr>
            <p:nvPr/>
          </p:nvSpPr>
          <p:spPr bwMode="auto">
            <a:xfrm>
              <a:off x="4361" y="3693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1</a:t>
              </a:r>
            </a:p>
          </p:txBody>
        </p:sp>
        <p:sp>
          <p:nvSpPr>
            <p:cNvPr id="503841" name="Oval 1057"/>
            <p:cNvSpPr>
              <a:spLocks noChangeArrowheads="1"/>
            </p:cNvSpPr>
            <p:nvPr/>
          </p:nvSpPr>
          <p:spPr bwMode="auto">
            <a:xfrm>
              <a:off x="4464" y="235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3842" name="Rectangle 1058"/>
            <p:cNvSpPr>
              <a:spLocks noChangeArrowheads="1"/>
            </p:cNvSpPr>
            <p:nvPr/>
          </p:nvSpPr>
          <p:spPr bwMode="auto">
            <a:xfrm>
              <a:off x="2825" y="2249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1</a:t>
              </a:r>
            </a:p>
          </p:txBody>
        </p:sp>
      </p:grpSp>
      <p:sp>
        <p:nvSpPr>
          <p:cNvPr id="503843" name="Rectangle 1059"/>
          <p:cNvSpPr>
            <a:spLocks noGrp="1" noChangeArrowheads="1"/>
          </p:cNvSpPr>
          <p:nvPr>
            <p:ph type="title"/>
          </p:nvPr>
        </p:nvSpPr>
        <p:spPr>
          <a:xfrm>
            <a:off x="231775" y="304800"/>
            <a:ext cx="8912225" cy="723900"/>
          </a:xfrm>
          <a:noFill/>
          <a:ln/>
        </p:spPr>
        <p:txBody>
          <a:bodyPr/>
          <a:lstStyle/>
          <a:p>
            <a:r>
              <a:rPr lang="pt-BR" sz="3900"/>
              <a:t>Mudanças no equilíbrio do mercado</a:t>
            </a:r>
            <a:endParaRPr lang="pt-BR" sz="3600"/>
          </a:p>
        </p:txBody>
      </p:sp>
    </p:spTree>
    <p:extLst>
      <p:ext uri="{BB962C8B-B14F-4D97-AF65-F5344CB8AC3E}">
        <p14:creationId xmlns:p14="http://schemas.microsoft.com/office/powerpoint/2010/main" val="258985930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3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3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03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03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0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0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2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38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AC156CEC-64F2-4E8B-8A45-1E78FA05DFA9}" type="slidenum">
              <a:rPr lang="en-US"/>
              <a:pPr/>
              <a:t>22</a:t>
            </a:fld>
            <a:endParaRPr lang="en-US" b="0">
              <a:latin typeface="Times New Roman" pitchFamily="18" charset="0"/>
            </a:endParaRPr>
          </a:p>
        </p:txBody>
      </p:sp>
      <p:grpSp>
        <p:nvGrpSpPr>
          <p:cNvPr id="505858" name="Group 1026"/>
          <p:cNvGrpSpPr>
            <a:grpSpLocks/>
          </p:cNvGrpSpPr>
          <p:nvPr/>
        </p:nvGrpSpPr>
        <p:grpSpPr bwMode="auto">
          <a:xfrm>
            <a:off x="6629400" y="1905000"/>
            <a:ext cx="2276475" cy="2714625"/>
            <a:chOff x="4176" y="1200"/>
            <a:chExt cx="1434" cy="1710"/>
          </a:xfrm>
        </p:grpSpPr>
        <p:sp>
          <p:nvSpPr>
            <p:cNvPr id="505859" name="Freeform 1027"/>
            <p:cNvSpPr>
              <a:spLocks/>
            </p:cNvSpPr>
            <p:nvPr/>
          </p:nvSpPr>
          <p:spPr bwMode="auto">
            <a:xfrm>
              <a:off x="4365" y="1440"/>
              <a:ext cx="1245" cy="14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8" y="447"/>
                </a:cxn>
                <a:cxn ang="0">
                  <a:pos x="581" y="915"/>
                </a:cxn>
                <a:cxn ang="0">
                  <a:pos x="1003" y="1409"/>
                </a:cxn>
                <a:cxn ang="0">
                  <a:pos x="1208" y="1594"/>
                </a:cxn>
                <a:cxn ang="0">
                  <a:pos x="1392" y="1680"/>
                </a:cxn>
              </a:cxnLst>
              <a:rect l="0" t="0" r="r" b="b"/>
              <a:pathLst>
                <a:path w="1393" h="1681">
                  <a:moveTo>
                    <a:pt x="0" y="0"/>
                  </a:moveTo>
                  <a:lnTo>
                    <a:pt x="268" y="447"/>
                  </a:lnTo>
                  <a:lnTo>
                    <a:pt x="581" y="915"/>
                  </a:lnTo>
                  <a:lnTo>
                    <a:pt x="1003" y="1409"/>
                  </a:lnTo>
                  <a:lnTo>
                    <a:pt x="1208" y="1594"/>
                  </a:lnTo>
                  <a:lnTo>
                    <a:pt x="1392" y="1680"/>
                  </a:lnTo>
                </a:path>
              </a:pathLst>
            </a:custGeom>
            <a:noFill/>
            <a:ln w="50800" cap="flat" cmpd="sng">
              <a:solidFill>
                <a:srgbClr val="99CC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05860" name="Rectangle 1028"/>
            <p:cNvSpPr>
              <a:spLocks noChangeArrowheads="1"/>
            </p:cNvSpPr>
            <p:nvPr/>
          </p:nvSpPr>
          <p:spPr bwMode="auto">
            <a:xfrm>
              <a:off x="4217" y="1200"/>
              <a:ext cx="274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D’</a:t>
              </a:r>
            </a:p>
          </p:txBody>
        </p:sp>
        <p:sp>
          <p:nvSpPr>
            <p:cNvPr id="505861" name="AutoShape 1029"/>
            <p:cNvSpPr>
              <a:spLocks noChangeArrowheads="1"/>
            </p:cNvSpPr>
            <p:nvPr/>
          </p:nvSpPr>
          <p:spPr bwMode="auto">
            <a:xfrm>
              <a:off x="4176" y="1632"/>
              <a:ext cx="336" cy="336"/>
            </a:xfrm>
            <a:prstGeom prst="rightArrow">
              <a:avLst>
                <a:gd name="adj1" fmla="val 50000"/>
                <a:gd name="adj2" fmla="val 51514"/>
              </a:avLst>
            </a:prstGeom>
            <a:solidFill>
              <a:srgbClr val="99CC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505862" name="Group 1030"/>
          <p:cNvGrpSpPr>
            <a:grpSpLocks/>
          </p:cNvGrpSpPr>
          <p:nvPr/>
        </p:nvGrpSpPr>
        <p:grpSpPr bwMode="auto">
          <a:xfrm>
            <a:off x="5334000" y="1905000"/>
            <a:ext cx="2854325" cy="3582988"/>
            <a:chOff x="3360" y="1200"/>
            <a:chExt cx="1798" cy="2257"/>
          </a:xfrm>
        </p:grpSpPr>
        <p:sp>
          <p:nvSpPr>
            <p:cNvPr id="505863" name="Freeform 1031"/>
            <p:cNvSpPr>
              <a:spLocks/>
            </p:cNvSpPr>
            <p:nvPr/>
          </p:nvSpPr>
          <p:spPr bwMode="auto">
            <a:xfrm>
              <a:off x="3360" y="1440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rnd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05864" name="Rectangle 1032"/>
            <p:cNvSpPr>
              <a:spLocks noChangeArrowheads="1"/>
            </p:cNvSpPr>
            <p:nvPr/>
          </p:nvSpPr>
          <p:spPr bwMode="auto">
            <a:xfrm>
              <a:off x="4937" y="1200"/>
              <a:ext cx="22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</a:t>
              </a:r>
            </a:p>
          </p:txBody>
        </p:sp>
      </p:grpSp>
      <p:grpSp>
        <p:nvGrpSpPr>
          <p:cNvPr id="505865" name="Group 1033"/>
          <p:cNvGrpSpPr>
            <a:grpSpLocks/>
          </p:cNvGrpSpPr>
          <p:nvPr/>
        </p:nvGrpSpPr>
        <p:grpSpPr bwMode="auto">
          <a:xfrm>
            <a:off x="5932488" y="1905000"/>
            <a:ext cx="2832100" cy="3354388"/>
            <a:chOff x="3737" y="1200"/>
            <a:chExt cx="1784" cy="2113"/>
          </a:xfrm>
        </p:grpSpPr>
        <p:sp>
          <p:nvSpPr>
            <p:cNvPr id="505866" name="Freeform 1034"/>
            <p:cNvSpPr>
              <a:spLocks/>
            </p:cNvSpPr>
            <p:nvPr/>
          </p:nvSpPr>
          <p:spPr bwMode="auto">
            <a:xfrm>
              <a:off x="3888" y="1488"/>
              <a:ext cx="1633" cy="1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" y="485"/>
                </a:cxn>
                <a:cxn ang="0">
                  <a:pos x="682" y="994"/>
                </a:cxn>
                <a:cxn ang="0">
                  <a:pos x="1176" y="1530"/>
                </a:cxn>
                <a:cxn ang="0">
                  <a:pos x="1417" y="1731"/>
                </a:cxn>
                <a:cxn ang="0">
                  <a:pos x="1632" y="1824"/>
                </a:cxn>
              </a:cxnLst>
              <a:rect l="0" t="0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800" cap="rnd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05867" name="Rectangle 1035"/>
            <p:cNvSpPr>
              <a:spLocks noChangeArrowheads="1"/>
            </p:cNvSpPr>
            <p:nvPr/>
          </p:nvSpPr>
          <p:spPr bwMode="auto">
            <a:xfrm>
              <a:off x="3737" y="1200"/>
              <a:ext cx="230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D</a:t>
              </a:r>
            </a:p>
          </p:txBody>
        </p:sp>
      </p:grpSp>
      <p:grpSp>
        <p:nvGrpSpPr>
          <p:cNvPr id="505868" name="Group 1036"/>
          <p:cNvGrpSpPr>
            <a:grpSpLocks/>
          </p:cNvGrpSpPr>
          <p:nvPr/>
        </p:nvGrpSpPr>
        <p:grpSpPr bwMode="auto">
          <a:xfrm>
            <a:off x="4484688" y="3113088"/>
            <a:ext cx="3324225" cy="3125787"/>
            <a:chOff x="2825" y="1961"/>
            <a:chExt cx="2094" cy="1969"/>
          </a:xfrm>
        </p:grpSpPr>
        <p:sp>
          <p:nvSpPr>
            <p:cNvPr id="505869" name="Line 1037"/>
            <p:cNvSpPr>
              <a:spLocks noChangeShapeType="1"/>
            </p:cNvSpPr>
            <p:nvPr/>
          </p:nvSpPr>
          <p:spPr bwMode="auto">
            <a:xfrm>
              <a:off x="3147" y="2112"/>
              <a:ext cx="158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5870" name="Line 1038"/>
            <p:cNvSpPr>
              <a:spLocks noChangeShapeType="1"/>
            </p:cNvSpPr>
            <p:nvPr/>
          </p:nvSpPr>
          <p:spPr bwMode="auto">
            <a:xfrm>
              <a:off x="4789" y="2139"/>
              <a:ext cx="0" cy="15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5871" name="Rectangle 1039"/>
            <p:cNvSpPr>
              <a:spLocks noChangeArrowheads="1"/>
            </p:cNvSpPr>
            <p:nvPr/>
          </p:nvSpPr>
          <p:spPr bwMode="auto">
            <a:xfrm>
              <a:off x="4623" y="3682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3</a:t>
              </a:r>
              <a:endParaRPr lang="en-US" sz="2000" b="1" i="1">
                <a:latin typeface="Arial" charset="0"/>
              </a:endParaRPr>
            </a:p>
          </p:txBody>
        </p:sp>
        <p:sp>
          <p:nvSpPr>
            <p:cNvPr id="505872" name="Oval 1040"/>
            <p:cNvSpPr>
              <a:spLocks noChangeArrowheads="1"/>
            </p:cNvSpPr>
            <p:nvPr/>
          </p:nvSpPr>
          <p:spPr bwMode="auto">
            <a:xfrm>
              <a:off x="4730" y="2053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5873" name="Rectangle 1041"/>
            <p:cNvSpPr>
              <a:spLocks noChangeArrowheads="1"/>
            </p:cNvSpPr>
            <p:nvPr/>
          </p:nvSpPr>
          <p:spPr bwMode="auto">
            <a:xfrm>
              <a:off x="2825" y="1961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3</a:t>
              </a:r>
            </a:p>
          </p:txBody>
        </p:sp>
      </p:grpSp>
      <p:sp>
        <p:nvSpPr>
          <p:cNvPr id="505874" name="Rectangle 104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5875" name="Rectangle 104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5876" name="Rectangle 1044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1790700"/>
            <a:ext cx="4267200" cy="4114800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A renda aumenta</a:t>
            </a:r>
          </a:p>
          <a:p>
            <a:pPr lvl="1">
              <a:spcBef>
                <a:spcPct val="70000"/>
              </a:spcBef>
            </a:pPr>
            <a:r>
              <a:rPr lang="pt-BR" sz="2400"/>
              <a:t>A demanda muda para </a:t>
            </a:r>
            <a:r>
              <a:rPr lang="pt-BR" sz="2400" i="1"/>
              <a:t>D’</a:t>
            </a:r>
            <a:endParaRPr lang="pt-BR" sz="2400"/>
          </a:p>
          <a:p>
            <a:pPr lvl="1">
              <a:spcBef>
                <a:spcPct val="70000"/>
              </a:spcBef>
            </a:pPr>
            <a:r>
              <a:rPr lang="pt-BR" sz="2400"/>
              <a:t>Há escassez de oferta ao preço </a:t>
            </a:r>
            <a:r>
              <a:rPr lang="pt-BR" sz="2400" i="1"/>
              <a:t>P</a:t>
            </a:r>
            <a:r>
              <a:rPr lang="pt-BR" sz="2400" i="1" baseline="-25000"/>
              <a:t>1</a:t>
            </a:r>
            <a:r>
              <a:rPr lang="pt-BR" sz="2400" baseline="-25000"/>
              <a:t> </a:t>
            </a:r>
            <a:r>
              <a:rPr lang="pt-BR" sz="2400"/>
              <a:t>de </a:t>
            </a:r>
            <a:r>
              <a:rPr lang="pt-BR" sz="2400" i="1"/>
              <a:t>Q</a:t>
            </a:r>
            <a:r>
              <a:rPr lang="pt-BR" sz="2400" i="1" baseline="-25000"/>
              <a:t>2</a:t>
            </a:r>
            <a:r>
              <a:rPr lang="pt-BR" sz="2400"/>
              <a:t> – </a:t>
            </a:r>
            <a:r>
              <a:rPr lang="pt-BR" sz="2400" i="1"/>
              <a:t>Q</a:t>
            </a:r>
            <a:r>
              <a:rPr lang="pt-BR" sz="2400" i="1" baseline="-25000"/>
              <a:t>1</a:t>
            </a:r>
            <a:endParaRPr lang="pt-BR" sz="2400" baseline="-25000"/>
          </a:p>
          <a:p>
            <a:pPr lvl="1">
              <a:spcBef>
                <a:spcPct val="70000"/>
              </a:spcBef>
            </a:pPr>
            <a:r>
              <a:rPr lang="pt-BR" sz="2400"/>
              <a:t>O ponto de equilíbrio se dá em </a:t>
            </a:r>
            <a:r>
              <a:rPr lang="pt-BR" sz="2400" i="1"/>
              <a:t>P</a:t>
            </a:r>
            <a:r>
              <a:rPr lang="pt-BR" sz="2400" i="1" baseline="-25000"/>
              <a:t>3</a:t>
            </a:r>
            <a:r>
              <a:rPr lang="pt-BR" sz="2400"/>
              <a:t>,</a:t>
            </a:r>
            <a:r>
              <a:rPr lang="pt-BR" sz="2400" i="1"/>
              <a:t>Q</a:t>
            </a:r>
            <a:r>
              <a:rPr lang="pt-BR" sz="2400" i="1" baseline="-25000"/>
              <a:t>3</a:t>
            </a:r>
            <a:r>
              <a:rPr lang="pt-BR" sz="2400"/>
              <a:t> </a:t>
            </a:r>
          </a:p>
        </p:txBody>
      </p:sp>
      <p:sp>
        <p:nvSpPr>
          <p:cNvPr id="505877" name="Line 1045"/>
          <p:cNvSpPr>
            <a:spLocks noChangeShapeType="1"/>
          </p:cNvSpPr>
          <p:nvPr/>
        </p:nvSpPr>
        <p:spPr bwMode="auto">
          <a:xfrm>
            <a:off x="4953000" y="1871663"/>
            <a:ext cx="0" cy="4033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5878" name="Line 1046"/>
          <p:cNvSpPr>
            <a:spLocks noChangeShapeType="1"/>
          </p:cNvSpPr>
          <p:nvPr/>
        </p:nvSpPr>
        <p:spPr bwMode="auto">
          <a:xfrm>
            <a:off x="4960938" y="5908675"/>
            <a:ext cx="37290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5879" name="Rectangle 1047"/>
          <p:cNvSpPr>
            <a:spLocks noChangeArrowheads="1"/>
          </p:cNvSpPr>
          <p:nvPr/>
        </p:nvSpPr>
        <p:spPr bwMode="auto">
          <a:xfrm>
            <a:off x="4545013" y="1782763"/>
            <a:ext cx="3508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P</a:t>
            </a:r>
          </a:p>
        </p:txBody>
      </p:sp>
      <p:sp>
        <p:nvSpPr>
          <p:cNvPr id="505880" name="Rectangle 1048"/>
          <p:cNvSpPr>
            <a:spLocks noChangeArrowheads="1"/>
          </p:cNvSpPr>
          <p:nvPr/>
        </p:nvSpPr>
        <p:spPr bwMode="auto">
          <a:xfrm>
            <a:off x="8370888" y="5851525"/>
            <a:ext cx="3778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Q</a:t>
            </a:r>
          </a:p>
        </p:txBody>
      </p:sp>
      <p:sp>
        <p:nvSpPr>
          <p:cNvPr id="505881" name="Rectangle 1049"/>
          <p:cNvSpPr>
            <a:spLocks noGrp="1" noChangeArrowheads="1"/>
          </p:cNvSpPr>
          <p:nvPr>
            <p:ph type="title"/>
          </p:nvPr>
        </p:nvSpPr>
        <p:spPr>
          <a:xfrm>
            <a:off x="231775" y="304800"/>
            <a:ext cx="8912225" cy="723900"/>
          </a:xfrm>
          <a:noFill/>
          <a:ln/>
        </p:spPr>
        <p:txBody>
          <a:bodyPr/>
          <a:lstStyle/>
          <a:p>
            <a:r>
              <a:rPr lang="pt-BR" sz="3900"/>
              <a:t>Mudanças no equilíbrio do mercado</a:t>
            </a:r>
            <a:endParaRPr lang="pt-BR" sz="3600"/>
          </a:p>
        </p:txBody>
      </p:sp>
      <p:grpSp>
        <p:nvGrpSpPr>
          <p:cNvPr id="505882" name="Group 1050"/>
          <p:cNvGrpSpPr>
            <a:grpSpLocks/>
          </p:cNvGrpSpPr>
          <p:nvPr/>
        </p:nvGrpSpPr>
        <p:grpSpPr bwMode="auto">
          <a:xfrm>
            <a:off x="7162800" y="3735388"/>
            <a:ext cx="1033463" cy="2503487"/>
            <a:chOff x="4512" y="2353"/>
            <a:chExt cx="651" cy="1577"/>
          </a:xfrm>
        </p:grpSpPr>
        <p:sp>
          <p:nvSpPr>
            <p:cNvPr id="505883" name="Oval 1051"/>
            <p:cNvSpPr>
              <a:spLocks noChangeArrowheads="1"/>
            </p:cNvSpPr>
            <p:nvPr/>
          </p:nvSpPr>
          <p:spPr bwMode="auto">
            <a:xfrm>
              <a:off x="4975" y="2353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5884" name="Line 1052"/>
            <p:cNvSpPr>
              <a:spLocks noChangeShapeType="1"/>
            </p:cNvSpPr>
            <p:nvPr/>
          </p:nvSpPr>
          <p:spPr bwMode="auto">
            <a:xfrm>
              <a:off x="5023" y="2442"/>
              <a:ext cx="0" cy="127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5885" name="Rectangle 1053"/>
            <p:cNvSpPr>
              <a:spLocks noChangeArrowheads="1"/>
            </p:cNvSpPr>
            <p:nvPr/>
          </p:nvSpPr>
          <p:spPr bwMode="auto">
            <a:xfrm>
              <a:off x="4867" y="3682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2</a:t>
              </a:r>
            </a:p>
          </p:txBody>
        </p:sp>
        <p:sp>
          <p:nvSpPr>
            <p:cNvPr id="505886" name="Line 1054"/>
            <p:cNvSpPr>
              <a:spLocks noChangeShapeType="1"/>
            </p:cNvSpPr>
            <p:nvPr/>
          </p:nvSpPr>
          <p:spPr bwMode="auto">
            <a:xfrm>
              <a:off x="4512" y="2400"/>
              <a:ext cx="4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505887" name="Group 1055"/>
          <p:cNvGrpSpPr>
            <a:grpSpLocks/>
          </p:cNvGrpSpPr>
          <p:nvPr/>
        </p:nvGrpSpPr>
        <p:grpSpPr bwMode="auto">
          <a:xfrm>
            <a:off x="4484688" y="3570288"/>
            <a:ext cx="2908300" cy="2668587"/>
            <a:chOff x="2825" y="2249"/>
            <a:chExt cx="1832" cy="1681"/>
          </a:xfrm>
        </p:grpSpPr>
        <p:sp>
          <p:nvSpPr>
            <p:cNvPr id="505888" name="Line 1056"/>
            <p:cNvSpPr>
              <a:spLocks noChangeShapeType="1"/>
            </p:cNvSpPr>
            <p:nvPr/>
          </p:nvSpPr>
          <p:spPr bwMode="auto">
            <a:xfrm>
              <a:off x="3147" y="2400"/>
              <a:ext cx="13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5889" name="Rectangle 1057"/>
            <p:cNvSpPr>
              <a:spLocks noChangeArrowheads="1"/>
            </p:cNvSpPr>
            <p:nvPr/>
          </p:nvSpPr>
          <p:spPr bwMode="auto">
            <a:xfrm>
              <a:off x="4361" y="3682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1</a:t>
              </a:r>
            </a:p>
          </p:txBody>
        </p:sp>
        <p:sp>
          <p:nvSpPr>
            <p:cNvPr id="505890" name="Oval 1058"/>
            <p:cNvSpPr>
              <a:spLocks noChangeArrowheads="1"/>
            </p:cNvSpPr>
            <p:nvPr/>
          </p:nvSpPr>
          <p:spPr bwMode="auto">
            <a:xfrm>
              <a:off x="4464" y="235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5891" name="Rectangle 1059"/>
            <p:cNvSpPr>
              <a:spLocks noChangeArrowheads="1"/>
            </p:cNvSpPr>
            <p:nvPr/>
          </p:nvSpPr>
          <p:spPr bwMode="auto">
            <a:xfrm>
              <a:off x="2825" y="2249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1</a:t>
              </a:r>
            </a:p>
          </p:txBody>
        </p:sp>
        <p:sp>
          <p:nvSpPr>
            <p:cNvPr id="505892" name="Line 1060"/>
            <p:cNvSpPr>
              <a:spLocks noChangeShapeType="1"/>
            </p:cNvSpPr>
            <p:nvPr/>
          </p:nvSpPr>
          <p:spPr bwMode="auto">
            <a:xfrm>
              <a:off x="4518" y="2426"/>
              <a:ext cx="0" cy="12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2631312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5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05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5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05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05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0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76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35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B8E8408A-FD42-4B93-B681-8B1EEA1D980A}" type="slidenum">
              <a:rPr lang="en-US"/>
              <a:pPr/>
              <a:t>23</a:t>
            </a:fld>
            <a:endParaRPr lang="en-US" b="0">
              <a:latin typeface="Times New Roman" pitchFamily="18" charset="0"/>
            </a:endParaRPr>
          </a:p>
        </p:txBody>
      </p:sp>
      <p:grpSp>
        <p:nvGrpSpPr>
          <p:cNvPr id="507906" name="Group 1026"/>
          <p:cNvGrpSpPr>
            <a:grpSpLocks/>
          </p:cNvGrpSpPr>
          <p:nvPr/>
        </p:nvGrpSpPr>
        <p:grpSpPr bwMode="auto">
          <a:xfrm>
            <a:off x="6711950" y="1905000"/>
            <a:ext cx="2124075" cy="2732088"/>
            <a:chOff x="4228" y="1200"/>
            <a:chExt cx="1338" cy="1721"/>
          </a:xfrm>
        </p:grpSpPr>
        <p:sp>
          <p:nvSpPr>
            <p:cNvPr id="507907" name="Freeform 1027"/>
            <p:cNvSpPr>
              <a:spLocks/>
            </p:cNvSpPr>
            <p:nvPr/>
          </p:nvSpPr>
          <p:spPr bwMode="auto">
            <a:xfrm>
              <a:off x="4365" y="1440"/>
              <a:ext cx="1201" cy="14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8" y="447"/>
                </a:cxn>
                <a:cxn ang="0">
                  <a:pos x="581" y="915"/>
                </a:cxn>
                <a:cxn ang="0">
                  <a:pos x="1003" y="1409"/>
                </a:cxn>
                <a:cxn ang="0">
                  <a:pos x="1208" y="1594"/>
                </a:cxn>
                <a:cxn ang="0">
                  <a:pos x="1392" y="1680"/>
                </a:cxn>
              </a:cxnLst>
              <a:rect l="0" t="0" r="r" b="b"/>
              <a:pathLst>
                <a:path w="1393" h="1681">
                  <a:moveTo>
                    <a:pt x="0" y="0"/>
                  </a:moveTo>
                  <a:lnTo>
                    <a:pt x="268" y="447"/>
                  </a:lnTo>
                  <a:lnTo>
                    <a:pt x="581" y="915"/>
                  </a:lnTo>
                  <a:lnTo>
                    <a:pt x="1003" y="1409"/>
                  </a:lnTo>
                  <a:lnTo>
                    <a:pt x="1208" y="1594"/>
                  </a:lnTo>
                  <a:lnTo>
                    <a:pt x="1392" y="1680"/>
                  </a:lnTo>
                </a:path>
              </a:pathLst>
            </a:custGeom>
            <a:noFill/>
            <a:ln w="50800" cap="flat" cmpd="sng">
              <a:solidFill>
                <a:srgbClr val="99CC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07908" name="Rectangle 1028"/>
            <p:cNvSpPr>
              <a:spLocks noChangeArrowheads="1"/>
            </p:cNvSpPr>
            <p:nvPr/>
          </p:nvSpPr>
          <p:spPr bwMode="auto">
            <a:xfrm>
              <a:off x="4228" y="1200"/>
              <a:ext cx="274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D’</a:t>
              </a:r>
            </a:p>
          </p:txBody>
        </p:sp>
      </p:grpSp>
      <p:grpSp>
        <p:nvGrpSpPr>
          <p:cNvPr id="507909" name="Group 1029"/>
          <p:cNvGrpSpPr>
            <a:grpSpLocks/>
          </p:cNvGrpSpPr>
          <p:nvPr/>
        </p:nvGrpSpPr>
        <p:grpSpPr bwMode="auto">
          <a:xfrm>
            <a:off x="5791200" y="1905000"/>
            <a:ext cx="3017838" cy="3582988"/>
            <a:chOff x="3648" y="1200"/>
            <a:chExt cx="1901" cy="2257"/>
          </a:xfrm>
        </p:grpSpPr>
        <p:sp>
          <p:nvSpPr>
            <p:cNvPr id="507910" name="Freeform 1030"/>
            <p:cNvSpPr>
              <a:spLocks/>
            </p:cNvSpPr>
            <p:nvPr/>
          </p:nvSpPr>
          <p:spPr bwMode="auto">
            <a:xfrm>
              <a:off x="3648" y="1440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flat" cmpd="sng">
              <a:solidFill>
                <a:srgbClr val="FF993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07911" name="Rectangle 1031"/>
            <p:cNvSpPr>
              <a:spLocks noChangeArrowheads="1"/>
            </p:cNvSpPr>
            <p:nvPr/>
          </p:nvSpPr>
          <p:spPr bwMode="auto">
            <a:xfrm>
              <a:off x="5284" y="1200"/>
              <a:ext cx="26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S’</a:t>
              </a:r>
            </a:p>
          </p:txBody>
        </p:sp>
      </p:grpSp>
      <p:sp>
        <p:nvSpPr>
          <p:cNvPr id="507912" name="Rectangle 103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7913" name="Rectangle 103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7914" name="Rectangle 1034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400175"/>
            <a:ext cx="4275138" cy="4797425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A renda aumenta e os preços da matéria-prima caem</a:t>
            </a:r>
          </a:p>
          <a:p>
            <a:pPr lvl="1">
              <a:spcBef>
                <a:spcPct val="70000"/>
              </a:spcBef>
            </a:pPr>
            <a:r>
              <a:rPr lang="pt-BR" sz="2400"/>
              <a:t>O aumento em </a:t>
            </a:r>
            <a:r>
              <a:rPr lang="pt-BR" sz="2400" i="1"/>
              <a:t>D</a:t>
            </a:r>
            <a:r>
              <a:rPr lang="pt-BR" sz="2400"/>
              <a:t> é maior que o aumento em </a:t>
            </a:r>
            <a:r>
              <a:rPr lang="pt-BR" sz="2400" i="1"/>
              <a:t>S</a:t>
            </a:r>
            <a:endParaRPr lang="pt-BR" sz="2400"/>
          </a:p>
          <a:p>
            <a:pPr lvl="1">
              <a:spcBef>
                <a:spcPct val="70000"/>
              </a:spcBef>
            </a:pPr>
            <a:r>
              <a:rPr lang="pt-BR" sz="2400"/>
              <a:t>O preço de equilíbrio e a quantidade aumentam para </a:t>
            </a:r>
            <a:r>
              <a:rPr lang="pt-BR" sz="2400" i="1"/>
              <a:t>P</a:t>
            </a:r>
            <a:r>
              <a:rPr lang="pt-BR" sz="2400" i="1" baseline="-25000"/>
              <a:t>2</a:t>
            </a:r>
            <a:r>
              <a:rPr lang="pt-BR" sz="2400"/>
              <a:t>,</a:t>
            </a:r>
            <a:r>
              <a:rPr lang="pt-BR" sz="2400" i="1"/>
              <a:t>Q</a:t>
            </a:r>
            <a:r>
              <a:rPr lang="pt-BR" sz="2400" i="1" baseline="-25000"/>
              <a:t>2</a:t>
            </a:r>
            <a:endParaRPr lang="pt-BR" sz="2400"/>
          </a:p>
        </p:txBody>
      </p:sp>
      <p:sp>
        <p:nvSpPr>
          <p:cNvPr id="507915" name="Line 1035"/>
          <p:cNvSpPr>
            <a:spLocks noChangeShapeType="1"/>
          </p:cNvSpPr>
          <p:nvPr/>
        </p:nvSpPr>
        <p:spPr bwMode="auto">
          <a:xfrm>
            <a:off x="4953000" y="1871663"/>
            <a:ext cx="0" cy="4033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7916" name="Line 1036"/>
          <p:cNvSpPr>
            <a:spLocks noChangeShapeType="1"/>
          </p:cNvSpPr>
          <p:nvPr/>
        </p:nvSpPr>
        <p:spPr bwMode="auto">
          <a:xfrm>
            <a:off x="4960938" y="5908675"/>
            <a:ext cx="37290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7917" name="Rectangle 1037"/>
          <p:cNvSpPr>
            <a:spLocks noChangeArrowheads="1"/>
          </p:cNvSpPr>
          <p:nvPr/>
        </p:nvSpPr>
        <p:spPr bwMode="auto">
          <a:xfrm>
            <a:off x="4545013" y="1782763"/>
            <a:ext cx="3508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P</a:t>
            </a:r>
          </a:p>
        </p:txBody>
      </p:sp>
      <p:sp>
        <p:nvSpPr>
          <p:cNvPr id="507918" name="Rectangle 1038"/>
          <p:cNvSpPr>
            <a:spLocks noChangeArrowheads="1"/>
          </p:cNvSpPr>
          <p:nvPr/>
        </p:nvSpPr>
        <p:spPr bwMode="auto">
          <a:xfrm>
            <a:off x="8370888" y="5886450"/>
            <a:ext cx="3778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Q</a:t>
            </a:r>
          </a:p>
        </p:txBody>
      </p:sp>
      <p:grpSp>
        <p:nvGrpSpPr>
          <p:cNvPr id="507919" name="Group 1039"/>
          <p:cNvGrpSpPr>
            <a:grpSpLocks/>
          </p:cNvGrpSpPr>
          <p:nvPr/>
        </p:nvGrpSpPr>
        <p:grpSpPr bwMode="auto">
          <a:xfrm>
            <a:off x="5334000" y="1905000"/>
            <a:ext cx="2871788" cy="3582988"/>
            <a:chOff x="3360" y="1200"/>
            <a:chExt cx="1809" cy="2257"/>
          </a:xfrm>
        </p:grpSpPr>
        <p:sp>
          <p:nvSpPr>
            <p:cNvPr id="507920" name="Freeform 1040"/>
            <p:cNvSpPr>
              <a:spLocks/>
            </p:cNvSpPr>
            <p:nvPr/>
          </p:nvSpPr>
          <p:spPr bwMode="auto">
            <a:xfrm>
              <a:off x="3360" y="1440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rnd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07921" name="Rectangle 1041"/>
            <p:cNvSpPr>
              <a:spLocks noChangeArrowheads="1"/>
            </p:cNvSpPr>
            <p:nvPr/>
          </p:nvSpPr>
          <p:spPr bwMode="auto">
            <a:xfrm>
              <a:off x="4948" y="1200"/>
              <a:ext cx="22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</a:t>
              </a:r>
            </a:p>
          </p:txBody>
        </p:sp>
      </p:grpSp>
      <p:grpSp>
        <p:nvGrpSpPr>
          <p:cNvPr id="507922" name="Group 1042"/>
          <p:cNvGrpSpPr>
            <a:grpSpLocks/>
          </p:cNvGrpSpPr>
          <p:nvPr/>
        </p:nvGrpSpPr>
        <p:grpSpPr bwMode="auto">
          <a:xfrm>
            <a:off x="4484688" y="3341688"/>
            <a:ext cx="3517900" cy="2938462"/>
            <a:chOff x="2825" y="2105"/>
            <a:chExt cx="2216" cy="1851"/>
          </a:xfrm>
        </p:grpSpPr>
        <p:sp>
          <p:nvSpPr>
            <p:cNvPr id="507923" name="Line 1043"/>
            <p:cNvSpPr>
              <a:spLocks noChangeShapeType="1"/>
            </p:cNvSpPr>
            <p:nvPr/>
          </p:nvSpPr>
          <p:spPr bwMode="auto">
            <a:xfrm>
              <a:off x="3147" y="2304"/>
              <a:ext cx="177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7924" name="Rectangle 1044"/>
            <p:cNvSpPr>
              <a:spLocks noChangeArrowheads="1"/>
            </p:cNvSpPr>
            <p:nvPr/>
          </p:nvSpPr>
          <p:spPr bwMode="auto">
            <a:xfrm>
              <a:off x="2825" y="2105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2</a:t>
              </a:r>
            </a:p>
          </p:txBody>
        </p:sp>
        <p:sp>
          <p:nvSpPr>
            <p:cNvPr id="507925" name="Rectangle 1045"/>
            <p:cNvSpPr>
              <a:spLocks noChangeArrowheads="1"/>
            </p:cNvSpPr>
            <p:nvPr/>
          </p:nvSpPr>
          <p:spPr bwMode="auto">
            <a:xfrm>
              <a:off x="4745" y="3708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2</a:t>
              </a:r>
            </a:p>
          </p:txBody>
        </p:sp>
        <p:sp>
          <p:nvSpPr>
            <p:cNvPr id="507926" name="Line 1046"/>
            <p:cNvSpPr>
              <a:spLocks noChangeShapeType="1"/>
            </p:cNvSpPr>
            <p:nvPr/>
          </p:nvSpPr>
          <p:spPr bwMode="auto">
            <a:xfrm>
              <a:off x="4896" y="2379"/>
              <a:ext cx="0" cy="134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7927" name="Oval 1047"/>
            <p:cNvSpPr>
              <a:spLocks noChangeArrowheads="1"/>
            </p:cNvSpPr>
            <p:nvPr/>
          </p:nvSpPr>
          <p:spPr bwMode="auto">
            <a:xfrm>
              <a:off x="4848" y="2256"/>
              <a:ext cx="96" cy="96"/>
            </a:xfrm>
            <a:prstGeom prst="ellipse">
              <a:avLst/>
            </a:prstGeom>
            <a:solidFill>
              <a:srgbClr val="FF33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507928" name="Group 1048"/>
          <p:cNvGrpSpPr>
            <a:grpSpLocks/>
          </p:cNvGrpSpPr>
          <p:nvPr/>
        </p:nvGrpSpPr>
        <p:grpSpPr bwMode="auto">
          <a:xfrm>
            <a:off x="5949950" y="1905000"/>
            <a:ext cx="2814638" cy="3354388"/>
            <a:chOff x="3748" y="1200"/>
            <a:chExt cx="1773" cy="2113"/>
          </a:xfrm>
        </p:grpSpPr>
        <p:sp>
          <p:nvSpPr>
            <p:cNvPr id="507929" name="Freeform 1049"/>
            <p:cNvSpPr>
              <a:spLocks/>
            </p:cNvSpPr>
            <p:nvPr/>
          </p:nvSpPr>
          <p:spPr bwMode="auto">
            <a:xfrm>
              <a:off x="3888" y="1488"/>
              <a:ext cx="1633" cy="1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" y="485"/>
                </a:cxn>
                <a:cxn ang="0">
                  <a:pos x="682" y="994"/>
                </a:cxn>
                <a:cxn ang="0">
                  <a:pos x="1176" y="1530"/>
                </a:cxn>
                <a:cxn ang="0">
                  <a:pos x="1417" y="1731"/>
                </a:cxn>
                <a:cxn ang="0">
                  <a:pos x="1632" y="1824"/>
                </a:cxn>
              </a:cxnLst>
              <a:rect l="0" t="0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800" cap="rnd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07930" name="Rectangle 1050"/>
            <p:cNvSpPr>
              <a:spLocks noChangeArrowheads="1"/>
            </p:cNvSpPr>
            <p:nvPr/>
          </p:nvSpPr>
          <p:spPr bwMode="auto">
            <a:xfrm>
              <a:off x="3748" y="1200"/>
              <a:ext cx="230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D</a:t>
              </a:r>
            </a:p>
          </p:txBody>
        </p:sp>
      </p:grpSp>
      <p:grpSp>
        <p:nvGrpSpPr>
          <p:cNvPr id="507931" name="Group 1051"/>
          <p:cNvGrpSpPr>
            <a:grpSpLocks/>
          </p:cNvGrpSpPr>
          <p:nvPr/>
        </p:nvGrpSpPr>
        <p:grpSpPr bwMode="auto">
          <a:xfrm>
            <a:off x="4484688" y="3646488"/>
            <a:ext cx="2908300" cy="2633662"/>
            <a:chOff x="2825" y="2297"/>
            <a:chExt cx="1832" cy="1659"/>
          </a:xfrm>
        </p:grpSpPr>
        <p:sp>
          <p:nvSpPr>
            <p:cNvPr id="507932" name="Line 1052"/>
            <p:cNvSpPr>
              <a:spLocks noChangeShapeType="1"/>
            </p:cNvSpPr>
            <p:nvPr/>
          </p:nvSpPr>
          <p:spPr bwMode="auto">
            <a:xfrm>
              <a:off x="4512" y="2427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7933" name="Rectangle 1053"/>
            <p:cNvSpPr>
              <a:spLocks noChangeArrowheads="1"/>
            </p:cNvSpPr>
            <p:nvPr/>
          </p:nvSpPr>
          <p:spPr bwMode="auto">
            <a:xfrm>
              <a:off x="2825" y="2297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1</a:t>
              </a:r>
            </a:p>
          </p:txBody>
        </p:sp>
        <p:sp>
          <p:nvSpPr>
            <p:cNvPr id="507934" name="Line 1054"/>
            <p:cNvSpPr>
              <a:spLocks noChangeShapeType="1"/>
            </p:cNvSpPr>
            <p:nvPr/>
          </p:nvSpPr>
          <p:spPr bwMode="auto">
            <a:xfrm>
              <a:off x="3147" y="2400"/>
              <a:ext cx="13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7935" name="Rectangle 1055"/>
            <p:cNvSpPr>
              <a:spLocks noChangeArrowheads="1"/>
            </p:cNvSpPr>
            <p:nvPr/>
          </p:nvSpPr>
          <p:spPr bwMode="auto">
            <a:xfrm>
              <a:off x="4361" y="3708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1</a:t>
              </a:r>
            </a:p>
          </p:txBody>
        </p:sp>
        <p:sp>
          <p:nvSpPr>
            <p:cNvPr id="507936" name="Oval 1056"/>
            <p:cNvSpPr>
              <a:spLocks noChangeArrowheads="1"/>
            </p:cNvSpPr>
            <p:nvPr/>
          </p:nvSpPr>
          <p:spPr bwMode="auto">
            <a:xfrm>
              <a:off x="4459" y="2356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507937" name="Rectangle 1057"/>
          <p:cNvSpPr>
            <a:spLocks noGrp="1" noChangeArrowheads="1"/>
          </p:cNvSpPr>
          <p:nvPr>
            <p:ph type="title"/>
          </p:nvPr>
        </p:nvSpPr>
        <p:spPr>
          <a:xfrm>
            <a:off x="231775" y="304800"/>
            <a:ext cx="8677275" cy="723900"/>
          </a:xfrm>
          <a:noFill/>
          <a:ln/>
        </p:spPr>
        <p:txBody>
          <a:bodyPr/>
          <a:lstStyle/>
          <a:p>
            <a:r>
              <a:rPr lang="pt-BR" sz="3900"/>
              <a:t>Mudanças no equilíbrio do mercado</a:t>
            </a:r>
            <a:endParaRPr lang="pt-BR" sz="3600"/>
          </a:p>
        </p:txBody>
      </p:sp>
    </p:spTree>
    <p:extLst>
      <p:ext uri="{BB962C8B-B14F-4D97-AF65-F5344CB8AC3E}">
        <p14:creationId xmlns:p14="http://schemas.microsoft.com/office/powerpoint/2010/main" val="313828997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7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7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7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7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07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0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14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70B44E81-3222-4514-8101-3FD125963008}" type="slidenum">
              <a:rPr lang="en-US"/>
              <a:pPr/>
              <a:t>24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509954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9955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9956" name="Rectangle 1028"/>
          <p:cNvSpPr>
            <a:spLocks noGrp="1" noChangeArrowheads="1"/>
          </p:cNvSpPr>
          <p:nvPr>
            <p:ph type="title"/>
          </p:nvPr>
        </p:nvSpPr>
        <p:spPr>
          <a:xfrm>
            <a:off x="319088" y="304800"/>
            <a:ext cx="8824912" cy="723900"/>
          </a:xfrm>
          <a:noFill/>
          <a:ln/>
        </p:spPr>
        <p:txBody>
          <a:bodyPr/>
          <a:lstStyle/>
          <a:p>
            <a:r>
              <a:rPr lang="pt-BR" sz="3900"/>
              <a:t>Mudanças no equilíbrio do mercado</a:t>
            </a:r>
            <a:endParaRPr lang="pt-BR" sz="3600"/>
          </a:p>
        </p:txBody>
      </p:sp>
      <p:sp>
        <p:nvSpPr>
          <p:cNvPr id="509957" name="Rectangle 1029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Quando a oferta e a demanda mudam simultaneamente, o impacto no preço de equilíbrio e na quantidade é determinado pelos seguintes fatores:</a:t>
            </a:r>
          </a:p>
          <a:p>
            <a:pPr>
              <a:lnSpc>
                <a:spcPct val="90000"/>
              </a:lnSpc>
              <a:spcBef>
                <a:spcPct val="70000"/>
              </a:spcBef>
              <a:buFont typeface="Wingdings" pitchFamily="2" charset="2"/>
              <a:buNone/>
            </a:pPr>
            <a:r>
              <a:rPr lang="pt-BR"/>
              <a:t>	</a:t>
            </a:r>
            <a:r>
              <a:rPr lang="pt-BR" sz="2800"/>
              <a:t>1. 	Direção e tamanho relativo das mudanças</a:t>
            </a:r>
          </a:p>
          <a:p>
            <a:pPr>
              <a:lnSpc>
                <a:spcPct val="90000"/>
              </a:lnSpc>
              <a:spcBef>
                <a:spcPct val="70000"/>
              </a:spcBef>
              <a:buFont typeface="Wingdings" pitchFamily="2" charset="2"/>
              <a:buNone/>
            </a:pPr>
            <a:r>
              <a:rPr lang="pt-BR" sz="2800"/>
              <a:t>	2.	Formato das curvas de oferta e demanda</a:t>
            </a:r>
          </a:p>
        </p:txBody>
      </p:sp>
    </p:spTree>
    <p:extLst>
      <p:ext uri="{BB962C8B-B14F-4D97-AF65-F5344CB8AC3E}">
        <p14:creationId xmlns:p14="http://schemas.microsoft.com/office/powerpoint/2010/main" val="8237227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9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9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9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39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FD3AB39A-A365-4ADC-BCBA-D61709D411BA}" type="slidenum">
              <a:rPr lang="en-US"/>
              <a:pPr/>
              <a:t>25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514050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4051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4052" name="Rectangle 1028"/>
          <p:cNvSpPr>
            <a:spLocks noGrp="1" noChangeArrowheads="1"/>
          </p:cNvSpPr>
          <p:nvPr>
            <p:ph type="title"/>
          </p:nvPr>
        </p:nvSpPr>
        <p:spPr>
          <a:xfrm>
            <a:off x="230188" y="163513"/>
            <a:ext cx="9117012" cy="723900"/>
          </a:xfrm>
          <a:noFill/>
          <a:ln/>
        </p:spPr>
        <p:txBody>
          <a:bodyPr/>
          <a:lstStyle/>
          <a:p>
            <a:r>
              <a:rPr lang="pt-BR" sz="3900"/>
              <a:t>Mudanças no equilíbrio do mercado</a:t>
            </a:r>
            <a:endParaRPr lang="pt-BR" sz="3600"/>
          </a:p>
        </p:txBody>
      </p:sp>
      <p:sp>
        <p:nvSpPr>
          <p:cNvPr id="514053" name="Rectangle 1029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4054" name="Line 1030"/>
          <p:cNvSpPr>
            <a:spLocks noChangeShapeType="1"/>
          </p:cNvSpPr>
          <p:nvPr/>
        </p:nvSpPr>
        <p:spPr bwMode="auto">
          <a:xfrm>
            <a:off x="2209800" y="1744663"/>
            <a:ext cx="0" cy="4211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4055" name="Line 1031"/>
          <p:cNvSpPr>
            <a:spLocks noChangeShapeType="1"/>
          </p:cNvSpPr>
          <p:nvPr/>
        </p:nvSpPr>
        <p:spPr bwMode="auto">
          <a:xfrm>
            <a:off x="2228850" y="5969000"/>
            <a:ext cx="4222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4056" name="Rectangle 1032"/>
          <p:cNvSpPr>
            <a:spLocks noChangeArrowheads="1"/>
          </p:cNvSpPr>
          <p:nvPr/>
        </p:nvSpPr>
        <p:spPr bwMode="auto">
          <a:xfrm>
            <a:off x="5316538" y="5930900"/>
            <a:ext cx="227806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2000" b="1">
                <a:latin typeface="Arial" charset="0"/>
              </a:rPr>
              <a:t>Q </a:t>
            </a:r>
            <a:r>
              <a:rPr lang="en-US" sz="1600" b="1">
                <a:latin typeface="Arial" charset="0"/>
              </a:rPr>
              <a:t>(bilhões de dúzias)</a:t>
            </a:r>
          </a:p>
        </p:txBody>
      </p:sp>
      <p:sp>
        <p:nvSpPr>
          <p:cNvPr id="514057" name="Rectangle 1033"/>
          <p:cNvSpPr>
            <a:spLocks noChangeArrowheads="1"/>
          </p:cNvSpPr>
          <p:nvPr/>
        </p:nvSpPr>
        <p:spPr bwMode="auto">
          <a:xfrm>
            <a:off x="314325" y="1663700"/>
            <a:ext cx="1858963" cy="808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2000" b="1">
                <a:latin typeface="Arial" charset="0"/>
              </a:rPr>
              <a:t>P</a:t>
            </a:r>
            <a:endParaRPr lang="en-US" sz="1800" b="1">
              <a:latin typeface="Arial" charset="0"/>
            </a:endParaRPr>
          </a:p>
          <a:p>
            <a:pPr algn="r">
              <a:lnSpc>
                <a:spcPct val="80000"/>
              </a:lnSpc>
            </a:pPr>
            <a:r>
              <a:rPr lang="en-US" sz="1600" b="1">
                <a:latin typeface="Arial" charset="0"/>
              </a:rPr>
              <a:t>(Dólares de</a:t>
            </a:r>
            <a:r>
              <a:rPr lang="en-US" sz="1800" b="1">
                <a:latin typeface="Arial" charset="0"/>
              </a:rPr>
              <a:t> </a:t>
            </a:r>
            <a:r>
              <a:rPr lang="en-US" sz="1600" b="1">
                <a:latin typeface="Arial" charset="0"/>
              </a:rPr>
              <a:t>1970 </a:t>
            </a:r>
          </a:p>
          <a:p>
            <a:pPr algn="r">
              <a:lnSpc>
                <a:spcPct val="80000"/>
              </a:lnSpc>
            </a:pPr>
            <a:r>
              <a:rPr lang="en-US" sz="1600" b="1">
                <a:latin typeface="Arial" charset="0"/>
              </a:rPr>
              <a:t>por dúzia)</a:t>
            </a:r>
            <a:endParaRPr lang="en-US" sz="1800" b="1">
              <a:latin typeface="Arial" charset="0"/>
            </a:endParaRPr>
          </a:p>
        </p:txBody>
      </p:sp>
      <p:grpSp>
        <p:nvGrpSpPr>
          <p:cNvPr id="514058" name="Group 1034"/>
          <p:cNvGrpSpPr>
            <a:grpSpLocks/>
          </p:cNvGrpSpPr>
          <p:nvPr/>
        </p:nvGrpSpPr>
        <p:grpSpPr bwMode="auto">
          <a:xfrm>
            <a:off x="3124200" y="1905000"/>
            <a:ext cx="3770313" cy="3659188"/>
            <a:chOff x="1968" y="1200"/>
            <a:chExt cx="2375" cy="2305"/>
          </a:xfrm>
        </p:grpSpPr>
        <p:sp>
          <p:nvSpPr>
            <p:cNvPr id="514059" name="Freeform 1035"/>
            <p:cNvSpPr>
              <a:spLocks/>
            </p:cNvSpPr>
            <p:nvPr/>
          </p:nvSpPr>
          <p:spPr bwMode="auto">
            <a:xfrm>
              <a:off x="1968" y="1200"/>
              <a:ext cx="1873" cy="2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87"/>
                </a:cxn>
                <a:cxn ang="0">
                  <a:pos x="782" y="1203"/>
                </a:cxn>
                <a:cxn ang="0">
                  <a:pos x="1349" y="1852"/>
                </a:cxn>
                <a:cxn ang="0">
                  <a:pos x="1625" y="2095"/>
                </a:cxn>
                <a:cxn ang="0">
                  <a:pos x="1872" y="2208"/>
                </a:cxn>
              </a:cxnLst>
              <a:rect l="0" t="0" r="r" b="b"/>
              <a:pathLst>
                <a:path w="1873" h="2209">
                  <a:moveTo>
                    <a:pt x="0" y="0"/>
                  </a:moveTo>
                  <a:lnTo>
                    <a:pt x="360" y="587"/>
                  </a:lnTo>
                  <a:lnTo>
                    <a:pt x="782" y="1203"/>
                  </a:lnTo>
                  <a:lnTo>
                    <a:pt x="1349" y="1852"/>
                  </a:lnTo>
                  <a:lnTo>
                    <a:pt x="1625" y="2095"/>
                  </a:lnTo>
                  <a:lnTo>
                    <a:pt x="1872" y="2208"/>
                  </a:lnTo>
                </a:path>
              </a:pathLst>
            </a:custGeom>
            <a:noFill/>
            <a:ln w="50800" cap="rnd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14060" name="Rectangle 1036"/>
            <p:cNvSpPr>
              <a:spLocks noChangeArrowheads="1"/>
            </p:cNvSpPr>
            <p:nvPr/>
          </p:nvSpPr>
          <p:spPr bwMode="auto">
            <a:xfrm>
              <a:off x="3881" y="3257"/>
              <a:ext cx="4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D</a:t>
              </a:r>
              <a:r>
                <a:rPr lang="en-US" sz="2000" b="1" baseline="-25000">
                  <a:latin typeface="Arial" charset="0"/>
                </a:rPr>
                <a:t>1970</a:t>
              </a:r>
            </a:p>
          </p:txBody>
        </p:sp>
      </p:grpSp>
      <p:grpSp>
        <p:nvGrpSpPr>
          <p:cNvPr id="514061" name="Group 1037"/>
          <p:cNvGrpSpPr>
            <a:grpSpLocks/>
          </p:cNvGrpSpPr>
          <p:nvPr/>
        </p:nvGrpSpPr>
        <p:grpSpPr bwMode="auto">
          <a:xfrm>
            <a:off x="2209800" y="1782763"/>
            <a:ext cx="4044950" cy="3476625"/>
            <a:chOff x="1392" y="1123"/>
            <a:chExt cx="2548" cy="2190"/>
          </a:xfrm>
        </p:grpSpPr>
        <p:sp>
          <p:nvSpPr>
            <p:cNvPr id="514062" name="Freeform 1038"/>
            <p:cNvSpPr>
              <a:spLocks/>
            </p:cNvSpPr>
            <p:nvPr/>
          </p:nvSpPr>
          <p:spPr bwMode="auto">
            <a:xfrm>
              <a:off x="1392" y="1440"/>
              <a:ext cx="2209" cy="1873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587" y="1512"/>
                </a:cxn>
                <a:cxn ang="0">
                  <a:pos x="1203" y="1090"/>
                </a:cxn>
                <a:cxn ang="0">
                  <a:pos x="1852" y="523"/>
                </a:cxn>
                <a:cxn ang="0">
                  <a:pos x="2095" y="247"/>
                </a:cxn>
                <a:cxn ang="0">
                  <a:pos x="2208" y="0"/>
                </a:cxn>
              </a:cxnLst>
              <a:rect l="0" t="0" r="r" b="b"/>
              <a:pathLst>
                <a:path w="2209" h="1873">
                  <a:moveTo>
                    <a:pt x="0" y="1872"/>
                  </a:moveTo>
                  <a:lnTo>
                    <a:pt x="587" y="1512"/>
                  </a:lnTo>
                  <a:lnTo>
                    <a:pt x="1203" y="1090"/>
                  </a:lnTo>
                  <a:lnTo>
                    <a:pt x="1852" y="523"/>
                  </a:lnTo>
                  <a:lnTo>
                    <a:pt x="2095" y="247"/>
                  </a:lnTo>
                  <a:lnTo>
                    <a:pt x="2208" y="0"/>
                  </a:lnTo>
                </a:path>
              </a:pathLst>
            </a:custGeom>
            <a:noFill/>
            <a:ln w="50800" cap="rnd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14063" name="Rectangle 1039"/>
            <p:cNvSpPr>
              <a:spLocks noChangeArrowheads="1"/>
            </p:cNvSpPr>
            <p:nvPr/>
          </p:nvSpPr>
          <p:spPr bwMode="auto">
            <a:xfrm>
              <a:off x="3487" y="1123"/>
              <a:ext cx="45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</a:t>
              </a:r>
              <a:r>
                <a:rPr lang="en-US" sz="2000" b="1" baseline="-25000">
                  <a:latin typeface="Arial" charset="0"/>
                </a:rPr>
                <a:t>1970</a:t>
              </a:r>
            </a:p>
          </p:txBody>
        </p:sp>
      </p:grpSp>
      <p:grpSp>
        <p:nvGrpSpPr>
          <p:cNvPr id="514064" name="Group 1040"/>
          <p:cNvGrpSpPr>
            <a:grpSpLocks/>
          </p:cNvGrpSpPr>
          <p:nvPr/>
        </p:nvGrpSpPr>
        <p:grpSpPr bwMode="auto">
          <a:xfrm>
            <a:off x="1360488" y="3535363"/>
            <a:ext cx="3206750" cy="2749550"/>
            <a:chOff x="857" y="2227"/>
            <a:chExt cx="2020" cy="1732"/>
          </a:xfrm>
        </p:grpSpPr>
        <p:sp>
          <p:nvSpPr>
            <p:cNvPr id="514065" name="Line 1041"/>
            <p:cNvSpPr>
              <a:spLocks noChangeShapeType="1"/>
            </p:cNvSpPr>
            <p:nvPr/>
          </p:nvSpPr>
          <p:spPr bwMode="auto">
            <a:xfrm flipH="1">
              <a:off x="1371" y="2400"/>
              <a:ext cx="138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4066" name="Oval 1042"/>
            <p:cNvSpPr>
              <a:spLocks noChangeArrowheads="1"/>
            </p:cNvSpPr>
            <p:nvPr/>
          </p:nvSpPr>
          <p:spPr bwMode="auto">
            <a:xfrm>
              <a:off x="2688" y="235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4067" name="Rectangle 1043"/>
            <p:cNvSpPr>
              <a:spLocks noChangeArrowheads="1"/>
            </p:cNvSpPr>
            <p:nvPr/>
          </p:nvSpPr>
          <p:spPr bwMode="auto">
            <a:xfrm>
              <a:off x="857" y="2227"/>
              <a:ext cx="47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latin typeface="Arial" charset="0"/>
                </a:rPr>
                <a:t>$0,61</a:t>
              </a:r>
            </a:p>
          </p:txBody>
        </p:sp>
        <p:sp>
          <p:nvSpPr>
            <p:cNvPr id="514068" name="Rectangle 1044"/>
            <p:cNvSpPr>
              <a:spLocks noChangeArrowheads="1"/>
            </p:cNvSpPr>
            <p:nvPr/>
          </p:nvSpPr>
          <p:spPr bwMode="auto">
            <a:xfrm>
              <a:off x="2585" y="3749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latin typeface="Arial" charset="0"/>
                </a:rPr>
                <a:t>5,9</a:t>
              </a:r>
            </a:p>
          </p:txBody>
        </p:sp>
        <p:sp>
          <p:nvSpPr>
            <p:cNvPr id="514069" name="Line 1045"/>
            <p:cNvSpPr>
              <a:spLocks noChangeShapeType="1"/>
            </p:cNvSpPr>
            <p:nvPr/>
          </p:nvSpPr>
          <p:spPr bwMode="auto">
            <a:xfrm>
              <a:off x="2736" y="2475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514070" name="Group 1046"/>
          <p:cNvGrpSpPr>
            <a:grpSpLocks/>
          </p:cNvGrpSpPr>
          <p:nvPr/>
        </p:nvGrpSpPr>
        <p:grpSpPr bwMode="auto">
          <a:xfrm>
            <a:off x="2438400" y="2286000"/>
            <a:ext cx="3617913" cy="3659188"/>
            <a:chOff x="1536" y="1440"/>
            <a:chExt cx="2279" cy="2305"/>
          </a:xfrm>
        </p:grpSpPr>
        <p:sp>
          <p:nvSpPr>
            <p:cNvPr id="514071" name="Freeform 1047"/>
            <p:cNvSpPr>
              <a:spLocks/>
            </p:cNvSpPr>
            <p:nvPr/>
          </p:nvSpPr>
          <p:spPr bwMode="auto">
            <a:xfrm>
              <a:off x="1536" y="1440"/>
              <a:ext cx="1777" cy="2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2" y="613"/>
                </a:cxn>
                <a:cxn ang="0">
                  <a:pos x="742" y="1255"/>
                </a:cxn>
                <a:cxn ang="0">
                  <a:pos x="1280" y="1933"/>
                </a:cxn>
                <a:cxn ang="0">
                  <a:pos x="1542" y="2186"/>
                </a:cxn>
                <a:cxn ang="0">
                  <a:pos x="1776" y="2304"/>
                </a:cxn>
              </a:cxnLst>
              <a:rect l="0" t="0" r="r" b="b"/>
              <a:pathLst>
                <a:path w="1777" h="2305">
                  <a:moveTo>
                    <a:pt x="0" y="0"/>
                  </a:moveTo>
                  <a:lnTo>
                    <a:pt x="342" y="613"/>
                  </a:lnTo>
                  <a:lnTo>
                    <a:pt x="742" y="1255"/>
                  </a:lnTo>
                  <a:lnTo>
                    <a:pt x="1280" y="1933"/>
                  </a:lnTo>
                  <a:lnTo>
                    <a:pt x="1542" y="2186"/>
                  </a:lnTo>
                  <a:lnTo>
                    <a:pt x="1776" y="2304"/>
                  </a:lnTo>
                </a:path>
              </a:pathLst>
            </a:custGeom>
            <a:noFill/>
            <a:ln w="50800" cap="flat" cmpd="sng">
              <a:solidFill>
                <a:srgbClr val="99CC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14072" name="Rectangle 1048"/>
            <p:cNvSpPr>
              <a:spLocks noChangeArrowheads="1"/>
            </p:cNvSpPr>
            <p:nvPr/>
          </p:nvSpPr>
          <p:spPr bwMode="auto">
            <a:xfrm>
              <a:off x="3353" y="3497"/>
              <a:ext cx="462" cy="248"/>
            </a:xfrm>
            <a:prstGeom prst="rect">
              <a:avLst/>
            </a:prstGeom>
            <a:noFill/>
            <a:ln w="12700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D</a:t>
              </a:r>
              <a:r>
                <a:rPr lang="en-US" sz="2000" b="1" baseline="-25000">
                  <a:latin typeface="Arial" charset="0"/>
                </a:rPr>
                <a:t>2002</a:t>
              </a:r>
            </a:p>
          </p:txBody>
        </p:sp>
      </p:grpSp>
      <p:grpSp>
        <p:nvGrpSpPr>
          <p:cNvPr id="514073" name="Group 1049"/>
          <p:cNvGrpSpPr>
            <a:grpSpLocks/>
          </p:cNvGrpSpPr>
          <p:nvPr/>
        </p:nvGrpSpPr>
        <p:grpSpPr bwMode="auto">
          <a:xfrm>
            <a:off x="2209800" y="2960688"/>
            <a:ext cx="4594225" cy="2679700"/>
            <a:chOff x="1392" y="1865"/>
            <a:chExt cx="2894" cy="1688"/>
          </a:xfrm>
        </p:grpSpPr>
        <p:sp>
          <p:nvSpPr>
            <p:cNvPr id="514074" name="Freeform 1050"/>
            <p:cNvSpPr>
              <a:spLocks/>
            </p:cNvSpPr>
            <p:nvPr/>
          </p:nvSpPr>
          <p:spPr bwMode="auto">
            <a:xfrm>
              <a:off x="1392" y="2160"/>
              <a:ext cx="2545" cy="1393"/>
            </a:xfrm>
            <a:custGeom>
              <a:avLst/>
              <a:gdLst/>
              <a:ahLst/>
              <a:cxnLst>
                <a:cxn ang="0">
                  <a:pos x="0" y="1392"/>
                </a:cxn>
                <a:cxn ang="0">
                  <a:pos x="676" y="1124"/>
                </a:cxn>
                <a:cxn ang="0">
                  <a:pos x="1386" y="811"/>
                </a:cxn>
                <a:cxn ang="0">
                  <a:pos x="2134" y="389"/>
                </a:cxn>
                <a:cxn ang="0">
                  <a:pos x="2414" y="184"/>
                </a:cxn>
                <a:cxn ang="0">
                  <a:pos x="2544" y="0"/>
                </a:cxn>
              </a:cxnLst>
              <a:rect l="0" t="0" r="r" b="b"/>
              <a:pathLst>
                <a:path w="2545" h="1393">
                  <a:moveTo>
                    <a:pt x="0" y="1392"/>
                  </a:moveTo>
                  <a:lnTo>
                    <a:pt x="676" y="1124"/>
                  </a:lnTo>
                  <a:lnTo>
                    <a:pt x="1386" y="811"/>
                  </a:lnTo>
                  <a:lnTo>
                    <a:pt x="2134" y="389"/>
                  </a:lnTo>
                  <a:lnTo>
                    <a:pt x="2414" y="184"/>
                  </a:lnTo>
                  <a:lnTo>
                    <a:pt x="2544" y="0"/>
                  </a:lnTo>
                </a:path>
              </a:pathLst>
            </a:custGeom>
            <a:noFill/>
            <a:ln w="50800" cap="flat" cmpd="sng">
              <a:solidFill>
                <a:srgbClr val="FF993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14075" name="Rectangle 1051"/>
            <p:cNvSpPr>
              <a:spLocks noChangeArrowheads="1"/>
            </p:cNvSpPr>
            <p:nvPr/>
          </p:nvSpPr>
          <p:spPr bwMode="auto">
            <a:xfrm>
              <a:off x="3833" y="1865"/>
              <a:ext cx="45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</a:t>
              </a:r>
              <a:r>
                <a:rPr lang="en-US" sz="2000" b="1" baseline="-25000">
                  <a:latin typeface="Arial" charset="0"/>
                </a:rPr>
                <a:t>2002</a:t>
              </a:r>
            </a:p>
          </p:txBody>
        </p:sp>
      </p:grpSp>
      <p:grpSp>
        <p:nvGrpSpPr>
          <p:cNvPr id="514076" name="Group 1052"/>
          <p:cNvGrpSpPr>
            <a:grpSpLocks/>
          </p:cNvGrpSpPr>
          <p:nvPr/>
        </p:nvGrpSpPr>
        <p:grpSpPr bwMode="auto">
          <a:xfrm>
            <a:off x="1360488" y="1530350"/>
            <a:ext cx="7515225" cy="4735513"/>
            <a:chOff x="857" y="976"/>
            <a:chExt cx="4734" cy="2983"/>
          </a:xfrm>
        </p:grpSpPr>
        <p:sp>
          <p:nvSpPr>
            <p:cNvPr id="514077" name="Rectangle 1053"/>
            <p:cNvSpPr>
              <a:spLocks noChangeArrowheads="1"/>
            </p:cNvSpPr>
            <p:nvPr/>
          </p:nvSpPr>
          <p:spPr bwMode="auto">
            <a:xfrm>
              <a:off x="4038" y="976"/>
              <a:ext cx="1553" cy="734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400" b="1">
                  <a:latin typeface="Arial" charset="0"/>
                </a:rPr>
                <a:t>Os preços caíram até</a:t>
              </a:r>
            </a:p>
            <a:p>
              <a:pPr algn="ctr"/>
              <a:r>
                <a:rPr lang="en-US" sz="1400" b="1">
                  <a:latin typeface="Arial" charset="0"/>
                </a:rPr>
                <a:t>um novo equilíbrio ser </a:t>
              </a:r>
            </a:p>
            <a:p>
              <a:pPr algn="ctr"/>
              <a:r>
                <a:rPr lang="en-US" sz="1400" b="1">
                  <a:latin typeface="Arial" charset="0"/>
                </a:rPr>
                <a:t>atingido ao preço de $0,22 </a:t>
              </a:r>
            </a:p>
            <a:p>
              <a:pPr algn="ctr"/>
              <a:r>
                <a:rPr lang="en-US" sz="1400" b="1">
                  <a:latin typeface="Arial" charset="0"/>
                </a:rPr>
                <a:t>e a uma quantidade de</a:t>
              </a:r>
            </a:p>
            <a:p>
              <a:pPr algn="ctr"/>
              <a:r>
                <a:rPr lang="en-US" sz="1400" b="1">
                  <a:latin typeface="Arial" charset="0"/>
                </a:rPr>
                <a:t>5,3 bilhões de dúzias</a:t>
              </a:r>
            </a:p>
          </p:txBody>
        </p:sp>
        <p:sp>
          <p:nvSpPr>
            <p:cNvPr id="514078" name="Line 1054"/>
            <p:cNvSpPr>
              <a:spLocks noChangeShapeType="1"/>
            </p:cNvSpPr>
            <p:nvPr/>
          </p:nvSpPr>
          <p:spPr bwMode="auto">
            <a:xfrm flipH="1">
              <a:off x="1371" y="3072"/>
              <a:ext cx="11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4079" name="Line 1055"/>
            <p:cNvSpPr>
              <a:spLocks noChangeShapeType="1"/>
            </p:cNvSpPr>
            <p:nvPr/>
          </p:nvSpPr>
          <p:spPr bwMode="auto">
            <a:xfrm>
              <a:off x="2544" y="3099"/>
              <a:ext cx="0" cy="66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4080" name="Oval 1056"/>
            <p:cNvSpPr>
              <a:spLocks noChangeArrowheads="1"/>
            </p:cNvSpPr>
            <p:nvPr/>
          </p:nvSpPr>
          <p:spPr bwMode="auto">
            <a:xfrm>
              <a:off x="2496" y="302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4081" name="Rectangle 1057"/>
            <p:cNvSpPr>
              <a:spLocks noChangeArrowheads="1"/>
            </p:cNvSpPr>
            <p:nvPr/>
          </p:nvSpPr>
          <p:spPr bwMode="auto">
            <a:xfrm>
              <a:off x="857" y="2899"/>
              <a:ext cx="47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latin typeface="Arial" charset="0"/>
                </a:rPr>
                <a:t>$0,22</a:t>
              </a:r>
            </a:p>
          </p:txBody>
        </p:sp>
        <p:sp>
          <p:nvSpPr>
            <p:cNvPr id="514082" name="Rectangle 1058"/>
            <p:cNvSpPr>
              <a:spLocks noChangeArrowheads="1"/>
            </p:cNvSpPr>
            <p:nvPr/>
          </p:nvSpPr>
          <p:spPr bwMode="auto">
            <a:xfrm>
              <a:off x="2201" y="3749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latin typeface="Arial" charset="0"/>
                </a:rPr>
                <a:t>5,3</a:t>
              </a:r>
            </a:p>
          </p:txBody>
        </p:sp>
        <p:sp>
          <p:nvSpPr>
            <p:cNvPr id="514083" name="AutoShape 1059"/>
            <p:cNvSpPr>
              <a:spLocks noChangeArrowheads="1"/>
            </p:cNvSpPr>
            <p:nvPr/>
          </p:nvSpPr>
          <p:spPr bwMode="auto">
            <a:xfrm rot="16200000" flipH="1">
              <a:off x="1296" y="2640"/>
              <a:ext cx="624" cy="240"/>
            </a:xfrm>
            <a:prstGeom prst="rightArrow">
              <a:avLst>
                <a:gd name="adj1" fmla="val 50000"/>
                <a:gd name="adj2" fmla="val 65072"/>
              </a:avLst>
            </a:prstGeom>
            <a:solidFill>
              <a:srgbClr val="99CC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4084" name="AutoShape 1060"/>
            <p:cNvSpPr>
              <a:spLocks noChangeArrowheads="1"/>
            </p:cNvSpPr>
            <p:nvPr/>
          </p:nvSpPr>
          <p:spPr bwMode="auto">
            <a:xfrm flipH="1">
              <a:off x="2544" y="3552"/>
              <a:ext cx="192" cy="192"/>
            </a:xfrm>
            <a:prstGeom prst="rightArrow">
              <a:avLst>
                <a:gd name="adj1" fmla="val 50000"/>
                <a:gd name="adj2" fmla="val 44366"/>
              </a:avLst>
            </a:prstGeom>
            <a:solidFill>
              <a:srgbClr val="99CC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514085" name="Text Box 1061"/>
          <p:cNvSpPr txBox="1">
            <a:spLocks noChangeArrowheads="1"/>
          </p:cNvSpPr>
          <p:nvPr/>
        </p:nvSpPr>
        <p:spPr bwMode="auto">
          <a:xfrm>
            <a:off x="6037263" y="847725"/>
            <a:ext cx="3106737" cy="531813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Mercado de ovos</a:t>
            </a:r>
            <a:endParaRPr lang="en-US" sz="32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85334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4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E9C46CFA-12AC-4DF3-BEBD-0B8DB735D370}" type="slidenum">
              <a:rPr lang="en-US"/>
              <a:pPr/>
              <a:t>26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1504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5044" name="Rectangle 4"/>
          <p:cNvSpPr>
            <a:spLocks noGrp="1" noChangeArrowheads="1"/>
          </p:cNvSpPr>
          <p:nvPr>
            <p:ph type="title"/>
          </p:nvPr>
        </p:nvSpPr>
        <p:spPr>
          <a:xfrm>
            <a:off x="-25400" y="304800"/>
            <a:ext cx="9440863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  <a:endParaRPr lang="pt-BR"/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Em geral, a  elasticidade é uma medida da sensibilidade de uma variável em relação a outra.</a:t>
            </a:r>
          </a:p>
          <a:p>
            <a:pPr>
              <a:spcBef>
                <a:spcPct val="70000"/>
              </a:spcBef>
            </a:pPr>
            <a:r>
              <a:rPr lang="pt-BR"/>
              <a:t>Ela nos informa a variação percentual em uma variável em decorrência da variação de 1% em outra variável.</a:t>
            </a:r>
          </a:p>
        </p:txBody>
      </p:sp>
    </p:spTree>
    <p:extLst>
      <p:ext uri="{BB962C8B-B14F-4D97-AF65-F5344CB8AC3E}">
        <p14:creationId xmlns:p14="http://schemas.microsoft.com/office/powerpoint/2010/main" val="325657718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D829606A-BB14-41F3-BB31-C6051C6F51E0}" type="slidenum">
              <a:rPr lang="en-US"/>
              <a:pPr/>
              <a:t>27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1709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709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7092" name="Rectangle 4"/>
          <p:cNvSpPr>
            <a:spLocks noGrp="1" noChangeArrowheads="1"/>
          </p:cNvSpPr>
          <p:nvPr>
            <p:ph type="title"/>
          </p:nvPr>
        </p:nvSpPr>
        <p:spPr>
          <a:xfrm>
            <a:off x="-38100" y="304800"/>
            <a:ext cx="9388475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2170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274763"/>
            <a:ext cx="8077200" cy="4668837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Elasticidade de preço da demanda</a:t>
            </a:r>
          </a:p>
          <a:p>
            <a:pPr>
              <a:spcBef>
                <a:spcPct val="70000"/>
              </a:spcBef>
            </a:pPr>
            <a:r>
              <a:rPr lang="pt-BR"/>
              <a:t>Mede a sensibilidade da quantidade demandada em relação a mudanças no preço.</a:t>
            </a:r>
          </a:p>
          <a:p>
            <a:pPr lvl="1">
              <a:buSzPct val="75000"/>
            </a:pPr>
            <a:r>
              <a:rPr lang="pt-BR"/>
              <a:t>Mede a variação percentual na quantidade demandada de um bem ou serviço que decorre da variação de 1% no preço.</a:t>
            </a:r>
          </a:p>
        </p:txBody>
      </p:sp>
    </p:spTree>
    <p:extLst>
      <p:ext uri="{BB962C8B-B14F-4D97-AF65-F5344CB8AC3E}">
        <p14:creationId xmlns:p14="http://schemas.microsoft.com/office/powerpoint/2010/main" val="350301520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10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BA1BE257-C5D7-4F00-B35D-BA7A03EC2788}" type="slidenum">
              <a:rPr lang="en-US"/>
              <a:pPr/>
              <a:t>28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913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title"/>
          </p:nvPr>
        </p:nvSpPr>
        <p:spPr>
          <a:xfrm>
            <a:off x="-50800" y="304800"/>
            <a:ext cx="9426575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2147888"/>
            <a:ext cx="8077200" cy="3795712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A elasticidade de preço da demanda é dada por:</a:t>
            </a:r>
          </a:p>
        </p:txBody>
      </p:sp>
      <p:grpSp>
        <p:nvGrpSpPr>
          <p:cNvPr id="219144" name="Group 8"/>
          <p:cNvGrpSpPr>
            <a:grpSpLocks/>
          </p:cNvGrpSpPr>
          <p:nvPr/>
        </p:nvGrpSpPr>
        <p:grpSpPr bwMode="auto">
          <a:xfrm>
            <a:off x="1058863" y="3509963"/>
            <a:ext cx="6721475" cy="1339850"/>
            <a:chOff x="711" y="2289"/>
            <a:chExt cx="4234" cy="844"/>
          </a:xfrm>
        </p:grpSpPr>
        <p:sp>
          <p:nvSpPr>
            <p:cNvPr id="219143" name="Rectangle 7"/>
            <p:cNvSpPr>
              <a:spLocks noChangeArrowheads="1"/>
            </p:cNvSpPr>
            <p:nvPr/>
          </p:nvSpPr>
          <p:spPr bwMode="auto">
            <a:xfrm>
              <a:off x="711" y="2289"/>
              <a:ext cx="4234" cy="844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575488" name="Object 102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825" y="2425"/>
            <a:ext cx="4026" cy="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Equação" r:id="rId4" imgW="1269720" imgH="203040" progId="Equation.3">
                    <p:embed/>
                  </p:oleObj>
                </mc:Choice>
                <mc:Fallback>
                  <p:oleObj name="Equação" r:id="rId4" imgW="1269720" imgH="20304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5" y="2425"/>
                          <a:ext cx="4026" cy="6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9609176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19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8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87966F94-ED52-4523-A6C8-F07BA259611D}" type="slidenum">
              <a:rPr lang="en-US"/>
              <a:pPr/>
              <a:t>29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118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>
          <a:xfrm>
            <a:off x="-50800" y="304800"/>
            <a:ext cx="9396413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2305050"/>
            <a:ext cx="8077200" cy="3638550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A variação percentual de uma variável corresponde à sua variação absoluta dividida por seu valor original.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269875" y="1401763"/>
            <a:ext cx="4359275" cy="4095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Elasticidade de preço da demanda</a:t>
            </a:r>
          </a:p>
        </p:txBody>
      </p:sp>
    </p:spTree>
    <p:extLst>
      <p:ext uri="{BB962C8B-B14F-4D97-AF65-F5344CB8AC3E}">
        <p14:creationId xmlns:p14="http://schemas.microsoft.com/office/powerpoint/2010/main" val="4220011400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11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B2137116-D6FA-4BE6-9BBA-76389FFD77BF}" type="slidenum">
              <a:rPr lang="en-US"/>
              <a:pPr/>
              <a:t>3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56706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6707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6708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Oferta e demanda</a:t>
            </a:r>
          </a:p>
        </p:txBody>
      </p:sp>
      <p:sp>
        <p:nvSpPr>
          <p:cNvPr id="456709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838200" y="2217738"/>
            <a:ext cx="8077200" cy="3725862"/>
          </a:xfrm>
          <a:noFill/>
          <a:ln/>
        </p:spPr>
        <p:txBody>
          <a:bodyPr/>
          <a:lstStyle/>
          <a:p>
            <a:pPr lvl="1">
              <a:buSzPct val="75000"/>
            </a:pPr>
            <a:r>
              <a:rPr lang="pt-BR"/>
              <a:t>Essa relação entre quantidade ofertada e preço pode ser demonstrada pela equação:</a:t>
            </a:r>
          </a:p>
        </p:txBody>
      </p:sp>
      <p:grpSp>
        <p:nvGrpSpPr>
          <p:cNvPr id="456710" name="Group 1030"/>
          <p:cNvGrpSpPr>
            <a:grpSpLocks/>
          </p:cNvGrpSpPr>
          <p:nvPr/>
        </p:nvGrpSpPr>
        <p:grpSpPr bwMode="auto">
          <a:xfrm>
            <a:off x="2971800" y="3962400"/>
            <a:ext cx="3333750" cy="1028700"/>
            <a:chOff x="1872" y="2496"/>
            <a:chExt cx="2100" cy="648"/>
          </a:xfrm>
        </p:grpSpPr>
        <p:sp>
          <p:nvSpPr>
            <p:cNvPr id="456711" name="Rectangle 1031"/>
            <p:cNvSpPr>
              <a:spLocks noChangeArrowheads="1"/>
            </p:cNvSpPr>
            <p:nvPr/>
          </p:nvSpPr>
          <p:spPr bwMode="auto">
            <a:xfrm>
              <a:off x="1872" y="2496"/>
              <a:ext cx="2100" cy="648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456712" name="Object 103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057" y="2564"/>
            <a:ext cx="1811" cy="5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Equação" r:id="rId4" imgW="698400" imgH="203040" progId="Equation.3">
                    <p:embed/>
                  </p:oleObj>
                </mc:Choice>
                <mc:Fallback>
                  <p:oleObj name="Equação" r:id="rId4" imgW="698400" imgH="20304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7" y="2564"/>
                          <a:ext cx="1811" cy="5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56713" name="Text Box 1033"/>
          <p:cNvSpPr txBox="1">
            <a:spLocks noChangeArrowheads="1"/>
          </p:cNvSpPr>
          <p:nvPr/>
        </p:nvSpPr>
        <p:spPr bwMode="auto">
          <a:xfrm>
            <a:off x="630238" y="1544638"/>
            <a:ext cx="3106737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A curva da oferta</a:t>
            </a:r>
            <a:endParaRPr lang="en-US" sz="32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8765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6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11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C9A51C5C-CB72-4DD0-8CD9-98FFD087BBD3}" type="slidenum">
              <a:rPr lang="en-US"/>
              <a:pPr/>
              <a:t>30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14722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4723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472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-50800" y="304800"/>
            <a:ext cx="9453563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414725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838200" y="2305050"/>
            <a:ext cx="8077200" cy="3638550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Logo, a elasticidade de preço da demanda também é dada por:</a:t>
            </a:r>
          </a:p>
        </p:txBody>
      </p:sp>
      <p:grpSp>
        <p:nvGrpSpPr>
          <p:cNvPr id="414729" name="Group 1033"/>
          <p:cNvGrpSpPr>
            <a:grpSpLocks/>
          </p:cNvGrpSpPr>
          <p:nvPr/>
        </p:nvGrpSpPr>
        <p:grpSpPr bwMode="auto">
          <a:xfrm>
            <a:off x="2009775" y="3492500"/>
            <a:ext cx="5434013" cy="1781175"/>
            <a:chOff x="889" y="2300"/>
            <a:chExt cx="3423" cy="1122"/>
          </a:xfrm>
        </p:grpSpPr>
        <p:sp>
          <p:nvSpPr>
            <p:cNvPr id="414728" name="Rectangle 1032"/>
            <p:cNvSpPr>
              <a:spLocks noChangeArrowheads="1"/>
            </p:cNvSpPr>
            <p:nvPr/>
          </p:nvSpPr>
          <p:spPr bwMode="auto">
            <a:xfrm>
              <a:off x="889" y="2300"/>
              <a:ext cx="3423" cy="1122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414726" name="Object 103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991" y="2407"/>
            <a:ext cx="3209" cy="8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Equação" r:id="rId4" imgW="1320480" imgH="406080" progId="Equation.3">
                    <p:embed/>
                  </p:oleObj>
                </mc:Choice>
                <mc:Fallback>
                  <p:oleObj name="Equação" r:id="rId4" imgW="1320480" imgH="40608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1" y="2407"/>
                          <a:ext cx="3209" cy="8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4727" name="Text Box 1031"/>
          <p:cNvSpPr txBox="1">
            <a:spLocks noChangeArrowheads="1"/>
          </p:cNvSpPr>
          <p:nvPr/>
        </p:nvSpPr>
        <p:spPr bwMode="auto">
          <a:xfrm>
            <a:off x="219075" y="1382713"/>
            <a:ext cx="4359275" cy="4095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Elasticidade de preço da demanda</a:t>
            </a:r>
          </a:p>
        </p:txBody>
      </p:sp>
    </p:spTree>
    <p:extLst>
      <p:ext uri="{BB962C8B-B14F-4D97-AF65-F5344CB8AC3E}">
        <p14:creationId xmlns:p14="http://schemas.microsoft.com/office/powerpoint/2010/main" val="217619408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14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85E235EF-EF96-4632-AE9A-C4BDC1FE3FDC}" type="slidenum">
              <a:rPr lang="en-US"/>
              <a:pPr/>
              <a:t>31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title"/>
          </p:nvPr>
        </p:nvSpPr>
        <p:spPr>
          <a:xfrm>
            <a:off x="-50800" y="317500"/>
            <a:ext cx="9371013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Interpretando valores das elasticidades de preço da demanda</a:t>
            </a:r>
          </a:p>
          <a:p>
            <a:pPr>
              <a:spcBef>
                <a:spcPct val="70000"/>
              </a:spcBef>
              <a:buFont typeface="Wingdings" pitchFamily="2" charset="2"/>
              <a:buNone/>
            </a:pPr>
            <a:r>
              <a:rPr lang="pt-BR"/>
              <a:t>	</a:t>
            </a:r>
            <a:r>
              <a:rPr lang="pt-BR" sz="2800"/>
              <a:t>1)	Dada a relação inversa entre </a:t>
            </a:r>
            <a:r>
              <a:rPr lang="pt-BR" sz="2800" i="1"/>
              <a:t>P</a:t>
            </a:r>
            <a:r>
              <a:rPr lang="pt-BR" sz="2800"/>
              <a:t> e </a:t>
            </a:r>
            <a:r>
              <a:rPr lang="pt-BR" sz="2800" i="1"/>
              <a:t>Q,</a:t>
            </a:r>
            <a:r>
              <a:rPr lang="pt-BR" sz="2800"/>
              <a:t> </a:t>
            </a:r>
            <a:r>
              <a:rPr lang="pt-BR" sz="2800" i="1"/>
              <a:t>E</a:t>
            </a:r>
            <a:r>
              <a:rPr lang="pt-BR" sz="2800" i="1" baseline="-25000"/>
              <a:t>P</a:t>
            </a:r>
            <a:r>
              <a:rPr lang="pt-BR" sz="2800" i="1"/>
              <a:t> </a:t>
            </a:r>
            <a:r>
              <a:rPr lang="pt-BR" sz="2800"/>
              <a:t>é negativa.</a:t>
            </a:r>
          </a:p>
          <a:p>
            <a:pPr>
              <a:spcBef>
                <a:spcPct val="70000"/>
              </a:spcBef>
              <a:buFont typeface="Wingdings" pitchFamily="2" charset="2"/>
              <a:buNone/>
            </a:pPr>
            <a:r>
              <a:rPr lang="pt-BR" sz="2800"/>
              <a:t>	2)	Se |</a:t>
            </a:r>
            <a:r>
              <a:rPr lang="pt-BR" sz="2800" i="1"/>
              <a:t>E</a:t>
            </a:r>
            <a:r>
              <a:rPr lang="pt-BR" sz="2800" i="1" baseline="-25000"/>
              <a:t>P</a:t>
            </a:r>
            <a:r>
              <a:rPr lang="pt-BR" sz="2800" i="1"/>
              <a:t>| &gt; </a:t>
            </a:r>
            <a:r>
              <a:rPr lang="pt-BR" sz="2800"/>
              <a:t>1, a variação percentual na quantidade é maior do que a variação percentual no preço.	Nesse caso, dizemos que a demanda é </a:t>
            </a:r>
            <a:r>
              <a:rPr lang="pt-BR" sz="2800" i="1"/>
              <a:t>elástica em relação ao preço</a:t>
            </a:r>
            <a:r>
              <a:rPr lang="pt-BR" sz="2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5692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3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3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61D72939-1D78-4601-BEC1-2EF3D0295FE3}" type="slidenum">
              <a:rPr lang="en-US"/>
              <a:pPr/>
              <a:t>32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title"/>
          </p:nvPr>
        </p:nvSpPr>
        <p:spPr>
          <a:xfrm>
            <a:off x="-63500" y="304800"/>
            <a:ext cx="9320213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70000"/>
              </a:spcBef>
              <a:tabLst>
                <a:tab pos="857250" algn="l"/>
              </a:tabLst>
            </a:pPr>
            <a:r>
              <a:rPr lang="pt-BR"/>
              <a:t>Interpretando valores das elasticidades de preço da demanda</a:t>
            </a:r>
          </a:p>
          <a:p>
            <a:pPr>
              <a:spcBef>
                <a:spcPct val="70000"/>
              </a:spcBef>
              <a:buFont typeface="Wingdings" pitchFamily="2" charset="2"/>
              <a:buNone/>
              <a:tabLst>
                <a:tab pos="857250" algn="l"/>
              </a:tabLst>
            </a:pPr>
            <a:r>
              <a:rPr lang="pt-BR"/>
              <a:t>	</a:t>
            </a:r>
            <a:r>
              <a:rPr lang="pt-BR" sz="2800"/>
              <a:t>3)	Se |</a:t>
            </a:r>
            <a:r>
              <a:rPr lang="pt-BR" sz="2800" i="1"/>
              <a:t>E</a:t>
            </a:r>
            <a:r>
              <a:rPr lang="pt-BR" sz="2800" i="1" baseline="-25000"/>
              <a:t>P</a:t>
            </a:r>
            <a:r>
              <a:rPr lang="pt-BR" sz="2800" i="1"/>
              <a:t>| &lt; </a:t>
            </a:r>
            <a:r>
              <a:rPr lang="pt-BR" sz="2800"/>
              <a:t>1, a variação percentual na quantidade é menor do que a variação percentual no preço. Nesse caso, dizemos que a demanda é </a:t>
            </a:r>
            <a:r>
              <a:rPr lang="pt-BR" sz="2800" i="1"/>
              <a:t>inelástica em relação ao preço</a:t>
            </a:r>
            <a:r>
              <a:rPr lang="pt-BR" sz="2800"/>
              <a:t>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7564943"/>
      </p:ext>
    </p:extLst>
  </p:cSld>
  <p:clrMapOvr>
    <a:masterClrMapping/>
  </p:clrMapOvr>
  <p:transition spd="med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8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9448B381-A26B-466B-8150-8EC1EED0873E}" type="slidenum">
              <a:rPr lang="en-US"/>
              <a:pPr/>
              <a:t>33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title"/>
          </p:nvPr>
        </p:nvSpPr>
        <p:spPr>
          <a:xfrm>
            <a:off x="-26988" y="304800"/>
            <a:ext cx="9340851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2247900"/>
            <a:ext cx="8077200" cy="3695700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O determinante básico da elasticidade de preço da demanda é a </a:t>
            </a:r>
            <a:r>
              <a:rPr lang="pt-BR" i="1"/>
              <a:t>disponibilidade de bens substitutos.</a:t>
            </a:r>
            <a:endParaRPr lang="pt-BR"/>
          </a:p>
          <a:p>
            <a:pPr lvl="1">
              <a:buSzPct val="75000"/>
            </a:pPr>
            <a:r>
              <a:rPr lang="pt-BR"/>
              <a:t>Se há muitos substitutos: a demanda é elástica em relação ao preço</a:t>
            </a:r>
          </a:p>
          <a:p>
            <a:pPr lvl="1">
              <a:buSzPct val="75000"/>
            </a:pPr>
            <a:r>
              <a:rPr lang="pt-BR"/>
              <a:t>Se há poucos substitutos: a demanda é inelástica em relação ao preço</a:t>
            </a:r>
          </a:p>
        </p:txBody>
      </p:sp>
      <p:sp>
        <p:nvSpPr>
          <p:cNvPr id="227334" name="Text Box 6"/>
          <p:cNvSpPr txBox="1">
            <a:spLocks noChangeArrowheads="1"/>
          </p:cNvSpPr>
          <p:nvPr/>
        </p:nvSpPr>
        <p:spPr bwMode="auto">
          <a:xfrm>
            <a:off x="206375" y="1400175"/>
            <a:ext cx="4359275" cy="4095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Elasticidade de preço da demanda</a:t>
            </a:r>
          </a:p>
        </p:txBody>
      </p:sp>
    </p:spTree>
    <p:extLst>
      <p:ext uri="{BB962C8B-B14F-4D97-AF65-F5344CB8AC3E}">
        <p14:creationId xmlns:p14="http://schemas.microsoft.com/office/powerpoint/2010/main" val="3676728942"/>
      </p:ext>
    </p:extLst>
  </p:cSld>
  <p:clrMapOvr>
    <a:masterClrMapping/>
  </p:clrMapOvr>
  <p:transition spd="med"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33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0FB7F04A-8377-46BB-A54B-F6CF4B476A5D}" type="slidenum">
              <a:rPr lang="en-US"/>
              <a:pPr/>
              <a:t>34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937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 sz="3600"/>
              <a:t>Elasticidades de preço da demanda</a:t>
            </a:r>
          </a:p>
        </p:txBody>
      </p:sp>
      <p:sp>
        <p:nvSpPr>
          <p:cNvPr id="229381" name="Rectangle 5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9382" name="Line 6"/>
          <p:cNvSpPr>
            <a:spLocks noChangeShapeType="1"/>
          </p:cNvSpPr>
          <p:nvPr/>
        </p:nvSpPr>
        <p:spPr bwMode="auto">
          <a:xfrm>
            <a:off x="2209800" y="1744663"/>
            <a:ext cx="0" cy="4211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9383" name="Line 7"/>
          <p:cNvSpPr>
            <a:spLocks noChangeShapeType="1"/>
          </p:cNvSpPr>
          <p:nvPr/>
        </p:nvSpPr>
        <p:spPr bwMode="auto">
          <a:xfrm>
            <a:off x="2228850" y="5969000"/>
            <a:ext cx="4222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9384" name="Rectangle 8"/>
          <p:cNvSpPr>
            <a:spLocks noChangeArrowheads="1"/>
          </p:cNvSpPr>
          <p:nvPr/>
        </p:nvSpPr>
        <p:spPr bwMode="auto">
          <a:xfrm>
            <a:off x="6356350" y="5911850"/>
            <a:ext cx="358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1800" b="1">
                <a:latin typeface="Arial" charset="0"/>
              </a:rPr>
              <a:t>Q</a:t>
            </a:r>
          </a:p>
        </p:txBody>
      </p:sp>
      <p:sp>
        <p:nvSpPr>
          <p:cNvPr id="229385" name="Rectangle 9"/>
          <p:cNvSpPr>
            <a:spLocks noChangeArrowheads="1"/>
          </p:cNvSpPr>
          <p:nvPr/>
        </p:nvSpPr>
        <p:spPr bwMode="auto">
          <a:xfrm>
            <a:off x="1411288" y="1663700"/>
            <a:ext cx="762000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sz="1800" b="1">
                <a:latin typeface="Arial" charset="0"/>
              </a:rPr>
              <a:t>P</a:t>
            </a:r>
            <a:r>
              <a:rPr lang="en-US" sz="1600" b="1">
                <a:latin typeface="Arial" charset="0"/>
              </a:rPr>
              <a:t>reço</a:t>
            </a:r>
          </a:p>
        </p:txBody>
      </p:sp>
      <p:grpSp>
        <p:nvGrpSpPr>
          <p:cNvPr id="229414" name="Group 38"/>
          <p:cNvGrpSpPr>
            <a:grpSpLocks/>
          </p:cNvGrpSpPr>
          <p:nvPr/>
        </p:nvGrpSpPr>
        <p:grpSpPr bwMode="auto">
          <a:xfrm>
            <a:off x="2309813" y="1843088"/>
            <a:ext cx="6610350" cy="3957637"/>
            <a:chOff x="1455" y="1161"/>
            <a:chExt cx="4164" cy="2493"/>
          </a:xfrm>
        </p:grpSpPr>
        <p:sp>
          <p:nvSpPr>
            <p:cNvPr id="229394" name="Rectangle 18"/>
            <p:cNvSpPr>
              <a:spLocks noChangeArrowheads="1"/>
            </p:cNvSpPr>
            <p:nvPr/>
          </p:nvSpPr>
          <p:spPr bwMode="auto">
            <a:xfrm>
              <a:off x="2249" y="1673"/>
              <a:ext cx="77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 i="1">
                  <a:latin typeface="Arial" charset="0"/>
                </a:rPr>
                <a:t>Q = 8 - 2P</a:t>
              </a:r>
            </a:p>
          </p:txBody>
        </p:sp>
        <p:sp>
          <p:nvSpPr>
            <p:cNvPr id="229395" name="Rectangle 19"/>
            <p:cNvSpPr>
              <a:spLocks noChangeArrowheads="1"/>
            </p:cNvSpPr>
            <p:nvPr/>
          </p:nvSpPr>
          <p:spPr bwMode="auto">
            <a:xfrm>
              <a:off x="2969" y="2249"/>
              <a:ext cx="561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 i="1">
                  <a:latin typeface="Arial" charset="0"/>
                </a:rPr>
                <a:t>E</a:t>
              </a:r>
              <a:r>
                <a:rPr lang="en-US" sz="1800" b="1" i="1" baseline="-25000">
                  <a:latin typeface="Arial" charset="0"/>
                </a:rPr>
                <a:t>p</a:t>
              </a:r>
              <a:r>
                <a:rPr lang="en-US" sz="1800" b="1" i="1">
                  <a:latin typeface="Arial" charset="0"/>
                </a:rPr>
                <a:t> = -1</a:t>
              </a:r>
            </a:p>
          </p:txBody>
        </p:sp>
        <p:sp>
          <p:nvSpPr>
            <p:cNvPr id="229396" name="Rectangle 20"/>
            <p:cNvSpPr>
              <a:spLocks noChangeArrowheads="1"/>
            </p:cNvSpPr>
            <p:nvPr/>
          </p:nvSpPr>
          <p:spPr bwMode="auto">
            <a:xfrm>
              <a:off x="4133" y="3425"/>
              <a:ext cx="513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 i="1">
                  <a:latin typeface="Arial" charset="0"/>
                </a:rPr>
                <a:t>E</a:t>
              </a:r>
              <a:r>
                <a:rPr lang="en-US" sz="1800" b="1" i="1" baseline="-25000">
                  <a:latin typeface="Arial" charset="0"/>
                </a:rPr>
                <a:t>p</a:t>
              </a:r>
              <a:r>
                <a:rPr lang="en-US" sz="1800" b="1" i="1">
                  <a:latin typeface="Arial" charset="0"/>
                </a:rPr>
                <a:t> = 0</a:t>
              </a:r>
            </a:p>
          </p:txBody>
        </p:sp>
        <p:graphicFrame>
          <p:nvGraphicFramePr>
            <p:cNvPr id="229397" name="Object 2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854" y="1161"/>
            <a:ext cx="718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4" name="Equação" r:id="rId4" imgW="558720" imgH="164880" progId="Equation.3">
                    <p:embed/>
                  </p:oleObj>
                </mc:Choice>
                <mc:Fallback>
                  <p:oleObj name="Equação" r:id="rId4" imgW="558720" imgH="16488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4" y="1161"/>
                          <a:ext cx="718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9398" name="Line 22"/>
            <p:cNvSpPr>
              <a:spLocks noChangeShapeType="1"/>
            </p:cNvSpPr>
            <p:nvPr/>
          </p:nvSpPr>
          <p:spPr bwMode="auto">
            <a:xfrm flipH="1">
              <a:off x="2619" y="2439"/>
              <a:ext cx="333" cy="4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9399" name="Line 23"/>
            <p:cNvSpPr>
              <a:spLocks noChangeShapeType="1"/>
            </p:cNvSpPr>
            <p:nvPr/>
          </p:nvSpPr>
          <p:spPr bwMode="auto">
            <a:xfrm flipH="1">
              <a:off x="3807" y="3591"/>
              <a:ext cx="333" cy="4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9400" name="Line 24"/>
            <p:cNvSpPr>
              <a:spLocks noChangeShapeType="1"/>
            </p:cNvSpPr>
            <p:nvPr/>
          </p:nvSpPr>
          <p:spPr bwMode="auto">
            <a:xfrm flipH="1">
              <a:off x="1923" y="1815"/>
              <a:ext cx="333" cy="4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9401" name="Line 25"/>
            <p:cNvSpPr>
              <a:spLocks noChangeShapeType="1"/>
            </p:cNvSpPr>
            <p:nvPr/>
          </p:nvSpPr>
          <p:spPr bwMode="auto">
            <a:xfrm flipH="1">
              <a:off x="1455" y="1359"/>
              <a:ext cx="333" cy="4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9402" name="Rectangle 26"/>
            <p:cNvSpPr>
              <a:spLocks noChangeArrowheads="1"/>
            </p:cNvSpPr>
            <p:nvPr/>
          </p:nvSpPr>
          <p:spPr bwMode="auto">
            <a:xfrm>
              <a:off x="3145" y="1165"/>
              <a:ext cx="2474" cy="75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800" b="1">
                  <a:latin typeface="Arial" charset="0"/>
                </a:rPr>
                <a:t>O segmento inferior de uma </a:t>
              </a:r>
            </a:p>
            <a:p>
              <a:pPr algn="ctr"/>
              <a:r>
                <a:rPr lang="en-US" sz="1800" b="1">
                  <a:latin typeface="Arial" charset="0"/>
                </a:rPr>
                <a:t>curva de demanda negativamente </a:t>
              </a:r>
            </a:p>
            <a:p>
              <a:pPr algn="ctr"/>
              <a:r>
                <a:rPr lang="en-US" sz="1800" b="1">
                  <a:latin typeface="Arial" charset="0"/>
                </a:rPr>
                <a:t>inclinada é menos elástico que o</a:t>
              </a:r>
            </a:p>
            <a:p>
              <a:pPr algn="ctr"/>
              <a:r>
                <a:rPr lang="en-US" sz="1800" b="1">
                  <a:latin typeface="Arial" charset="0"/>
                </a:rPr>
                <a:t>segmento superior.</a:t>
              </a:r>
            </a:p>
          </p:txBody>
        </p:sp>
      </p:grpSp>
      <p:grpSp>
        <p:nvGrpSpPr>
          <p:cNvPr id="229407" name="Group 31"/>
          <p:cNvGrpSpPr>
            <a:grpSpLocks/>
          </p:cNvGrpSpPr>
          <p:nvPr/>
        </p:nvGrpSpPr>
        <p:grpSpPr bwMode="auto">
          <a:xfrm>
            <a:off x="1878013" y="2087563"/>
            <a:ext cx="6781800" cy="4208462"/>
            <a:chOff x="1183" y="1315"/>
            <a:chExt cx="4272" cy="2651"/>
          </a:xfrm>
        </p:grpSpPr>
        <p:sp>
          <p:nvSpPr>
            <p:cNvPr id="229387" name="Rectangle 11"/>
            <p:cNvSpPr>
              <a:spLocks noChangeArrowheads="1"/>
            </p:cNvSpPr>
            <p:nvPr/>
          </p:nvSpPr>
          <p:spPr bwMode="auto">
            <a:xfrm>
              <a:off x="1183" y="1315"/>
              <a:ext cx="19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latin typeface="Arial" charset="0"/>
                </a:rPr>
                <a:t>4</a:t>
              </a:r>
            </a:p>
          </p:txBody>
        </p:sp>
        <p:sp>
          <p:nvSpPr>
            <p:cNvPr id="229389" name="Rectangle 13"/>
            <p:cNvSpPr>
              <a:spLocks noChangeArrowheads="1"/>
            </p:cNvSpPr>
            <p:nvPr/>
          </p:nvSpPr>
          <p:spPr bwMode="auto">
            <a:xfrm>
              <a:off x="3689" y="3737"/>
              <a:ext cx="19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latin typeface="Arial" charset="0"/>
                </a:rPr>
                <a:t>8</a:t>
              </a:r>
            </a:p>
          </p:txBody>
        </p:sp>
        <p:grpSp>
          <p:nvGrpSpPr>
            <p:cNvPr id="229405" name="Group 29"/>
            <p:cNvGrpSpPr>
              <a:grpSpLocks/>
            </p:cNvGrpSpPr>
            <p:nvPr/>
          </p:nvGrpSpPr>
          <p:grpSpPr bwMode="auto">
            <a:xfrm>
              <a:off x="1183" y="1443"/>
              <a:ext cx="4272" cy="2523"/>
              <a:chOff x="1183" y="1443"/>
              <a:chExt cx="4272" cy="2523"/>
            </a:xfrm>
          </p:grpSpPr>
          <p:sp>
            <p:nvSpPr>
              <p:cNvPr id="229386" name="Line 10"/>
              <p:cNvSpPr>
                <a:spLocks noChangeShapeType="1"/>
              </p:cNvSpPr>
              <p:nvPr/>
            </p:nvSpPr>
            <p:spPr bwMode="auto">
              <a:xfrm>
                <a:off x="1383" y="1443"/>
                <a:ext cx="2433" cy="2313"/>
              </a:xfrm>
              <a:prstGeom prst="line">
                <a:avLst/>
              </a:prstGeom>
              <a:noFill/>
              <a:ln w="50800">
                <a:solidFill>
                  <a:srgbClr val="0033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9388" name="Rectangle 12"/>
              <p:cNvSpPr>
                <a:spLocks noChangeArrowheads="1"/>
              </p:cNvSpPr>
              <p:nvPr/>
            </p:nvSpPr>
            <p:spPr bwMode="auto">
              <a:xfrm>
                <a:off x="1183" y="2441"/>
                <a:ext cx="19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800" b="1">
                    <a:latin typeface="Arial" charset="0"/>
                  </a:rPr>
                  <a:t>2</a:t>
                </a:r>
              </a:p>
            </p:txBody>
          </p:sp>
          <p:sp>
            <p:nvSpPr>
              <p:cNvPr id="229390" name="Rectangle 14"/>
              <p:cNvSpPr>
                <a:spLocks noChangeArrowheads="1"/>
              </p:cNvSpPr>
              <p:nvPr/>
            </p:nvSpPr>
            <p:spPr bwMode="auto">
              <a:xfrm>
                <a:off x="2441" y="3737"/>
                <a:ext cx="19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800" b="1">
                    <a:latin typeface="Arial" charset="0"/>
                  </a:rPr>
                  <a:t>4</a:t>
                </a:r>
              </a:p>
            </p:txBody>
          </p:sp>
          <p:sp>
            <p:nvSpPr>
              <p:cNvPr id="229391" name="Line 15"/>
              <p:cNvSpPr>
                <a:spLocks noChangeShapeType="1"/>
              </p:cNvSpPr>
              <p:nvPr/>
            </p:nvSpPr>
            <p:spPr bwMode="auto">
              <a:xfrm>
                <a:off x="1419" y="2544"/>
                <a:ext cx="110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9392" name="Line 16"/>
              <p:cNvSpPr>
                <a:spLocks noChangeShapeType="1"/>
              </p:cNvSpPr>
              <p:nvPr/>
            </p:nvSpPr>
            <p:spPr bwMode="auto">
              <a:xfrm>
                <a:off x="2544" y="2571"/>
                <a:ext cx="0" cy="119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9393" name="Oval 17"/>
              <p:cNvSpPr>
                <a:spLocks noChangeArrowheads="1"/>
              </p:cNvSpPr>
              <p:nvPr/>
            </p:nvSpPr>
            <p:spPr bwMode="auto">
              <a:xfrm>
                <a:off x="2496" y="24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9404" name="Rectangle 28"/>
              <p:cNvSpPr>
                <a:spLocks noChangeArrowheads="1"/>
              </p:cNvSpPr>
              <p:nvPr/>
            </p:nvSpPr>
            <p:spPr bwMode="auto">
              <a:xfrm>
                <a:off x="3621" y="2593"/>
                <a:ext cx="1834" cy="583"/>
              </a:xfrm>
              <a:prstGeom prst="rect">
                <a:avLst/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1800" b="1">
                    <a:latin typeface="Arial" charset="0"/>
                  </a:rPr>
                  <a:t>Curva de demanda linear</a:t>
                </a:r>
              </a:p>
              <a:p>
                <a:pPr algn="ctr"/>
                <a:r>
                  <a:rPr lang="en-US" sz="1800" b="1" i="1">
                    <a:latin typeface="Arial" charset="0"/>
                  </a:rPr>
                  <a:t>Q = a - bP</a:t>
                </a:r>
              </a:p>
              <a:p>
                <a:pPr algn="ctr"/>
                <a:r>
                  <a:rPr lang="en-US" sz="1800" b="1" i="1">
                    <a:latin typeface="Arial" charset="0"/>
                  </a:rPr>
                  <a:t>Q = 8 - 2P</a:t>
                </a:r>
                <a:endParaRPr lang="en-US" sz="1800" b="1">
                  <a:latin typeface="Arial" charset="0"/>
                </a:endParaRPr>
              </a:p>
            </p:txBody>
          </p:sp>
        </p:grpSp>
      </p:grpSp>
      <p:sp>
        <p:nvSpPr>
          <p:cNvPr id="229415" name="Text Box 39"/>
          <p:cNvSpPr txBox="1">
            <a:spLocks noChangeArrowheads="1"/>
          </p:cNvSpPr>
          <p:nvPr/>
        </p:nvSpPr>
        <p:spPr bwMode="auto">
          <a:xfrm>
            <a:off x="3846513" y="1130300"/>
            <a:ext cx="4816475" cy="531813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Curva de demanda linear</a:t>
            </a:r>
          </a:p>
        </p:txBody>
      </p:sp>
    </p:spTree>
    <p:extLst>
      <p:ext uri="{BB962C8B-B14F-4D97-AF65-F5344CB8AC3E}">
        <p14:creationId xmlns:p14="http://schemas.microsoft.com/office/powerpoint/2010/main" val="43258434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20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39C9CEAF-685A-47FF-AB7B-E2A757D34C9C}" type="slidenum">
              <a:rPr lang="en-US"/>
              <a:pPr/>
              <a:t>35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 sz="3600"/>
              <a:t>Elasticidades de preço da demanda</a:t>
            </a: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31445" name="Group 21"/>
          <p:cNvGrpSpPr>
            <a:grpSpLocks/>
          </p:cNvGrpSpPr>
          <p:nvPr/>
        </p:nvGrpSpPr>
        <p:grpSpPr bwMode="auto">
          <a:xfrm>
            <a:off x="1760538" y="3249613"/>
            <a:ext cx="5033962" cy="2046287"/>
            <a:chOff x="1109" y="2047"/>
            <a:chExt cx="3171" cy="1289"/>
          </a:xfrm>
        </p:grpSpPr>
        <p:sp>
          <p:nvSpPr>
            <p:cNvPr id="231434" name="Line 10"/>
            <p:cNvSpPr>
              <a:spLocks noChangeShapeType="1"/>
            </p:cNvSpPr>
            <p:nvPr/>
          </p:nvSpPr>
          <p:spPr bwMode="auto">
            <a:xfrm>
              <a:off x="1407" y="2256"/>
              <a:ext cx="2625" cy="0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1435" name="Rectangle 11"/>
            <p:cNvSpPr>
              <a:spLocks noChangeArrowheads="1"/>
            </p:cNvSpPr>
            <p:nvPr/>
          </p:nvSpPr>
          <p:spPr bwMode="auto">
            <a:xfrm>
              <a:off x="4027" y="2047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latin typeface="Arial" charset="0"/>
                </a:rPr>
                <a:t>D</a:t>
              </a:r>
              <a:endParaRPr lang="en-US" sz="2000" b="1" i="1">
                <a:latin typeface="Arial" charset="0"/>
              </a:endParaRPr>
            </a:p>
          </p:txBody>
        </p:sp>
        <p:sp>
          <p:nvSpPr>
            <p:cNvPr id="231436" name="Rectangle 12"/>
            <p:cNvSpPr>
              <a:spLocks noChangeArrowheads="1"/>
            </p:cNvSpPr>
            <p:nvPr/>
          </p:nvSpPr>
          <p:spPr bwMode="auto">
            <a:xfrm>
              <a:off x="1109" y="2071"/>
              <a:ext cx="26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30000">
                  <a:latin typeface="Arial" charset="0"/>
                </a:rPr>
                <a:t>*</a:t>
              </a:r>
            </a:p>
          </p:txBody>
        </p:sp>
        <p:grpSp>
          <p:nvGrpSpPr>
            <p:cNvPr id="231444" name="Group 20"/>
            <p:cNvGrpSpPr>
              <a:grpSpLocks/>
            </p:cNvGrpSpPr>
            <p:nvPr/>
          </p:nvGrpSpPr>
          <p:grpSpPr bwMode="auto">
            <a:xfrm>
              <a:off x="1968" y="2604"/>
              <a:ext cx="2004" cy="732"/>
              <a:chOff x="1968" y="2604"/>
              <a:chExt cx="2004" cy="732"/>
            </a:xfrm>
          </p:grpSpPr>
          <p:sp>
            <p:nvSpPr>
              <p:cNvPr id="231443" name="Rectangle 19"/>
              <p:cNvSpPr>
                <a:spLocks noChangeArrowheads="1"/>
              </p:cNvSpPr>
              <p:nvPr/>
            </p:nvSpPr>
            <p:spPr bwMode="auto">
              <a:xfrm>
                <a:off x="1968" y="2604"/>
                <a:ext cx="2004" cy="732"/>
              </a:xfrm>
              <a:prstGeom prst="rect">
                <a:avLst/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graphicFrame>
            <p:nvGraphicFramePr>
              <p:cNvPr id="231437" name="Object 13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2088" y="2688"/>
              <a:ext cx="1752" cy="5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8" name="Equação" r:id="rId4" imgW="2779560" imgH="880920" progId="Equation.3">
                      <p:embed/>
                    </p:oleObj>
                  </mc:Choice>
                  <mc:Fallback>
                    <p:oleObj name="Equação" r:id="rId4" imgW="2779560" imgH="880920" progId="Equation.3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88" y="2688"/>
                            <a:ext cx="1752" cy="55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31438" name="Group 14"/>
          <p:cNvGrpSpPr>
            <a:grpSpLocks/>
          </p:cNvGrpSpPr>
          <p:nvPr/>
        </p:nvGrpSpPr>
        <p:grpSpPr bwMode="auto">
          <a:xfrm>
            <a:off x="1357313" y="1663700"/>
            <a:ext cx="5770562" cy="4640263"/>
            <a:chOff x="855" y="1048"/>
            <a:chExt cx="3635" cy="2923"/>
          </a:xfrm>
        </p:grpSpPr>
        <p:sp>
          <p:nvSpPr>
            <p:cNvPr id="231439" name="Line 15"/>
            <p:cNvSpPr>
              <a:spLocks noChangeShapeType="1"/>
            </p:cNvSpPr>
            <p:nvPr/>
          </p:nvSpPr>
          <p:spPr bwMode="auto">
            <a:xfrm>
              <a:off x="1392" y="1099"/>
              <a:ext cx="0" cy="26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1440" name="Line 16"/>
            <p:cNvSpPr>
              <a:spLocks noChangeShapeType="1"/>
            </p:cNvSpPr>
            <p:nvPr/>
          </p:nvSpPr>
          <p:spPr bwMode="auto">
            <a:xfrm>
              <a:off x="1395" y="3751"/>
              <a:ext cx="26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1441" name="Rectangle 17"/>
            <p:cNvSpPr>
              <a:spLocks noChangeArrowheads="1"/>
            </p:cNvSpPr>
            <p:nvPr/>
          </p:nvSpPr>
          <p:spPr bwMode="auto">
            <a:xfrm>
              <a:off x="3531" y="3685"/>
              <a:ext cx="95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latin typeface="Arial" charset="0"/>
                </a:rPr>
                <a:t>Quantidade</a:t>
              </a:r>
              <a:r>
                <a:rPr lang="en-US" b="1">
                  <a:latin typeface="Arial" charset="0"/>
                </a:rPr>
                <a:t> </a:t>
              </a:r>
            </a:p>
          </p:txBody>
        </p:sp>
        <p:sp>
          <p:nvSpPr>
            <p:cNvPr id="231442" name="Rectangle 18"/>
            <p:cNvSpPr>
              <a:spLocks noChangeArrowheads="1"/>
            </p:cNvSpPr>
            <p:nvPr/>
          </p:nvSpPr>
          <p:spPr bwMode="auto">
            <a:xfrm>
              <a:off x="855" y="1048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/>
              <a:r>
                <a:rPr lang="en-US" sz="1800" b="1">
                  <a:latin typeface="Arial" charset="0"/>
                </a:rPr>
                <a:t>Preço</a:t>
              </a:r>
              <a:endParaRPr lang="en-US"/>
            </a:p>
          </p:txBody>
        </p:sp>
      </p:grpSp>
      <p:sp>
        <p:nvSpPr>
          <p:cNvPr id="231448" name="Text Box 24"/>
          <p:cNvSpPr txBox="1">
            <a:spLocks noChangeArrowheads="1"/>
          </p:cNvSpPr>
          <p:nvPr/>
        </p:nvSpPr>
        <p:spPr bwMode="auto">
          <a:xfrm>
            <a:off x="3319463" y="1555750"/>
            <a:ext cx="5824537" cy="531813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Demanda infinitamente elástica</a:t>
            </a:r>
          </a:p>
        </p:txBody>
      </p:sp>
    </p:spTree>
    <p:extLst>
      <p:ext uri="{BB962C8B-B14F-4D97-AF65-F5344CB8AC3E}">
        <p14:creationId xmlns:p14="http://schemas.microsoft.com/office/powerpoint/2010/main" val="30587601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19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EA027100-F8C9-409A-87AF-1FF988B62BC7}" type="slidenum">
              <a:rPr lang="en-US"/>
              <a:pPr/>
              <a:t>36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3347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 sz="3600"/>
              <a:t>Elasticidades de preço da demanda</a:t>
            </a:r>
          </a:p>
        </p:txBody>
      </p:sp>
      <p:sp>
        <p:nvSpPr>
          <p:cNvPr id="233477" name="Rectangle 5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33492" name="Group 20"/>
          <p:cNvGrpSpPr>
            <a:grpSpLocks/>
          </p:cNvGrpSpPr>
          <p:nvPr/>
        </p:nvGrpSpPr>
        <p:grpSpPr bwMode="auto">
          <a:xfrm>
            <a:off x="4637088" y="1831975"/>
            <a:ext cx="3402012" cy="4456113"/>
            <a:chOff x="2921" y="1154"/>
            <a:chExt cx="2143" cy="2807"/>
          </a:xfrm>
        </p:grpSpPr>
        <p:sp>
          <p:nvSpPr>
            <p:cNvPr id="233482" name="Line 10"/>
            <p:cNvSpPr>
              <a:spLocks noChangeShapeType="1"/>
            </p:cNvSpPr>
            <p:nvPr/>
          </p:nvSpPr>
          <p:spPr bwMode="auto">
            <a:xfrm>
              <a:off x="3072" y="1154"/>
              <a:ext cx="0" cy="2589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3483" name="Rectangle 11"/>
            <p:cNvSpPr>
              <a:spLocks noChangeArrowheads="1"/>
            </p:cNvSpPr>
            <p:nvPr/>
          </p:nvSpPr>
          <p:spPr bwMode="auto">
            <a:xfrm>
              <a:off x="2921" y="3713"/>
              <a:ext cx="290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/>
                <a:t>Q</a:t>
              </a:r>
              <a:r>
                <a:rPr lang="en-US" sz="2000" b="1" baseline="30000"/>
                <a:t>*</a:t>
              </a:r>
            </a:p>
          </p:txBody>
        </p:sp>
        <p:grpSp>
          <p:nvGrpSpPr>
            <p:cNvPr id="233491" name="Group 19"/>
            <p:cNvGrpSpPr>
              <a:grpSpLocks/>
            </p:cNvGrpSpPr>
            <p:nvPr/>
          </p:nvGrpSpPr>
          <p:grpSpPr bwMode="auto">
            <a:xfrm>
              <a:off x="3603" y="2196"/>
              <a:ext cx="1461" cy="624"/>
              <a:chOff x="3603" y="2196"/>
              <a:chExt cx="1461" cy="624"/>
            </a:xfrm>
          </p:grpSpPr>
          <p:sp>
            <p:nvSpPr>
              <p:cNvPr id="233490" name="Rectangle 18"/>
              <p:cNvSpPr>
                <a:spLocks noChangeArrowheads="1"/>
              </p:cNvSpPr>
              <p:nvPr/>
            </p:nvSpPr>
            <p:spPr bwMode="auto">
              <a:xfrm>
                <a:off x="3612" y="2196"/>
                <a:ext cx="1452" cy="624"/>
              </a:xfrm>
              <a:prstGeom prst="rect">
                <a:avLst/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graphicFrame>
            <p:nvGraphicFramePr>
              <p:cNvPr id="233484" name="Object 12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3603" y="2212"/>
              <a:ext cx="1385" cy="5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52" name="Equação" r:id="rId4" imgW="2197080" imgH="946080" progId="Equation.3">
                      <p:embed/>
                    </p:oleObj>
                  </mc:Choice>
                  <mc:Fallback>
                    <p:oleObj name="Equação" r:id="rId4" imgW="2197080" imgH="946080" progId="Equation.3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03" y="2212"/>
                            <a:ext cx="1385" cy="59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33485" name="Group 13"/>
          <p:cNvGrpSpPr>
            <a:grpSpLocks/>
          </p:cNvGrpSpPr>
          <p:nvPr/>
        </p:nvGrpSpPr>
        <p:grpSpPr bwMode="auto">
          <a:xfrm>
            <a:off x="1357313" y="1663700"/>
            <a:ext cx="5770562" cy="4640263"/>
            <a:chOff x="855" y="1048"/>
            <a:chExt cx="3635" cy="2923"/>
          </a:xfrm>
        </p:grpSpPr>
        <p:sp>
          <p:nvSpPr>
            <p:cNvPr id="233486" name="Line 14"/>
            <p:cNvSpPr>
              <a:spLocks noChangeShapeType="1"/>
            </p:cNvSpPr>
            <p:nvPr/>
          </p:nvSpPr>
          <p:spPr bwMode="auto">
            <a:xfrm>
              <a:off x="1392" y="1099"/>
              <a:ext cx="0" cy="26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3487" name="Line 15"/>
            <p:cNvSpPr>
              <a:spLocks noChangeShapeType="1"/>
            </p:cNvSpPr>
            <p:nvPr/>
          </p:nvSpPr>
          <p:spPr bwMode="auto">
            <a:xfrm>
              <a:off x="1395" y="3751"/>
              <a:ext cx="26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3488" name="Rectangle 16"/>
            <p:cNvSpPr>
              <a:spLocks noChangeArrowheads="1"/>
            </p:cNvSpPr>
            <p:nvPr/>
          </p:nvSpPr>
          <p:spPr bwMode="auto">
            <a:xfrm>
              <a:off x="3531" y="3685"/>
              <a:ext cx="95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latin typeface="Arial" charset="0"/>
                </a:rPr>
                <a:t>Quantidade</a:t>
              </a:r>
              <a:r>
                <a:rPr lang="en-US" b="1">
                  <a:latin typeface="Arial" charset="0"/>
                </a:rPr>
                <a:t> </a:t>
              </a:r>
            </a:p>
          </p:txBody>
        </p:sp>
        <p:sp>
          <p:nvSpPr>
            <p:cNvPr id="233489" name="Rectangle 17"/>
            <p:cNvSpPr>
              <a:spLocks noChangeArrowheads="1"/>
            </p:cNvSpPr>
            <p:nvPr/>
          </p:nvSpPr>
          <p:spPr bwMode="auto">
            <a:xfrm>
              <a:off x="855" y="1048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/>
              <a:r>
                <a:rPr lang="en-US" sz="1800" b="1">
                  <a:latin typeface="Arial" charset="0"/>
                </a:rPr>
                <a:t>Preço</a:t>
              </a:r>
              <a:endParaRPr lang="en-US"/>
            </a:p>
          </p:txBody>
        </p:sp>
      </p:grpSp>
      <p:sp>
        <p:nvSpPr>
          <p:cNvPr id="233494" name="Text Box 22"/>
          <p:cNvSpPr txBox="1">
            <a:spLocks noChangeArrowheads="1"/>
          </p:cNvSpPr>
          <p:nvPr/>
        </p:nvSpPr>
        <p:spPr bwMode="auto">
          <a:xfrm>
            <a:off x="2651125" y="1208088"/>
            <a:ext cx="6492875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Demanda completamente inelástica</a:t>
            </a:r>
          </a:p>
        </p:txBody>
      </p:sp>
    </p:spTree>
    <p:extLst>
      <p:ext uri="{BB962C8B-B14F-4D97-AF65-F5344CB8AC3E}">
        <p14:creationId xmlns:p14="http://schemas.microsoft.com/office/powerpoint/2010/main" val="29456330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AA0BB4A8-252A-48DC-9C1A-32F6B839700A}" type="slidenum">
              <a:rPr lang="en-US"/>
              <a:pPr/>
              <a:t>37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3552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552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title"/>
          </p:nvPr>
        </p:nvSpPr>
        <p:spPr>
          <a:xfrm>
            <a:off x="-38100" y="304800"/>
            <a:ext cx="9436100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277938"/>
            <a:ext cx="8077200" cy="4665662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Outras elasticidades da demanda</a:t>
            </a:r>
          </a:p>
          <a:p>
            <a:pPr>
              <a:spcBef>
                <a:spcPct val="70000"/>
              </a:spcBef>
            </a:pPr>
            <a:r>
              <a:rPr lang="pt-BR"/>
              <a:t>A</a:t>
            </a:r>
            <a:r>
              <a:rPr lang="pt-BR">
                <a:solidFill>
                  <a:srgbClr val="FF3300"/>
                </a:solidFill>
              </a:rPr>
              <a:t> elasticidade de renda da demanda</a:t>
            </a:r>
            <a:r>
              <a:rPr lang="pt-BR"/>
              <a:t> mede a variação percentual na quantidade demandada que decorre da variação de 1% na renda.</a:t>
            </a:r>
          </a:p>
        </p:txBody>
      </p:sp>
    </p:spTree>
    <p:extLst>
      <p:ext uri="{BB962C8B-B14F-4D97-AF65-F5344CB8AC3E}">
        <p14:creationId xmlns:p14="http://schemas.microsoft.com/office/powerpoint/2010/main" val="3364439855"/>
      </p:ext>
    </p:extLst>
  </p:cSld>
  <p:clrMapOvr>
    <a:masterClrMapping/>
  </p:clrMapOvr>
  <p:transition spd="med">
    <p:pull dir="r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11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B40230ED-29E6-415E-A051-A9996932E97A}" type="slidenum">
              <a:rPr lang="en-US"/>
              <a:pPr/>
              <a:t>38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3757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757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7572" name="Rectangle 4"/>
          <p:cNvSpPr>
            <a:spLocks noGrp="1" noChangeArrowheads="1"/>
          </p:cNvSpPr>
          <p:nvPr>
            <p:ph type="title"/>
          </p:nvPr>
        </p:nvSpPr>
        <p:spPr>
          <a:xfrm>
            <a:off x="-50800" y="304800"/>
            <a:ext cx="9297988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2375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2182813"/>
            <a:ext cx="8077200" cy="3760787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A elasticidade de renda da demanda é dada por:</a:t>
            </a:r>
          </a:p>
        </p:txBody>
      </p:sp>
      <p:grpSp>
        <p:nvGrpSpPr>
          <p:cNvPr id="237577" name="Group 9"/>
          <p:cNvGrpSpPr>
            <a:grpSpLocks/>
          </p:cNvGrpSpPr>
          <p:nvPr/>
        </p:nvGrpSpPr>
        <p:grpSpPr bwMode="auto">
          <a:xfrm>
            <a:off x="1270000" y="3368675"/>
            <a:ext cx="6386513" cy="2046288"/>
            <a:chOff x="800" y="2122"/>
            <a:chExt cx="4023" cy="1289"/>
          </a:xfrm>
        </p:grpSpPr>
        <p:sp>
          <p:nvSpPr>
            <p:cNvPr id="237576" name="Rectangle 8"/>
            <p:cNvSpPr>
              <a:spLocks noChangeArrowheads="1"/>
            </p:cNvSpPr>
            <p:nvPr/>
          </p:nvSpPr>
          <p:spPr bwMode="auto">
            <a:xfrm>
              <a:off x="800" y="2122"/>
              <a:ext cx="4023" cy="1289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237574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914" y="2226"/>
            <a:ext cx="3779" cy="1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" name="Equação" r:id="rId4" imgW="6580080" imgH="2217600" progId="Equation.3">
                    <p:embed/>
                  </p:oleObj>
                </mc:Choice>
                <mc:Fallback>
                  <p:oleObj name="Equação" r:id="rId4" imgW="6580080" imgH="221760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" y="2226"/>
                          <a:ext cx="3779" cy="1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7575" name="Text Box 7"/>
          <p:cNvSpPr txBox="1">
            <a:spLocks noChangeArrowheads="1"/>
          </p:cNvSpPr>
          <p:nvPr/>
        </p:nvSpPr>
        <p:spPr bwMode="auto">
          <a:xfrm>
            <a:off x="0" y="1335088"/>
            <a:ext cx="6143625" cy="4857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Arial" charset="0"/>
              </a:rPr>
              <a:t>Outras elasticidades da demanda</a:t>
            </a:r>
            <a:endParaRPr lang="en-US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73488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3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9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5FFA56E3-DC9A-4CFA-B865-3623C5AC73F8}" type="slidenum">
              <a:rPr lang="en-US"/>
              <a:pPr/>
              <a:t>39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3961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961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title"/>
          </p:nvPr>
        </p:nvSpPr>
        <p:spPr>
          <a:xfrm>
            <a:off x="-50800" y="304800"/>
            <a:ext cx="9332913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2025650"/>
            <a:ext cx="8077200" cy="3917950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A</a:t>
            </a:r>
            <a:r>
              <a:rPr lang="pt-BR">
                <a:solidFill>
                  <a:srgbClr val="FF3300"/>
                </a:solidFill>
              </a:rPr>
              <a:t> elasticidade preço cruzada da demanda</a:t>
            </a:r>
            <a:r>
              <a:rPr lang="pt-BR"/>
              <a:t> mede a variação percentual na quantidade demandada de uma mercadoria que decorre da variação de 1% no preço de outra mercadoria.</a:t>
            </a:r>
          </a:p>
          <a:p>
            <a:pPr>
              <a:spcBef>
                <a:spcPct val="70000"/>
              </a:spcBef>
            </a:pPr>
            <a:r>
              <a:rPr lang="pt-BR"/>
              <a:t>Como exemplo, considere o caso de dois bens substitutos - manteiga e margarina.</a:t>
            </a:r>
          </a:p>
        </p:txBody>
      </p:sp>
      <p:sp>
        <p:nvSpPr>
          <p:cNvPr id="239622" name="Text Box 6"/>
          <p:cNvSpPr txBox="1">
            <a:spLocks noChangeArrowheads="1"/>
          </p:cNvSpPr>
          <p:nvPr/>
        </p:nvSpPr>
        <p:spPr bwMode="auto">
          <a:xfrm>
            <a:off x="288925" y="1401763"/>
            <a:ext cx="4230688" cy="4095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Outras elasticidades da demanda</a:t>
            </a:r>
          </a:p>
        </p:txBody>
      </p:sp>
      <p:sp>
        <p:nvSpPr>
          <p:cNvPr id="239623" name="Text Box 7"/>
          <p:cNvSpPr txBox="1">
            <a:spLocks noChangeArrowheads="1"/>
          </p:cNvSpPr>
          <p:nvPr/>
        </p:nvSpPr>
        <p:spPr bwMode="auto">
          <a:xfrm>
            <a:off x="0" y="1335088"/>
            <a:ext cx="6143625" cy="4857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Arial" charset="0"/>
              </a:rPr>
              <a:t>Outras elasticidades da demanda</a:t>
            </a:r>
            <a:endParaRPr lang="en-US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05470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9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9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18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F93D24B0-B4BE-4AE7-A2C7-8AAE9C95A6AB}" type="slidenum">
              <a:rPr lang="en-US"/>
              <a:pPr/>
              <a:t>4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5875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8755" name="Rectangle 3"/>
          <p:cNvSpPr>
            <a:spLocks noChangeArrowheads="1"/>
          </p:cNvSpPr>
          <p:nvPr/>
        </p:nvSpPr>
        <p:spPr bwMode="auto">
          <a:xfrm>
            <a:off x="3257550" y="630555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8756" name="Rectangle 4"/>
          <p:cNvSpPr>
            <a:spLocks noChangeArrowheads="1"/>
          </p:cNvSpPr>
          <p:nvPr/>
        </p:nvSpPr>
        <p:spPr bwMode="auto">
          <a:xfrm>
            <a:off x="3105150" y="629285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58757" name="Group 5"/>
          <p:cNvGrpSpPr>
            <a:grpSpLocks/>
          </p:cNvGrpSpPr>
          <p:nvPr/>
        </p:nvGrpSpPr>
        <p:grpSpPr bwMode="auto">
          <a:xfrm>
            <a:off x="2798763" y="4649788"/>
            <a:ext cx="6083300" cy="1293812"/>
            <a:chOff x="3743" y="2773"/>
            <a:chExt cx="3832" cy="815"/>
          </a:xfrm>
        </p:grpSpPr>
        <p:sp>
          <p:nvSpPr>
            <p:cNvPr id="458758" name="Rectangle 6"/>
            <p:cNvSpPr>
              <a:spLocks noChangeArrowheads="1"/>
            </p:cNvSpPr>
            <p:nvPr/>
          </p:nvSpPr>
          <p:spPr bwMode="auto">
            <a:xfrm>
              <a:off x="4222" y="2773"/>
              <a:ext cx="3353" cy="52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latin typeface="Arial" charset="0"/>
                </a:rPr>
                <a:t>O eixo horizontal mede a</a:t>
              </a:r>
            </a:p>
            <a:p>
              <a:r>
                <a:rPr lang="en-US" sz="1600" b="1">
                  <a:latin typeface="Arial" charset="0"/>
                </a:rPr>
                <a:t>quantidade (Q) ofertada em número de unidades por </a:t>
              </a:r>
            </a:p>
            <a:p>
              <a:r>
                <a:rPr lang="en-US" sz="1600" b="1">
                  <a:latin typeface="Arial" charset="0"/>
                </a:rPr>
                <a:t>período de tempo</a:t>
              </a:r>
            </a:p>
          </p:txBody>
        </p:sp>
        <p:sp>
          <p:nvSpPr>
            <p:cNvPr id="458759" name="Freeform 7"/>
            <p:cNvSpPr>
              <a:spLocks/>
            </p:cNvSpPr>
            <p:nvPr/>
          </p:nvSpPr>
          <p:spPr bwMode="auto">
            <a:xfrm>
              <a:off x="3743" y="3202"/>
              <a:ext cx="480" cy="386"/>
            </a:xfrm>
            <a:custGeom>
              <a:avLst/>
              <a:gdLst/>
              <a:ahLst/>
              <a:cxnLst>
                <a:cxn ang="0">
                  <a:pos x="138" y="385"/>
                </a:cxn>
                <a:cxn ang="0">
                  <a:pos x="274" y="257"/>
                </a:cxn>
                <a:cxn ang="0">
                  <a:pos x="206" y="257"/>
                </a:cxn>
                <a:cxn ang="0">
                  <a:pos x="205" y="129"/>
                </a:cxn>
                <a:cxn ang="0">
                  <a:pos x="479" y="128"/>
                </a:cxn>
                <a:cxn ang="0">
                  <a:pos x="478" y="0"/>
                </a:cxn>
                <a:cxn ang="0">
                  <a:pos x="68" y="2"/>
                </a:cxn>
                <a:cxn ang="0">
                  <a:pos x="69" y="258"/>
                </a:cxn>
                <a:cxn ang="0">
                  <a:pos x="0" y="258"/>
                </a:cxn>
                <a:cxn ang="0">
                  <a:pos x="138" y="385"/>
                </a:cxn>
              </a:cxnLst>
              <a:rect l="0" t="0" r="r" b="b"/>
              <a:pathLst>
                <a:path w="480" h="386">
                  <a:moveTo>
                    <a:pt x="138" y="385"/>
                  </a:moveTo>
                  <a:lnTo>
                    <a:pt x="274" y="257"/>
                  </a:lnTo>
                  <a:lnTo>
                    <a:pt x="206" y="257"/>
                  </a:lnTo>
                  <a:lnTo>
                    <a:pt x="205" y="129"/>
                  </a:lnTo>
                  <a:lnTo>
                    <a:pt x="479" y="128"/>
                  </a:lnTo>
                  <a:lnTo>
                    <a:pt x="478" y="0"/>
                  </a:lnTo>
                  <a:lnTo>
                    <a:pt x="68" y="2"/>
                  </a:lnTo>
                  <a:lnTo>
                    <a:pt x="69" y="258"/>
                  </a:lnTo>
                  <a:lnTo>
                    <a:pt x="0" y="258"/>
                  </a:lnTo>
                  <a:lnTo>
                    <a:pt x="138" y="385"/>
                  </a:lnTo>
                </a:path>
              </a:pathLst>
            </a:custGeom>
            <a:solidFill>
              <a:srgbClr val="FFCC99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58760" name="Group 8"/>
          <p:cNvGrpSpPr>
            <a:grpSpLocks/>
          </p:cNvGrpSpPr>
          <p:nvPr/>
        </p:nvGrpSpPr>
        <p:grpSpPr bwMode="auto">
          <a:xfrm>
            <a:off x="2246313" y="2478088"/>
            <a:ext cx="2717800" cy="1524000"/>
            <a:chOff x="1415" y="1093"/>
            <a:chExt cx="1712" cy="960"/>
          </a:xfrm>
        </p:grpSpPr>
        <p:sp>
          <p:nvSpPr>
            <p:cNvPr id="458761" name="Rectangle 9"/>
            <p:cNvSpPr>
              <a:spLocks noChangeArrowheads="1"/>
            </p:cNvSpPr>
            <p:nvPr/>
          </p:nvSpPr>
          <p:spPr bwMode="auto">
            <a:xfrm>
              <a:off x="1561" y="1093"/>
              <a:ext cx="1566" cy="52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latin typeface="Arial" charset="0"/>
                </a:rPr>
                <a:t>O eixo vertical mede o</a:t>
              </a:r>
            </a:p>
            <a:p>
              <a:r>
                <a:rPr lang="en-US" sz="1600" b="1">
                  <a:latin typeface="Arial" charset="0"/>
                </a:rPr>
                <a:t>preço (P) recebido</a:t>
              </a:r>
            </a:p>
            <a:p>
              <a:r>
                <a:rPr lang="en-US" sz="1600" b="1">
                  <a:latin typeface="Arial" charset="0"/>
                </a:rPr>
                <a:t>por unidade em dólares</a:t>
              </a:r>
            </a:p>
          </p:txBody>
        </p:sp>
        <p:sp>
          <p:nvSpPr>
            <p:cNvPr id="458762" name="Freeform 10"/>
            <p:cNvSpPr>
              <a:spLocks/>
            </p:cNvSpPr>
            <p:nvPr/>
          </p:nvSpPr>
          <p:spPr bwMode="auto">
            <a:xfrm>
              <a:off x="1415" y="1620"/>
              <a:ext cx="434" cy="433"/>
            </a:xfrm>
            <a:custGeom>
              <a:avLst/>
              <a:gdLst/>
              <a:ahLst/>
              <a:cxnLst>
                <a:cxn ang="0">
                  <a:pos x="0" y="309"/>
                </a:cxn>
                <a:cxn ang="0">
                  <a:pos x="144" y="185"/>
                </a:cxn>
                <a:cxn ang="0">
                  <a:pos x="144" y="247"/>
                </a:cxn>
                <a:cxn ang="0">
                  <a:pos x="289" y="247"/>
                </a:cxn>
                <a:cxn ang="0">
                  <a:pos x="288" y="0"/>
                </a:cxn>
                <a:cxn ang="0">
                  <a:pos x="433" y="0"/>
                </a:cxn>
                <a:cxn ang="0">
                  <a:pos x="433" y="370"/>
                </a:cxn>
                <a:cxn ang="0">
                  <a:pos x="145" y="370"/>
                </a:cxn>
                <a:cxn ang="0">
                  <a:pos x="145" y="432"/>
                </a:cxn>
                <a:cxn ang="0">
                  <a:pos x="0" y="309"/>
                </a:cxn>
              </a:cxnLst>
              <a:rect l="0" t="0" r="r" b="b"/>
              <a:pathLst>
                <a:path w="434" h="433">
                  <a:moveTo>
                    <a:pt x="0" y="309"/>
                  </a:moveTo>
                  <a:lnTo>
                    <a:pt x="144" y="185"/>
                  </a:lnTo>
                  <a:lnTo>
                    <a:pt x="144" y="247"/>
                  </a:lnTo>
                  <a:lnTo>
                    <a:pt x="289" y="247"/>
                  </a:lnTo>
                  <a:lnTo>
                    <a:pt x="288" y="0"/>
                  </a:lnTo>
                  <a:lnTo>
                    <a:pt x="433" y="0"/>
                  </a:lnTo>
                  <a:lnTo>
                    <a:pt x="433" y="370"/>
                  </a:lnTo>
                  <a:lnTo>
                    <a:pt x="145" y="370"/>
                  </a:lnTo>
                  <a:lnTo>
                    <a:pt x="145" y="432"/>
                  </a:lnTo>
                  <a:lnTo>
                    <a:pt x="0" y="309"/>
                  </a:lnTo>
                </a:path>
              </a:pathLst>
            </a:custGeom>
            <a:solidFill>
              <a:srgbClr val="FFCC99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5876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Oferta e demanda</a:t>
            </a:r>
          </a:p>
        </p:txBody>
      </p:sp>
      <p:sp>
        <p:nvSpPr>
          <p:cNvPr id="458764" name="Text Box 12"/>
          <p:cNvSpPr txBox="1">
            <a:spLocks noChangeArrowheads="1"/>
          </p:cNvSpPr>
          <p:nvPr/>
        </p:nvSpPr>
        <p:spPr bwMode="auto">
          <a:xfrm>
            <a:off x="5629275" y="1284288"/>
            <a:ext cx="3106738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A curva de oferta</a:t>
            </a:r>
          </a:p>
        </p:txBody>
      </p:sp>
      <p:sp>
        <p:nvSpPr>
          <p:cNvPr id="458765" name="Line 13"/>
          <p:cNvSpPr>
            <a:spLocks noChangeShapeType="1"/>
          </p:cNvSpPr>
          <p:nvPr/>
        </p:nvSpPr>
        <p:spPr bwMode="auto">
          <a:xfrm>
            <a:off x="2209800" y="1744663"/>
            <a:ext cx="0" cy="4211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8766" name="Line 14"/>
          <p:cNvSpPr>
            <a:spLocks noChangeShapeType="1"/>
          </p:cNvSpPr>
          <p:nvPr/>
        </p:nvSpPr>
        <p:spPr bwMode="auto">
          <a:xfrm>
            <a:off x="2209800" y="5969000"/>
            <a:ext cx="4222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8767" name="Rectangle 15"/>
          <p:cNvSpPr>
            <a:spLocks noChangeArrowheads="1"/>
          </p:cNvSpPr>
          <p:nvPr/>
        </p:nvSpPr>
        <p:spPr bwMode="auto">
          <a:xfrm>
            <a:off x="5359400" y="5873750"/>
            <a:ext cx="1374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Arial" charset="0"/>
              </a:rPr>
              <a:t>Quantidade</a:t>
            </a:r>
            <a:r>
              <a:rPr lang="en-US"/>
              <a:t> </a:t>
            </a:r>
          </a:p>
        </p:txBody>
      </p:sp>
      <p:sp>
        <p:nvSpPr>
          <p:cNvPr id="458768" name="Rectangle 16"/>
          <p:cNvSpPr>
            <a:spLocks noChangeArrowheads="1"/>
          </p:cNvSpPr>
          <p:nvPr/>
        </p:nvSpPr>
        <p:spPr bwMode="auto">
          <a:xfrm>
            <a:off x="760413" y="1663700"/>
            <a:ext cx="1412875" cy="771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600" b="1">
                <a:latin typeface="Arial" charset="0"/>
              </a:rPr>
              <a:t>Preço</a:t>
            </a:r>
          </a:p>
          <a:p>
            <a:pPr algn="r">
              <a:lnSpc>
                <a:spcPct val="80000"/>
              </a:lnSpc>
            </a:pPr>
            <a:r>
              <a:rPr lang="en-US" sz="1600" b="1">
                <a:latin typeface="Arial" charset="0"/>
              </a:rPr>
              <a:t>(dólares por </a:t>
            </a:r>
          </a:p>
          <a:p>
            <a:pPr algn="r">
              <a:lnSpc>
                <a:spcPct val="80000"/>
              </a:lnSpc>
            </a:pPr>
            <a:r>
              <a:rPr lang="en-US" sz="1600" b="1">
                <a:latin typeface="Arial" charset="0"/>
              </a:rPr>
              <a:t>unidade)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2616338"/>
      </p:ext>
    </p:extLst>
  </p:cSld>
  <p:clrMapOvr>
    <a:masterClrMapping/>
  </p:clrMapOvr>
  <p:transition spd="med">
    <p:zoom dir="in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11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49BB1B0D-5574-40B3-8599-1082D2FC5293}" type="slidenum">
              <a:rPr lang="en-US"/>
              <a:pPr/>
              <a:t>40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title"/>
          </p:nvPr>
        </p:nvSpPr>
        <p:spPr>
          <a:xfrm>
            <a:off x="-50800" y="304800"/>
            <a:ext cx="9320213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A elasticidade preço cruzada da demanda é dada por:</a:t>
            </a:r>
          </a:p>
        </p:txBody>
      </p:sp>
      <p:grpSp>
        <p:nvGrpSpPr>
          <p:cNvPr id="243724" name="Group 12"/>
          <p:cNvGrpSpPr>
            <a:grpSpLocks/>
          </p:cNvGrpSpPr>
          <p:nvPr/>
        </p:nvGrpSpPr>
        <p:grpSpPr bwMode="auto">
          <a:xfrm>
            <a:off x="1831975" y="2779713"/>
            <a:ext cx="5892800" cy="1781175"/>
            <a:chOff x="1154" y="1751"/>
            <a:chExt cx="3712" cy="1122"/>
          </a:xfrm>
        </p:grpSpPr>
        <p:sp>
          <p:nvSpPr>
            <p:cNvPr id="243719" name="Rectangle 7"/>
            <p:cNvSpPr>
              <a:spLocks noChangeArrowheads="1"/>
            </p:cNvSpPr>
            <p:nvPr/>
          </p:nvSpPr>
          <p:spPr bwMode="auto">
            <a:xfrm>
              <a:off x="1154" y="1751"/>
              <a:ext cx="3712" cy="1122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243718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205" y="1818"/>
            <a:ext cx="3612" cy="9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0" name="Equation" r:id="rId4" imgW="1574640" imgH="419040" progId="Equation.3">
                    <p:embed/>
                  </p:oleObj>
                </mc:Choice>
                <mc:Fallback>
                  <p:oleObj name="Equation" r:id="rId4" imgW="1574640" imgH="41904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5" y="1818"/>
                          <a:ext cx="3612" cy="9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3722" name="Rectangle 10"/>
          <p:cNvSpPr>
            <a:spLocks noChangeArrowheads="1"/>
          </p:cNvSpPr>
          <p:nvPr/>
        </p:nvSpPr>
        <p:spPr bwMode="auto">
          <a:xfrm>
            <a:off x="838200" y="48006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50000"/>
              </a:spcBef>
              <a:buClr>
                <a:srgbClr val="663300"/>
              </a:buClr>
              <a:buSzPct val="75000"/>
              <a:buFont typeface="Wingdings" pitchFamily="2" charset="2"/>
              <a:buChar char="n"/>
            </a:pPr>
            <a:r>
              <a:rPr lang="en-US" sz="2800">
                <a:solidFill>
                  <a:srgbClr val="376546"/>
                </a:solidFill>
                <a:latin typeface="Arial" charset="0"/>
              </a:rPr>
              <a:t>A elasticidade cruzada é  positiva no caso de bens substitutos e negativa no caso de bens complementares.</a:t>
            </a:r>
          </a:p>
        </p:txBody>
      </p:sp>
    </p:spTree>
    <p:extLst>
      <p:ext uri="{BB962C8B-B14F-4D97-AF65-F5344CB8AC3E}">
        <p14:creationId xmlns:p14="http://schemas.microsoft.com/office/powerpoint/2010/main" val="44577624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3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7" grpId="0" build="p" autoUpdateAnimBg="0"/>
      <p:bldP spid="24372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07B17D1B-CE0D-41C8-A0D9-2F7D3F779629}" type="slidenum">
              <a:rPr lang="en-US"/>
              <a:pPr/>
              <a:t>41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24576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76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title"/>
          </p:nvPr>
        </p:nvSpPr>
        <p:spPr>
          <a:xfrm>
            <a:off x="-50800" y="304800"/>
            <a:ext cx="9436100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2457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311275"/>
            <a:ext cx="8077200" cy="463232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/>
              <a:t>Elasticidades da oferta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/>
              <a:t>A </a:t>
            </a:r>
            <a:r>
              <a:rPr lang="pt-BR">
                <a:solidFill>
                  <a:srgbClr val="FF3300"/>
                </a:solidFill>
              </a:rPr>
              <a:t>elasticidade de preço da oferta </a:t>
            </a:r>
            <a:r>
              <a:rPr lang="pt-BR"/>
              <a:t>mede a variação percentual na quantidade ofertada que decorre da variação de 1% no preço do bem.</a:t>
            </a:r>
            <a:endParaRPr lang="pt-BR" sz="2600"/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/>
              <a:t>Em geral, a elasticidade é positiva, dado que o preço e a quantidade ofertada são positivamente relacionados.</a:t>
            </a:r>
            <a:endParaRPr lang="pt-BR" sz="2800"/>
          </a:p>
        </p:txBody>
      </p:sp>
    </p:spTree>
    <p:extLst>
      <p:ext uri="{BB962C8B-B14F-4D97-AF65-F5344CB8AC3E}">
        <p14:creationId xmlns:p14="http://schemas.microsoft.com/office/powerpoint/2010/main" val="38453464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5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8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BAB366AD-D85D-49A6-BBE5-5F2FACE01FD7}" type="slidenum">
              <a:rPr lang="en-US"/>
              <a:pPr/>
              <a:t>42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17794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7795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7796" name="Rectangle 1028"/>
          <p:cNvSpPr>
            <a:spLocks noGrp="1" noChangeArrowheads="1"/>
          </p:cNvSpPr>
          <p:nvPr>
            <p:ph type="title"/>
          </p:nvPr>
        </p:nvSpPr>
        <p:spPr>
          <a:xfrm>
            <a:off x="-63500" y="304800"/>
            <a:ext cx="9345613" cy="723900"/>
          </a:xfrm>
          <a:noFill/>
          <a:ln/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417797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838200" y="2130425"/>
            <a:ext cx="8077200" cy="381317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/>
              <a:t>Preços mais elevados incentivam os produtores a aumentar a produção.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/>
              <a:t>Podemos falar de elasticidades da oferta em relação a variáveis como taxas de juros, salários e custos de matérias-primas.</a:t>
            </a:r>
          </a:p>
        </p:txBody>
      </p:sp>
      <p:sp>
        <p:nvSpPr>
          <p:cNvPr id="417798" name="Text Box 1030"/>
          <p:cNvSpPr txBox="1">
            <a:spLocks noChangeArrowheads="1"/>
          </p:cNvSpPr>
          <p:nvPr/>
        </p:nvSpPr>
        <p:spPr bwMode="auto">
          <a:xfrm>
            <a:off x="98425" y="1320800"/>
            <a:ext cx="3656013" cy="4857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500" b="1">
                <a:latin typeface="Arial" charset="0"/>
              </a:rPr>
              <a:t>Elasticidades da oferta</a:t>
            </a:r>
            <a:endParaRPr lang="en-US" sz="20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9747"/>
      </p:ext>
    </p:extLst>
  </p:cSld>
  <p:clrMapOvr>
    <a:masterClrMapping/>
  </p:clrMapOvr>
  <p:transition spd="med"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0F62DB3B-039B-472B-9652-4CA6D05320E5}" type="slidenum">
              <a:rPr lang="en-US"/>
              <a:pPr/>
              <a:t>43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19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63500" y="304800"/>
            <a:ext cx="9440863" cy="723900"/>
          </a:xfrm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419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38200" y="2024063"/>
            <a:ext cx="8077200" cy="3919537"/>
          </a:xfrm>
        </p:spPr>
        <p:txBody>
          <a:bodyPr/>
          <a:lstStyle/>
          <a:p>
            <a:r>
              <a:rPr lang="pt-BR"/>
              <a:t>Curva de oferta de trigo em 1981</a:t>
            </a:r>
          </a:p>
          <a:p>
            <a:pPr lvl="1"/>
            <a:r>
              <a:rPr lang="pt-BR" i="1"/>
              <a:t>Q</a:t>
            </a:r>
            <a:r>
              <a:rPr lang="pt-BR" i="1" baseline="-25000"/>
              <a:t>S</a:t>
            </a:r>
            <a:r>
              <a:rPr lang="pt-BR" i="1"/>
              <a:t> = </a:t>
            </a:r>
            <a:r>
              <a:rPr lang="pt-BR"/>
              <a:t>1.800 + 240</a:t>
            </a:r>
            <a:r>
              <a:rPr lang="pt-BR" i="1"/>
              <a:t>P</a:t>
            </a:r>
          </a:p>
          <a:p>
            <a:r>
              <a:rPr lang="pt-BR"/>
              <a:t>Curva de demanda de trigo em 1981</a:t>
            </a:r>
          </a:p>
          <a:p>
            <a:pPr lvl="1"/>
            <a:r>
              <a:rPr lang="pt-BR" i="1"/>
              <a:t>Q</a:t>
            </a:r>
            <a:r>
              <a:rPr lang="pt-BR" i="1" baseline="-25000"/>
              <a:t>D</a:t>
            </a:r>
            <a:r>
              <a:rPr lang="pt-BR" i="1"/>
              <a:t> = 3.550</a:t>
            </a:r>
            <a:r>
              <a:rPr lang="pt-BR"/>
              <a:t> - 266</a:t>
            </a:r>
            <a:r>
              <a:rPr lang="pt-BR" i="1"/>
              <a:t>P</a:t>
            </a:r>
          </a:p>
        </p:txBody>
      </p:sp>
      <p:sp>
        <p:nvSpPr>
          <p:cNvPr id="419844" name="Text Box 1028"/>
          <p:cNvSpPr txBox="1">
            <a:spLocks noChangeArrowheads="1"/>
          </p:cNvSpPr>
          <p:nvPr/>
        </p:nvSpPr>
        <p:spPr bwMode="auto">
          <a:xfrm>
            <a:off x="0" y="1405715"/>
            <a:ext cx="9144000" cy="523220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latin typeface="Arial" charset="0"/>
              </a:rPr>
              <a:t>Exemplo</a:t>
            </a:r>
            <a:r>
              <a:rPr lang="en-US" sz="2800" b="1" dirty="0">
                <a:latin typeface="Arial" charset="0"/>
              </a:rPr>
              <a:t>: O </a:t>
            </a:r>
            <a:r>
              <a:rPr lang="en-US" sz="2800" b="1" dirty="0" err="1">
                <a:latin typeface="Arial" charset="0"/>
              </a:rPr>
              <a:t>mercado</a:t>
            </a:r>
            <a:r>
              <a:rPr lang="en-US" sz="2800" b="1" dirty="0">
                <a:latin typeface="Arial" charset="0"/>
              </a:rPr>
              <a:t> de </a:t>
            </a:r>
            <a:r>
              <a:rPr lang="en-US" sz="2800" b="1" dirty="0" err="1" smtClean="0">
                <a:latin typeface="Arial" charset="0"/>
              </a:rPr>
              <a:t>trigo</a:t>
            </a:r>
            <a:r>
              <a:rPr lang="en-US" sz="2800" b="1" dirty="0" smtClean="0">
                <a:latin typeface="Arial" charset="0"/>
              </a:rPr>
              <a:t> – </a:t>
            </a:r>
            <a:r>
              <a:rPr lang="en-US" sz="2800" b="1" dirty="0" err="1" smtClean="0">
                <a:latin typeface="Arial" charset="0"/>
              </a:rPr>
              <a:t>trabalhar</a:t>
            </a:r>
            <a:r>
              <a:rPr lang="en-US" sz="2800" b="1" dirty="0" smtClean="0">
                <a:latin typeface="Arial" charset="0"/>
              </a:rPr>
              <a:t> com </a:t>
            </a:r>
            <a:r>
              <a:rPr lang="en-US" sz="2800" b="1" dirty="0" err="1" smtClean="0">
                <a:latin typeface="Arial" charset="0"/>
              </a:rPr>
              <a:t>alunos</a:t>
            </a:r>
            <a:endParaRPr lang="en-US" sz="2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0576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19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11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34C2B4CA-A818-4995-9154-806C43989F5E}" type="slidenum">
              <a:rPr lang="en-US"/>
              <a:pPr/>
              <a:t>44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20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63500" y="304800"/>
            <a:ext cx="9401175" cy="723900"/>
          </a:xfrm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4208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38200" y="2024063"/>
            <a:ext cx="8077200" cy="3919537"/>
          </a:xfrm>
        </p:spPr>
        <p:txBody>
          <a:bodyPr/>
          <a:lstStyle/>
          <a:p>
            <a:r>
              <a:rPr lang="pt-BR"/>
              <a:t>Equilíbrio: Q</a:t>
            </a:r>
            <a:r>
              <a:rPr lang="pt-BR" baseline="-25000"/>
              <a:t>S</a:t>
            </a:r>
            <a:r>
              <a:rPr lang="pt-BR"/>
              <a:t> = Q</a:t>
            </a:r>
            <a:r>
              <a:rPr lang="pt-BR" baseline="-25000"/>
              <a:t>D</a:t>
            </a:r>
            <a:endParaRPr lang="pt-BR" i="1"/>
          </a:p>
        </p:txBody>
      </p:sp>
      <p:sp>
        <p:nvSpPr>
          <p:cNvPr id="420874" name="Rectangle 1034"/>
          <p:cNvSpPr>
            <a:spLocks noChangeArrowheads="1"/>
          </p:cNvSpPr>
          <p:nvPr/>
        </p:nvSpPr>
        <p:spPr bwMode="auto">
          <a:xfrm>
            <a:off x="239713" y="2663825"/>
            <a:ext cx="8669337" cy="34036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420870" name="Object 1030"/>
          <p:cNvGraphicFramePr>
            <a:graphicFrameLocks noChangeAspect="1"/>
          </p:cNvGraphicFramePr>
          <p:nvPr/>
        </p:nvGraphicFramePr>
        <p:xfrm>
          <a:off x="2081213" y="2971800"/>
          <a:ext cx="51276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ção" r:id="rId4" imgW="1803240" imgH="177480" progId="Equation.3">
                  <p:embed/>
                </p:oleObj>
              </mc:Choice>
              <mc:Fallback>
                <p:oleObj name="Equação" r:id="rId4" imgW="18032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2971800"/>
                        <a:ext cx="512762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71" name="Object 1031"/>
          <p:cNvGraphicFramePr>
            <a:graphicFrameLocks noChangeAspect="1"/>
          </p:cNvGraphicFramePr>
          <p:nvPr/>
        </p:nvGraphicFramePr>
        <p:xfrm>
          <a:off x="3435350" y="3713163"/>
          <a:ext cx="24177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ção" r:id="rId6" imgW="850680" imgH="177480" progId="Equation.3">
                  <p:embed/>
                </p:oleObj>
              </mc:Choice>
              <mc:Fallback>
                <p:oleObj name="Equação" r:id="rId6" imgW="850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0" y="3713163"/>
                        <a:ext cx="2417763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72" name="Object 1032"/>
          <p:cNvGraphicFramePr>
            <a:graphicFrameLocks noChangeAspect="1"/>
          </p:cNvGraphicFramePr>
          <p:nvPr/>
        </p:nvGraphicFramePr>
        <p:xfrm>
          <a:off x="3163888" y="4541838"/>
          <a:ext cx="296068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ção" r:id="rId8" imgW="1041120" imgH="203040" progId="Equation.3">
                  <p:embed/>
                </p:oleObj>
              </mc:Choice>
              <mc:Fallback>
                <p:oleObj name="Equação" r:id="rId8" imgW="1041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3888" y="4541838"/>
                        <a:ext cx="2960687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73" name="Object 1033"/>
          <p:cNvGraphicFramePr>
            <a:graphicFrameLocks noChangeAspect="1"/>
          </p:cNvGraphicFramePr>
          <p:nvPr/>
        </p:nvGraphicFramePr>
        <p:xfrm>
          <a:off x="254000" y="5318125"/>
          <a:ext cx="8666163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ção" r:id="rId10" imgW="3124080" imgH="203040" progId="Equation.3">
                  <p:embed/>
                </p:oleObj>
              </mc:Choice>
              <mc:Fallback>
                <p:oleObj name="Equação" r:id="rId10" imgW="3124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5318125"/>
                        <a:ext cx="8666163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84" name="Text Box 1044"/>
          <p:cNvSpPr txBox="1">
            <a:spLocks noChangeArrowheads="1"/>
          </p:cNvSpPr>
          <p:nvPr/>
        </p:nvSpPr>
        <p:spPr bwMode="auto">
          <a:xfrm>
            <a:off x="368300" y="1322388"/>
            <a:ext cx="3459163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O mercado de trigo</a:t>
            </a:r>
          </a:p>
        </p:txBody>
      </p:sp>
    </p:spTree>
    <p:extLst>
      <p:ext uri="{BB962C8B-B14F-4D97-AF65-F5344CB8AC3E}">
        <p14:creationId xmlns:p14="http://schemas.microsoft.com/office/powerpoint/2010/main" val="4209235035"/>
      </p:ext>
    </p:extLst>
  </p:cSld>
  <p:clrMapOvr>
    <a:masterClrMapping/>
  </p:clrMapOvr>
  <p:transition spd="med"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8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DD8CE265-E3F5-463C-82E1-72BCA03BA530}" type="slidenum">
              <a:rPr lang="en-US"/>
              <a:pPr/>
              <a:t>45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218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50800" y="304800"/>
            <a:ext cx="9448800" cy="723900"/>
          </a:xfrm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421893" name="Rectangle 1029"/>
          <p:cNvSpPr>
            <a:spLocks noChangeArrowheads="1"/>
          </p:cNvSpPr>
          <p:nvPr/>
        </p:nvSpPr>
        <p:spPr bwMode="auto">
          <a:xfrm>
            <a:off x="369888" y="2663825"/>
            <a:ext cx="8539162" cy="301466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576512" name="Object 1024"/>
          <p:cNvGraphicFramePr>
            <a:graphicFrameLocks noChangeAspect="1"/>
          </p:cNvGraphicFramePr>
          <p:nvPr/>
        </p:nvGraphicFramePr>
        <p:xfrm>
          <a:off x="420688" y="2628900"/>
          <a:ext cx="844867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ção" r:id="rId4" imgW="2971800" imgH="419040" progId="Equation.3">
                  <p:embed/>
                </p:oleObj>
              </mc:Choice>
              <mc:Fallback>
                <p:oleObj name="Equação" r:id="rId4" imgW="2971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2628900"/>
                        <a:ext cx="8448675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6513" name="Object 1025"/>
          <p:cNvGraphicFramePr>
            <a:graphicFrameLocks noChangeAspect="1"/>
          </p:cNvGraphicFramePr>
          <p:nvPr/>
        </p:nvGraphicFramePr>
        <p:xfrm>
          <a:off x="711200" y="4392613"/>
          <a:ext cx="787082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ção" r:id="rId6" imgW="2768400" imgH="419040" progId="Equation.3">
                  <p:embed/>
                </p:oleObj>
              </mc:Choice>
              <mc:Fallback>
                <p:oleObj name="Equação" r:id="rId6" imgW="2768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4392613"/>
                        <a:ext cx="7870825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911" name="Text Box 1047"/>
          <p:cNvSpPr txBox="1">
            <a:spLocks noChangeArrowheads="1"/>
          </p:cNvSpPr>
          <p:nvPr/>
        </p:nvSpPr>
        <p:spPr bwMode="auto">
          <a:xfrm>
            <a:off x="252413" y="1425575"/>
            <a:ext cx="3459162" cy="531813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O mercado de trigo</a:t>
            </a:r>
          </a:p>
        </p:txBody>
      </p:sp>
    </p:spTree>
    <p:extLst>
      <p:ext uri="{BB962C8B-B14F-4D97-AF65-F5344CB8AC3E}">
        <p14:creationId xmlns:p14="http://schemas.microsoft.com/office/powerpoint/2010/main" val="674687096"/>
      </p:ext>
    </p:extLst>
  </p:cSld>
  <p:clrMapOvr>
    <a:masterClrMapping/>
  </p:clrMapOvr>
  <p:transition spd="med"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9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BCF90987-E442-45D8-839B-7CA4D8E79962}" type="slidenum">
              <a:rPr lang="en-US"/>
              <a:pPr/>
              <a:t>46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22920" name="Rectangle 1032"/>
          <p:cNvSpPr>
            <a:spLocks noGrp="1" noChangeArrowheads="1"/>
          </p:cNvSpPr>
          <p:nvPr>
            <p:ph type="title"/>
          </p:nvPr>
        </p:nvSpPr>
        <p:spPr>
          <a:xfrm>
            <a:off x="-50800" y="304800"/>
            <a:ext cx="9332913" cy="723900"/>
          </a:xfrm>
        </p:spPr>
        <p:txBody>
          <a:bodyPr/>
          <a:lstStyle/>
          <a:p>
            <a:r>
              <a:rPr lang="pt-BR" sz="4000"/>
              <a:t>Elasticidades da oferta e da demanda</a:t>
            </a:r>
          </a:p>
        </p:txBody>
      </p:sp>
      <p:sp>
        <p:nvSpPr>
          <p:cNvPr id="422921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838200" y="2124075"/>
            <a:ext cx="8305800" cy="3725863"/>
          </a:xfrm>
        </p:spPr>
        <p:txBody>
          <a:bodyPr/>
          <a:lstStyle/>
          <a:p>
            <a:r>
              <a:rPr lang="pt-BR"/>
              <a:t>Suponha que o preço do trigo seja $4 por bushel</a:t>
            </a:r>
          </a:p>
        </p:txBody>
      </p:sp>
      <p:sp>
        <p:nvSpPr>
          <p:cNvPr id="422923" name="Rectangle 1035"/>
          <p:cNvSpPr>
            <a:spLocks noChangeArrowheads="1"/>
          </p:cNvSpPr>
          <p:nvPr/>
        </p:nvSpPr>
        <p:spPr bwMode="auto">
          <a:xfrm>
            <a:off x="1182688" y="3163888"/>
            <a:ext cx="6802437" cy="2503487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422924" name="Object 1036"/>
          <p:cNvGraphicFramePr>
            <a:graphicFrameLocks noChangeAspect="1"/>
          </p:cNvGraphicFramePr>
          <p:nvPr/>
        </p:nvGraphicFramePr>
        <p:xfrm>
          <a:off x="1992313" y="3478213"/>
          <a:ext cx="5307012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ção" r:id="rId4" imgW="1866600" imgH="215640" progId="Equation.3">
                  <p:embed/>
                </p:oleObj>
              </mc:Choice>
              <mc:Fallback>
                <p:oleObj name="Equação" r:id="rId4" imgW="1866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3478213"/>
                        <a:ext cx="5307012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28" name="Object 1040"/>
          <p:cNvGraphicFramePr>
            <a:graphicFrameLocks noChangeAspect="1"/>
          </p:cNvGraphicFramePr>
          <p:nvPr/>
        </p:nvGraphicFramePr>
        <p:xfrm>
          <a:off x="2224088" y="4362450"/>
          <a:ext cx="48387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ção" r:id="rId6" imgW="1701720" imgH="393480" progId="Equation.3">
                  <p:embed/>
                </p:oleObj>
              </mc:Choice>
              <mc:Fallback>
                <p:oleObj name="Equação" r:id="rId6" imgW="1701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088" y="4362450"/>
                        <a:ext cx="4838700" cy="995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32" name="Text Box 1044"/>
          <p:cNvSpPr txBox="1">
            <a:spLocks noChangeArrowheads="1"/>
          </p:cNvSpPr>
          <p:nvPr/>
        </p:nvSpPr>
        <p:spPr bwMode="auto">
          <a:xfrm>
            <a:off x="252413" y="1425575"/>
            <a:ext cx="3459162" cy="531813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O mercado de trigo</a:t>
            </a:r>
          </a:p>
        </p:txBody>
      </p:sp>
    </p:spTree>
    <p:extLst>
      <p:ext uri="{BB962C8B-B14F-4D97-AF65-F5344CB8AC3E}">
        <p14:creationId xmlns:p14="http://schemas.microsoft.com/office/powerpoint/2010/main" val="1159236741"/>
      </p:ext>
    </p:extLst>
  </p:cSld>
  <p:clrMapOvr>
    <a:masterClrMapping/>
  </p:clrMapOvr>
  <p:transition spd="med"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109" y="0"/>
            <a:ext cx="8355291" cy="1028700"/>
          </a:xfrm>
        </p:spPr>
        <p:txBody>
          <a:bodyPr/>
          <a:lstStyle/>
          <a:p>
            <a:r>
              <a:rPr lang="pt-BR" sz="3200" dirty="0" smtClean="0"/>
              <a:t>Elasticidade-preço da demanda Brasil/EUA</a:t>
            </a:r>
            <a:endParaRPr lang="pt-BR" sz="32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6827" y="1082840"/>
            <a:ext cx="5435493" cy="558578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436096" y="2852936"/>
            <a:ext cx="4320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</a:t>
            </a:r>
          </a:p>
          <a:p>
            <a:r>
              <a:rPr lang="pt-BR" dirty="0" smtClean="0"/>
              <a:t>-</a:t>
            </a:r>
          </a:p>
          <a:p>
            <a:r>
              <a:rPr lang="pt-BR" dirty="0" smtClean="0"/>
              <a:t>-</a:t>
            </a:r>
          </a:p>
          <a:p>
            <a:r>
              <a:rPr lang="pt-BR" dirty="0" smtClean="0"/>
              <a:t>-</a:t>
            </a:r>
          </a:p>
          <a:p>
            <a:r>
              <a:rPr lang="pt-BR" dirty="0" smtClean="0"/>
              <a:t>-</a:t>
            </a:r>
          </a:p>
          <a:p>
            <a:r>
              <a:rPr lang="pt-BR" dirty="0" smtClean="0"/>
              <a:t>-</a:t>
            </a:r>
          </a:p>
          <a:p>
            <a:r>
              <a:rPr lang="pt-BR" dirty="0" smtClean="0"/>
              <a:t>-</a:t>
            </a:r>
          </a:p>
          <a:p>
            <a:r>
              <a:rPr lang="pt-BR" dirty="0" smtClean="0"/>
              <a:t>-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436096" y="5733256"/>
            <a:ext cx="288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</a:t>
            </a:r>
          </a:p>
          <a:p>
            <a:r>
              <a:rPr lang="pt-BR" dirty="0" smtClean="0"/>
              <a:t>-</a:t>
            </a:r>
          </a:p>
          <a:p>
            <a:r>
              <a:rPr lang="pt-BR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127299176"/>
      </p:ext>
    </p:extLst>
  </p:cSld>
  <p:clrMapOvr>
    <a:masterClrMapping/>
  </p:clrMapOvr>
  <p:transition spd="med">
    <p:wipe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D45B34A1-E467-4752-979C-836C0572322F}" type="slidenum">
              <a:rPr lang="en-US"/>
              <a:pPr/>
              <a:t>48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7139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218238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4059504295"/>
      </p:ext>
    </p:extLst>
  </p:cSld>
  <p:clrMapOvr>
    <a:masterClrMapping/>
  </p:clrMapOvr>
  <p:transition spd="med"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31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D6A77C88-C79A-4E79-A6F1-FC1C5F8BAAC2}" type="slidenum">
              <a:rPr lang="en-US"/>
              <a:pPr/>
              <a:t>49</a:t>
            </a:fld>
            <a:endParaRPr lang="en-US" b="0">
              <a:latin typeface="Times New Roman" pitchFamily="18" charset="0"/>
            </a:endParaRPr>
          </a:p>
        </p:txBody>
      </p:sp>
      <p:graphicFrame>
        <p:nvGraphicFramePr>
          <p:cNvPr id="563238" name="Group 38"/>
          <p:cNvGraphicFramePr>
            <a:graphicFrameLocks noGrp="1"/>
          </p:cNvGraphicFramePr>
          <p:nvPr/>
        </p:nvGraphicFramePr>
        <p:xfrm>
          <a:off x="285750" y="1125538"/>
          <a:ext cx="8661400" cy="4616133"/>
        </p:xfrm>
        <a:graphic>
          <a:graphicData uri="http://schemas.openxmlformats.org/drawingml/2006/table">
            <a:tbl>
              <a:tblPr/>
              <a:tblGrid>
                <a:gridCol w="2165350"/>
                <a:gridCol w="2165350"/>
                <a:gridCol w="2024063"/>
                <a:gridCol w="2306637"/>
              </a:tblGrid>
              <a:tr h="16176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Elasticidade da demanda de (linha i)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Com respeito ao preço de carne de boi e de porco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(coluna  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Com respeito ao preço de carne de frango e peixe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Com respeito ao preço de carne de lácteos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4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Carne boi e de porco (linha i)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-0,21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0,18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0,12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Frango e peixe (2)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0,59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-1,31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0,08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Lácteos (3)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0,18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0,04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6546"/>
                          </a:solidFill>
                          <a:effectLst/>
                          <a:latin typeface="Arial" charset="0"/>
                        </a:rPr>
                        <a:t>-0,28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229" name="Text Box 29"/>
          <p:cNvSpPr txBox="1">
            <a:spLocks noChangeArrowheads="1"/>
          </p:cNvSpPr>
          <p:nvPr/>
        </p:nvSpPr>
        <p:spPr bwMode="auto">
          <a:xfrm>
            <a:off x="313899" y="188913"/>
            <a:ext cx="883010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i="1" dirty="0">
                <a:latin typeface="Tahoma" pitchFamily="34" charset="0"/>
              </a:rPr>
              <a:t>Elasticidade-preço cruzada de alguns produtos</a:t>
            </a:r>
          </a:p>
          <a:p>
            <a:pPr algn="ctr"/>
            <a:r>
              <a:rPr lang="pt-BR" i="1" dirty="0">
                <a:latin typeface="Tahoma" pitchFamily="34" charset="0"/>
              </a:rPr>
              <a:t>selecionados</a:t>
            </a:r>
          </a:p>
        </p:txBody>
      </p:sp>
    </p:spTree>
    <p:extLst>
      <p:ext uri="{BB962C8B-B14F-4D97-AF65-F5344CB8AC3E}">
        <p14:creationId xmlns:p14="http://schemas.microsoft.com/office/powerpoint/2010/main" val="3980002781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Rodapé 2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30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EBF7D55A-E482-4C6A-879B-44AFF045A97B}" type="slidenum">
              <a:rPr lang="en-US"/>
              <a:pPr/>
              <a:t>5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6080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080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08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Oferta e demanda</a:t>
            </a:r>
          </a:p>
        </p:txBody>
      </p:sp>
      <p:sp>
        <p:nvSpPr>
          <p:cNvPr id="460805" name="Rectangle 5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60806" name="Group 6"/>
          <p:cNvGrpSpPr>
            <a:grpSpLocks/>
          </p:cNvGrpSpPr>
          <p:nvPr/>
        </p:nvGrpSpPr>
        <p:grpSpPr bwMode="auto">
          <a:xfrm>
            <a:off x="2209800" y="1782763"/>
            <a:ext cx="6811963" cy="3476625"/>
            <a:chOff x="1392" y="1123"/>
            <a:chExt cx="4291" cy="2190"/>
          </a:xfrm>
        </p:grpSpPr>
        <p:sp>
          <p:nvSpPr>
            <p:cNvPr id="460807" name="Freeform 7"/>
            <p:cNvSpPr>
              <a:spLocks/>
            </p:cNvSpPr>
            <p:nvPr/>
          </p:nvSpPr>
          <p:spPr bwMode="auto">
            <a:xfrm>
              <a:off x="1392" y="1440"/>
              <a:ext cx="2209" cy="1873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587" y="1512"/>
                </a:cxn>
                <a:cxn ang="0">
                  <a:pos x="1203" y="1090"/>
                </a:cxn>
                <a:cxn ang="0">
                  <a:pos x="1852" y="523"/>
                </a:cxn>
                <a:cxn ang="0">
                  <a:pos x="2095" y="247"/>
                </a:cxn>
                <a:cxn ang="0">
                  <a:pos x="2208" y="0"/>
                </a:cxn>
              </a:cxnLst>
              <a:rect l="0" t="0" r="r" b="b"/>
              <a:pathLst>
                <a:path w="2209" h="1873">
                  <a:moveTo>
                    <a:pt x="0" y="1872"/>
                  </a:moveTo>
                  <a:lnTo>
                    <a:pt x="587" y="1512"/>
                  </a:lnTo>
                  <a:lnTo>
                    <a:pt x="1203" y="1090"/>
                  </a:lnTo>
                  <a:lnTo>
                    <a:pt x="1852" y="523"/>
                  </a:lnTo>
                  <a:lnTo>
                    <a:pt x="2095" y="247"/>
                  </a:lnTo>
                  <a:lnTo>
                    <a:pt x="2208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460808" name="Rectangle 8"/>
            <p:cNvSpPr>
              <a:spLocks noChangeArrowheads="1"/>
            </p:cNvSpPr>
            <p:nvPr/>
          </p:nvSpPr>
          <p:spPr bwMode="auto">
            <a:xfrm>
              <a:off x="3487" y="1123"/>
              <a:ext cx="24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i="1">
                  <a:latin typeface="Arial" charset="0"/>
                </a:rPr>
                <a:t>S</a:t>
              </a:r>
            </a:p>
          </p:txBody>
        </p:sp>
        <p:sp>
          <p:nvSpPr>
            <p:cNvPr id="460809" name="Rectangle 9"/>
            <p:cNvSpPr>
              <a:spLocks noChangeArrowheads="1"/>
            </p:cNvSpPr>
            <p:nvPr/>
          </p:nvSpPr>
          <p:spPr bwMode="auto">
            <a:xfrm>
              <a:off x="3073" y="2413"/>
              <a:ext cx="2610" cy="75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800" b="1">
                  <a:latin typeface="Arial" charset="0"/>
                </a:rPr>
                <a:t>A curva de oferta tem inclinação </a:t>
              </a:r>
            </a:p>
            <a:p>
              <a:pPr algn="ctr"/>
              <a:r>
                <a:rPr lang="en-US" sz="1800" b="1">
                  <a:latin typeface="Arial" charset="0"/>
                </a:rPr>
                <a:t>positiva, demonstrando que, para </a:t>
              </a:r>
            </a:p>
            <a:p>
              <a:pPr algn="ctr"/>
              <a:r>
                <a:rPr lang="en-US" sz="1800" b="1">
                  <a:latin typeface="Arial" charset="0"/>
                </a:rPr>
                <a:t>preços mais elevados, as empresas </a:t>
              </a:r>
            </a:p>
            <a:p>
              <a:pPr algn="ctr"/>
              <a:r>
                <a:rPr lang="en-US" sz="1800" b="1">
                  <a:latin typeface="Arial" charset="0"/>
                </a:rPr>
                <a:t>produzirão mais</a:t>
              </a:r>
            </a:p>
          </p:txBody>
        </p:sp>
      </p:grpSp>
      <p:sp>
        <p:nvSpPr>
          <p:cNvPr id="460810" name="Text Box 10"/>
          <p:cNvSpPr txBox="1">
            <a:spLocks noChangeArrowheads="1"/>
          </p:cNvSpPr>
          <p:nvPr/>
        </p:nvSpPr>
        <p:spPr bwMode="auto">
          <a:xfrm>
            <a:off x="6618288" y="1284288"/>
            <a:ext cx="1800225" cy="958850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A curva</a:t>
            </a:r>
          </a:p>
          <a:p>
            <a:pPr algn="ctr"/>
            <a:r>
              <a:rPr lang="en-US" sz="2800" b="1">
                <a:latin typeface="Arial" charset="0"/>
              </a:rPr>
              <a:t> de oferta</a:t>
            </a:r>
          </a:p>
        </p:txBody>
      </p:sp>
      <p:sp>
        <p:nvSpPr>
          <p:cNvPr id="460811" name="Line 11"/>
          <p:cNvSpPr>
            <a:spLocks noChangeShapeType="1"/>
          </p:cNvSpPr>
          <p:nvPr/>
        </p:nvSpPr>
        <p:spPr bwMode="auto">
          <a:xfrm>
            <a:off x="2209800" y="1744663"/>
            <a:ext cx="0" cy="4211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0812" name="Line 12"/>
          <p:cNvSpPr>
            <a:spLocks noChangeShapeType="1"/>
          </p:cNvSpPr>
          <p:nvPr/>
        </p:nvSpPr>
        <p:spPr bwMode="auto">
          <a:xfrm>
            <a:off x="2209800" y="5969000"/>
            <a:ext cx="4222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0813" name="Rectangle 13"/>
          <p:cNvSpPr>
            <a:spLocks noChangeArrowheads="1"/>
          </p:cNvSpPr>
          <p:nvPr/>
        </p:nvSpPr>
        <p:spPr bwMode="auto">
          <a:xfrm>
            <a:off x="5359400" y="5873750"/>
            <a:ext cx="1374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Arial" charset="0"/>
              </a:rPr>
              <a:t>Quantidade</a:t>
            </a:r>
            <a:r>
              <a:rPr lang="en-US"/>
              <a:t> </a:t>
            </a:r>
          </a:p>
        </p:txBody>
      </p:sp>
      <p:sp>
        <p:nvSpPr>
          <p:cNvPr id="460814" name="Rectangle 14"/>
          <p:cNvSpPr>
            <a:spLocks noChangeArrowheads="1"/>
          </p:cNvSpPr>
          <p:nvPr/>
        </p:nvSpPr>
        <p:spPr bwMode="auto">
          <a:xfrm>
            <a:off x="817563" y="1663700"/>
            <a:ext cx="1355725" cy="771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600" b="1">
                <a:latin typeface="Arial" charset="0"/>
              </a:rPr>
              <a:t>Preço</a:t>
            </a:r>
          </a:p>
          <a:p>
            <a:pPr algn="r">
              <a:lnSpc>
                <a:spcPct val="80000"/>
              </a:lnSpc>
            </a:pPr>
            <a:r>
              <a:rPr lang="en-US" sz="1600" b="1">
                <a:latin typeface="Arial" charset="0"/>
              </a:rPr>
              <a:t>(dólares por</a:t>
            </a:r>
          </a:p>
          <a:p>
            <a:pPr algn="r">
              <a:lnSpc>
                <a:spcPct val="80000"/>
              </a:lnSpc>
            </a:pPr>
            <a:r>
              <a:rPr lang="en-US" sz="1600" b="1">
                <a:latin typeface="Arial" charset="0"/>
              </a:rPr>
              <a:t> unidade)</a:t>
            </a:r>
            <a:r>
              <a:rPr lang="en-US"/>
              <a:t> </a:t>
            </a:r>
          </a:p>
        </p:txBody>
      </p:sp>
      <p:grpSp>
        <p:nvGrpSpPr>
          <p:cNvPr id="460815" name="Group 15"/>
          <p:cNvGrpSpPr>
            <a:grpSpLocks/>
          </p:cNvGrpSpPr>
          <p:nvPr/>
        </p:nvGrpSpPr>
        <p:grpSpPr bwMode="auto">
          <a:xfrm>
            <a:off x="1744663" y="4183063"/>
            <a:ext cx="1936750" cy="2108200"/>
            <a:chOff x="1099" y="2635"/>
            <a:chExt cx="1220" cy="1328"/>
          </a:xfrm>
        </p:grpSpPr>
        <p:sp>
          <p:nvSpPr>
            <p:cNvPr id="460816" name="Line 16"/>
            <p:cNvSpPr>
              <a:spLocks noChangeShapeType="1"/>
            </p:cNvSpPr>
            <p:nvPr/>
          </p:nvSpPr>
          <p:spPr bwMode="auto">
            <a:xfrm>
              <a:off x="1404" y="2796"/>
              <a:ext cx="8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0817" name="Line 17"/>
            <p:cNvSpPr>
              <a:spLocks noChangeShapeType="1"/>
            </p:cNvSpPr>
            <p:nvPr/>
          </p:nvSpPr>
          <p:spPr bwMode="auto">
            <a:xfrm rot="-5400000">
              <a:off x="1716" y="3288"/>
              <a:ext cx="9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0818" name="Oval 18"/>
            <p:cNvSpPr>
              <a:spLocks noChangeArrowheads="1"/>
            </p:cNvSpPr>
            <p:nvPr/>
          </p:nvSpPr>
          <p:spPr bwMode="auto">
            <a:xfrm>
              <a:off x="2124" y="2760"/>
              <a:ext cx="132" cy="10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37654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0819" name="Rectangle 19"/>
            <p:cNvSpPr>
              <a:spLocks noChangeArrowheads="1"/>
            </p:cNvSpPr>
            <p:nvPr/>
          </p:nvSpPr>
          <p:spPr bwMode="auto">
            <a:xfrm>
              <a:off x="1099" y="2635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1</a:t>
              </a:r>
              <a:endParaRPr lang="en-US" i="1">
                <a:latin typeface="Arial" charset="0"/>
              </a:endParaRPr>
            </a:p>
          </p:txBody>
        </p:sp>
        <p:sp>
          <p:nvSpPr>
            <p:cNvPr id="460820" name="Rectangle 20"/>
            <p:cNvSpPr>
              <a:spLocks noChangeArrowheads="1"/>
            </p:cNvSpPr>
            <p:nvPr/>
          </p:nvSpPr>
          <p:spPr bwMode="auto">
            <a:xfrm>
              <a:off x="2023" y="3715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1</a:t>
              </a:r>
              <a:endParaRPr lang="en-US" i="1">
                <a:latin typeface="Arial" charset="0"/>
              </a:endParaRPr>
            </a:p>
          </p:txBody>
        </p:sp>
      </p:grpSp>
      <p:grpSp>
        <p:nvGrpSpPr>
          <p:cNvPr id="460821" name="Group 21"/>
          <p:cNvGrpSpPr>
            <a:grpSpLocks/>
          </p:cNvGrpSpPr>
          <p:nvPr/>
        </p:nvGrpSpPr>
        <p:grpSpPr bwMode="auto">
          <a:xfrm>
            <a:off x="1744663" y="3402013"/>
            <a:ext cx="2984500" cy="2889250"/>
            <a:chOff x="1099" y="2143"/>
            <a:chExt cx="1880" cy="1820"/>
          </a:xfrm>
        </p:grpSpPr>
        <p:sp>
          <p:nvSpPr>
            <p:cNvPr id="460822" name="Line 22"/>
            <p:cNvSpPr>
              <a:spLocks noChangeShapeType="1"/>
            </p:cNvSpPr>
            <p:nvPr/>
          </p:nvSpPr>
          <p:spPr bwMode="auto">
            <a:xfrm>
              <a:off x="1404" y="2340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0823" name="Line 23"/>
            <p:cNvSpPr>
              <a:spLocks noChangeShapeType="1"/>
            </p:cNvSpPr>
            <p:nvPr/>
          </p:nvSpPr>
          <p:spPr bwMode="auto">
            <a:xfrm rot="-5400000">
              <a:off x="2094" y="3042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0824" name="Oval 24"/>
            <p:cNvSpPr>
              <a:spLocks noChangeArrowheads="1"/>
            </p:cNvSpPr>
            <p:nvPr/>
          </p:nvSpPr>
          <p:spPr bwMode="auto">
            <a:xfrm>
              <a:off x="2736" y="2292"/>
              <a:ext cx="132" cy="10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37654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0825" name="AutoShape 25"/>
            <p:cNvSpPr>
              <a:spLocks noChangeArrowheads="1"/>
            </p:cNvSpPr>
            <p:nvPr/>
          </p:nvSpPr>
          <p:spPr bwMode="auto">
            <a:xfrm>
              <a:off x="2268" y="3240"/>
              <a:ext cx="480" cy="276"/>
            </a:xfrm>
            <a:prstGeom prst="rightArrow">
              <a:avLst>
                <a:gd name="adj1" fmla="val 50000"/>
                <a:gd name="adj2" fmla="val 43478"/>
              </a:avLst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0826" name="AutoShape 26"/>
            <p:cNvSpPr>
              <a:spLocks noChangeArrowheads="1"/>
            </p:cNvSpPr>
            <p:nvPr/>
          </p:nvSpPr>
          <p:spPr bwMode="auto">
            <a:xfrm rot="-5400000">
              <a:off x="1620" y="2412"/>
              <a:ext cx="360" cy="276"/>
            </a:xfrm>
            <a:prstGeom prst="rightArrow">
              <a:avLst>
                <a:gd name="adj1" fmla="val 42037"/>
                <a:gd name="adj2" fmla="val 49638"/>
              </a:avLst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0827" name="Rectangle 27"/>
            <p:cNvSpPr>
              <a:spLocks noChangeArrowheads="1"/>
            </p:cNvSpPr>
            <p:nvPr/>
          </p:nvSpPr>
          <p:spPr bwMode="auto">
            <a:xfrm>
              <a:off x="1099" y="2143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2</a:t>
              </a:r>
              <a:endParaRPr lang="en-US" i="1">
                <a:latin typeface="Arial" charset="0"/>
              </a:endParaRPr>
            </a:p>
          </p:txBody>
        </p:sp>
        <p:sp>
          <p:nvSpPr>
            <p:cNvPr id="460828" name="Rectangle 28"/>
            <p:cNvSpPr>
              <a:spLocks noChangeArrowheads="1"/>
            </p:cNvSpPr>
            <p:nvPr/>
          </p:nvSpPr>
          <p:spPr bwMode="auto">
            <a:xfrm>
              <a:off x="2683" y="3715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2</a:t>
              </a:r>
              <a:endParaRPr lang="en-US" i="1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052138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60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46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46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10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840D935E-FBEB-453F-B240-DAF78837EFCA}" type="slidenum">
              <a:rPr lang="en-US"/>
              <a:pPr/>
              <a:t>50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7344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7344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73446" name="Rectangle 6"/>
          <p:cNvSpPr>
            <a:spLocks noChangeArrowheads="1"/>
          </p:cNvSpPr>
          <p:nvPr/>
        </p:nvSpPr>
        <p:spPr bwMode="auto">
          <a:xfrm>
            <a:off x="282575" y="92120"/>
            <a:ext cx="86106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pt-BR" dirty="0">
                <a:solidFill>
                  <a:srgbClr val="663300"/>
                </a:solidFill>
                <a:latin typeface="Arial" charset="0"/>
              </a:rPr>
              <a:t>Variação na Quantidade Demandada </a:t>
            </a:r>
            <a:r>
              <a:rPr lang="pt-BR" i="1" dirty="0">
                <a:solidFill>
                  <a:srgbClr val="663300"/>
                </a:solidFill>
                <a:latin typeface="Arial" charset="0"/>
              </a:rPr>
              <a:t>versus </a:t>
            </a:r>
            <a:r>
              <a:rPr lang="pt-BR" dirty="0">
                <a:solidFill>
                  <a:srgbClr val="663300"/>
                </a:solidFill>
                <a:latin typeface="Arial" charset="0"/>
              </a:rPr>
              <a:t>Deslocamento da Demanda</a:t>
            </a:r>
          </a:p>
        </p:txBody>
      </p:sp>
      <p:graphicFrame>
        <p:nvGraphicFramePr>
          <p:cNvPr id="573447" name="Object 7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70681" y="1661739"/>
          <a:ext cx="8402638" cy="554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Document" r:id="rId4" imgW="8409627" imgH="5570658" progId="Word.Document.8">
                  <p:embed/>
                </p:oleObj>
              </mc:Choice>
              <mc:Fallback>
                <p:oleObj name="Document" r:id="rId4" imgW="8409627" imgH="5570658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681" y="1661739"/>
                        <a:ext cx="8402638" cy="554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48" name="Rectangle 8"/>
          <p:cNvSpPr>
            <a:spLocks noChangeArrowheads="1"/>
          </p:cNvSpPr>
          <p:nvPr/>
        </p:nvSpPr>
        <p:spPr bwMode="auto">
          <a:xfrm>
            <a:off x="457200" y="1482725"/>
            <a:ext cx="8669338" cy="85725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595029"/>
      </p:ext>
    </p:extLst>
  </p:cSld>
  <p:clrMapOvr>
    <a:masterClrMapping/>
  </p:clrMapOvr>
  <p:transition spd="med">
    <p:wipe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14380"/>
          </a:xfrm>
        </p:spPr>
        <p:txBody>
          <a:bodyPr/>
          <a:lstStyle/>
          <a:p>
            <a:r>
              <a:rPr lang="pt-BR" sz="3600" dirty="0" smtClean="0"/>
              <a:t>Relação entre receita total e elasticidade</a:t>
            </a:r>
            <a:endParaRPr lang="pt-BR" sz="3600" dirty="0"/>
          </a:p>
        </p:txBody>
      </p:sp>
      <p:pic>
        <p:nvPicPr>
          <p:cNvPr id="4098" name="Picture 2" descr="C:\Users\Pedro\Pictures\2010-03-05\00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071545"/>
            <a:ext cx="8429684" cy="57619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63428133"/>
      </p:ext>
    </p:extLst>
  </p:cSld>
  <p:clrMapOvr>
    <a:masterClrMapping/>
  </p:clrMapOvr>
  <p:transition spd="med"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41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418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418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4182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4183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418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pt-BR"/>
              <a:t>Elasticidade e Receita Total</a:t>
            </a:r>
          </a:p>
        </p:txBody>
      </p:sp>
      <p:sp>
        <p:nvSpPr>
          <p:cNvPr id="434185" name="Rectangle 9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pt-BR"/>
              <a:t>A</a:t>
            </a:r>
            <a:r>
              <a:rPr lang="pt-BR">
                <a:solidFill>
                  <a:srgbClr val="9234DB"/>
                </a:solidFill>
              </a:rPr>
              <a:t> receita total </a:t>
            </a:r>
            <a:r>
              <a:rPr lang="pt-BR"/>
              <a:t>é o montante pago pelos compradores e recebido pelos vendedores de um dado bem.</a:t>
            </a:r>
          </a:p>
          <a:p>
            <a:r>
              <a:rPr lang="pt-BR"/>
              <a:t>É o valor recebido pelas empresas</a:t>
            </a:r>
          </a:p>
          <a:p>
            <a:r>
              <a:rPr lang="pt-BR"/>
              <a:t>É calculada multiplicando-se o preço de um bem pela quantidade vendida.</a:t>
            </a:r>
          </a:p>
          <a:p>
            <a:pPr algn="ctr">
              <a:buFont typeface="Monotype Sorts" pitchFamily="2" charset="2"/>
              <a:buNone/>
            </a:pPr>
            <a:r>
              <a:rPr lang="pt-BR" sz="4000" i="1">
                <a:solidFill>
                  <a:srgbClr val="9234DB"/>
                </a:solidFill>
                <a:latin typeface="Arial" charset="0"/>
              </a:rPr>
              <a:t>TR = P </a:t>
            </a:r>
            <a:r>
              <a:rPr lang="pt-BR" i="1">
                <a:solidFill>
                  <a:srgbClr val="9234DB"/>
                </a:solidFill>
                <a:latin typeface="Arial" charset="0"/>
              </a:rPr>
              <a:t>X</a:t>
            </a:r>
            <a:r>
              <a:rPr lang="pt-BR" sz="4000" i="1">
                <a:solidFill>
                  <a:srgbClr val="9234DB"/>
                </a:solidFill>
                <a:latin typeface="Arial" charset="0"/>
              </a:rPr>
              <a:t> Q</a:t>
            </a:r>
          </a:p>
        </p:txBody>
      </p:sp>
    </p:spTree>
    <p:extLst>
      <p:ext uri="{BB962C8B-B14F-4D97-AF65-F5344CB8AC3E}">
        <p14:creationId xmlns:p14="http://schemas.microsoft.com/office/powerpoint/2010/main" val="15003590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4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4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4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5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6260" name="Group 100"/>
          <p:cNvGraphicFramePr>
            <a:graphicFrameLocks noGrp="1"/>
          </p:cNvGraphicFramePr>
          <p:nvPr>
            <p:ph/>
          </p:nvPr>
        </p:nvGraphicFramePr>
        <p:xfrm>
          <a:off x="533400" y="381000"/>
          <a:ext cx="7924800" cy="5745799"/>
        </p:xfrm>
        <a:graphic>
          <a:graphicData uri="http://schemas.openxmlformats.org/drawingml/2006/table">
            <a:tbl>
              <a:tblPr/>
              <a:tblGrid>
                <a:gridCol w="4067175"/>
                <a:gridCol w="1930400"/>
                <a:gridCol w="1927225"/>
              </a:tblGrid>
              <a:tr h="1843088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Elasticidade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Efeito na Receita Total das empresas quando          o preço de mercado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493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pt-BR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Sobe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cai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Preço-elástica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 cai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 sobe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Preço-inelástica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 sobe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 cai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Preço-unitária</a:t>
                      </a:r>
                      <a:endParaRPr kumimoji="0" lang="en-US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 inalterada</a:t>
                      </a: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 inalterada</a:t>
                      </a: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625180"/>
      </p:ext>
    </p:extLst>
  </p:cSld>
  <p:clrMapOvr>
    <a:masterClrMapping/>
  </p:clrMapOvr>
  <p:transition spd="med">
    <p:wipe dir="r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785794"/>
          </a:xfrm>
        </p:spPr>
        <p:txBody>
          <a:bodyPr/>
          <a:lstStyle/>
          <a:p>
            <a:r>
              <a:rPr lang="pt-BR" dirty="0" smtClean="0"/>
              <a:t>Fatores que afetam a elasticidade</a:t>
            </a:r>
            <a:endParaRPr lang="pt-BR" dirty="0"/>
          </a:p>
        </p:txBody>
      </p:sp>
      <p:pic>
        <p:nvPicPr>
          <p:cNvPr id="6146" name="Picture 2" descr="C:\Users\Pedro\Pictures\2010-03-05\00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20" y="1643050"/>
            <a:ext cx="9039182" cy="47863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3274021"/>
      </p:ext>
    </p:extLst>
  </p:cSld>
  <p:clrMapOvr>
    <a:masterClrMapping/>
  </p:clrMapOvr>
  <p:transition spd="med">
    <p:wipe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5888"/>
            <a:ext cx="7278688" cy="384175"/>
          </a:xfrm>
        </p:spPr>
        <p:txBody>
          <a:bodyPr/>
          <a:lstStyle/>
          <a:p>
            <a:r>
              <a:rPr lang="pt-BR" sz="3600" dirty="0"/>
              <a:t>Exercícios </a:t>
            </a:r>
            <a:r>
              <a:rPr lang="pt-BR" sz="3600" dirty="0" smtClean="0"/>
              <a:t>3</a:t>
            </a:r>
            <a:endParaRPr lang="pt-BR" sz="3600" dirty="0"/>
          </a:p>
        </p:txBody>
      </p:sp>
      <p:graphicFrame>
        <p:nvGraphicFramePr>
          <p:cNvPr id="466974" name="Group 30"/>
          <p:cNvGraphicFramePr>
            <a:graphicFrameLocks noGrp="1"/>
          </p:cNvGraphicFramePr>
          <p:nvPr>
            <p:ph idx="1"/>
          </p:nvPr>
        </p:nvGraphicFramePr>
        <p:xfrm>
          <a:off x="1071538" y="620713"/>
          <a:ext cx="6858048" cy="1676400"/>
        </p:xfrm>
        <a:graphic>
          <a:graphicData uri="http://schemas.openxmlformats.org/drawingml/2006/table">
            <a:tbl>
              <a:tblPr/>
              <a:tblGrid>
                <a:gridCol w="3430159"/>
                <a:gridCol w="3427889"/>
              </a:tblGrid>
              <a:tr h="2901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Preço (R$/l)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 leite/mês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1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1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1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1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6973" name="Text Box 29"/>
          <p:cNvSpPr txBox="1">
            <a:spLocks noChangeArrowheads="1"/>
          </p:cNvSpPr>
          <p:nvPr/>
        </p:nvSpPr>
        <p:spPr bwMode="auto">
          <a:xfrm>
            <a:off x="-36513" y="2357430"/>
            <a:ext cx="9248776" cy="40934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95300" indent="-495300"/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1. O quadro acima mostra o consumo mensal de leite numa bairro  em função</a:t>
            </a:r>
          </a:p>
          <a:p>
            <a:pPr marL="495300" indent="-495300"/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do preço do litro de leite   </a:t>
            </a:r>
          </a:p>
          <a:p>
            <a:pPr marL="495300" indent="-495300">
              <a:buFontTx/>
              <a:buAutoNum type="romanLcParenBoth"/>
            </a:pPr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Construa </a:t>
            </a:r>
            <a:r>
              <a:rPr lang="pt-BR" sz="1800" b="0" baseline="0" dirty="0" smtClean="0">
                <a:solidFill>
                  <a:schemeClr val="tx1"/>
                </a:solidFill>
                <a:latin typeface="Tahoma" pitchFamily="34" charset="0"/>
              </a:rPr>
              <a:t>graficamente a </a:t>
            </a:r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curva de demanda </a:t>
            </a:r>
            <a:r>
              <a:rPr lang="pt-BR" sz="1800" b="0" baseline="0" dirty="0" smtClean="0">
                <a:solidFill>
                  <a:schemeClr val="tx1"/>
                </a:solidFill>
                <a:latin typeface="Tahoma" pitchFamily="34" charset="0"/>
              </a:rPr>
              <a:t>correspondente.</a:t>
            </a:r>
            <a:r>
              <a:rPr lang="pt-BR" sz="1800" b="0" dirty="0" smtClean="0">
                <a:solidFill>
                  <a:schemeClr val="tx1"/>
                </a:solidFill>
                <a:latin typeface="Tahoma" pitchFamily="34" charset="0"/>
              </a:rPr>
              <a:t> O que ela mostra ?</a:t>
            </a:r>
            <a:endParaRPr lang="pt-BR" sz="1800" b="0" baseline="0" dirty="0">
              <a:solidFill>
                <a:schemeClr val="tx1"/>
              </a:solidFill>
              <a:latin typeface="Tahoma" pitchFamily="34" charset="0"/>
            </a:endParaRPr>
          </a:p>
          <a:p>
            <a:pPr marL="495300" indent="-495300">
              <a:buFontTx/>
              <a:buAutoNum type="romanLcParenBoth"/>
            </a:pPr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Quando o preço sobe de 2,00 para 2,50, </a:t>
            </a:r>
            <a:r>
              <a:rPr lang="pt-BR" sz="1800" b="0" baseline="0" dirty="0" smtClean="0">
                <a:solidFill>
                  <a:schemeClr val="tx1"/>
                </a:solidFill>
                <a:latin typeface="Tahoma" pitchFamily="34" charset="0"/>
              </a:rPr>
              <a:t>o que acontece com o consumo ? qual </a:t>
            </a:r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a elasticidade-preço da </a:t>
            </a:r>
            <a:r>
              <a:rPr lang="pt-BR" sz="1800" b="0" baseline="0" dirty="0" smtClean="0">
                <a:solidFill>
                  <a:schemeClr val="tx1"/>
                </a:solidFill>
                <a:latin typeface="Tahoma" pitchFamily="34" charset="0"/>
              </a:rPr>
              <a:t>demanda neste intervalo e </a:t>
            </a:r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seu  significado ?</a:t>
            </a:r>
          </a:p>
          <a:p>
            <a:pPr marL="495300" indent="-495300"/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2. Explique o significado das seguintes </a:t>
            </a:r>
            <a:r>
              <a:rPr lang="pt-BR" sz="1800" b="0" baseline="0" dirty="0" smtClean="0">
                <a:solidFill>
                  <a:schemeClr val="tx1"/>
                </a:solidFill>
                <a:latin typeface="Tahoma" pitchFamily="34" charset="0"/>
              </a:rPr>
              <a:t>elasticidades</a:t>
            </a:r>
            <a:endParaRPr lang="pt-BR" sz="1800" b="0" baseline="0" dirty="0">
              <a:solidFill>
                <a:schemeClr val="tx1"/>
              </a:solidFill>
              <a:latin typeface="Tahoma" pitchFamily="34" charset="0"/>
            </a:endParaRPr>
          </a:p>
          <a:p>
            <a:pPr marL="495300" indent="-495300"/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pt-BR" sz="1800" b="0" baseline="0" dirty="0" err="1" smtClean="0">
                <a:solidFill>
                  <a:schemeClr val="tx1"/>
                </a:solidFill>
                <a:latin typeface="Tahoma" pitchFamily="34" charset="0"/>
              </a:rPr>
              <a:t>EQ</a:t>
            </a:r>
            <a:r>
              <a:rPr lang="pt-BR" sz="1800" b="0" dirty="0" err="1" smtClean="0">
                <a:solidFill>
                  <a:schemeClr val="tx1"/>
                </a:solidFill>
                <a:latin typeface="Tahoma" pitchFamily="34" charset="0"/>
              </a:rPr>
              <a:t>carnes</a:t>
            </a:r>
            <a:r>
              <a:rPr lang="pt-BR" sz="1800" b="0" dirty="0" smtClean="0">
                <a:solidFill>
                  <a:schemeClr val="tx1"/>
                </a:solidFill>
                <a:latin typeface="Tahoma" pitchFamily="34" charset="0"/>
              </a:rPr>
              <a:t>,</a:t>
            </a:r>
            <a:r>
              <a:rPr lang="pt-BR" sz="1800" b="0" dirty="0" err="1" smtClean="0">
                <a:solidFill>
                  <a:schemeClr val="tx1"/>
                </a:solidFill>
                <a:latin typeface="Tahoma" pitchFamily="34" charset="0"/>
              </a:rPr>
              <a:t>Pcarnes</a:t>
            </a:r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= -0,21     </a:t>
            </a:r>
            <a:r>
              <a:rPr lang="pt-BR" sz="1800" b="0" baseline="0" dirty="0" err="1">
                <a:solidFill>
                  <a:schemeClr val="tx1"/>
                </a:solidFill>
                <a:latin typeface="Tahoma" pitchFamily="34" charset="0"/>
              </a:rPr>
              <a:t>E</a:t>
            </a:r>
            <a:r>
              <a:rPr lang="pt-BR" sz="1800" b="0" dirty="0" err="1">
                <a:solidFill>
                  <a:schemeClr val="tx1"/>
                </a:solidFill>
                <a:latin typeface="Tahoma" pitchFamily="34" charset="0"/>
              </a:rPr>
              <a:t>Qfrango</a:t>
            </a:r>
            <a:r>
              <a:rPr lang="pt-BR" sz="1800" b="0" dirty="0">
                <a:solidFill>
                  <a:schemeClr val="tx1"/>
                </a:solidFill>
                <a:latin typeface="Tahoma" pitchFamily="34" charset="0"/>
              </a:rPr>
              <a:t>, </a:t>
            </a:r>
            <a:r>
              <a:rPr lang="pt-BR" sz="1800" b="0" dirty="0" err="1">
                <a:solidFill>
                  <a:schemeClr val="tx1"/>
                </a:solidFill>
                <a:latin typeface="Tahoma" pitchFamily="34" charset="0"/>
              </a:rPr>
              <a:t>Pcarne</a:t>
            </a:r>
            <a:r>
              <a:rPr lang="pt-BR" sz="1800" b="0" dirty="0">
                <a:solidFill>
                  <a:schemeClr val="tx1"/>
                </a:solidFill>
                <a:latin typeface="Tahoma" pitchFamily="34" charset="0"/>
              </a:rPr>
              <a:t> boi</a:t>
            </a:r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 = 0,18   </a:t>
            </a:r>
          </a:p>
          <a:p>
            <a:pPr marL="495300" indent="-495300"/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pt-BR" sz="1800" b="0" baseline="0" dirty="0" err="1" smtClean="0">
                <a:solidFill>
                  <a:schemeClr val="tx1"/>
                </a:solidFill>
                <a:latin typeface="Tahoma" pitchFamily="34" charset="0"/>
              </a:rPr>
              <a:t>EQ</a:t>
            </a:r>
            <a:r>
              <a:rPr lang="pt-BR" sz="1800" b="0" dirty="0" err="1" smtClean="0">
                <a:solidFill>
                  <a:schemeClr val="tx1"/>
                </a:solidFill>
                <a:latin typeface="Tahoma" pitchFamily="34" charset="0"/>
              </a:rPr>
              <a:t>alimento</a:t>
            </a:r>
            <a:r>
              <a:rPr lang="pt-BR" sz="1800" b="0" dirty="0" smtClean="0">
                <a:solidFill>
                  <a:schemeClr val="tx1"/>
                </a:solidFill>
                <a:latin typeface="Tahoma" pitchFamily="34" charset="0"/>
              </a:rPr>
              <a:t>,Renda </a:t>
            </a:r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= 0,89  (&lt;5SM)</a:t>
            </a:r>
          </a:p>
          <a:p>
            <a:pPr marL="495300" indent="-495300"/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pt-BR" sz="1800" b="0" baseline="0" dirty="0" err="1" smtClean="0">
                <a:solidFill>
                  <a:schemeClr val="tx1"/>
                </a:solidFill>
                <a:latin typeface="Tahoma" pitchFamily="34" charset="0"/>
              </a:rPr>
              <a:t>EQ</a:t>
            </a:r>
            <a:r>
              <a:rPr lang="pt-BR" sz="1800" b="0" dirty="0" err="1" smtClean="0">
                <a:solidFill>
                  <a:schemeClr val="tx1"/>
                </a:solidFill>
                <a:latin typeface="Tahoma" pitchFamily="34" charset="0"/>
              </a:rPr>
              <a:t>alimento</a:t>
            </a:r>
            <a:r>
              <a:rPr lang="pt-BR" sz="1800" b="0" dirty="0" smtClean="0">
                <a:solidFill>
                  <a:schemeClr val="tx1"/>
                </a:solidFill>
                <a:latin typeface="Tahoma" pitchFamily="34" charset="0"/>
              </a:rPr>
              <a:t>,Renda</a:t>
            </a:r>
            <a:r>
              <a:rPr lang="pt-BR" sz="1800" b="0" baseline="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= 0,45 (entre 5SM e 10SM)</a:t>
            </a:r>
          </a:p>
          <a:p>
            <a:pPr marL="495300" indent="-495300"/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pt-BR" sz="1800" b="0" baseline="0" dirty="0" err="1">
                <a:solidFill>
                  <a:schemeClr val="tx1"/>
                </a:solidFill>
                <a:latin typeface="Tahoma" pitchFamily="34" charset="0"/>
              </a:rPr>
              <a:t>E</a:t>
            </a:r>
            <a:r>
              <a:rPr lang="pt-BR" sz="1800" b="0" dirty="0" err="1">
                <a:solidFill>
                  <a:schemeClr val="tx1"/>
                </a:solidFill>
                <a:latin typeface="Tahoma" pitchFamily="34" charset="0"/>
              </a:rPr>
              <a:t>qalimento</a:t>
            </a:r>
            <a:r>
              <a:rPr lang="pt-BR" sz="1800" b="0" dirty="0">
                <a:solidFill>
                  <a:schemeClr val="tx1"/>
                </a:solidFill>
                <a:latin typeface="Tahoma" pitchFamily="34" charset="0"/>
              </a:rPr>
              <a:t>,Renda </a:t>
            </a:r>
            <a:r>
              <a:rPr lang="pt-BR" sz="1800" b="0" baseline="0" dirty="0">
                <a:solidFill>
                  <a:schemeClr val="tx1"/>
                </a:solidFill>
                <a:latin typeface="Tahoma" pitchFamily="34" charset="0"/>
              </a:rPr>
              <a:t> = 0,22 (&gt;10 SM</a:t>
            </a:r>
            <a:r>
              <a:rPr lang="pt-BR" sz="1800" b="0" baseline="0" dirty="0" smtClean="0">
                <a:solidFill>
                  <a:schemeClr val="tx1"/>
                </a:solidFill>
                <a:latin typeface="Tahoma" pitchFamily="34" charset="0"/>
              </a:rPr>
              <a:t>)</a:t>
            </a:r>
          </a:p>
          <a:p>
            <a:pPr marL="495300" indent="-495300"/>
            <a:r>
              <a:rPr lang="pt-BR" sz="1800" dirty="0" smtClean="0"/>
              <a:t>3.Alimento em geral tem demanda preço-inelástica. O </a:t>
            </a:r>
            <a:r>
              <a:rPr lang="pt-BR" sz="1800" dirty="0" smtClean="0"/>
              <a:t>produtor rural é sempre incentivado a </a:t>
            </a:r>
            <a:r>
              <a:rPr lang="pt-BR" sz="1800" dirty="0" smtClean="0"/>
              <a:t>investir em tecnologia e produzir </a:t>
            </a:r>
            <a:r>
              <a:rPr lang="pt-BR" sz="1800" dirty="0" smtClean="0"/>
              <a:t>mais para aumentar a oferta de alimentos. Entretanto, </a:t>
            </a:r>
            <a:r>
              <a:rPr lang="pt-BR" sz="1800" dirty="0" smtClean="0"/>
              <a:t>quando a </a:t>
            </a:r>
            <a:r>
              <a:rPr lang="pt-BR" sz="1800" dirty="0" smtClean="0"/>
              <a:t>produção aumenta, </a:t>
            </a:r>
            <a:r>
              <a:rPr lang="pt-BR" sz="1800" dirty="0" smtClean="0"/>
              <a:t>preços caem. Explique o que acontece com a renda do </a:t>
            </a:r>
            <a:r>
              <a:rPr lang="pt-BR" sz="1800" smtClean="0"/>
              <a:t>produtor.</a:t>
            </a:r>
            <a:endParaRPr lang="pt-BR" sz="1800" b="0" baseline="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CF1AA917-689F-4792-9B8E-58C7297DE4CC}" type="slidenum">
              <a:rPr lang="en-US"/>
              <a:pPr/>
              <a:t>6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62850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2851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2852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Oferta e demanda</a:t>
            </a:r>
          </a:p>
        </p:txBody>
      </p:sp>
      <p:sp>
        <p:nvSpPr>
          <p:cNvPr id="462853" name="Rectangle 1029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Outros determinantes da oferta além do preço</a:t>
            </a:r>
          </a:p>
          <a:p>
            <a:pPr lvl="1">
              <a:buSzPct val="75000"/>
            </a:pPr>
            <a:r>
              <a:rPr lang="pt-BR"/>
              <a:t>Custos de produção</a:t>
            </a:r>
          </a:p>
          <a:p>
            <a:pPr lvl="2">
              <a:spcBef>
                <a:spcPct val="35000"/>
              </a:spcBef>
            </a:pPr>
            <a:r>
              <a:rPr lang="pt-BR"/>
              <a:t>Mão-de-obra </a:t>
            </a:r>
          </a:p>
          <a:p>
            <a:pPr lvl="2">
              <a:spcBef>
                <a:spcPct val="35000"/>
              </a:spcBef>
            </a:pPr>
            <a:r>
              <a:rPr lang="pt-BR"/>
              <a:t>Capital</a:t>
            </a:r>
          </a:p>
          <a:p>
            <a:pPr lvl="2">
              <a:spcBef>
                <a:spcPct val="35000"/>
              </a:spcBef>
            </a:pPr>
            <a:r>
              <a:rPr lang="pt-BR"/>
              <a:t>Matérias-primas </a:t>
            </a:r>
          </a:p>
        </p:txBody>
      </p:sp>
    </p:spTree>
    <p:extLst>
      <p:ext uri="{BB962C8B-B14F-4D97-AF65-F5344CB8AC3E}">
        <p14:creationId xmlns:p14="http://schemas.microsoft.com/office/powerpoint/2010/main" val="3771568268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3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EB3F276-0BDF-4EC3-A90B-F789D1743F89}" type="slidenum">
              <a:rPr lang="en-US"/>
              <a:pPr/>
              <a:t>7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64898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4899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4900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Oferta e demanda</a:t>
            </a:r>
          </a:p>
        </p:txBody>
      </p:sp>
      <p:sp>
        <p:nvSpPr>
          <p:cNvPr id="464901" name="Rectangle 1029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38100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pt-BR" sz="2800"/>
              <a:t>O custo das matérias-primas cai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pt-BR" sz="2000"/>
              <a:t>Ao preço </a:t>
            </a:r>
            <a:r>
              <a:rPr lang="pt-BR" sz="2000" i="1"/>
              <a:t>P</a:t>
            </a:r>
            <a:r>
              <a:rPr lang="pt-BR" sz="2000" i="1" baseline="-25000"/>
              <a:t>1</a:t>
            </a:r>
            <a:r>
              <a:rPr lang="pt-BR" sz="2000"/>
              <a:t>, produz-se </a:t>
            </a:r>
            <a:r>
              <a:rPr lang="pt-BR" sz="2000" i="1"/>
              <a:t>Q</a:t>
            </a:r>
            <a:r>
              <a:rPr lang="pt-BR" sz="2000" i="1" baseline="-25000"/>
              <a:t>2</a:t>
            </a:r>
            <a:endParaRPr lang="pt-BR" sz="2000" baseline="-25000"/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pt-BR" sz="2000"/>
              <a:t>Ao preço </a:t>
            </a:r>
            <a:r>
              <a:rPr lang="pt-BR" sz="2000" i="1"/>
              <a:t>P</a:t>
            </a:r>
            <a:r>
              <a:rPr lang="pt-BR" sz="2000" i="1" baseline="-25000"/>
              <a:t>2</a:t>
            </a:r>
            <a:r>
              <a:rPr lang="pt-BR" sz="2000"/>
              <a:t>, produz-se </a:t>
            </a:r>
            <a:r>
              <a:rPr lang="pt-BR" sz="2000" i="1"/>
              <a:t>Q</a:t>
            </a:r>
            <a:r>
              <a:rPr lang="pt-BR" sz="2000" i="1" baseline="-25000"/>
              <a:t>1</a:t>
            </a:r>
            <a:endParaRPr lang="pt-BR" sz="2000" baseline="-25000"/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pt-BR" sz="2000"/>
              <a:t>A curva da oferta desloca-se para a direita (</a:t>
            </a:r>
            <a:r>
              <a:rPr lang="pt-BR" sz="2000" i="1"/>
              <a:t>S</a:t>
            </a:r>
            <a:r>
              <a:rPr lang="pt-BR" sz="2000" i="1" baseline="30000"/>
              <a:t>’</a:t>
            </a:r>
            <a:r>
              <a:rPr lang="pt-BR" sz="2000" i="1"/>
              <a:t>)</a:t>
            </a:r>
            <a:endParaRPr lang="pt-BR" sz="2000"/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pt-BR" sz="2000"/>
              <a:t>Para qualquer preço, a produção em </a:t>
            </a:r>
            <a:r>
              <a:rPr lang="pt-BR" sz="2000" i="1"/>
              <a:t>S</a:t>
            </a:r>
            <a:r>
              <a:rPr lang="pt-BR" sz="2000" i="1" baseline="30000"/>
              <a:t>’</a:t>
            </a:r>
            <a:r>
              <a:rPr lang="pt-BR" sz="2000" baseline="30000"/>
              <a:t> </a:t>
            </a:r>
            <a:r>
              <a:rPr lang="pt-BR" sz="2000"/>
              <a:t> é maior do que em </a:t>
            </a:r>
            <a:r>
              <a:rPr lang="pt-BR" sz="2000" i="1"/>
              <a:t>S</a:t>
            </a:r>
            <a:endParaRPr lang="pt-BR" sz="2000" baseline="30000"/>
          </a:p>
        </p:txBody>
      </p:sp>
      <p:sp>
        <p:nvSpPr>
          <p:cNvPr id="464902" name="Line 1030"/>
          <p:cNvSpPr>
            <a:spLocks noChangeShapeType="1"/>
          </p:cNvSpPr>
          <p:nvPr/>
        </p:nvSpPr>
        <p:spPr bwMode="auto">
          <a:xfrm>
            <a:off x="4953000" y="1871663"/>
            <a:ext cx="0" cy="4033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4903" name="Rectangle 1031"/>
          <p:cNvSpPr>
            <a:spLocks noChangeArrowheads="1"/>
          </p:cNvSpPr>
          <p:nvPr/>
        </p:nvSpPr>
        <p:spPr bwMode="auto">
          <a:xfrm>
            <a:off x="4545013" y="1782763"/>
            <a:ext cx="3508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P</a:t>
            </a:r>
          </a:p>
        </p:txBody>
      </p:sp>
      <p:grpSp>
        <p:nvGrpSpPr>
          <p:cNvPr id="464904" name="Group 1032"/>
          <p:cNvGrpSpPr>
            <a:grpSpLocks/>
          </p:cNvGrpSpPr>
          <p:nvPr/>
        </p:nvGrpSpPr>
        <p:grpSpPr bwMode="auto">
          <a:xfrm>
            <a:off x="5334000" y="1912938"/>
            <a:ext cx="2873375" cy="3575050"/>
            <a:chOff x="3360" y="1205"/>
            <a:chExt cx="1810" cy="2252"/>
          </a:xfrm>
        </p:grpSpPr>
        <p:sp>
          <p:nvSpPr>
            <p:cNvPr id="464905" name="Freeform 1033"/>
            <p:cNvSpPr>
              <a:spLocks/>
            </p:cNvSpPr>
            <p:nvPr/>
          </p:nvSpPr>
          <p:spPr bwMode="auto">
            <a:xfrm>
              <a:off x="3360" y="1440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rnd" cmpd="sng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464906" name="Rectangle 1034"/>
            <p:cNvSpPr>
              <a:spLocks noChangeArrowheads="1"/>
            </p:cNvSpPr>
            <p:nvPr/>
          </p:nvSpPr>
          <p:spPr bwMode="auto">
            <a:xfrm>
              <a:off x="4949" y="1205"/>
              <a:ext cx="22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</a:t>
              </a:r>
            </a:p>
          </p:txBody>
        </p:sp>
      </p:grpSp>
      <p:sp>
        <p:nvSpPr>
          <p:cNvPr id="464907" name="Text Box 1035"/>
          <p:cNvSpPr txBox="1">
            <a:spLocks noChangeArrowheads="1"/>
          </p:cNvSpPr>
          <p:nvPr/>
        </p:nvSpPr>
        <p:spPr bwMode="auto">
          <a:xfrm>
            <a:off x="566738" y="1347788"/>
            <a:ext cx="3074987" cy="4095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Deslocamento da oferta</a:t>
            </a:r>
            <a:endParaRPr lang="en-US" b="1">
              <a:latin typeface="Arial" charset="0"/>
            </a:endParaRPr>
          </a:p>
        </p:txBody>
      </p:sp>
      <p:sp>
        <p:nvSpPr>
          <p:cNvPr id="464908" name="Line 1036"/>
          <p:cNvSpPr>
            <a:spLocks noChangeShapeType="1"/>
          </p:cNvSpPr>
          <p:nvPr/>
        </p:nvSpPr>
        <p:spPr bwMode="auto">
          <a:xfrm>
            <a:off x="4957763" y="5905500"/>
            <a:ext cx="37290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4909" name="Rectangle 1037"/>
          <p:cNvSpPr>
            <a:spLocks noChangeArrowheads="1"/>
          </p:cNvSpPr>
          <p:nvPr/>
        </p:nvSpPr>
        <p:spPr bwMode="auto">
          <a:xfrm>
            <a:off x="8370888" y="5875338"/>
            <a:ext cx="3778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i="1">
                <a:latin typeface="Arial" charset="0"/>
              </a:rPr>
              <a:t>Q</a:t>
            </a:r>
          </a:p>
        </p:txBody>
      </p:sp>
      <p:grpSp>
        <p:nvGrpSpPr>
          <p:cNvPr id="464910" name="Group 1038"/>
          <p:cNvGrpSpPr>
            <a:grpSpLocks/>
          </p:cNvGrpSpPr>
          <p:nvPr/>
        </p:nvGrpSpPr>
        <p:grpSpPr bwMode="auto">
          <a:xfrm>
            <a:off x="4545013" y="3570288"/>
            <a:ext cx="2847975" cy="2698750"/>
            <a:chOff x="2863" y="2249"/>
            <a:chExt cx="1794" cy="1700"/>
          </a:xfrm>
        </p:grpSpPr>
        <p:sp>
          <p:nvSpPr>
            <p:cNvPr id="464911" name="Rectangle 1039"/>
            <p:cNvSpPr>
              <a:spLocks noChangeArrowheads="1"/>
            </p:cNvSpPr>
            <p:nvPr/>
          </p:nvSpPr>
          <p:spPr bwMode="auto">
            <a:xfrm>
              <a:off x="2863" y="2249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1</a:t>
              </a:r>
            </a:p>
          </p:txBody>
        </p:sp>
        <p:sp>
          <p:nvSpPr>
            <p:cNvPr id="464912" name="Line 1040"/>
            <p:cNvSpPr>
              <a:spLocks noChangeShapeType="1"/>
            </p:cNvSpPr>
            <p:nvPr/>
          </p:nvSpPr>
          <p:spPr bwMode="auto">
            <a:xfrm>
              <a:off x="3147" y="2400"/>
              <a:ext cx="130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4913" name="Line 1041"/>
            <p:cNvSpPr>
              <a:spLocks noChangeShapeType="1"/>
            </p:cNvSpPr>
            <p:nvPr/>
          </p:nvSpPr>
          <p:spPr bwMode="auto">
            <a:xfrm>
              <a:off x="4512" y="2427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4914" name="Oval 1042"/>
            <p:cNvSpPr>
              <a:spLocks noChangeArrowheads="1"/>
            </p:cNvSpPr>
            <p:nvPr/>
          </p:nvSpPr>
          <p:spPr bwMode="auto">
            <a:xfrm>
              <a:off x="4464" y="235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4915" name="Line 1043"/>
            <p:cNvSpPr>
              <a:spLocks noChangeShapeType="1"/>
            </p:cNvSpPr>
            <p:nvPr/>
          </p:nvSpPr>
          <p:spPr bwMode="auto">
            <a:xfrm>
              <a:off x="3147" y="2880"/>
              <a:ext cx="88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4916" name="Rectangle 1044"/>
            <p:cNvSpPr>
              <a:spLocks noChangeArrowheads="1"/>
            </p:cNvSpPr>
            <p:nvPr/>
          </p:nvSpPr>
          <p:spPr bwMode="auto">
            <a:xfrm>
              <a:off x="2863" y="2729"/>
              <a:ext cx="27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  <a:r>
                <a:rPr lang="en-US" sz="2000" b="1" i="1" baseline="-25000">
                  <a:latin typeface="Arial" charset="0"/>
                </a:rPr>
                <a:t>2</a:t>
              </a:r>
            </a:p>
          </p:txBody>
        </p:sp>
        <p:sp>
          <p:nvSpPr>
            <p:cNvPr id="464917" name="Rectangle 1045"/>
            <p:cNvSpPr>
              <a:spLocks noChangeArrowheads="1"/>
            </p:cNvSpPr>
            <p:nvPr/>
          </p:nvSpPr>
          <p:spPr bwMode="auto">
            <a:xfrm>
              <a:off x="4361" y="3701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1</a:t>
              </a:r>
            </a:p>
          </p:txBody>
        </p:sp>
        <p:sp>
          <p:nvSpPr>
            <p:cNvPr id="464918" name="Rectangle 1046"/>
            <p:cNvSpPr>
              <a:spLocks noChangeArrowheads="1"/>
            </p:cNvSpPr>
            <p:nvPr/>
          </p:nvSpPr>
          <p:spPr bwMode="auto">
            <a:xfrm>
              <a:off x="3881" y="3701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0</a:t>
              </a:r>
            </a:p>
          </p:txBody>
        </p:sp>
        <p:sp>
          <p:nvSpPr>
            <p:cNvPr id="464919" name="Line 1047"/>
            <p:cNvSpPr>
              <a:spLocks noChangeShapeType="1"/>
            </p:cNvSpPr>
            <p:nvPr/>
          </p:nvSpPr>
          <p:spPr bwMode="auto">
            <a:xfrm>
              <a:off x="4032" y="2895"/>
              <a:ext cx="0" cy="8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4920" name="Oval 1048"/>
            <p:cNvSpPr>
              <a:spLocks noChangeArrowheads="1"/>
            </p:cNvSpPr>
            <p:nvPr/>
          </p:nvSpPr>
          <p:spPr bwMode="auto">
            <a:xfrm>
              <a:off x="3984" y="283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464921" name="Group 1049"/>
          <p:cNvGrpSpPr>
            <a:grpSpLocks/>
          </p:cNvGrpSpPr>
          <p:nvPr/>
        </p:nvGrpSpPr>
        <p:grpSpPr bwMode="auto">
          <a:xfrm>
            <a:off x="6105525" y="1912938"/>
            <a:ext cx="3038475" cy="4356100"/>
            <a:chOff x="3840" y="1205"/>
            <a:chExt cx="1914" cy="2744"/>
          </a:xfrm>
        </p:grpSpPr>
        <p:sp>
          <p:nvSpPr>
            <p:cNvPr id="464922" name="Line 1050"/>
            <p:cNvSpPr>
              <a:spLocks noChangeShapeType="1"/>
            </p:cNvSpPr>
            <p:nvPr/>
          </p:nvSpPr>
          <p:spPr bwMode="auto">
            <a:xfrm>
              <a:off x="4047" y="2880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4923" name="Freeform 1051"/>
            <p:cNvSpPr>
              <a:spLocks/>
            </p:cNvSpPr>
            <p:nvPr/>
          </p:nvSpPr>
          <p:spPr bwMode="auto">
            <a:xfrm>
              <a:off x="3840" y="1440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flat" cmpd="sng">
              <a:solidFill>
                <a:srgbClr val="FF993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464924" name="Rectangle 1052"/>
            <p:cNvSpPr>
              <a:spLocks noChangeArrowheads="1"/>
            </p:cNvSpPr>
            <p:nvPr/>
          </p:nvSpPr>
          <p:spPr bwMode="auto">
            <a:xfrm>
              <a:off x="5489" y="1205"/>
              <a:ext cx="26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S’</a:t>
              </a:r>
            </a:p>
          </p:txBody>
        </p:sp>
        <p:sp>
          <p:nvSpPr>
            <p:cNvPr id="464925" name="Line 1053"/>
            <p:cNvSpPr>
              <a:spLocks noChangeShapeType="1"/>
            </p:cNvSpPr>
            <p:nvPr/>
          </p:nvSpPr>
          <p:spPr bwMode="auto">
            <a:xfrm>
              <a:off x="4992" y="2427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4926" name="Oval 1054"/>
            <p:cNvSpPr>
              <a:spLocks noChangeArrowheads="1"/>
            </p:cNvSpPr>
            <p:nvPr/>
          </p:nvSpPr>
          <p:spPr bwMode="auto">
            <a:xfrm>
              <a:off x="4944" y="2352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4927" name="Oval 1055"/>
            <p:cNvSpPr>
              <a:spLocks noChangeArrowheads="1"/>
            </p:cNvSpPr>
            <p:nvPr/>
          </p:nvSpPr>
          <p:spPr bwMode="auto">
            <a:xfrm>
              <a:off x="4464" y="2832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4928" name="AutoShape 1056"/>
            <p:cNvSpPr>
              <a:spLocks noChangeArrowheads="1"/>
            </p:cNvSpPr>
            <p:nvPr/>
          </p:nvSpPr>
          <p:spPr bwMode="auto">
            <a:xfrm>
              <a:off x="5088" y="1680"/>
              <a:ext cx="336" cy="240"/>
            </a:xfrm>
            <a:prstGeom prst="rightArrow">
              <a:avLst>
                <a:gd name="adj1" fmla="val 50000"/>
                <a:gd name="adj2" fmla="val 82542"/>
              </a:avLst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4929" name="Rectangle 1057"/>
            <p:cNvSpPr>
              <a:spLocks noChangeArrowheads="1"/>
            </p:cNvSpPr>
            <p:nvPr/>
          </p:nvSpPr>
          <p:spPr bwMode="auto">
            <a:xfrm>
              <a:off x="4841" y="3701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Q</a:t>
              </a:r>
              <a:r>
                <a:rPr lang="en-US" sz="2000" b="1" i="1" baseline="-25000">
                  <a:latin typeface="Arial" charset="0"/>
                </a:rPr>
                <a:t>2</a:t>
              </a:r>
            </a:p>
          </p:txBody>
        </p:sp>
        <p:sp>
          <p:nvSpPr>
            <p:cNvPr id="464930" name="Line 1058"/>
            <p:cNvSpPr>
              <a:spLocks noChangeShapeType="1"/>
            </p:cNvSpPr>
            <p:nvPr/>
          </p:nvSpPr>
          <p:spPr bwMode="auto">
            <a:xfrm>
              <a:off x="4539" y="2400"/>
              <a:ext cx="42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18927533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4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4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4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4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64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64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64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64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8282614C-4643-4828-8265-277F5D0CBC5E}" type="slidenum">
              <a:rPr lang="en-US"/>
              <a:pPr/>
              <a:t>8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66946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6947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6948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Oferta e demanda</a:t>
            </a:r>
          </a:p>
        </p:txBody>
      </p:sp>
      <p:sp>
        <p:nvSpPr>
          <p:cNvPr id="466949" name="Rectangle 1029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Oferta - revisão</a:t>
            </a:r>
          </a:p>
          <a:p>
            <a:pPr lvl="1">
              <a:buSzPct val="75000"/>
            </a:pPr>
            <a:r>
              <a:rPr lang="pt-BR"/>
              <a:t>A oferta é afetada por outras variáveis além do preço, tais como o custo da mão-de-obra, do capital e das matérias-primas.</a:t>
            </a:r>
          </a:p>
          <a:p>
            <a:pPr lvl="1">
              <a:buSzPct val="75000"/>
            </a:pPr>
            <a:r>
              <a:rPr lang="pt-BR"/>
              <a:t>Mudanças na oferta associadas a modificações nos determinantes extra-preço são representadas por deslocamentos de toda a curva de oferta.</a:t>
            </a:r>
          </a:p>
        </p:txBody>
      </p:sp>
    </p:spTree>
    <p:extLst>
      <p:ext uri="{BB962C8B-B14F-4D97-AF65-F5344CB8AC3E}">
        <p14:creationId xmlns:p14="http://schemas.microsoft.com/office/powerpoint/2010/main" val="2373278525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4294967295"/>
          </p:nvPr>
        </p:nvSpPr>
        <p:spPr>
          <a:xfrm>
            <a:off x="820738" y="6440488"/>
            <a:ext cx="5902325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Capítulo 2	 </a:t>
            </a:r>
            <a:r>
              <a:rPr lang="en-US" sz="1400"/>
              <a:t>©2006 by Pearson Education do Brasil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259638" y="6440488"/>
            <a:ext cx="1093787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</a:t>
            </a:r>
            <a:fld id="{02AC6F03-B0D1-447C-891C-D2B81784AE6B}" type="slidenum">
              <a:rPr lang="en-US"/>
              <a:pPr/>
              <a:t>9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468994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8995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68996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Oferta e demanda</a:t>
            </a:r>
          </a:p>
        </p:txBody>
      </p:sp>
      <p:sp>
        <p:nvSpPr>
          <p:cNvPr id="468997" name="Rectangle 1029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pt-BR"/>
              <a:t>Oferta - revisão</a:t>
            </a:r>
          </a:p>
          <a:p>
            <a:pPr lvl="1">
              <a:buSzPct val="75000"/>
            </a:pPr>
            <a:r>
              <a:rPr lang="pt-BR"/>
              <a:t>Mudanças na quantidade ofertada causadas por alterações no preço do produto são representadas por movimentos ao longo da curva de oferta.</a:t>
            </a:r>
          </a:p>
        </p:txBody>
      </p:sp>
    </p:spTree>
    <p:extLst>
      <p:ext uri="{BB962C8B-B14F-4D97-AF65-F5344CB8AC3E}">
        <p14:creationId xmlns:p14="http://schemas.microsoft.com/office/powerpoint/2010/main" val="1255569710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!mankiw">
  <a:themeElements>
    <a:clrScheme name="">
      <a:dk1>
        <a:srgbClr val="790015"/>
      </a:dk1>
      <a:lt1>
        <a:srgbClr val="F6BF69"/>
      </a:lt1>
      <a:dk2>
        <a:srgbClr val="6E0043"/>
      </a:dk2>
      <a:lt2>
        <a:srgbClr val="EF9100"/>
      </a:lt2>
      <a:accent1>
        <a:srgbClr val="00B7A5"/>
      </a:accent1>
      <a:accent2>
        <a:srgbClr val="618FFD"/>
      </a:accent2>
      <a:accent3>
        <a:srgbClr val="FADCB9"/>
      </a:accent3>
      <a:accent4>
        <a:srgbClr val="660010"/>
      </a:accent4>
      <a:accent5>
        <a:srgbClr val="AAD8CF"/>
      </a:accent5>
      <a:accent6>
        <a:srgbClr val="5781E5"/>
      </a:accent6>
      <a:hlink>
        <a:srgbClr val="F76681"/>
      </a:hlink>
      <a:folHlink>
        <a:srgbClr val="FDE3BA"/>
      </a:folHlink>
    </a:clrScheme>
    <a:fontScheme name="!mankiw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!mankiw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mankiw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c:\office97\templa~1\presen~2\!mankiw.ppt</Template>
  <TotalTime>241</TotalTime>
  <Pages>64</Pages>
  <Words>2208</Words>
  <Application>Microsoft Office PowerPoint</Application>
  <PresentationFormat>Apresentação na tela (4:3)</PresentationFormat>
  <Paragraphs>569</Paragraphs>
  <Slides>55</Slides>
  <Notes>54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3</vt:i4>
      </vt:variant>
      <vt:variant>
        <vt:lpstr>Títulos de slides</vt:lpstr>
      </vt:variant>
      <vt:variant>
        <vt:i4>55</vt:i4>
      </vt:variant>
    </vt:vector>
  </HeadingPairs>
  <TitlesOfParts>
    <vt:vector size="64" baseType="lpstr">
      <vt:lpstr>Arial</vt:lpstr>
      <vt:lpstr>Monotype Sorts</vt:lpstr>
      <vt:lpstr>Tahoma</vt:lpstr>
      <vt:lpstr>Times New Roman</vt:lpstr>
      <vt:lpstr>Wingdings</vt:lpstr>
      <vt:lpstr>!mankiw</vt:lpstr>
      <vt:lpstr>Equação</vt:lpstr>
      <vt:lpstr>Equation</vt:lpstr>
      <vt:lpstr>Document</vt:lpstr>
      <vt:lpstr>Apresentação do PowerPoint</vt:lpstr>
      <vt:lpstr>Oferta e demanda</vt:lpstr>
      <vt:lpstr>Oferta e demanda</vt:lpstr>
      <vt:lpstr>Oferta e demanda</vt:lpstr>
      <vt:lpstr>Oferta e demanda</vt:lpstr>
      <vt:lpstr>Oferta e demanda</vt:lpstr>
      <vt:lpstr>Oferta e demanda</vt:lpstr>
      <vt:lpstr>Oferta e demanda</vt:lpstr>
      <vt:lpstr>Oferta e demanda</vt:lpstr>
      <vt:lpstr>O mecanismo de mercado</vt:lpstr>
      <vt:lpstr>O mecanismo de mercado</vt:lpstr>
      <vt:lpstr>O mecanismo de mercado</vt:lpstr>
      <vt:lpstr>O mecanismo de mercado</vt:lpstr>
      <vt:lpstr>O mecanismo de mercado</vt:lpstr>
      <vt:lpstr>O mecanismo de mercado</vt:lpstr>
      <vt:lpstr>Aplicações - controle de preços</vt:lpstr>
      <vt:lpstr>Efeitos da intervenção governamental – controle de preços</vt:lpstr>
      <vt:lpstr>O mecanismo de mercado</vt:lpstr>
      <vt:lpstr>O mecanismo de mercado</vt:lpstr>
      <vt:lpstr>Mudanças no equilíbrio do mercado</vt:lpstr>
      <vt:lpstr>Mudanças no equilíbrio do mercado</vt:lpstr>
      <vt:lpstr>Mudanças no equilíbrio do mercado</vt:lpstr>
      <vt:lpstr>Mudanças no equilíbrio do mercado</vt:lpstr>
      <vt:lpstr>Mudanças no equilíbrio do mercado</vt:lpstr>
      <vt:lpstr>Mudanças no equilíbrio do mercado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Elasticidades de preço da demanda</vt:lpstr>
      <vt:lpstr>Elasticidades de preço da demanda</vt:lpstr>
      <vt:lpstr>Elasticidades de preço da demanda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Elasticidades da oferta e da demanda</vt:lpstr>
      <vt:lpstr>Elasticidade-preço da demanda Brasil/EUA</vt:lpstr>
      <vt:lpstr>Apresentação do PowerPoint</vt:lpstr>
      <vt:lpstr>Apresentação do PowerPoint</vt:lpstr>
      <vt:lpstr>Apresentação do PowerPoint</vt:lpstr>
      <vt:lpstr>Relação entre receita total e elasticidade</vt:lpstr>
      <vt:lpstr>Elasticidade e Receita Total</vt:lpstr>
      <vt:lpstr>Apresentação do PowerPoint</vt:lpstr>
      <vt:lpstr>Fatores que afetam a elasticidade</vt:lpstr>
      <vt:lpstr>Exercícios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21</dc:title>
  <dc:subject>Theory of Consumer Choice</dc:subject>
  <dc:creator>Mark P. Karscig</dc:creator>
  <cp:keywords>price elasticity</cp:keywords>
  <cp:lastModifiedBy>user</cp:lastModifiedBy>
  <cp:revision>493</cp:revision>
  <cp:lastPrinted>1997-07-28T16:10:48Z</cp:lastPrinted>
  <dcterms:created xsi:type="dcterms:W3CDTF">1998-06-22T00:04:04Z</dcterms:created>
  <dcterms:modified xsi:type="dcterms:W3CDTF">2016-03-02T18:54:33Z</dcterms:modified>
</cp:coreProperties>
</file>