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9" r:id="rId7"/>
    <p:sldId id="270" r:id="rId8"/>
    <p:sldId id="271" r:id="rId9"/>
    <p:sldId id="272" r:id="rId10"/>
    <p:sldId id="260" r:id="rId11"/>
    <p:sldId id="265" r:id="rId12"/>
    <p:sldId id="261" r:id="rId13"/>
    <p:sldId id="266" r:id="rId14"/>
    <p:sldId id="267" r:id="rId15"/>
    <p:sldId id="268" r:id="rId16"/>
    <p:sldId id="262" r:id="rId17"/>
    <p:sldId id="26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480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0EFF-FA9E-4BCF-9381-A670D068A6B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6498-D0E2-497F-BC3C-2C57CDC239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0EFF-FA9E-4BCF-9381-A670D068A6B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6498-D0E2-497F-BC3C-2C57CDC23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0EFF-FA9E-4BCF-9381-A670D068A6B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6498-D0E2-497F-BC3C-2C57CDC23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0EFF-FA9E-4BCF-9381-A670D068A6B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6498-D0E2-497F-BC3C-2C57CDC23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0EFF-FA9E-4BCF-9381-A670D068A6B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046498-D0E2-497F-BC3C-2C57CDC2396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0EFF-FA9E-4BCF-9381-A670D068A6B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6498-D0E2-497F-BC3C-2C57CDC23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0EFF-FA9E-4BCF-9381-A670D068A6B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6498-D0E2-497F-BC3C-2C57CDC23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0EFF-FA9E-4BCF-9381-A670D068A6B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6498-D0E2-497F-BC3C-2C57CDC23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0EFF-FA9E-4BCF-9381-A670D068A6B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6498-D0E2-497F-BC3C-2C57CDC23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0EFF-FA9E-4BCF-9381-A670D068A6B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6498-D0E2-497F-BC3C-2C57CDC23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0EFF-FA9E-4BCF-9381-A670D068A6B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6498-D0E2-497F-BC3C-2C57CDC23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F20EFF-FA9E-4BCF-9381-A670D068A6B5}" type="datetimeFigureOut">
              <a:rPr lang="pt-BR" smtClean="0"/>
              <a:t>31/08/2015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046498-D0E2-497F-BC3C-2C57CDC23961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emf"/><Relationship Id="rId5" Type="http://schemas.openxmlformats.org/officeDocument/2006/relationships/image" Target="../media/image22.png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CINEMÁTICA DIRETA DE MANIPULADORES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080029"/>
            <a:ext cx="6400800" cy="17526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tx1"/>
                </a:solidFill>
              </a:rPr>
              <a:t>ETTORE A. DE BARROS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02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431995"/>
              </p:ext>
            </p:extLst>
          </p:nvPr>
        </p:nvGraphicFramePr>
        <p:xfrm>
          <a:off x="504823" y="1781174"/>
          <a:ext cx="8241913" cy="3114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ção" r:id="rId3" imgW="4914900" imgH="1854200" progId="Equation.3">
                  <p:embed/>
                </p:oleObj>
              </mc:Choice>
              <mc:Fallback>
                <p:oleObj name="Equação" r:id="rId3" imgW="4914900" imgH="1854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3" y="1781174"/>
                        <a:ext cx="8241913" cy="311467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750405"/>
              </p:ext>
            </p:extLst>
          </p:nvPr>
        </p:nvGraphicFramePr>
        <p:xfrm>
          <a:off x="1352550" y="847725"/>
          <a:ext cx="637336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ção" r:id="rId5" imgW="3124200" imgH="241300" progId="Equation.3">
                  <p:embed/>
                </p:oleObj>
              </mc:Choice>
              <mc:Fallback>
                <p:oleObj name="Equação" r:id="rId5" imgW="3124200" imgH="2413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847725"/>
                        <a:ext cx="6373368" cy="4857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118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7175" y="294412"/>
            <a:ext cx="84867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pt-BR" sz="2800" b="1" u="sng" dirty="0" smtClean="0">
                <a:solidFill>
                  <a:srgbClr val="FF0000"/>
                </a:solidFill>
              </a:rPr>
              <a:t>EIXOS DA BASE:</a:t>
            </a:r>
          </a:p>
          <a:p>
            <a:pPr lvl="0" hangingPunct="0"/>
            <a:endParaRPr lang="pt-BR" dirty="0"/>
          </a:p>
          <a:p>
            <a:pPr lvl="0" hangingPunct="0"/>
            <a:r>
              <a:rPr lang="pt-BR" dirty="0" smtClean="0"/>
              <a:t>Para </a:t>
            </a:r>
            <a:r>
              <a:rPr lang="pt-BR" dirty="0"/>
              <a:t>estabelecer o sistema de coordenadas da base, a origem do sistema pode ser escolhida em qualquer ponto do eixo </a:t>
            </a:r>
            <a:r>
              <a:rPr lang="pt-BR" i="1" dirty="0"/>
              <a:t>z</a:t>
            </a:r>
            <a:r>
              <a:rPr lang="pt-BR" baseline="-25000" dirty="0"/>
              <a:t>0</a:t>
            </a:r>
            <a:r>
              <a:rPr lang="pt-BR" dirty="0"/>
              <a:t>. Os eixos </a:t>
            </a:r>
            <a:r>
              <a:rPr lang="pt-BR" i="1" dirty="0"/>
              <a:t>x</a:t>
            </a:r>
            <a:r>
              <a:rPr lang="pt-BR" baseline="-25000" dirty="0"/>
              <a:t>0</a:t>
            </a:r>
            <a:r>
              <a:rPr lang="pt-BR" dirty="0"/>
              <a:t> e </a:t>
            </a:r>
            <a:r>
              <a:rPr lang="pt-BR" i="1" dirty="0"/>
              <a:t>y</a:t>
            </a:r>
            <a:r>
              <a:rPr lang="pt-BR" baseline="-25000" dirty="0"/>
              <a:t>0</a:t>
            </a:r>
            <a:r>
              <a:rPr lang="pt-BR" dirty="0"/>
              <a:t>, podem ser escolhidos arbitrariamente, desde que satisfaçam a regra da mão direita;</a:t>
            </a:r>
          </a:p>
        </p:txBody>
      </p:sp>
      <p:sp>
        <p:nvSpPr>
          <p:cNvPr id="3" name="Retângulo 2"/>
          <p:cNvSpPr/>
          <p:nvPr/>
        </p:nvSpPr>
        <p:spPr>
          <a:xfrm>
            <a:off x="209550" y="2423636"/>
            <a:ext cx="84963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pt-BR" sz="2800" b="1" u="sng" dirty="0" smtClean="0">
                <a:solidFill>
                  <a:srgbClr val="FF0000"/>
                </a:solidFill>
              </a:rPr>
              <a:t>EIXOS PARALELOS:</a:t>
            </a:r>
          </a:p>
          <a:p>
            <a:pPr lvl="0" hangingPunct="0"/>
            <a:endParaRPr lang="pt-BR" b="1" dirty="0" smtClean="0">
              <a:solidFill>
                <a:srgbClr val="FF0000"/>
              </a:solidFill>
            </a:endParaRPr>
          </a:p>
          <a:p>
            <a:pPr lvl="0" hangingPunct="0"/>
            <a:r>
              <a:rPr lang="pt-BR" dirty="0" smtClean="0"/>
              <a:t>Se </a:t>
            </a:r>
            <a:r>
              <a:rPr lang="pt-BR" dirty="0"/>
              <a:t>os eixos das duas articulações de um ligamento são paralelos, a normal comum entre eles não é única. Neste caso, a direção de </a:t>
            </a:r>
            <a:r>
              <a:rPr lang="pt-BR" i="1" dirty="0"/>
              <a:t>x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 deve ser perpendicular a ambos os eixos e a origem </a:t>
            </a:r>
            <a:r>
              <a:rPr lang="pt-BR" i="1" dirty="0"/>
              <a:t>O</a:t>
            </a:r>
            <a:r>
              <a:rPr lang="pt-BR" i="1" baseline="-25000" dirty="0"/>
              <a:t>i</a:t>
            </a:r>
            <a:r>
              <a:rPr lang="pt-BR" dirty="0"/>
              <a:t> é arbitrária;</a:t>
            </a:r>
          </a:p>
        </p:txBody>
      </p:sp>
      <p:sp>
        <p:nvSpPr>
          <p:cNvPr id="4" name="Retângulo 3"/>
          <p:cNvSpPr/>
          <p:nvPr/>
        </p:nvSpPr>
        <p:spPr>
          <a:xfrm>
            <a:off x="371475" y="4509611"/>
            <a:ext cx="7848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pt-BR" sz="2800" b="1" u="sng" dirty="0" smtClean="0">
                <a:solidFill>
                  <a:srgbClr val="FF0000"/>
                </a:solidFill>
              </a:rPr>
              <a:t>EIXOS CONCORRENTES:</a:t>
            </a:r>
          </a:p>
          <a:p>
            <a:pPr lvl="0" hangingPunct="0"/>
            <a:endParaRPr lang="pt-BR" dirty="0"/>
          </a:p>
          <a:p>
            <a:pPr lvl="0" hangingPunct="0"/>
            <a:r>
              <a:rPr lang="pt-BR" dirty="0" smtClean="0"/>
              <a:t>Se </a:t>
            </a:r>
            <a:r>
              <a:rPr lang="pt-BR" dirty="0"/>
              <a:t>os eixos das duas articulações de um ligamento se interceptam, ou seja, se </a:t>
            </a:r>
            <a:r>
              <a:rPr lang="pt-BR" i="1" dirty="0"/>
              <a:t>z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 intercepta </a:t>
            </a:r>
            <a:r>
              <a:rPr lang="pt-BR" i="1" dirty="0" err="1"/>
              <a:t>z</a:t>
            </a:r>
            <a:r>
              <a:rPr lang="pt-BR" i="1" baseline="-25000" dirty="0" err="1"/>
              <a:t>i</a:t>
            </a:r>
            <a:r>
              <a:rPr lang="pt-BR" dirty="0"/>
              <a:t>, a origem </a:t>
            </a:r>
            <a:r>
              <a:rPr lang="pt-BR" i="1" dirty="0"/>
              <a:t>O</a:t>
            </a:r>
            <a:r>
              <a:rPr lang="pt-BR" i="1" baseline="-25000" dirty="0"/>
              <a:t>i</a:t>
            </a:r>
            <a:r>
              <a:rPr lang="pt-BR" dirty="0"/>
              <a:t> deve ser localizada na interseção dos dois eixos e </a:t>
            </a:r>
            <a:r>
              <a:rPr lang="pt-BR" i="1" dirty="0"/>
              <a:t>x</a:t>
            </a:r>
            <a:r>
              <a:rPr lang="pt-BR" i="1" baseline="-25000" dirty="0"/>
              <a:t>i</a:t>
            </a:r>
            <a:r>
              <a:rPr lang="pt-BR" dirty="0"/>
              <a:t> deve ser perpendicular a ambos os eixos.</a:t>
            </a:r>
          </a:p>
        </p:txBody>
      </p:sp>
    </p:spTree>
    <p:extLst>
      <p:ext uri="{BB962C8B-B14F-4D97-AF65-F5344CB8AC3E}">
        <p14:creationId xmlns:p14="http://schemas.microsoft.com/office/powerpoint/2010/main" val="1569800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2209800" y="514350"/>
            <a:ext cx="4895850" cy="3178536"/>
            <a:chOff x="0" y="0"/>
            <a:chExt cx="4875" cy="3164"/>
          </a:xfrm>
          <a:solidFill>
            <a:schemeClr val="tx1"/>
          </a:solidFill>
        </p:grpSpPr>
        <p:sp>
          <p:nvSpPr>
            <p:cNvPr id="4" name="AutoShape 6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4875" cy="3164"/>
            </a:xfrm>
            <a:prstGeom prst="rect">
              <a:avLst/>
            </a:prstGeom>
            <a:grpFill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" name="Line 60"/>
            <p:cNvSpPr>
              <a:spLocks noChangeShapeType="1"/>
            </p:cNvSpPr>
            <p:nvPr/>
          </p:nvSpPr>
          <p:spPr bwMode="auto">
            <a:xfrm>
              <a:off x="841" y="917"/>
              <a:ext cx="578" cy="574"/>
            </a:xfrm>
            <a:prstGeom prst="line">
              <a:avLst/>
            </a:prstGeom>
            <a:grpFill/>
            <a:ln w="19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" name="Line 59"/>
            <p:cNvSpPr>
              <a:spLocks noChangeShapeType="1"/>
            </p:cNvSpPr>
            <p:nvPr/>
          </p:nvSpPr>
          <p:spPr bwMode="auto">
            <a:xfrm>
              <a:off x="953" y="826"/>
              <a:ext cx="572" cy="570"/>
            </a:xfrm>
            <a:prstGeom prst="line">
              <a:avLst/>
            </a:prstGeom>
            <a:grpFill/>
            <a:ln w="19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" name="Line 58"/>
            <p:cNvSpPr>
              <a:spLocks noChangeShapeType="1"/>
            </p:cNvSpPr>
            <p:nvPr/>
          </p:nvSpPr>
          <p:spPr bwMode="auto">
            <a:xfrm flipV="1">
              <a:off x="1328" y="1298"/>
              <a:ext cx="286" cy="284"/>
            </a:xfrm>
            <a:prstGeom prst="line">
              <a:avLst/>
            </a:prstGeom>
            <a:grpFill/>
            <a:ln w="19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" name="Line 57"/>
            <p:cNvSpPr>
              <a:spLocks noChangeShapeType="1"/>
            </p:cNvSpPr>
            <p:nvPr/>
          </p:nvSpPr>
          <p:spPr bwMode="auto">
            <a:xfrm flipV="1">
              <a:off x="1388" y="1357"/>
              <a:ext cx="286" cy="285"/>
            </a:xfrm>
            <a:prstGeom prst="line">
              <a:avLst/>
            </a:prstGeom>
            <a:grpFill/>
            <a:ln w="19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Line 56"/>
            <p:cNvSpPr>
              <a:spLocks noChangeShapeType="1"/>
            </p:cNvSpPr>
            <p:nvPr/>
          </p:nvSpPr>
          <p:spPr bwMode="auto">
            <a:xfrm>
              <a:off x="1314" y="1597"/>
              <a:ext cx="74" cy="60"/>
            </a:xfrm>
            <a:prstGeom prst="line">
              <a:avLst/>
            </a:prstGeom>
            <a:grpFill/>
            <a:ln w="19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Line 55"/>
            <p:cNvSpPr>
              <a:spLocks noChangeShapeType="1"/>
            </p:cNvSpPr>
            <p:nvPr/>
          </p:nvSpPr>
          <p:spPr bwMode="auto">
            <a:xfrm>
              <a:off x="1621" y="1290"/>
              <a:ext cx="60" cy="67"/>
            </a:xfrm>
            <a:prstGeom prst="line">
              <a:avLst/>
            </a:prstGeom>
            <a:grpFill/>
            <a:ln w="19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1405" y="1590"/>
              <a:ext cx="374" cy="330"/>
              <a:chOff x="1405" y="1590"/>
              <a:chExt cx="374" cy="330"/>
            </a:xfrm>
            <a:grpFill/>
          </p:grpSpPr>
          <p:sp>
            <p:nvSpPr>
              <p:cNvPr id="62" name="Line 54"/>
              <p:cNvSpPr>
                <a:spLocks noChangeShapeType="1"/>
              </p:cNvSpPr>
              <p:nvPr/>
            </p:nvSpPr>
            <p:spPr bwMode="auto">
              <a:xfrm>
                <a:off x="1465" y="1590"/>
                <a:ext cx="314" cy="313"/>
              </a:xfrm>
              <a:prstGeom prst="line">
                <a:avLst/>
              </a:prstGeom>
              <a:grpFill/>
              <a:ln w="19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3" name="Line 53"/>
              <p:cNvSpPr>
                <a:spLocks noChangeShapeType="1"/>
              </p:cNvSpPr>
              <p:nvPr/>
            </p:nvSpPr>
            <p:spPr bwMode="auto">
              <a:xfrm>
                <a:off x="1405" y="1657"/>
                <a:ext cx="374" cy="263"/>
              </a:xfrm>
              <a:prstGeom prst="line">
                <a:avLst/>
              </a:prstGeom>
              <a:grpFill/>
              <a:ln w="19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grpSp>
          <p:nvGrpSpPr>
            <p:cNvPr id="12" name="Group 49"/>
            <p:cNvGrpSpPr>
              <a:grpSpLocks/>
            </p:cNvGrpSpPr>
            <p:nvPr/>
          </p:nvGrpSpPr>
          <p:grpSpPr bwMode="auto">
            <a:xfrm>
              <a:off x="1621" y="1374"/>
              <a:ext cx="331" cy="374"/>
              <a:chOff x="1621" y="1374"/>
              <a:chExt cx="331" cy="374"/>
            </a:xfrm>
            <a:grpFill/>
          </p:grpSpPr>
          <p:sp>
            <p:nvSpPr>
              <p:cNvPr id="60" name="Line 51"/>
              <p:cNvSpPr>
                <a:spLocks noChangeShapeType="1"/>
              </p:cNvSpPr>
              <p:nvPr/>
            </p:nvSpPr>
            <p:spPr bwMode="auto">
              <a:xfrm>
                <a:off x="1621" y="1434"/>
                <a:ext cx="315" cy="314"/>
              </a:xfrm>
              <a:prstGeom prst="line">
                <a:avLst/>
              </a:prstGeom>
              <a:grpFill/>
              <a:ln w="19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1" name="Line 50"/>
              <p:cNvSpPr>
                <a:spLocks noChangeShapeType="1"/>
              </p:cNvSpPr>
              <p:nvPr/>
            </p:nvSpPr>
            <p:spPr bwMode="auto">
              <a:xfrm>
                <a:off x="1688" y="1374"/>
                <a:ext cx="264" cy="374"/>
              </a:xfrm>
              <a:prstGeom prst="line">
                <a:avLst/>
              </a:prstGeom>
              <a:grpFill/>
              <a:ln w="19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13" name="Line 48"/>
            <p:cNvSpPr>
              <a:spLocks noChangeShapeType="1"/>
            </p:cNvSpPr>
            <p:nvPr/>
          </p:nvSpPr>
          <p:spPr bwMode="auto">
            <a:xfrm>
              <a:off x="77" y="467"/>
              <a:ext cx="538" cy="538"/>
            </a:xfrm>
            <a:prstGeom prst="line">
              <a:avLst/>
            </a:prstGeom>
            <a:grpFill/>
            <a:ln w="19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Line 47"/>
            <p:cNvSpPr>
              <a:spLocks noChangeShapeType="1"/>
            </p:cNvSpPr>
            <p:nvPr/>
          </p:nvSpPr>
          <p:spPr bwMode="auto">
            <a:xfrm>
              <a:off x="548" y="86"/>
              <a:ext cx="554" cy="553"/>
            </a:xfrm>
            <a:prstGeom prst="line">
              <a:avLst/>
            </a:prstGeom>
            <a:grpFill/>
            <a:ln w="19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Oval 46"/>
            <p:cNvSpPr>
              <a:spLocks noChangeArrowheads="1"/>
            </p:cNvSpPr>
            <p:nvPr/>
          </p:nvSpPr>
          <p:spPr bwMode="auto">
            <a:xfrm>
              <a:off x="564" y="572"/>
              <a:ext cx="646" cy="556"/>
            </a:xfrm>
            <a:prstGeom prst="ellipse">
              <a:avLst/>
            </a:prstGeom>
            <a:grpFill/>
            <a:ln w="19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Oval 45"/>
            <p:cNvSpPr>
              <a:spLocks noChangeArrowheads="1"/>
            </p:cNvSpPr>
            <p:nvPr/>
          </p:nvSpPr>
          <p:spPr bwMode="auto">
            <a:xfrm>
              <a:off x="10" y="12"/>
              <a:ext cx="648" cy="555"/>
            </a:xfrm>
            <a:prstGeom prst="ellipse">
              <a:avLst/>
            </a:prstGeom>
            <a:grpFill/>
            <a:ln w="19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Oval 44"/>
            <p:cNvSpPr>
              <a:spLocks noChangeArrowheads="1"/>
            </p:cNvSpPr>
            <p:nvPr/>
          </p:nvSpPr>
          <p:spPr bwMode="auto">
            <a:xfrm>
              <a:off x="819" y="804"/>
              <a:ext cx="161" cy="130"/>
            </a:xfrm>
            <a:prstGeom prst="ellipse">
              <a:avLst/>
            </a:prstGeom>
            <a:grpFill/>
            <a:ln w="19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Line 43"/>
            <p:cNvSpPr>
              <a:spLocks noChangeShapeType="1"/>
            </p:cNvSpPr>
            <p:nvPr/>
          </p:nvSpPr>
          <p:spPr bwMode="auto">
            <a:xfrm>
              <a:off x="1811" y="1798"/>
              <a:ext cx="550" cy="551"/>
            </a:xfrm>
            <a:prstGeom prst="line">
              <a:avLst/>
            </a:prstGeom>
            <a:grpFill/>
            <a:ln w="19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Freeform 42"/>
            <p:cNvSpPr>
              <a:spLocks/>
            </p:cNvSpPr>
            <p:nvPr/>
          </p:nvSpPr>
          <p:spPr bwMode="auto">
            <a:xfrm>
              <a:off x="2310" y="2298"/>
              <a:ext cx="91" cy="91"/>
            </a:xfrm>
            <a:custGeom>
              <a:avLst/>
              <a:gdLst>
                <a:gd name="T0" fmla="*/ 70 w 91"/>
                <a:gd name="T1" fmla="*/ 0 h 91"/>
                <a:gd name="T2" fmla="*/ 0 w 91"/>
                <a:gd name="T3" fmla="*/ 70 h 91"/>
                <a:gd name="T4" fmla="*/ 91 w 91"/>
                <a:gd name="T5" fmla="*/ 91 h 91"/>
                <a:gd name="T6" fmla="*/ 70 w 91"/>
                <a:gd name="T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" h="91">
                  <a:moveTo>
                    <a:pt x="70" y="0"/>
                  </a:moveTo>
                  <a:lnTo>
                    <a:pt x="0" y="70"/>
                  </a:lnTo>
                  <a:lnTo>
                    <a:pt x="91" y="91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0" name="Line 41"/>
            <p:cNvSpPr>
              <a:spLocks noChangeShapeType="1"/>
            </p:cNvSpPr>
            <p:nvPr/>
          </p:nvSpPr>
          <p:spPr bwMode="auto">
            <a:xfrm flipV="1">
              <a:off x="1801" y="1276"/>
              <a:ext cx="624" cy="515"/>
            </a:xfrm>
            <a:prstGeom prst="line">
              <a:avLst/>
            </a:prstGeom>
            <a:grpFill/>
            <a:ln w="19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" name="Freeform 40"/>
            <p:cNvSpPr>
              <a:spLocks/>
            </p:cNvSpPr>
            <p:nvPr/>
          </p:nvSpPr>
          <p:spPr bwMode="auto">
            <a:xfrm>
              <a:off x="2377" y="1238"/>
              <a:ext cx="94" cy="88"/>
            </a:xfrm>
            <a:custGeom>
              <a:avLst/>
              <a:gdLst>
                <a:gd name="T0" fmla="*/ 0 w 94"/>
                <a:gd name="T1" fmla="*/ 12 h 88"/>
                <a:gd name="T2" fmla="*/ 63 w 94"/>
                <a:gd name="T3" fmla="*/ 88 h 88"/>
                <a:gd name="T4" fmla="*/ 94 w 94"/>
                <a:gd name="T5" fmla="*/ 0 h 88"/>
                <a:gd name="T6" fmla="*/ 0 w 94"/>
                <a:gd name="T7" fmla="*/ 1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88">
                  <a:moveTo>
                    <a:pt x="0" y="12"/>
                  </a:moveTo>
                  <a:lnTo>
                    <a:pt x="63" y="88"/>
                  </a:lnTo>
                  <a:lnTo>
                    <a:pt x="94" y="0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2" name="Line 39"/>
            <p:cNvSpPr>
              <a:spLocks noChangeShapeType="1"/>
            </p:cNvSpPr>
            <p:nvPr/>
          </p:nvSpPr>
          <p:spPr bwMode="auto">
            <a:xfrm flipH="1" flipV="1">
              <a:off x="1779" y="962"/>
              <a:ext cx="22" cy="84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3" name="Rectangle 38"/>
            <p:cNvSpPr>
              <a:spLocks noChangeArrowheads="1"/>
            </p:cNvSpPr>
            <p:nvPr/>
          </p:nvSpPr>
          <p:spPr bwMode="auto">
            <a:xfrm>
              <a:off x="2526" y="1080"/>
              <a:ext cx="165" cy="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37"/>
            <p:cNvSpPr>
              <a:spLocks noChangeArrowheads="1"/>
            </p:cNvSpPr>
            <p:nvPr/>
          </p:nvSpPr>
          <p:spPr bwMode="auto">
            <a:xfrm>
              <a:off x="2632" y="1183"/>
              <a:ext cx="135" cy="2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36"/>
            <p:cNvSpPr>
              <a:spLocks noChangeArrowheads="1"/>
            </p:cNvSpPr>
            <p:nvPr/>
          </p:nvSpPr>
          <p:spPr bwMode="auto">
            <a:xfrm>
              <a:off x="2714" y="1183"/>
              <a:ext cx="90" cy="2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35"/>
            <p:cNvSpPr>
              <a:spLocks noChangeArrowheads="1"/>
            </p:cNvSpPr>
            <p:nvPr/>
          </p:nvSpPr>
          <p:spPr bwMode="auto">
            <a:xfrm>
              <a:off x="2754" y="1080"/>
              <a:ext cx="1575" cy="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(direção normal)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34"/>
            <p:cNvSpPr>
              <a:spLocks noChangeArrowheads="1"/>
            </p:cNvSpPr>
            <p:nvPr/>
          </p:nvSpPr>
          <p:spPr bwMode="auto">
            <a:xfrm>
              <a:off x="2454" y="2164"/>
              <a:ext cx="150" cy="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2548" y="2267"/>
              <a:ext cx="135" cy="2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2630" y="2267"/>
              <a:ext cx="90" cy="2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2670" y="2164"/>
              <a:ext cx="1845" cy="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(direção de ataque)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857" y="843"/>
              <a:ext cx="481" cy="443"/>
            </a:xfrm>
            <a:custGeom>
              <a:avLst/>
              <a:gdLst>
                <a:gd name="T0" fmla="*/ 89 w 481"/>
                <a:gd name="T1" fmla="*/ 0 h 443"/>
                <a:gd name="T2" fmla="*/ 0 w 481"/>
                <a:gd name="T3" fmla="*/ 67 h 443"/>
                <a:gd name="T4" fmla="*/ 389 w 481"/>
                <a:gd name="T5" fmla="*/ 443 h 443"/>
                <a:gd name="T6" fmla="*/ 481 w 481"/>
                <a:gd name="T7" fmla="*/ 404 h 443"/>
                <a:gd name="T8" fmla="*/ 89 w 481"/>
                <a:gd name="T9" fmla="*/ 0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1" h="443">
                  <a:moveTo>
                    <a:pt x="89" y="0"/>
                  </a:moveTo>
                  <a:lnTo>
                    <a:pt x="0" y="67"/>
                  </a:lnTo>
                  <a:lnTo>
                    <a:pt x="389" y="443"/>
                  </a:lnTo>
                  <a:lnTo>
                    <a:pt x="481" y="404"/>
                  </a:lnTo>
                  <a:lnTo>
                    <a:pt x="8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77" y="62"/>
              <a:ext cx="742" cy="675"/>
            </a:xfrm>
            <a:custGeom>
              <a:avLst/>
              <a:gdLst>
                <a:gd name="T0" fmla="*/ 420 w 742"/>
                <a:gd name="T1" fmla="*/ 0 h 675"/>
                <a:gd name="T2" fmla="*/ 271 w 742"/>
                <a:gd name="T3" fmla="*/ 17 h 675"/>
                <a:gd name="T4" fmla="*/ 0 w 742"/>
                <a:gd name="T5" fmla="*/ 378 h 675"/>
                <a:gd name="T6" fmla="*/ 298 w 742"/>
                <a:gd name="T7" fmla="*/ 675 h 675"/>
                <a:gd name="T8" fmla="*/ 742 w 742"/>
                <a:gd name="T9" fmla="*/ 321 h 675"/>
                <a:gd name="T10" fmla="*/ 420 w 742"/>
                <a:gd name="T11" fmla="*/ 0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2" h="675">
                  <a:moveTo>
                    <a:pt x="420" y="0"/>
                  </a:moveTo>
                  <a:lnTo>
                    <a:pt x="271" y="17"/>
                  </a:lnTo>
                  <a:lnTo>
                    <a:pt x="0" y="378"/>
                  </a:lnTo>
                  <a:lnTo>
                    <a:pt x="298" y="675"/>
                  </a:lnTo>
                  <a:lnTo>
                    <a:pt x="742" y="321"/>
                  </a:lnTo>
                  <a:lnTo>
                    <a:pt x="4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1924" y="821"/>
              <a:ext cx="165" cy="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1974" y="1080"/>
              <a:ext cx="135" cy="2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1933" y="2700"/>
              <a:ext cx="90" cy="2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25"/>
            <p:cNvSpPr>
              <a:spLocks noChangeArrowheads="1"/>
            </p:cNvSpPr>
            <p:nvPr/>
          </p:nvSpPr>
          <p:spPr bwMode="auto">
            <a:xfrm>
              <a:off x="1952" y="521"/>
              <a:ext cx="2715" cy="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(direção de escorregamento)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>
              <a:off x="754" y="29"/>
              <a:ext cx="1116" cy="2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Articulação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23"/>
            <p:cNvSpPr>
              <a:spLocks noChangeArrowheads="1"/>
            </p:cNvSpPr>
            <p:nvPr/>
          </p:nvSpPr>
          <p:spPr bwMode="auto">
            <a:xfrm>
              <a:off x="1931" y="29"/>
              <a:ext cx="180" cy="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Freeform 22"/>
            <p:cNvSpPr>
              <a:spLocks/>
            </p:cNvSpPr>
            <p:nvPr/>
          </p:nvSpPr>
          <p:spPr bwMode="auto">
            <a:xfrm>
              <a:off x="231" y="203"/>
              <a:ext cx="112" cy="115"/>
            </a:xfrm>
            <a:custGeom>
              <a:avLst/>
              <a:gdLst>
                <a:gd name="T0" fmla="*/ 0 w 112"/>
                <a:gd name="T1" fmla="*/ 20 h 115"/>
                <a:gd name="T2" fmla="*/ 19 w 112"/>
                <a:gd name="T3" fmla="*/ 0 h 115"/>
                <a:gd name="T4" fmla="*/ 112 w 112"/>
                <a:gd name="T5" fmla="*/ 96 h 115"/>
                <a:gd name="T6" fmla="*/ 93 w 112"/>
                <a:gd name="T7" fmla="*/ 115 h 115"/>
                <a:gd name="T8" fmla="*/ 0 w 112"/>
                <a:gd name="T9" fmla="*/ 2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5">
                  <a:moveTo>
                    <a:pt x="0" y="20"/>
                  </a:moveTo>
                  <a:lnTo>
                    <a:pt x="19" y="0"/>
                  </a:lnTo>
                  <a:lnTo>
                    <a:pt x="112" y="96"/>
                  </a:lnTo>
                  <a:lnTo>
                    <a:pt x="93" y="115"/>
                  </a:lnTo>
                  <a:lnTo>
                    <a:pt x="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0" name="Freeform 21"/>
            <p:cNvSpPr>
              <a:spLocks/>
            </p:cNvSpPr>
            <p:nvPr/>
          </p:nvSpPr>
          <p:spPr bwMode="auto">
            <a:xfrm>
              <a:off x="379" y="354"/>
              <a:ext cx="113" cy="115"/>
            </a:xfrm>
            <a:custGeom>
              <a:avLst/>
              <a:gdLst>
                <a:gd name="T0" fmla="*/ 0 w 113"/>
                <a:gd name="T1" fmla="*/ 19 h 115"/>
                <a:gd name="T2" fmla="*/ 20 w 113"/>
                <a:gd name="T3" fmla="*/ 0 h 115"/>
                <a:gd name="T4" fmla="*/ 113 w 113"/>
                <a:gd name="T5" fmla="*/ 96 h 115"/>
                <a:gd name="T6" fmla="*/ 94 w 113"/>
                <a:gd name="T7" fmla="*/ 115 h 115"/>
                <a:gd name="T8" fmla="*/ 0 w 113"/>
                <a:gd name="T9" fmla="*/ 1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5">
                  <a:moveTo>
                    <a:pt x="0" y="19"/>
                  </a:moveTo>
                  <a:lnTo>
                    <a:pt x="20" y="0"/>
                  </a:lnTo>
                  <a:lnTo>
                    <a:pt x="113" y="96"/>
                  </a:lnTo>
                  <a:lnTo>
                    <a:pt x="94" y="115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" name="Freeform 20"/>
            <p:cNvSpPr>
              <a:spLocks/>
            </p:cNvSpPr>
            <p:nvPr/>
          </p:nvSpPr>
          <p:spPr bwMode="auto">
            <a:xfrm>
              <a:off x="526" y="503"/>
              <a:ext cx="115" cy="115"/>
            </a:xfrm>
            <a:custGeom>
              <a:avLst/>
              <a:gdLst>
                <a:gd name="T0" fmla="*/ 0 w 115"/>
                <a:gd name="T1" fmla="*/ 19 h 115"/>
                <a:gd name="T2" fmla="*/ 19 w 115"/>
                <a:gd name="T3" fmla="*/ 0 h 115"/>
                <a:gd name="T4" fmla="*/ 115 w 115"/>
                <a:gd name="T5" fmla="*/ 96 h 115"/>
                <a:gd name="T6" fmla="*/ 96 w 115"/>
                <a:gd name="T7" fmla="*/ 115 h 115"/>
                <a:gd name="T8" fmla="*/ 0 w 115"/>
                <a:gd name="T9" fmla="*/ 1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15">
                  <a:moveTo>
                    <a:pt x="0" y="19"/>
                  </a:moveTo>
                  <a:lnTo>
                    <a:pt x="19" y="0"/>
                  </a:lnTo>
                  <a:lnTo>
                    <a:pt x="115" y="96"/>
                  </a:lnTo>
                  <a:lnTo>
                    <a:pt x="96" y="115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" name="Freeform 19"/>
            <p:cNvSpPr>
              <a:spLocks/>
            </p:cNvSpPr>
            <p:nvPr/>
          </p:nvSpPr>
          <p:spPr bwMode="auto">
            <a:xfrm>
              <a:off x="675" y="654"/>
              <a:ext cx="113" cy="114"/>
            </a:xfrm>
            <a:custGeom>
              <a:avLst/>
              <a:gdLst>
                <a:gd name="T0" fmla="*/ 0 w 113"/>
                <a:gd name="T1" fmla="*/ 19 h 114"/>
                <a:gd name="T2" fmla="*/ 19 w 113"/>
                <a:gd name="T3" fmla="*/ 0 h 114"/>
                <a:gd name="T4" fmla="*/ 113 w 113"/>
                <a:gd name="T5" fmla="*/ 95 h 114"/>
                <a:gd name="T6" fmla="*/ 93 w 113"/>
                <a:gd name="T7" fmla="*/ 114 h 114"/>
                <a:gd name="T8" fmla="*/ 0 w 113"/>
                <a:gd name="T9" fmla="*/ 1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4">
                  <a:moveTo>
                    <a:pt x="0" y="19"/>
                  </a:moveTo>
                  <a:lnTo>
                    <a:pt x="19" y="0"/>
                  </a:lnTo>
                  <a:lnTo>
                    <a:pt x="113" y="95"/>
                  </a:lnTo>
                  <a:lnTo>
                    <a:pt x="93" y="114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" name="Freeform 18"/>
            <p:cNvSpPr>
              <a:spLocks/>
            </p:cNvSpPr>
            <p:nvPr/>
          </p:nvSpPr>
          <p:spPr bwMode="auto">
            <a:xfrm>
              <a:off x="824" y="804"/>
              <a:ext cx="113" cy="115"/>
            </a:xfrm>
            <a:custGeom>
              <a:avLst/>
              <a:gdLst>
                <a:gd name="T0" fmla="*/ 0 w 113"/>
                <a:gd name="T1" fmla="*/ 20 h 115"/>
                <a:gd name="T2" fmla="*/ 19 w 113"/>
                <a:gd name="T3" fmla="*/ 0 h 115"/>
                <a:gd name="T4" fmla="*/ 113 w 113"/>
                <a:gd name="T5" fmla="*/ 96 h 115"/>
                <a:gd name="T6" fmla="*/ 93 w 113"/>
                <a:gd name="T7" fmla="*/ 115 h 115"/>
                <a:gd name="T8" fmla="*/ 0 w 113"/>
                <a:gd name="T9" fmla="*/ 2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5">
                  <a:moveTo>
                    <a:pt x="0" y="20"/>
                  </a:moveTo>
                  <a:lnTo>
                    <a:pt x="19" y="0"/>
                  </a:lnTo>
                  <a:lnTo>
                    <a:pt x="113" y="96"/>
                  </a:lnTo>
                  <a:lnTo>
                    <a:pt x="93" y="115"/>
                  </a:lnTo>
                  <a:lnTo>
                    <a:pt x="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973" y="953"/>
              <a:ext cx="112" cy="115"/>
            </a:xfrm>
            <a:custGeom>
              <a:avLst/>
              <a:gdLst>
                <a:gd name="T0" fmla="*/ 0 w 112"/>
                <a:gd name="T1" fmla="*/ 19 h 115"/>
                <a:gd name="T2" fmla="*/ 19 w 112"/>
                <a:gd name="T3" fmla="*/ 0 h 115"/>
                <a:gd name="T4" fmla="*/ 112 w 112"/>
                <a:gd name="T5" fmla="*/ 96 h 115"/>
                <a:gd name="T6" fmla="*/ 93 w 112"/>
                <a:gd name="T7" fmla="*/ 115 h 115"/>
                <a:gd name="T8" fmla="*/ 0 w 112"/>
                <a:gd name="T9" fmla="*/ 1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115">
                  <a:moveTo>
                    <a:pt x="0" y="19"/>
                  </a:moveTo>
                  <a:lnTo>
                    <a:pt x="19" y="0"/>
                  </a:lnTo>
                  <a:lnTo>
                    <a:pt x="112" y="96"/>
                  </a:lnTo>
                  <a:lnTo>
                    <a:pt x="93" y="115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1119" y="1104"/>
              <a:ext cx="51" cy="50"/>
            </a:xfrm>
            <a:custGeom>
              <a:avLst/>
              <a:gdLst>
                <a:gd name="T0" fmla="*/ 0 w 51"/>
                <a:gd name="T1" fmla="*/ 19 h 50"/>
                <a:gd name="T2" fmla="*/ 19 w 51"/>
                <a:gd name="T3" fmla="*/ 0 h 50"/>
                <a:gd name="T4" fmla="*/ 51 w 51"/>
                <a:gd name="T5" fmla="*/ 31 h 50"/>
                <a:gd name="T6" fmla="*/ 31 w 51"/>
                <a:gd name="T7" fmla="*/ 50 h 50"/>
                <a:gd name="T8" fmla="*/ 0 w 51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0" y="19"/>
                  </a:moveTo>
                  <a:lnTo>
                    <a:pt x="19" y="0"/>
                  </a:lnTo>
                  <a:lnTo>
                    <a:pt x="51" y="31"/>
                  </a:lnTo>
                  <a:lnTo>
                    <a:pt x="31" y="50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1109" y="1094"/>
              <a:ext cx="92" cy="91"/>
            </a:xfrm>
            <a:custGeom>
              <a:avLst/>
              <a:gdLst>
                <a:gd name="T0" fmla="*/ 73 w 92"/>
                <a:gd name="T1" fmla="*/ 0 h 91"/>
                <a:gd name="T2" fmla="*/ 0 w 92"/>
                <a:gd name="T3" fmla="*/ 69 h 91"/>
                <a:gd name="T4" fmla="*/ 92 w 92"/>
                <a:gd name="T5" fmla="*/ 91 h 91"/>
                <a:gd name="T6" fmla="*/ 73 w 92"/>
                <a:gd name="T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1">
                  <a:moveTo>
                    <a:pt x="73" y="0"/>
                  </a:moveTo>
                  <a:lnTo>
                    <a:pt x="0" y="69"/>
                  </a:lnTo>
                  <a:lnTo>
                    <a:pt x="92" y="91"/>
                  </a:lnTo>
                  <a:lnTo>
                    <a:pt x="73" y="0"/>
                  </a:lnTo>
                  <a:close/>
                </a:path>
              </a:pathLst>
            </a:custGeom>
            <a:grp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14" y="1695"/>
              <a:ext cx="975" cy="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Efetuador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auto">
            <a:xfrm>
              <a:off x="1227" y="874"/>
              <a:ext cx="150" cy="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12"/>
            <p:cNvSpPr>
              <a:spLocks noChangeArrowheads="1"/>
            </p:cNvSpPr>
            <p:nvPr/>
          </p:nvSpPr>
          <p:spPr bwMode="auto">
            <a:xfrm>
              <a:off x="1321" y="977"/>
              <a:ext cx="135" cy="2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11"/>
            <p:cNvSpPr>
              <a:spLocks noChangeArrowheads="1"/>
            </p:cNvSpPr>
            <p:nvPr/>
          </p:nvSpPr>
          <p:spPr bwMode="auto">
            <a:xfrm>
              <a:off x="1402" y="960"/>
              <a:ext cx="135" cy="1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Symbol" pitchFamily="18" charset="2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10"/>
            <p:cNvSpPr>
              <a:spLocks noChangeArrowheads="1"/>
            </p:cNvSpPr>
            <p:nvPr/>
          </p:nvSpPr>
          <p:spPr bwMode="auto">
            <a:xfrm>
              <a:off x="1491" y="977"/>
              <a:ext cx="90" cy="2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1924" y="1702"/>
              <a:ext cx="240" cy="2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8"/>
            <p:cNvSpPr>
              <a:spLocks noChangeArrowheads="1"/>
            </p:cNvSpPr>
            <p:nvPr/>
          </p:nvSpPr>
          <p:spPr bwMode="auto">
            <a:xfrm>
              <a:off x="2096" y="1805"/>
              <a:ext cx="135" cy="2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oup 4"/>
            <p:cNvGrpSpPr>
              <a:grpSpLocks/>
            </p:cNvGrpSpPr>
            <p:nvPr/>
          </p:nvGrpSpPr>
          <p:grpSpPr bwMode="auto">
            <a:xfrm>
              <a:off x="641" y="650"/>
              <a:ext cx="312" cy="312"/>
              <a:chOff x="641" y="650"/>
              <a:chExt cx="312" cy="312"/>
            </a:xfrm>
            <a:grpFill/>
          </p:grpSpPr>
          <p:sp>
            <p:nvSpPr>
              <p:cNvPr id="57" name="Arc 7"/>
              <p:cNvSpPr>
                <a:spLocks/>
              </p:cNvSpPr>
              <p:nvPr/>
            </p:nvSpPr>
            <p:spPr bwMode="auto">
              <a:xfrm>
                <a:off x="693" y="650"/>
                <a:ext cx="260" cy="235"/>
              </a:xfrm>
              <a:custGeom>
                <a:avLst/>
                <a:gdLst>
                  <a:gd name="G0" fmla="+- 21599 0 0"/>
                  <a:gd name="G1" fmla="+- 21599 0 0"/>
                  <a:gd name="G2" fmla="+- 21600 0 0"/>
                  <a:gd name="T0" fmla="*/ 0 w 21599"/>
                  <a:gd name="T1" fmla="*/ 21416 h 21599"/>
                  <a:gd name="T2" fmla="*/ 21434 w 21599"/>
                  <a:gd name="T3" fmla="*/ 0 h 21599"/>
                  <a:gd name="T4" fmla="*/ 21599 w 21599"/>
                  <a:gd name="T5" fmla="*/ 21599 h 2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599" fill="none" extrusionOk="0">
                    <a:moveTo>
                      <a:pt x="-1" y="21415"/>
                    </a:moveTo>
                    <a:cubicBezTo>
                      <a:pt x="99" y="9622"/>
                      <a:pt x="9640" y="89"/>
                      <a:pt x="21433" y="-1"/>
                    </a:cubicBezTo>
                  </a:path>
                  <a:path w="21599" h="21599" stroke="0" extrusionOk="0">
                    <a:moveTo>
                      <a:pt x="-1" y="21415"/>
                    </a:moveTo>
                    <a:cubicBezTo>
                      <a:pt x="99" y="9622"/>
                      <a:pt x="9640" y="89"/>
                      <a:pt x="21433" y="-1"/>
                    </a:cubicBezTo>
                    <a:lnTo>
                      <a:pt x="21599" y="21599"/>
                    </a:lnTo>
                    <a:close/>
                  </a:path>
                </a:pathLst>
              </a:custGeom>
              <a:grpFill/>
              <a:ln w="19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8" name="Line 6"/>
              <p:cNvSpPr>
                <a:spLocks noChangeShapeType="1"/>
              </p:cNvSpPr>
              <p:nvPr/>
            </p:nvSpPr>
            <p:spPr bwMode="auto">
              <a:xfrm flipV="1">
                <a:off x="692" y="871"/>
                <a:ext cx="0" cy="32"/>
              </a:xfrm>
              <a:prstGeom prst="line">
                <a:avLst/>
              </a:prstGeom>
              <a:grpFill/>
              <a:ln w="19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9" name="Freeform 5"/>
              <p:cNvSpPr>
                <a:spLocks/>
              </p:cNvSpPr>
              <p:nvPr/>
            </p:nvSpPr>
            <p:spPr bwMode="auto">
              <a:xfrm>
                <a:off x="641" y="883"/>
                <a:ext cx="101" cy="79"/>
              </a:xfrm>
              <a:custGeom>
                <a:avLst/>
                <a:gdLst>
                  <a:gd name="T0" fmla="*/ 101 w 101"/>
                  <a:gd name="T1" fmla="*/ 0 h 79"/>
                  <a:gd name="T2" fmla="*/ 0 w 101"/>
                  <a:gd name="T3" fmla="*/ 0 h 79"/>
                  <a:gd name="T4" fmla="*/ 51 w 101"/>
                  <a:gd name="T5" fmla="*/ 79 h 79"/>
                  <a:gd name="T6" fmla="*/ 101 w 101"/>
                  <a:gd name="T7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1" h="79">
                    <a:moveTo>
                      <a:pt x="101" y="0"/>
                    </a:moveTo>
                    <a:lnTo>
                      <a:pt x="0" y="0"/>
                    </a:lnTo>
                    <a:lnTo>
                      <a:pt x="51" y="79"/>
                    </a:lnTo>
                    <a:lnTo>
                      <a:pt x="101" y="0"/>
                    </a:lnTo>
                    <a:close/>
                  </a:path>
                </a:pathLst>
              </a:custGeom>
              <a:grpFill/>
              <a:ln w="2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55" name="Rectangle 3"/>
            <p:cNvSpPr>
              <a:spLocks noChangeArrowheads="1"/>
            </p:cNvSpPr>
            <p:nvPr/>
          </p:nvSpPr>
          <p:spPr bwMode="auto">
            <a:xfrm>
              <a:off x="509" y="958"/>
              <a:ext cx="180" cy="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Symbol" pitchFamily="18" charset="2"/>
                </a:rPr>
                <a:t>q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2"/>
            <p:cNvSpPr>
              <a:spLocks noChangeArrowheads="1"/>
            </p:cNvSpPr>
            <p:nvPr/>
          </p:nvSpPr>
          <p:spPr bwMode="auto">
            <a:xfrm>
              <a:off x="634" y="1087"/>
              <a:ext cx="135" cy="2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4" name="Retângulo 63"/>
          <p:cNvSpPr/>
          <p:nvPr/>
        </p:nvSpPr>
        <p:spPr>
          <a:xfrm>
            <a:off x="219075" y="4290536"/>
            <a:ext cx="879157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 smtClean="0">
                <a:solidFill>
                  <a:srgbClr val="FF0000"/>
                </a:solidFill>
              </a:rPr>
              <a:t>EIXOS DO EFETUADOR </a:t>
            </a:r>
          </a:p>
          <a:p>
            <a:endParaRPr lang="pt-BR" dirty="0"/>
          </a:p>
          <a:p>
            <a:r>
              <a:rPr lang="pt-BR" dirty="0" smtClean="0"/>
              <a:t>Para </a:t>
            </a:r>
            <a:r>
              <a:rPr lang="pt-BR" dirty="0"/>
              <a:t>estabelecer o sistema de coordenadas do efetuador, a origem do sistema pode ser escolhida em qualquer ponto conveniente do efetuador. A orientação dos eixos deve ser tal que </a:t>
            </a:r>
            <a:r>
              <a:rPr lang="pt-BR" i="1" dirty="0" err="1"/>
              <a:t>x</a:t>
            </a:r>
            <a:r>
              <a:rPr lang="pt-BR" i="1" baseline="-25000" dirty="0" err="1"/>
              <a:t>n</a:t>
            </a:r>
            <a:r>
              <a:rPr lang="pt-BR" dirty="0"/>
              <a:t> seja perpendicular a </a:t>
            </a:r>
            <a:r>
              <a:rPr lang="pt-BR" i="1" dirty="0"/>
              <a:t>z</a:t>
            </a:r>
            <a:r>
              <a:rPr lang="pt-BR" i="1" baseline="-25000" dirty="0"/>
              <a:t>n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 smtClean="0"/>
              <a:t>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7617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33450" y="419100"/>
            <a:ext cx="76322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Cálculo da Posição </a:t>
            </a:r>
            <a:r>
              <a:rPr lang="pt-BR" sz="2800" b="1" dirty="0"/>
              <a:t>e Orientação do Efetuador</a:t>
            </a:r>
            <a:endParaRPr lang="pt-BR" sz="2800" dirty="0"/>
          </a:p>
          <a:p>
            <a:endParaRPr lang="pt-BR" sz="2800" b="1" dirty="0"/>
          </a:p>
        </p:txBody>
      </p:sp>
      <p:sp>
        <p:nvSpPr>
          <p:cNvPr id="3" name="Retângulo 2"/>
          <p:cNvSpPr/>
          <p:nvPr/>
        </p:nvSpPr>
        <p:spPr>
          <a:xfrm>
            <a:off x="1304924" y="2677210"/>
            <a:ext cx="63912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pt-BR" sz="2400" i="1" dirty="0" err="1">
                <a:solidFill>
                  <a:srgbClr val="FFFF00"/>
                </a:solidFill>
              </a:rPr>
              <a:t>q</a:t>
            </a:r>
            <a:r>
              <a:rPr lang="pt-BR" sz="2400" i="1" baseline="-25000" dirty="0" err="1">
                <a:solidFill>
                  <a:srgbClr val="FFFF00"/>
                </a:solidFill>
              </a:rPr>
              <a:t>i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>
                <a:solidFill>
                  <a:srgbClr val="FFFF00"/>
                </a:solidFill>
                <a:sym typeface="Symbol"/>
              </a:rPr>
              <a:t>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i="1" dirty="0">
                <a:solidFill>
                  <a:srgbClr val="FFFF00"/>
                </a:solidFill>
                <a:sym typeface="Symbol"/>
              </a:rPr>
              <a:t></a:t>
            </a:r>
            <a:r>
              <a:rPr lang="pt-BR" sz="2400" i="1" baseline="-25000" dirty="0">
                <a:solidFill>
                  <a:srgbClr val="FFFF00"/>
                </a:solidFill>
              </a:rPr>
              <a:t>i</a:t>
            </a:r>
            <a:r>
              <a:rPr lang="pt-BR" sz="2400" baseline="-25000" dirty="0">
                <a:solidFill>
                  <a:srgbClr val="FFFF00"/>
                </a:solidFill>
              </a:rPr>
              <a:t> </a:t>
            </a:r>
            <a:r>
              <a:rPr lang="pt-BR" sz="2400" dirty="0">
                <a:solidFill>
                  <a:srgbClr val="FFFF00"/>
                </a:solidFill>
              </a:rPr>
              <a:t>, se a articulação </a:t>
            </a:r>
            <a:r>
              <a:rPr lang="pt-BR" sz="2400" i="1" dirty="0">
                <a:solidFill>
                  <a:srgbClr val="FFFF00"/>
                </a:solidFill>
              </a:rPr>
              <a:t>i</a:t>
            </a:r>
            <a:r>
              <a:rPr lang="pt-BR" sz="2400" dirty="0">
                <a:solidFill>
                  <a:srgbClr val="FFFF00"/>
                </a:solidFill>
              </a:rPr>
              <a:t> for de revolução; e</a:t>
            </a:r>
          </a:p>
          <a:p>
            <a:pPr hangingPunct="0"/>
            <a:r>
              <a:rPr lang="pt-BR" sz="2400" i="1" dirty="0" err="1">
                <a:solidFill>
                  <a:srgbClr val="FFFF00"/>
                </a:solidFill>
              </a:rPr>
              <a:t>q</a:t>
            </a:r>
            <a:r>
              <a:rPr lang="pt-BR" sz="2400" i="1" baseline="-25000" dirty="0" err="1">
                <a:solidFill>
                  <a:srgbClr val="FFFF00"/>
                </a:solidFill>
              </a:rPr>
              <a:t>i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>
                <a:solidFill>
                  <a:srgbClr val="FFFF00"/>
                </a:solidFill>
                <a:sym typeface="Symbol"/>
              </a:rPr>
              <a:t>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i="1" dirty="0" err="1">
                <a:solidFill>
                  <a:srgbClr val="FFFF00"/>
                </a:solidFill>
              </a:rPr>
              <a:t>d</a:t>
            </a:r>
            <a:r>
              <a:rPr lang="pt-BR" sz="2400" i="1" baseline="-25000" dirty="0" err="1">
                <a:solidFill>
                  <a:srgbClr val="FFFF00"/>
                </a:solidFill>
              </a:rPr>
              <a:t>i</a:t>
            </a:r>
            <a:r>
              <a:rPr lang="pt-BR" sz="2400" dirty="0">
                <a:solidFill>
                  <a:srgbClr val="FFFF00"/>
                </a:solidFill>
              </a:rPr>
              <a:t>, se a articulação </a:t>
            </a:r>
            <a:r>
              <a:rPr lang="pt-BR" sz="2400" i="1" dirty="0">
                <a:solidFill>
                  <a:srgbClr val="FFFF00"/>
                </a:solidFill>
              </a:rPr>
              <a:t>i</a:t>
            </a:r>
            <a:r>
              <a:rPr lang="pt-BR" sz="2400" dirty="0">
                <a:solidFill>
                  <a:srgbClr val="FFFF00"/>
                </a:solidFill>
              </a:rPr>
              <a:t> for prismática</a:t>
            </a:r>
            <a:r>
              <a:rPr lang="pt-BR" dirty="0" smtClean="0"/>
              <a:t>.</a:t>
            </a:r>
          </a:p>
          <a:p>
            <a:pPr hangingPunct="0"/>
            <a:endParaRPr lang="pt-BR" dirty="0"/>
          </a:p>
          <a:p>
            <a:pPr hangingPunct="0"/>
            <a:endParaRPr lang="pt-BR" dirty="0" smtClean="0"/>
          </a:p>
          <a:p>
            <a:pPr hangingPunct="0"/>
            <a:r>
              <a:rPr lang="pt-BR" sz="2400" b="1" dirty="0" smtClean="0"/>
              <a:t>-</a:t>
            </a:r>
            <a:r>
              <a:rPr lang="pt-BR" sz="2400" b="1" dirty="0">
                <a:sym typeface="Wingdings" pitchFamily="2" charset="2"/>
              </a:rPr>
              <a:t> CONSTRUÍMOS  </a:t>
            </a:r>
            <a:endParaRPr lang="pt-BR" sz="2400" b="1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778607"/>
              </p:ext>
            </p:extLst>
          </p:nvPr>
        </p:nvGraphicFramePr>
        <p:xfrm>
          <a:off x="4943474" y="3924300"/>
          <a:ext cx="132283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ção" r:id="rId3" imgW="533160" imgH="241200" progId="Equation.3">
                  <p:embed/>
                </p:oleObj>
              </mc:Choice>
              <mc:Fallback>
                <p:oleObj name="Equação" r:id="rId3" imgW="5331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4" y="3924300"/>
                        <a:ext cx="1322833" cy="5905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pt-B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33475" y="4848225"/>
            <a:ext cx="6559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FFFF00"/>
                </a:solidFill>
              </a:rPr>
              <a:t>EFETUADOR EM RELAÇÃO À BASE:</a:t>
            </a:r>
            <a:endParaRPr lang="pt-BR" sz="2800" b="1" dirty="0">
              <a:solidFill>
                <a:srgbClr val="FFFF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199501"/>
              </p:ext>
            </p:extLst>
          </p:nvPr>
        </p:nvGraphicFramePr>
        <p:xfrm>
          <a:off x="1876425" y="5686425"/>
          <a:ext cx="343662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ção" r:id="rId5" imgW="1955800" imgH="241300" progId="Equation.3">
                  <p:embed/>
                </p:oleObj>
              </mc:Choice>
              <mc:Fallback>
                <p:oleObj name="Equação" r:id="rId5" imgW="19558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5686425"/>
                        <a:ext cx="3436620" cy="4191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971550" y="2057400"/>
            <a:ext cx="3837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Variável Considerada: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3562628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4775" y="559564"/>
            <a:ext cx="89535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b="1" u="sng" dirty="0"/>
              <a:t>Passo 1</a:t>
            </a:r>
            <a:r>
              <a:rPr lang="pt-BR" b="1" dirty="0"/>
              <a:t>: Localizar os eixos das articulações, ou seja, os eixos </a:t>
            </a:r>
            <a:r>
              <a:rPr lang="pt-BR" b="1" i="1" dirty="0"/>
              <a:t>z</a:t>
            </a:r>
            <a:r>
              <a:rPr lang="pt-BR" b="1" baseline="-25000" dirty="0"/>
              <a:t>0</a:t>
            </a:r>
            <a:r>
              <a:rPr lang="pt-BR" b="1" dirty="0"/>
              <a:t>, </a:t>
            </a:r>
            <a:r>
              <a:rPr lang="pt-BR" b="1" i="1" dirty="0"/>
              <a:t>z</a:t>
            </a:r>
            <a:r>
              <a:rPr lang="pt-BR" b="1" baseline="-25000" dirty="0"/>
              <a:t>1</a:t>
            </a:r>
            <a:r>
              <a:rPr lang="pt-BR" b="1" dirty="0"/>
              <a:t>, até </a:t>
            </a:r>
            <a:r>
              <a:rPr lang="pt-BR" b="1" i="1" dirty="0"/>
              <a:t>z</a:t>
            </a:r>
            <a:r>
              <a:rPr lang="pt-BR" b="1" i="1" baseline="-25000" dirty="0"/>
              <a:t>n</a:t>
            </a:r>
            <a:r>
              <a:rPr lang="pt-BR" b="1" baseline="-25000" dirty="0">
                <a:sym typeface="Symbol"/>
              </a:rPr>
              <a:t></a:t>
            </a:r>
            <a:r>
              <a:rPr lang="pt-BR" b="1" baseline="-25000" dirty="0"/>
              <a:t>1</a:t>
            </a:r>
            <a:r>
              <a:rPr lang="pt-BR" b="1" dirty="0"/>
              <a:t>, de forma que o eixo da articulação </a:t>
            </a:r>
            <a:r>
              <a:rPr lang="pt-BR" b="1" i="1" dirty="0"/>
              <a:t>i</a:t>
            </a:r>
            <a:r>
              <a:rPr lang="pt-BR" b="1" dirty="0"/>
              <a:t> seja o eixo </a:t>
            </a:r>
            <a:r>
              <a:rPr lang="pt-BR" b="1" i="1" dirty="0"/>
              <a:t>z</a:t>
            </a:r>
            <a:r>
              <a:rPr lang="pt-BR" b="1" i="1" baseline="-25000" dirty="0"/>
              <a:t>i</a:t>
            </a:r>
            <a:r>
              <a:rPr lang="pt-BR" b="1" baseline="-25000" dirty="0">
                <a:sym typeface="Symbol"/>
              </a:rPr>
              <a:t></a:t>
            </a:r>
            <a:r>
              <a:rPr lang="pt-BR" b="1" baseline="-25000" dirty="0"/>
              <a:t>1</a:t>
            </a:r>
            <a:r>
              <a:rPr lang="pt-BR" b="1" dirty="0"/>
              <a:t>.</a:t>
            </a:r>
          </a:p>
          <a:p>
            <a:pPr hangingPunct="0"/>
            <a:r>
              <a:rPr lang="pt-BR" b="1" dirty="0"/>
              <a:t> </a:t>
            </a:r>
          </a:p>
          <a:p>
            <a:pPr algn="just" hangingPunct="0"/>
            <a:r>
              <a:rPr lang="pt-BR" b="1" u="sng" dirty="0"/>
              <a:t>Passo 2</a:t>
            </a:r>
            <a:r>
              <a:rPr lang="pt-BR" b="1" dirty="0"/>
              <a:t>: Estabelecer o sistema de coordenadas da base. A origem deste sistema pode ser escolhida em qualquer lugar do eixo </a:t>
            </a:r>
            <a:r>
              <a:rPr lang="pt-BR" b="1" i="1" dirty="0"/>
              <a:t>z</a:t>
            </a:r>
            <a:r>
              <a:rPr lang="pt-BR" b="1" baseline="-25000" dirty="0"/>
              <a:t>0</a:t>
            </a:r>
            <a:r>
              <a:rPr lang="pt-BR" b="1" dirty="0"/>
              <a:t>. Os eixos </a:t>
            </a:r>
            <a:r>
              <a:rPr lang="pt-BR" b="1" i="1" dirty="0"/>
              <a:t>x</a:t>
            </a:r>
            <a:r>
              <a:rPr lang="pt-BR" b="1" baseline="-25000" dirty="0"/>
              <a:t>0</a:t>
            </a:r>
            <a:r>
              <a:rPr lang="pt-BR" b="1" dirty="0"/>
              <a:t> e </a:t>
            </a:r>
            <a:r>
              <a:rPr lang="pt-BR" b="1" i="1" dirty="0"/>
              <a:t>y</a:t>
            </a:r>
            <a:r>
              <a:rPr lang="pt-BR" b="1" baseline="-25000" dirty="0"/>
              <a:t>0</a:t>
            </a:r>
            <a:r>
              <a:rPr lang="pt-BR" b="1" dirty="0"/>
              <a:t> podem ser escolhidos arbitrariamente, desde que satisfaçam a regra da mão direita.</a:t>
            </a:r>
          </a:p>
        </p:txBody>
      </p:sp>
      <p:sp>
        <p:nvSpPr>
          <p:cNvPr id="8" name="Retângulo 7"/>
          <p:cNvSpPr/>
          <p:nvPr/>
        </p:nvSpPr>
        <p:spPr>
          <a:xfrm>
            <a:off x="104776" y="2799219"/>
            <a:ext cx="88677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pt-BR" b="1" dirty="0"/>
              <a:t>Repetir os passos 3 a 5 para </a:t>
            </a:r>
            <a:r>
              <a:rPr lang="pt-BR" b="1" i="1" dirty="0"/>
              <a:t>i</a:t>
            </a:r>
            <a:r>
              <a:rPr lang="pt-BR" b="1" dirty="0"/>
              <a:t> </a:t>
            </a:r>
            <a:r>
              <a:rPr lang="pt-BR" b="1" dirty="0">
                <a:sym typeface="Symbol"/>
              </a:rPr>
              <a:t></a:t>
            </a:r>
            <a:r>
              <a:rPr lang="pt-BR" b="1" dirty="0"/>
              <a:t> 1,...,</a:t>
            </a:r>
            <a:r>
              <a:rPr lang="pt-BR" b="1" i="1" dirty="0"/>
              <a:t>n</a:t>
            </a:r>
            <a:r>
              <a:rPr lang="pt-BR" b="1" dirty="0">
                <a:sym typeface="Symbol"/>
              </a:rPr>
              <a:t></a:t>
            </a:r>
            <a:r>
              <a:rPr lang="pt-BR" b="1" dirty="0"/>
              <a:t>1.</a:t>
            </a:r>
          </a:p>
          <a:p>
            <a:pPr hangingPunct="0"/>
            <a:r>
              <a:rPr lang="pt-BR" b="1" dirty="0"/>
              <a:t> </a:t>
            </a:r>
          </a:p>
          <a:p>
            <a:pPr algn="just" hangingPunct="0"/>
            <a:r>
              <a:rPr lang="pt-BR" b="1" u="sng" dirty="0"/>
              <a:t>Passo 3</a:t>
            </a:r>
            <a:r>
              <a:rPr lang="pt-BR" b="1" dirty="0"/>
              <a:t>: Localizar a origem do sistema </a:t>
            </a:r>
            <a:r>
              <a:rPr lang="pt-BR" b="1" i="1" dirty="0"/>
              <a:t>i</a:t>
            </a:r>
            <a:r>
              <a:rPr lang="pt-BR" b="1" dirty="0"/>
              <a:t>, ponto </a:t>
            </a:r>
            <a:r>
              <a:rPr lang="pt-BR" b="1" i="1" dirty="0"/>
              <a:t>O</a:t>
            </a:r>
            <a:r>
              <a:rPr lang="pt-BR" b="1" i="1" baseline="-25000" dirty="0"/>
              <a:t>i</a:t>
            </a:r>
            <a:r>
              <a:rPr lang="pt-BR" b="1" dirty="0"/>
              <a:t>, onde a normal comum entre os eixos </a:t>
            </a:r>
            <a:r>
              <a:rPr lang="pt-BR" b="1" i="1" dirty="0" err="1"/>
              <a:t>z</a:t>
            </a:r>
            <a:r>
              <a:rPr lang="pt-BR" b="1" i="1" baseline="-25000" dirty="0" err="1"/>
              <a:t>i</a:t>
            </a:r>
            <a:r>
              <a:rPr lang="pt-BR" b="1" dirty="0"/>
              <a:t> e </a:t>
            </a:r>
            <a:r>
              <a:rPr lang="pt-BR" b="1" i="1" dirty="0"/>
              <a:t>z</a:t>
            </a:r>
            <a:r>
              <a:rPr lang="pt-BR" b="1" i="1" baseline="-25000" dirty="0"/>
              <a:t>i</a:t>
            </a:r>
            <a:r>
              <a:rPr lang="pt-BR" b="1" baseline="-25000" dirty="0">
                <a:sym typeface="Symbol"/>
              </a:rPr>
              <a:t></a:t>
            </a:r>
            <a:r>
              <a:rPr lang="pt-BR" b="1" baseline="-25000" dirty="0"/>
              <a:t>1</a:t>
            </a:r>
            <a:r>
              <a:rPr lang="pt-BR" b="1" dirty="0"/>
              <a:t> intercepta o eixo </a:t>
            </a:r>
            <a:r>
              <a:rPr lang="pt-BR" b="1" i="1" dirty="0" err="1"/>
              <a:t>z</a:t>
            </a:r>
            <a:r>
              <a:rPr lang="pt-BR" b="1" i="1" baseline="-25000" dirty="0" err="1"/>
              <a:t>i</a:t>
            </a:r>
            <a:r>
              <a:rPr lang="pt-BR" b="1" dirty="0"/>
              <a:t>. Se o eixo </a:t>
            </a:r>
            <a:r>
              <a:rPr lang="pt-BR" b="1" i="1" dirty="0" err="1"/>
              <a:t>z</a:t>
            </a:r>
            <a:r>
              <a:rPr lang="pt-BR" b="1" i="1" baseline="-25000" dirty="0" err="1"/>
              <a:t>i</a:t>
            </a:r>
            <a:r>
              <a:rPr lang="pt-BR" b="1" dirty="0"/>
              <a:t> intercepta o eixo  </a:t>
            </a:r>
            <a:r>
              <a:rPr lang="pt-BR" b="1" i="1" dirty="0"/>
              <a:t>z</a:t>
            </a:r>
            <a:r>
              <a:rPr lang="pt-BR" b="1" i="1" baseline="-25000" dirty="0"/>
              <a:t>i</a:t>
            </a:r>
            <a:r>
              <a:rPr lang="pt-BR" b="1" baseline="-25000" dirty="0">
                <a:sym typeface="Symbol"/>
              </a:rPr>
              <a:t></a:t>
            </a:r>
            <a:r>
              <a:rPr lang="pt-BR" b="1" baseline="-25000" dirty="0"/>
              <a:t>1</a:t>
            </a:r>
            <a:r>
              <a:rPr lang="pt-BR" b="1" dirty="0"/>
              <a:t>, localizar o ponto </a:t>
            </a:r>
            <a:r>
              <a:rPr lang="pt-BR" b="1" i="1" dirty="0"/>
              <a:t>O</a:t>
            </a:r>
            <a:r>
              <a:rPr lang="pt-BR" b="1" i="1" baseline="-25000" dirty="0"/>
              <a:t>i</a:t>
            </a:r>
            <a:r>
              <a:rPr lang="pt-BR" b="1" dirty="0"/>
              <a:t> na interseção. Se os eixos </a:t>
            </a:r>
            <a:r>
              <a:rPr lang="pt-BR" b="1" i="1" dirty="0" err="1"/>
              <a:t>z</a:t>
            </a:r>
            <a:r>
              <a:rPr lang="pt-BR" b="1" i="1" baseline="-25000" dirty="0" err="1"/>
              <a:t>i</a:t>
            </a:r>
            <a:r>
              <a:rPr lang="pt-BR" b="1" dirty="0"/>
              <a:t> e </a:t>
            </a:r>
            <a:r>
              <a:rPr lang="pt-BR" b="1" i="1" dirty="0"/>
              <a:t>z</a:t>
            </a:r>
            <a:r>
              <a:rPr lang="pt-BR" b="1" i="1" baseline="-25000" dirty="0"/>
              <a:t>i</a:t>
            </a:r>
            <a:r>
              <a:rPr lang="pt-BR" b="1" baseline="-25000" dirty="0">
                <a:sym typeface="Symbol"/>
              </a:rPr>
              <a:t></a:t>
            </a:r>
            <a:r>
              <a:rPr lang="pt-BR" b="1" baseline="-25000" dirty="0"/>
              <a:t>1</a:t>
            </a:r>
            <a:r>
              <a:rPr lang="pt-BR" b="1" dirty="0"/>
              <a:t> são paralelos, localizar o ponto </a:t>
            </a:r>
            <a:r>
              <a:rPr lang="pt-BR" b="1" i="1" dirty="0"/>
              <a:t>O</a:t>
            </a:r>
            <a:r>
              <a:rPr lang="pt-BR" b="1" i="1" baseline="-25000" dirty="0"/>
              <a:t>i</a:t>
            </a:r>
            <a:r>
              <a:rPr lang="pt-BR" b="1" dirty="0"/>
              <a:t> na articulação </a:t>
            </a:r>
            <a:r>
              <a:rPr lang="pt-BR" b="1" i="1" dirty="0"/>
              <a:t>i</a:t>
            </a:r>
            <a:r>
              <a:rPr lang="pt-BR" b="1" dirty="0"/>
              <a:t>.</a:t>
            </a:r>
          </a:p>
          <a:p>
            <a:pPr hangingPunct="0"/>
            <a:r>
              <a:rPr lang="pt-BR" b="1" dirty="0"/>
              <a:t> </a:t>
            </a:r>
          </a:p>
          <a:p>
            <a:pPr algn="just" hangingPunct="0"/>
            <a:r>
              <a:rPr lang="pt-BR" b="1" u="sng" dirty="0"/>
              <a:t>Passo 4</a:t>
            </a:r>
            <a:r>
              <a:rPr lang="pt-BR" b="1" dirty="0"/>
              <a:t>: Estabelecer o eixo </a:t>
            </a:r>
            <a:r>
              <a:rPr lang="pt-BR" b="1" i="1" dirty="0"/>
              <a:t>x</a:t>
            </a:r>
            <a:r>
              <a:rPr lang="pt-BR" b="1" i="1" baseline="-25000" dirty="0"/>
              <a:t>i</a:t>
            </a:r>
            <a:r>
              <a:rPr lang="pt-BR" b="1" dirty="0"/>
              <a:t> ao longo da normal comum entre os eixos </a:t>
            </a:r>
            <a:r>
              <a:rPr lang="pt-BR" b="1" i="1" dirty="0" err="1"/>
              <a:t>z</a:t>
            </a:r>
            <a:r>
              <a:rPr lang="pt-BR" b="1" i="1" baseline="-25000" dirty="0" err="1"/>
              <a:t>i</a:t>
            </a:r>
            <a:r>
              <a:rPr lang="pt-BR" b="1" dirty="0"/>
              <a:t> e </a:t>
            </a:r>
            <a:r>
              <a:rPr lang="pt-BR" b="1" i="1" dirty="0"/>
              <a:t>z</a:t>
            </a:r>
            <a:r>
              <a:rPr lang="pt-BR" b="1" i="1" baseline="-25000" dirty="0"/>
              <a:t>i</a:t>
            </a:r>
            <a:r>
              <a:rPr lang="pt-BR" b="1" baseline="-25000" dirty="0">
                <a:sym typeface="Symbol"/>
              </a:rPr>
              <a:t></a:t>
            </a:r>
            <a:r>
              <a:rPr lang="pt-BR" b="1" baseline="-25000" dirty="0"/>
              <a:t>1</a:t>
            </a:r>
            <a:r>
              <a:rPr lang="pt-BR" b="1" dirty="0"/>
              <a:t>, a partir do ponto </a:t>
            </a:r>
            <a:r>
              <a:rPr lang="pt-BR" b="1" i="1" dirty="0"/>
              <a:t>O</a:t>
            </a:r>
            <a:r>
              <a:rPr lang="pt-BR" b="1" i="1" baseline="-25000" dirty="0"/>
              <a:t>i</a:t>
            </a:r>
            <a:r>
              <a:rPr lang="pt-BR" b="1" dirty="0"/>
              <a:t>. O sentido do eixo </a:t>
            </a:r>
            <a:r>
              <a:rPr lang="pt-BR" b="1" i="1" dirty="0"/>
              <a:t>x</a:t>
            </a:r>
            <a:r>
              <a:rPr lang="pt-BR" b="1" i="1" baseline="-25000" dirty="0"/>
              <a:t>i</a:t>
            </a:r>
            <a:r>
              <a:rPr lang="pt-BR" b="1" dirty="0"/>
              <a:t> é na direção do eixo </a:t>
            </a:r>
            <a:r>
              <a:rPr lang="pt-BR" b="1" i="1" dirty="0"/>
              <a:t>z</a:t>
            </a:r>
            <a:r>
              <a:rPr lang="pt-BR" b="1" i="1" baseline="-25000" dirty="0"/>
              <a:t>i</a:t>
            </a:r>
            <a:r>
              <a:rPr lang="pt-BR" b="1" baseline="-25000" dirty="0">
                <a:sym typeface="Symbol"/>
              </a:rPr>
              <a:t></a:t>
            </a:r>
            <a:r>
              <a:rPr lang="pt-BR" b="1" baseline="-25000" dirty="0"/>
              <a:t>1</a:t>
            </a:r>
            <a:r>
              <a:rPr lang="pt-BR" b="1" dirty="0"/>
              <a:t> para o eixo </a:t>
            </a:r>
            <a:r>
              <a:rPr lang="pt-BR" b="1" i="1" dirty="0" err="1"/>
              <a:t>z</a:t>
            </a:r>
            <a:r>
              <a:rPr lang="pt-BR" b="1" i="1" baseline="-25000" dirty="0" err="1"/>
              <a:t>i</a:t>
            </a:r>
            <a:r>
              <a:rPr lang="pt-BR" b="1" dirty="0"/>
              <a:t>. Se os eixos </a:t>
            </a:r>
            <a:r>
              <a:rPr lang="pt-BR" b="1" i="1" dirty="0" err="1"/>
              <a:t>z</a:t>
            </a:r>
            <a:r>
              <a:rPr lang="pt-BR" b="1" i="1" baseline="-25000" dirty="0" err="1"/>
              <a:t>i</a:t>
            </a:r>
            <a:r>
              <a:rPr lang="pt-BR" b="1" dirty="0"/>
              <a:t> e </a:t>
            </a:r>
            <a:r>
              <a:rPr lang="pt-BR" b="1" i="1" dirty="0"/>
              <a:t>z</a:t>
            </a:r>
            <a:r>
              <a:rPr lang="pt-BR" b="1" i="1" baseline="-25000" dirty="0"/>
              <a:t>i</a:t>
            </a:r>
            <a:r>
              <a:rPr lang="pt-BR" b="1" baseline="-25000" dirty="0">
                <a:sym typeface="Symbol"/>
              </a:rPr>
              <a:t></a:t>
            </a:r>
            <a:r>
              <a:rPr lang="pt-BR" b="1" baseline="-25000" dirty="0"/>
              <a:t>1</a:t>
            </a:r>
            <a:r>
              <a:rPr lang="pt-BR" b="1" dirty="0"/>
              <a:t> se cruzam, então o eixo </a:t>
            </a:r>
            <a:r>
              <a:rPr lang="pt-BR" b="1" i="1" dirty="0"/>
              <a:t>x</a:t>
            </a:r>
            <a:r>
              <a:rPr lang="pt-BR" b="1" i="1" baseline="-25000" dirty="0"/>
              <a:t>i</a:t>
            </a:r>
            <a:r>
              <a:rPr lang="pt-BR" b="1" dirty="0"/>
              <a:t> é normal a ambos com qualquer direção.</a:t>
            </a:r>
          </a:p>
          <a:p>
            <a:pPr hangingPunct="0"/>
            <a:r>
              <a:rPr lang="pt-BR" b="1" dirty="0"/>
              <a:t> </a:t>
            </a:r>
          </a:p>
          <a:p>
            <a:pPr hangingPunct="0"/>
            <a:r>
              <a:rPr lang="pt-BR" b="1" u="sng" dirty="0"/>
              <a:t>Passo 5</a:t>
            </a:r>
            <a:r>
              <a:rPr lang="pt-BR" b="1" dirty="0"/>
              <a:t>: Tendo os eixos </a:t>
            </a:r>
            <a:r>
              <a:rPr lang="pt-BR" b="1" i="1" dirty="0" err="1"/>
              <a:t>z</a:t>
            </a:r>
            <a:r>
              <a:rPr lang="pt-BR" b="1" i="1" baseline="-25000" dirty="0" err="1"/>
              <a:t>i</a:t>
            </a:r>
            <a:r>
              <a:rPr lang="pt-BR" b="1" dirty="0"/>
              <a:t> e </a:t>
            </a:r>
            <a:r>
              <a:rPr lang="pt-BR" b="1" i="1" dirty="0"/>
              <a:t>x</a:t>
            </a:r>
            <a:r>
              <a:rPr lang="pt-BR" b="1" i="1" baseline="-25000" dirty="0"/>
              <a:t>i</a:t>
            </a:r>
            <a:r>
              <a:rPr lang="pt-BR" b="1" dirty="0"/>
              <a:t>, estabelecer o eixo </a:t>
            </a:r>
            <a:r>
              <a:rPr lang="pt-BR" b="1" i="1" dirty="0" err="1"/>
              <a:t>y</a:t>
            </a:r>
            <a:r>
              <a:rPr lang="pt-BR" b="1" i="1" baseline="-25000" dirty="0" err="1"/>
              <a:t>i</a:t>
            </a:r>
            <a:r>
              <a:rPr lang="pt-BR" b="1" dirty="0"/>
              <a:t> segundo a regra da mão direita</a:t>
            </a:r>
            <a:r>
              <a:rPr lang="pt-BR" b="1" dirty="0" smtClean="0"/>
              <a:t>.</a:t>
            </a:r>
          </a:p>
          <a:p>
            <a:pPr hangingPunct="0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29760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2875" y="1414760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/>
              <a:t>P</a:t>
            </a:r>
            <a:r>
              <a:rPr lang="pt-BR" b="1" u="sng" dirty="0" smtClean="0"/>
              <a:t>asso </a:t>
            </a:r>
            <a:r>
              <a:rPr lang="pt-BR" b="1" u="sng" dirty="0"/>
              <a:t>6</a:t>
            </a:r>
            <a:r>
              <a:rPr lang="pt-BR" b="1" dirty="0"/>
              <a:t>: Estabelecer o sistema de coordenadas do efetuador, sistema </a:t>
            </a:r>
            <a:r>
              <a:rPr lang="pt-BR" b="1" i="1" dirty="0" err="1"/>
              <a:t>O</a:t>
            </a:r>
            <a:r>
              <a:rPr lang="pt-BR" b="1" i="1" baseline="-25000" dirty="0" err="1"/>
              <a:t>n</a:t>
            </a:r>
            <a:r>
              <a:rPr lang="pt-BR" b="1" i="1" dirty="0" err="1"/>
              <a:t>-x</a:t>
            </a:r>
            <a:r>
              <a:rPr lang="pt-BR" b="1" i="1" baseline="-25000" dirty="0" err="1"/>
              <a:t>n</a:t>
            </a:r>
            <a:r>
              <a:rPr lang="pt-BR" b="1" i="1" dirty="0" err="1"/>
              <a:t>y</a:t>
            </a:r>
            <a:r>
              <a:rPr lang="pt-BR" b="1" i="1" baseline="-25000" dirty="0" err="1"/>
              <a:t>n</a:t>
            </a:r>
            <a:r>
              <a:rPr lang="pt-BR" b="1" i="1" dirty="0" err="1"/>
              <a:t>z</a:t>
            </a:r>
            <a:r>
              <a:rPr lang="pt-BR" b="1" i="1" baseline="-25000" dirty="0" err="1"/>
              <a:t>n</a:t>
            </a:r>
            <a:r>
              <a:rPr lang="pt-BR" b="1" dirty="0"/>
              <a:t>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85725" y="2428786"/>
            <a:ext cx="8858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b="1" u="sng" dirty="0"/>
              <a:t>Passo 7</a:t>
            </a:r>
            <a:r>
              <a:rPr lang="pt-BR" b="1" dirty="0"/>
              <a:t>: Criar uma tabela com os parâmetros de </a:t>
            </a:r>
            <a:r>
              <a:rPr lang="pt-BR" b="1" i="1" dirty="0" err="1"/>
              <a:t>Denavit-Hartenberg</a:t>
            </a:r>
            <a:r>
              <a:rPr lang="pt-BR" b="1" dirty="0"/>
              <a:t> referentes a cada um dos ligamentos ou articulações.</a:t>
            </a:r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982607"/>
              </p:ext>
            </p:extLst>
          </p:nvPr>
        </p:nvGraphicFramePr>
        <p:xfrm>
          <a:off x="6343650" y="4000500"/>
          <a:ext cx="132283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ção" r:id="rId3" imgW="533169" imgH="241195" progId="Equation.3">
                  <p:embed/>
                </p:oleObj>
              </mc:Choice>
              <mc:Fallback>
                <p:oleObj name="Equação" r:id="rId3" imgW="533169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4000500"/>
                        <a:ext cx="1322832" cy="5905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tângulo 14"/>
          <p:cNvSpPr/>
          <p:nvPr/>
        </p:nvSpPr>
        <p:spPr>
          <a:xfrm>
            <a:off x="104775" y="3839260"/>
            <a:ext cx="6419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/>
              <a:t>Passo 8</a:t>
            </a:r>
            <a:r>
              <a:rPr lang="pt-BR" b="1" dirty="0"/>
              <a:t>: Montar as matrizes de </a:t>
            </a:r>
            <a:r>
              <a:rPr lang="pt-BR" b="1" dirty="0" smtClean="0"/>
              <a:t>transformação homogênea</a:t>
            </a:r>
            <a:r>
              <a:rPr lang="pt-BR" b="1" dirty="0"/>
              <a:t>,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161925" y="4753660"/>
            <a:ext cx="58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u="sng" dirty="0"/>
              <a:t>Passo 9</a:t>
            </a:r>
            <a:r>
              <a:rPr lang="pt-BR" b="1" dirty="0"/>
              <a:t>: Obter a matriz de transformação homogênea 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087990"/>
              </p:ext>
            </p:extLst>
          </p:nvPr>
        </p:nvGraphicFramePr>
        <p:xfrm>
          <a:off x="6343650" y="5181599"/>
          <a:ext cx="172045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ção" r:id="rId5" imgW="812800" imgH="228600" progId="Equation.3">
                  <p:embed/>
                </p:oleObj>
              </mc:Choice>
              <mc:Fallback>
                <p:oleObj name="Equação" r:id="rId5" imgW="8128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5181599"/>
                        <a:ext cx="1720453" cy="4857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166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619124"/>
            <a:ext cx="3219450" cy="3210339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118729"/>
              </p:ext>
            </p:extLst>
          </p:nvPr>
        </p:nvGraphicFramePr>
        <p:xfrm>
          <a:off x="2381252" y="5166041"/>
          <a:ext cx="4276725" cy="1110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1345"/>
                <a:gridCol w="723845"/>
                <a:gridCol w="723845"/>
                <a:gridCol w="723845"/>
                <a:gridCol w="723845"/>
              </a:tblGrid>
              <a:tr h="37031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Ligamento</a:t>
                      </a:r>
                      <a:endParaRPr lang="pt-B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r>
                        <a:rPr lang="pt-BR" sz="1200" baseline="-25000">
                          <a:effectLst/>
                        </a:rPr>
                        <a:t>i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sym typeface="Symbol"/>
                        </a:rPr>
                        <a:t></a:t>
                      </a:r>
                      <a:r>
                        <a:rPr lang="pt-BR" sz="1200" baseline="-25000">
                          <a:effectLst/>
                        </a:rPr>
                        <a:t>i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</a:t>
                      </a:r>
                      <a:r>
                        <a:rPr lang="pt-BR" sz="1200" baseline="-25000">
                          <a:effectLst/>
                        </a:rPr>
                        <a:t>i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sym typeface="Symbol"/>
                        </a:rPr>
                        <a:t></a:t>
                      </a:r>
                      <a:r>
                        <a:rPr lang="pt-BR" sz="1200" baseline="-25000">
                          <a:effectLst/>
                        </a:rPr>
                        <a:t>i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  <a:tr h="37031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</a:t>
                      </a:r>
                      <a:endParaRPr lang="pt-B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r>
                        <a:rPr lang="pt-BR" sz="1200" baseline="-25000">
                          <a:effectLst/>
                        </a:rPr>
                        <a:t>1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sym typeface="Symbol"/>
                        </a:rPr>
                        <a:t></a:t>
                      </a:r>
                      <a:r>
                        <a:rPr lang="pt-BR" sz="1200" baseline="-25000">
                          <a:effectLst/>
                        </a:rPr>
                        <a:t>1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  <a:tr h="37031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2</a:t>
                      </a:r>
                      <a:endParaRPr lang="pt-B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</a:t>
                      </a:r>
                      <a:r>
                        <a:rPr lang="pt-BR" sz="1200" baseline="-25000">
                          <a:effectLst/>
                        </a:rPr>
                        <a:t>2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</a:t>
                      </a:r>
                      <a:endParaRPr lang="pt-B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sym typeface="Symbol"/>
                        </a:rPr>
                        <a:t></a:t>
                      </a:r>
                      <a:r>
                        <a:rPr lang="pt-BR" sz="1200" baseline="-25000" dirty="0">
                          <a:effectLst/>
                        </a:rPr>
                        <a:t>2</a:t>
                      </a:r>
                      <a:endParaRPr lang="pt-B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00200" y="4603720"/>
            <a:ext cx="59626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Parâmetros de </a:t>
            </a:r>
            <a:r>
              <a:rPr kumimoji="0" lang="pt-BR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Denavit-Hartenberg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97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828859"/>
              </p:ext>
            </p:extLst>
          </p:nvPr>
        </p:nvGraphicFramePr>
        <p:xfrm>
          <a:off x="5781675" y="3274332"/>
          <a:ext cx="3028950" cy="1554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Equação" r:id="rId3" imgW="1803400" imgH="927100" progId="Equation.3">
                  <p:embed/>
                </p:oleObj>
              </mc:Choice>
              <mc:Fallback>
                <p:oleObj name="Equação" r:id="rId3" imgW="1803400" imgH="927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675" y="3274332"/>
                        <a:ext cx="3028950" cy="155454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52400" y="1076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668365"/>
              </p:ext>
            </p:extLst>
          </p:nvPr>
        </p:nvGraphicFramePr>
        <p:xfrm>
          <a:off x="2581275" y="5105400"/>
          <a:ext cx="4234206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" name="Equação" r:id="rId5" imgW="2933700" imgH="927100" progId="Equation.3">
                  <p:embed/>
                </p:oleObj>
              </mc:Choice>
              <mc:Fallback>
                <p:oleObj name="Equação" r:id="rId5" imgW="2933700" imgH="927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5105400"/>
                        <a:ext cx="4234206" cy="15430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04800" y="122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938389"/>
              </p:ext>
            </p:extLst>
          </p:nvPr>
        </p:nvGraphicFramePr>
        <p:xfrm>
          <a:off x="685800" y="3305175"/>
          <a:ext cx="2945090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" name="Equação" r:id="rId7" imgW="1752600" imgH="927100" progId="Equation.3">
                  <p:embed/>
                </p:oleObj>
              </mc:Choice>
              <mc:Fallback>
                <p:oleObj name="Equação" r:id="rId7" imgW="1752600" imgH="927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05175"/>
                        <a:ext cx="2945090" cy="15525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" y="1381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239309"/>
              </p:ext>
            </p:extLst>
          </p:nvPr>
        </p:nvGraphicFramePr>
        <p:xfrm>
          <a:off x="2746374" y="1447799"/>
          <a:ext cx="4046805" cy="153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" name="Equação" r:id="rId9" imgW="2412720" imgH="914400" progId="Equation.3">
                  <p:embed/>
                </p:oleObj>
              </mc:Choice>
              <mc:Fallback>
                <p:oleObj name="Equação" r:id="rId9" imgW="241272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46374" y="1447799"/>
                        <a:ext cx="4046805" cy="153352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690897"/>
              </p:ext>
            </p:extLst>
          </p:nvPr>
        </p:nvGraphicFramePr>
        <p:xfrm>
          <a:off x="1625600" y="1990725"/>
          <a:ext cx="527050" cy="412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" name="Equação" r:id="rId11" imgW="291960" imgH="228600" progId="Equation.3">
                  <p:embed/>
                </p:oleObj>
              </mc:Choice>
              <mc:Fallback>
                <p:oleObj name="Equação" r:id="rId11" imgW="291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25600" y="1990725"/>
                        <a:ext cx="527050" cy="41247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378485"/>
              </p:ext>
            </p:extLst>
          </p:nvPr>
        </p:nvGraphicFramePr>
        <p:xfrm>
          <a:off x="2365374" y="2044700"/>
          <a:ext cx="301625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3" name="Equação" r:id="rId13" imgW="126720" imgH="101520" progId="Equation.3">
                  <p:embed/>
                </p:oleObj>
              </mc:Choice>
              <mc:Fallback>
                <p:oleObj name="Equação" r:id="rId13" imgW="126720" imgH="101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65374" y="2044700"/>
                        <a:ext cx="301625" cy="2413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aixaDeTexto 20"/>
          <p:cNvSpPr txBox="1"/>
          <p:nvPr/>
        </p:nvSpPr>
        <p:spPr>
          <a:xfrm>
            <a:off x="457200" y="0"/>
            <a:ext cx="85795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/>
              <a:t>CÁLCULO DA POSIÇÃO E ORIENTAÇÃO </a:t>
            </a:r>
          </a:p>
          <a:p>
            <a:pPr algn="ctr"/>
            <a:r>
              <a:rPr lang="pt-BR" sz="3200" b="1" dirty="0" smtClean="0"/>
              <a:t>DO EFETUADOR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52467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177156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9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1988182"/>
            <a:ext cx="5540039" cy="36730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4992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tângulo 3088"/>
          <p:cNvSpPr/>
          <p:nvPr/>
        </p:nvSpPr>
        <p:spPr>
          <a:xfrm>
            <a:off x="2555776" y="4545124"/>
            <a:ext cx="25202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AutoShape 4"/>
          <p:cNvSpPr>
            <a:spLocks noChangeAspect="1" noChangeArrowheads="1" noTextEdit="1"/>
          </p:cNvSpPr>
          <p:nvPr/>
        </p:nvSpPr>
        <p:spPr bwMode="auto">
          <a:xfrm>
            <a:off x="1403350" y="1412875"/>
            <a:ext cx="6521450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03350" y="1411287"/>
            <a:ext cx="6521450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398" y="1417637"/>
            <a:ext cx="6515100" cy="410051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Conector de seta reta 18"/>
          <p:cNvCxnSpPr/>
          <p:nvPr/>
        </p:nvCxnSpPr>
        <p:spPr>
          <a:xfrm flipH="1" flipV="1">
            <a:off x="2605134" y="3933056"/>
            <a:ext cx="288032" cy="936104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H="1" flipV="1">
            <a:off x="3981450" y="4319588"/>
            <a:ext cx="5553" cy="1053628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V="1">
            <a:off x="5546771" y="3429000"/>
            <a:ext cx="576064" cy="1060438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2777728" y="4489438"/>
            <a:ext cx="2262324" cy="775766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4" name="Conector de seta reta 3083"/>
          <p:cNvCxnSpPr/>
          <p:nvPr/>
        </p:nvCxnSpPr>
        <p:spPr>
          <a:xfrm>
            <a:off x="4010818" y="4055357"/>
            <a:ext cx="2442370" cy="22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5" name="Conector reto 3094"/>
          <p:cNvCxnSpPr/>
          <p:nvPr/>
        </p:nvCxnSpPr>
        <p:spPr>
          <a:xfrm>
            <a:off x="2555776" y="4761148"/>
            <a:ext cx="28803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>
            <a:off x="3722786" y="5121188"/>
            <a:ext cx="28803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5724128" y="4291744"/>
            <a:ext cx="28803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CaixaDeTexto 3095"/>
          <p:cNvSpPr txBox="1"/>
          <p:nvPr/>
        </p:nvSpPr>
        <p:spPr>
          <a:xfrm>
            <a:off x="6074259" y="4306031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ETAPA 1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ETAPA 2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ETAPA 3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ETAPA 4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64" name="Conector reto 63"/>
          <p:cNvCxnSpPr/>
          <p:nvPr/>
        </p:nvCxnSpPr>
        <p:spPr>
          <a:xfrm>
            <a:off x="7214791" y="4510819"/>
            <a:ext cx="28803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7210028" y="4787044"/>
            <a:ext cx="28803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7219553" y="5068032"/>
            <a:ext cx="2880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>
            <a:off x="7219553" y="5344257"/>
            <a:ext cx="288032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3" name="Conector de seta reta 3102"/>
          <p:cNvCxnSpPr/>
          <p:nvPr/>
        </p:nvCxnSpPr>
        <p:spPr>
          <a:xfrm flipV="1">
            <a:off x="3981450" y="4524375"/>
            <a:ext cx="762000" cy="381000"/>
          </a:xfrm>
          <a:prstGeom prst="straightConnector1">
            <a:avLst/>
          </a:prstGeom>
          <a:ln w="1905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/>
          <p:nvPr/>
        </p:nvCxnSpPr>
        <p:spPr>
          <a:xfrm flipH="1" flipV="1">
            <a:off x="5372100" y="3424238"/>
            <a:ext cx="381001" cy="585788"/>
          </a:xfrm>
          <a:prstGeom prst="straightConnector1">
            <a:avLst/>
          </a:prstGeom>
          <a:ln w="19050">
            <a:solidFill>
              <a:srgbClr val="00B0F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1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76275" y="58847"/>
            <a:ext cx="810577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endParaRPr lang="pt-BR" i="1" dirty="0" smtClean="0"/>
          </a:p>
          <a:p>
            <a:pPr lvl="0" hangingPunct="0"/>
            <a:endParaRPr lang="pt-BR" i="1" dirty="0"/>
          </a:p>
          <a:p>
            <a:pPr lvl="0" hangingPunct="0"/>
            <a:r>
              <a:rPr lang="pt-BR" sz="2800" b="1" i="1" dirty="0" smtClean="0">
                <a:solidFill>
                  <a:srgbClr val="FF0000"/>
                </a:solidFill>
              </a:rPr>
              <a:t>a</a:t>
            </a:r>
            <a:r>
              <a:rPr lang="pt-BR" sz="2800" b="1" i="1" baseline="-25000" dirty="0" smtClean="0">
                <a:solidFill>
                  <a:srgbClr val="FF0000"/>
                </a:solidFill>
              </a:rPr>
              <a:t>i</a:t>
            </a:r>
            <a:r>
              <a:rPr lang="pt-BR" dirty="0"/>
              <a:t>: é a distância (em módulo) entre </a:t>
            </a:r>
            <a:r>
              <a:rPr lang="pt-BR" i="1" dirty="0"/>
              <a:t>z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 e </a:t>
            </a:r>
            <a:r>
              <a:rPr lang="pt-BR" i="1" dirty="0" err="1"/>
              <a:t>z</a:t>
            </a:r>
            <a:r>
              <a:rPr lang="pt-BR" i="1" baseline="-25000" dirty="0" err="1"/>
              <a:t>i</a:t>
            </a:r>
            <a:r>
              <a:rPr lang="pt-BR" dirty="0"/>
              <a:t>, medida ao longo do eixo </a:t>
            </a:r>
            <a:r>
              <a:rPr lang="pt-BR" i="1" dirty="0"/>
              <a:t>x</a:t>
            </a:r>
            <a:r>
              <a:rPr lang="pt-BR" i="1" baseline="-25000" dirty="0"/>
              <a:t>i</a:t>
            </a:r>
            <a:r>
              <a:rPr lang="pt-BR" dirty="0"/>
              <a:t>, que é a normal comum entre </a:t>
            </a:r>
            <a:r>
              <a:rPr lang="pt-BR" i="1" dirty="0"/>
              <a:t>z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 e </a:t>
            </a:r>
            <a:r>
              <a:rPr lang="pt-BR" i="1" dirty="0" err="1"/>
              <a:t>z</a:t>
            </a:r>
            <a:r>
              <a:rPr lang="pt-BR" i="1" baseline="-25000" dirty="0" err="1"/>
              <a:t>i</a:t>
            </a:r>
            <a:r>
              <a:rPr lang="pt-BR" dirty="0"/>
              <a:t>, ou seja, é a distância </a:t>
            </a:r>
            <a:r>
              <a:rPr lang="pt-BR" i="1" dirty="0" err="1"/>
              <a:t>H</a:t>
            </a:r>
            <a:r>
              <a:rPr lang="pt-BR" i="1" baseline="-25000" dirty="0" err="1"/>
              <a:t>i</a:t>
            </a:r>
            <a:r>
              <a:rPr lang="pt-BR" i="1" dirty="0" err="1"/>
              <a:t>O</a:t>
            </a:r>
            <a:r>
              <a:rPr lang="pt-BR" i="1" baseline="-25000" dirty="0" err="1"/>
              <a:t>i</a:t>
            </a:r>
            <a:r>
              <a:rPr lang="pt-BR" dirty="0" smtClean="0"/>
              <a:t>;</a:t>
            </a:r>
          </a:p>
          <a:p>
            <a:pPr lvl="0" hangingPunct="0"/>
            <a:endParaRPr lang="pt-BR" dirty="0"/>
          </a:p>
          <a:p>
            <a:pPr lvl="0" hangingPunct="0"/>
            <a:endParaRPr lang="pt-BR" dirty="0"/>
          </a:p>
          <a:p>
            <a:pPr lvl="0" hangingPunct="0"/>
            <a:r>
              <a:rPr lang="pt-BR" sz="2800" b="1" i="1" dirty="0">
                <a:solidFill>
                  <a:srgbClr val="FF0000"/>
                </a:solidFill>
                <a:sym typeface="Symbol"/>
              </a:rPr>
              <a:t></a:t>
            </a:r>
            <a:r>
              <a:rPr lang="pt-BR" sz="2800" b="1" i="1" baseline="-25000" dirty="0">
                <a:solidFill>
                  <a:srgbClr val="FF0000"/>
                </a:solidFill>
              </a:rPr>
              <a:t>i</a:t>
            </a:r>
            <a:r>
              <a:rPr lang="pt-BR" dirty="0"/>
              <a:t>: é o ângulo (com sinal) entre o eixo </a:t>
            </a:r>
            <a:r>
              <a:rPr lang="pt-BR" i="1" dirty="0"/>
              <a:t>z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 e o eixo </a:t>
            </a:r>
            <a:r>
              <a:rPr lang="pt-BR" i="1" dirty="0" err="1"/>
              <a:t>z</a:t>
            </a:r>
            <a:r>
              <a:rPr lang="pt-BR" i="1" baseline="-25000" dirty="0" err="1"/>
              <a:t>i</a:t>
            </a:r>
            <a:r>
              <a:rPr lang="pt-BR" dirty="0"/>
              <a:t>, medido em torno do eixo </a:t>
            </a:r>
            <a:r>
              <a:rPr lang="pt-BR" i="1" dirty="0"/>
              <a:t>x</a:t>
            </a:r>
            <a:r>
              <a:rPr lang="pt-BR" i="1" baseline="-25000" dirty="0"/>
              <a:t>i</a:t>
            </a:r>
            <a:r>
              <a:rPr lang="pt-BR" dirty="0"/>
              <a:t>, segundo a regra da mão direita, ou seja, é o ângulo de rotação em torno do eixo </a:t>
            </a:r>
            <a:r>
              <a:rPr lang="pt-BR" i="1" dirty="0"/>
              <a:t>x</a:t>
            </a:r>
            <a:r>
              <a:rPr lang="pt-BR" i="1" baseline="-25000" dirty="0"/>
              <a:t>i</a:t>
            </a:r>
            <a:r>
              <a:rPr lang="pt-BR" dirty="0"/>
              <a:t>, que o eixo </a:t>
            </a:r>
            <a:r>
              <a:rPr lang="pt-BR" i="1" dirty="0"/>
              <a:t>z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 deve girar para que fique paralelo ao eixo </a:t>
            </a:r>
            <a:r>
              <a:rPr lang="pt-BR" i="1" dirty="0" err="1"/>
              <a:t>z</a:t>
            </a:r>
            <a:r>
              <a:rPr lang="pt-BR" baseline="-25000" dirty="0" err="1"/>
              <a:t>i</a:t>
            </a:r>
            <a:r>
              <a:rPr lang="pt-BR" dirty="0" smtClean="0"/>
              <a:t>;</a:t>
            </a:r>
          </a:p>
          <a:p>
            <a:pPr lvl="0" hangingPunct="0"/>
            <a:endParaRPr lang="pt-BR" dirty="0"/>
          </a:p>
          <a:p>
            <a:pPr lvl="0" hangingPunct="0"/>
            <a:endParaRPr lang="pt-BR" dirty="0"/>
          </a:p>
          <a:p>
            <a:pPr lvl="0" algn="just" hangingPunct="0"/>
            <a:r>
              <a:rPr lang="pt-BR" sz="2800" b="1" i="1" dirty="0" err="1">
                <a:solidFill>
                  <a:srgbClr val="FF0000"/>
                </a:solidFill>
              </a:rPr>
              <a:t>d</a:t>
            </a:r>
            <a:r>
              <a:rPr lang="pt-BR" sz="2800" b="1" i="1" baseline="-25000" dirty="0" err="1">
                <a:solidFill>
                  <a:srgbClr val="FF0000"/>
                </a:solidFill>
              </a:rPr>
              <a:t>i</a:t>
            </a:r>
            <a:r>
              <a:rPr lang="pt-BR" dirty="0"/>
              <a:t>: é a distância (com sinal) entre os eixos </a:t>
            </a:r>
            <a:r>
              <a:rPr lang="pt-BR" i="1" dirty="0"/>
              <a:t>x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 e </a:t>
            </a:r>
            <a:r>
              <a:rPr lang="pt-BR" i="1" dirty="0"/>
              <a:t>x</a:t>
            </a:r>
            <a:r>
              <a:rPr lang="pt-BR" i="1" baseline="-25000" dirty="0"/>
              <a:t>i</a:t>
            </a:r>
            <a:r>
              <a:rPr lang="pt-BR" dirty="0"/>
              <a:t>, medida sobre o eixo </a:t>
            </a:r>
            <a:r>
              <a:rPr lang="pt-BR" i="1" dirty="0"/>
              <a:t>z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 (que é a normal comum entre </a:t>
            </a:r>
            <a:r>
              <a:rPr lang="pt-BR" i="1" dirty="0"/>
              <a:t>x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 e </a:t>
            </a:r>
            <a:r>
              <a:rPr lang="pt-BR" i="1" dirty="0"/>
              <a:t>x</a:t>
            </a:r>
            <a:r>
              <a:rPr lang="pt-BR" i="1" baseline="-25000" dirty="0"/>
              <a:t>i</a:t>
            </a:r>
            <a:r>
              <a:rPr lang="pt-BR" dirty="0"/>
              <a:t>), partindo-se de </a:t>
            </a:r>
            <a:r>
              <a:rPr lang="pt-BR" i="1" dirty="0"/>
              <a:t>O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 e indo em direção à </a:t>
            </a:r>
            <a:r>
              <a:rPr lang="pt-BR" i="1" dirty="0" err="1"/>
              <a:t>H</a:t>
            </a:r>
            <a:r>
              <a:rPr lang="pt-BR" i="1" baseline="-25000" dirty="0" err="1"/>
              <a:t>i</a:t>
            </a:r>
            <a:r>
              <a:rPr lang="pt-BR" dirty="0"/>
              <a:t>. O sinal de </a:t>
            </a:r>
            <a:r>
              <a:rPr lang="pt-BR" i="1" dirty="0" err="1"/>
              <a:t>d</a:t>
            </a:r>
            <a:r>
              <a:rPr lang="pt-BR" i="1" baseline="-25000" dirty="0" err="1"/>
              <a:t>i</a:t>
            </a:r>
            <a:r>
              <a:rPr lang="pt-BR" dirty="0"/>
              <a:t> é positivo, se para ir de </a:t>
            </a:r>
            <a:r>
              <a:rPr lang="pt-BR" i="1" dirty="0"/>
              <a:t>O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 até </a:t>
            </a:r>
            <a:r>
              <a:rPr lang="pt-BR" i="1" dirty="0" err="1"/>
              <a:t>H</a:t>
            </a:r>
            <a:r>
              <a:rPr lang="pt-BR" i="1" baseline="-25000" dirty="0" err="1"/>
              <a:t>i</a:t>
            </a:r>
            <a:r>
              <a:rPr lang="pt-BR" dirty="0"/>
              <a:t>, caminha-se no sentido positivo de </a:t>
            </a:r>
            <a:r>
              <a:rPr lang="pt-BR" i="1" dirty="0"/>
              <a:t>z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, e negativo, se caminha-se no sentido oposto de  </a:t>
            </a:r>
            <a:r>
              <a:rPr lang="pt-BR" i="1" dirty="0"/>
              <a:t>z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 smtClean="0"/>
              <a:t>;</a:t>
            </a:r>
          </a:p>
          <a:p>
            <a:pPr lvl="0" hangingPunct="0"/>
            <a:endParaRPr lang="pt-BR" dirty="0"/>
          </a:p>
          <a:p>
            <a:pPr lvl="0" hangingPunct="0"/>
            <a:endParaRPr lang="pt-BR" dirty="0"/>
          </a:p>
          <a:p>
            <a:pPr lvl="0" hangingPunct="0"/>
            <a:r>
              <a:rPr lang="pt-BR" sz="2800" b="1" i="1" dirty="0">
                <a:solidFill>
                  <a:srgbClr val="FF0000"/>
                </a:solidFill>
                <a:sym typeface="Symbol"/>
              </a:rPr>
              <a:t></a:t>
            </a:r>
            <a:r>
              <a:rPr lang="pt-BR" sz="2800" b="1" i="1" baseline="-25000" dirty="0">
                <a:solidFill>
                  <a:srgbClr val="FF0000"/>
                </a:solidFill>
              </a:rPr>
              <a:t>i</a:t>
            </a:r>
            <a:r>
              <a:rPr lang="pt-BR" dirty="0"/>
              <a:t>: é o ângulo (com sinal) entre o eixo </a:t>
            </a:r>
            <a:r>
              <a:rPr lang="pt-BR" i="1" dirty="0"/>
              <a:t>x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 e o eixo </a:t>
            </a:r>
            <a:r>
              <a:rPr lang="pt-BR" i="1" dirty="0"/>
              <a:t>x</a:t>
            </a:r>
            <a:r>
              <a:rPr lang="pt-BR" i="1" baseline="-25000" dirty="0"/>
              <a:t>i</a:t>
            </a:r>
            <a:r>
              <a:rPr lang="pt-BR" dirty="0"/>
              <a:t>, medido em torno do eixo </a:t>
            </a:r>
            <a:r>
              <a:rPr lang="pt-BR" i="1" dirty="0"/>
              <a:t>z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, segundo a regra da mão direita, ou seja, é o ângulo de rotação em torno do eixo </a:t>
            </a:r>
            <a:r>
              <a:rPr lang="pt-BR" i="1" dirty="0"/>
              <a:t>z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, que o eixo </a:t>
            </a:r>
            <a:r>
              <a:rPr lang="pt-BR" i="1" dirty="0"/>
              <a:t>x</a:t>
            </a:r>
            <a:r>
              <a:rPr lang="pt-BR" i="1" baseline="-25000" dirty="0"/>
              <a:t>i</a:t>
            </a:r>
            <a:r>
              <a:rPr lang="pt-BR" baseline="-25000" dirty="0">
                <a:sym typeface="Symbol"/>
              </a:rPr>
              <a:t></a:t>
            </a:r>
            <a:r>
              <a:rPr lang="pt-BR" baseline="-25000" dirty="0"/>
              <a:t>1</a:t>
            </a:r>
            <a:r>
              <a:rPr lang="pt-BR" dirty="0"/>
              <a:t> deve girar para que fique paralelo ao eixo </a:t>
            </a:r>
            <a:r>
              <a:rPr lang="pt-BR" i="1" dirty="0"/>
              <a:t>x</a:t>
            </a:r>
            <a:r>
              <a:rPr lang="pt-BR" i="1" baseline="-25000" dirty="0"/>
              <a:t>i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63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09600"/>
            <a:ext cx="6278563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342106"/>
            <a:ext cx="6278563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58345"/>
            <a:ext cx="2454652" cy="135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3258345"/>
            <a:ext cx="6278563" cy="135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7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2442369"/>
            <a:ext cx="6278563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8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325" y="2257425"/>
            <a:ext cx="14605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92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377825"/>
            <a:ext cx="62785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863600"/>
            <a:ext cx="6278563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00" y="4466431"/>
            <a:ext cx="6278563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150" y="4284663"/>
            <a:ext cx="6278563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969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4" y="604838"/>
            <a:ext cx="6278563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225425"/>
            <a:ext cx="62785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4622800"/>
            <a:ext cx="6278563" cy="131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4681538"/>
            <a:ext cx="2754298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79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4" y="706041"/>
            <a:ext cx="6278563" cy="210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30188"/>
            <a:ext cx="6278563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25" y="3267075"/>
            <a:ext cx="6278563" cy="135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381376"/>
            <a:ext cx="2943677" cy="168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006" y="2286397"/>
            <a:ext cx="6278563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rco 2"/>
          <p:cNvSpPr/>
          <p:nvPr/>
        </p:nvSpPr>
        <p:spPr>
          <a:xfrm>
            <a:off x="3790156" y="2105025"/>
            <a:ext cx="277019" cy="643732"/>
          </a:xfrm>
          <a:prstGeom prst="arc">
            <a:avLst>
              <a:gd name="adj1" fmla="val 16200000"/>
              <a:gd name="adj2" fmla="val 40219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764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497</TotalTime>
  <Words>678</Words>
  <Application>Microsoft Office PowerPoint</Application>
  <PresentationFormat>Apresentação na tela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9" baseType="lpstr">
      <vt:lpstr>Ápice</vt:lpstr>
      <vt:lpstr>Equação</vt:lpstr>
      <vt:lpstr>CINEMÁTICA DIRETA DE MANIPULADORES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CINEMÁTICA DIRETA DE MANIPULADORES</dc:title>
  <dc:creator>Dell</dc:creator>
  <cp:lastModifiedBy>Ettore</cp:lastModifiedBy>
  <cp:revision>32</cp:revision>
  <dcterms:created xsi:type="dcterms:W3CDTF">2013-05-06T14:29:01Z</dcterms:created>
  <dcterms:modified xsi:type="dcterms:W3CDTF">2015-09-01T03:24:25Z</dcterms:modified>
</cp:coreProperties>
</file>