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72" r:id="rId3"/>
    <p:sldId id="265" r:id="rId4"/>
    <p:sldId id="267" r:id="rId5"/>
    <p:sldId id="268" r:id="rId6"/>
    <p:sldId id="275" r:id="rId7"/>
    <p:sldId id="276" r:id="rId8"/>
    <p:sldId id="27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12D"/>
    <a:srgbClr val="104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3"/>
  </p:normalViewPr>
  <p:slideViewPr>
    <p:cSldViewPr>
      <p:cViewPr>
        <p:scale>
          <a:sx n="124" d="100"/>
          <a:sy n="124" d="100"/>
        </p:scale>
        <p:origin x="1280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FE98CA-92E8-2B4B-83E0-6E62F71F2BD8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ADEA31-BCB7-C446-A459-FA842684253E}">
      <dgm:prSet phldrT="[Text]" custT="1"/>
      <dgm:spPr/>
      <dgm:t>
        <a:bodyPr/>
        <a:lstStyle/>
        <a:p>
          <a:r>
            <a:rPr lang="en-US" sz="2000" b="1" dirty="0" err="1"/>
            <a:t>Fornecedores</a:t>
          </a:r>
          <a:r>
            <a:rPr lang="en-US" sz="2000" b="1" dirty="0"/>
            <a:t> de </a:t>
          </a:r>
          <a:r>
            <a:rPr lang="en-US" sz="2000" b="1" dirty="0" err="1"/>
            <a:t>Softwares</a:t>
          </a:r>
          <a:endParaRPr lang="en-US" sz="2000" b="1" dirty="0"/>
        </a:p>
      </dgm:t>
    </dgm:pt>
    <dgm:pt modelId="{7B641298-80DE-0C41-AE8E-FCF2E0DA3124}" type="parTrans" cxnId="{ADC50034-A677-A24E-AEBB-5CD5863063B8}">
      <dgm:prSet/>
      <dgm:spPr/>
      <dgm:t>
        <a:bodyPr/>
        <a:lstStyle/>
        <a:p>
          <a:endParaRPr lang="en-US"/>
        </a:p>
      </dgm:t>
    </dgm:pt>
    <dgm:pt modelId="{1EE93273-3927-2242-975F-DB2228BDB880}" type="sibTrans" cxnId="{ADC50034-A677-A24E-AEBB-5CD5863063B8}">
      <dgm:prSet/>
      <dgm:spPr/>
      <dgm:t>
        <a:bodyPr/>
        <a:lstStyle/>
        <a:p>
          <a:endParaRPr lang="en-US"/>
        </a:p>
      </dgm:t>
    </dgm:pt>
    <dgm:pt modelId="{54651842-FEE5-BA43-A584-668CBD7480A7}">
      <dgm:prSet phldrT="[Text]"/>
      <dgm:spPr/>
      <dgm:t>
        <a:bodyPr/>
        <a:lstStyle/>
        <a:p>
          <a:r>
            <a:rPr lang="en-US" dirty="0" err="1"/>
            <a:t>Construtoras</a:t>
          </a:r>
          <a:endParaRPr lang="en-US" dirty="0"/>
        </a:p>
      </dgm:t>
    </dgm:pt>
    <dgm:pt modelId="{6B447879-16E8-7445-B958-4D15C40102F1}" type="parTrans" cxnId="{FAAA8590-308E-864D-8282-B92092F450E0}">
      <dgm:prSet/>
      <dgm:spPr/>
      <dgm:t>
        <a:bodyPr/>
        <a:lstStyle/>
        <a:p>
          <a:endParaRPr lang="en-US"/>
        </a:p>
      </dgm:t>
    </dgm:pt>
    <dgm:pt modelId="{C378788C-AD68-A341-B10F-4410B7EF6F11}" type="sibTrans" cxnId="{FAAA8590-308E-864D-8282-B92092F450E0}">
      <dgm:prSet/>
      <dgm:spPr/>
      <dgm:t>
        <a:bodyPr/>
        <a:lstStyle/>
        <a:p>
          <a:endParaRPr lang="en-US"/>
        </a:p>
      </dgm:t>
    </dgm:pt>
    <dgm:pt modelId="{1203A47E-071A-9E4D-B9E0-B476C63DA426}">
      <dgm:prSet phldrT="[Text]"/>
      <dgm:spPr/>
      <dgm:t>
        <a:bodyPr/>
        <a:lstStyle/>
        <a:p>
          <a:r>
            <a:rPr lang="en-US" dirty="0" err="1"/>
            <a:t>Incorporadoras</a:t>
          </a:r>
          <a:endParaRPr lang="en-US" dirty="0"/>
        </a:p>
      </dgm:t>
    </dgm:pt>
    <dgm:pt modelId="{5C6965F8-3A52-0E40-992D-6B0F48029ABA}" type="parTrans" cxnId="{0AD46ED9-342E-2F43-AB9C-B06D877B8109}">
      <dgm:prSet/>
      <dgm:spPr/>
      <dgm:t>
        <a:bodyPr/>
        <a:lstStyle/>
        <a:p>
          <a:endParaRPr lang="en-US"/>
        </a:p>
      </dgm:t>
    </dgm:pt>
    <dgm:pt modelId="{D8277137-83CD-AE44-B94E-54505B00A89B}" type="sibTrans" cxnId="{0AD46ED9-342E-2F43-AB9C-B06D877B8109}">
      <dgm:prSet/>
      <dgm:spPr/>
      <dgm:t>
        <a:bodyPr/>
        <a:lstStyle/>
        <a:p>
          <a:endParaRPr lang="en-US"/>
        </a:p>
      </dgm:t>
    </dgm:pt>
    <dgm:pt modelId="{7B5AA308-501E-3149-83A4-A7B45F47421A}">
      <dgm:prSet phldrT="[Text]"/>
      <dgm:spPr/>
      <dgm:t>
        <a:bodyPr/>
        <a:lstStyle/>
        <a:p>
          <a:r>
            <a:rPr lang="en-US" dirty="0" err="1"/>
            <a:t>Fornecedores</a:t>
          </a:r>
          <a:r>
            <a:rPr lang="en-US" dirty="0"/>
            <a:t> de M.O</a:t>
          </a:r>
        </a:p>
      </dgm:t>
    </dgm:pt>
    <dgm:pt modelId="{B2B65C95-A830-FC43-84EF-5D60906C4F7B}" type="parTrans" cxnId="{89F08C03-6303-E04E-B172-0E33673108AE}">
      <dgm:prSet/>
      <dgm:spPr/>
      <dgm:t>
        <a:bodyPr/>
        <a:lstStyle/>
        <a:p>
          <a:endParaRPr lang="en-US"/>
        </a:p>
      </dgm:t>
    </dgm:pt>
    <dgm:pt modelId="{2555CC8E-7531-674E-B3C2-ABDB12686CAF}" type="sibTrans" cxnId="{89F08C03-6303-E04E-B172-0E33673108AE}">
      <dgm:prSet/>
      <dgm:spPr/>
      <dgm:t>
        <a:bodyPr/>
        <a:lstStyle/>
        <a:p>
          <a:endParaRPr lang="en-US"/>
        </a:p>
      </dgm:t>
    </dgm:pt>
    <dgm:pt modelId="{7E82E90C-965A-BB4C-BFDE-D2837E3B4948}">
      <dgm:prSet phldrT="[Text]"/>
      <dgm:spPr/>
      <dgm:t>
        <a:bodyPr/>
        <a:lstStyle/>
        <a:p>
          <a:r>
            <a:rPr lang="en-US" dirty="0" err="1"/>
            <a:t>Projetistas</a:t>
          </a:r>
          <a:endParaRPr lang="en-US" dirty="0"/>
        </a:p>
      </dgm:t>
    </dgm:pt>
    <dgm:pt modelId="{960ACB0A-AC37-BC42-8671-799ABF1279C4}" type="parTrans" cxnId="{5226FEE5-4375-5A4A-9B1B-608E873B661B}">
      <dgm:prSet/>
      <dgm:spPr/>
      <dgm:t>
        <a:bodyPr/>
        <a:lstStyle/>
        <a:p>
          <a:endParaRPr lang="en-US"/>
        </a:p>
      </dgm:t>
    </dgm:pt>
    <dgm:pt modelId="{2FFCA95B-3C4D-7A4D-8456-D70AE5C5EBE1}" type="sibTrans" cxnId="{5226FEE5-4375-5A4A-9B1B-608E873B661B}">
      <dgm:prSet/>
      <dgm:spPr/>
      <dgm:t>
        <a:bodyPr/>
        <a:lstStyle/>
        <a:p>
          <a:endParaRPr lang="en-US"/>
        </a:p>
      </dgm:t>
    </dgm:pt>
    <dgm:pt modelId="{1B46BD0B-A9A1-1D47-89E6-2F6D0BE047B9}" type="pres">
      <dgm:prSet presAssocID="{ADFE98CA-92E8-2B4B-83E0-6E62F71F2BD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82D3ECD-F7A1-B849-BC64-E435A04B0DA4}" type="pres">
      <dgm:prSet presAssocID="{ADFE98CA-92E8-2B4B-83E0-6E62F71F2BD8}" presName="matrix" presStyleCnt="0"/>
      <dgm:spPr/>
    </dgm:pt>
    <dgm:pt modelId="{3B667095-7EC9-6C41-B066-E9ABC60C193D}" type="pres">
      <dgm:prSet presAssocID="{ADFE98CA-92E8-2B4B-83E0-6E62F71F2BD8}" presName="tile1" presStyleLbl="node1" presStyleIdx="0" presStyleCnt="4"/>
      <dgm:spPr/>
    </dgm:pt>
    <dgm:pt modelId="{476B53F7-39A1-EA4C-80E6-7A3AD4EC4F4D}" type="pres">
      <dgm:prSet presAssocID="{ADFE98CA-92E8-2B4B-83E0-6E62F71F2BD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2200F1F-826C-FB4C-AA94-46F5F8C0292E}" type="pres">
      <dgm:prSet presAssocID="{ADFE98CA-92E8-2B4B-83E0-6E62F71F2BD8}" presName="tile2" presStyleLbl="node1" presStyleIdx="1" presStyleCnt="4"/>
      <dgm:spPr/>
    </dgm:pt>
    <dgm:pt modelId="{8513804A-CEEE-5B45-80A4-03070425597F}" type="pres">
      <dgm:prSet presAssocID="{ADFE98CA-92E8-2B4B-83E0-6E62F71F2BD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5EE606E-835F-234B-B54D-0922D73202F4}" type="pres">
      <dgm:prSet presAssocID="{ADFE98CA-92E8-2B4B-83E0-6E62F71F2BD8}" presName="tile3" presStyleLbl="node1" presStyleIdx="2" presStyleCnt="4" custLinFactNeighborX="0" custLinFactNeighborY="1774"/>
      <dgm:spPr/>
    </dgm:pt>
    <dgm:pt modelId="{59649351-1D61-D141-9790-2200B28FB0DE}" type="pres">
      <dgm:prSet presAssocID="{ADFE98CA-92E8-2B4B-83E0-6E62F71F2BD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4352DA6-6FB1-A943-A774-56272786AAA6}" type="pres">
      <dgm:prSet presAssocID="{ADFE98CA-92E8-2B4B-83E0-6E62F71F2BD8}" presName="tile4" presStyleLbl="node1" presStyleIdx="3" presStyleCnt="4"/>
      <dgm:spPr/>
    </dgm:pt>
    <dgm:pt modelId="{C2A63757-2FC0-A44B-A4E7-3046B0E4EF0B}" type="pres">
      <dgm:prSet presAssocID="{ADFE98CA-92E8-2B4B-83E0-6E62F71F2BD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D02DC78-01CA-4C45-BBB4-235A8D4F6769}" type="pres">
      <dgm:prSet presAssocID="{ADFE98CA-92E8-2B4B-83E0-6E62F71F2BD8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9F08C03-6303-E04E-B172-0E33673108AE}" srcId="{36ADEA31-BCB7-C446-A459-FA842684253E}" destId="{7B5AA308-501E-3149-83A4-A7B45F47421A}" srcOrd="2" destOrd="0" parTransId="{B2B65C95-A830-FC43-84EF-5D60906C4F7B}" sibTransId="{2555CC8E-7531-674E-B3C2-ABDB12686CAF}"/>
    <dgm:cxn modelId="{ADB3EA12-6250-B34F-9288-D21AB7619BFA}" type="presOf" srcId="{7E82E90C-965A-BB4C-BFDE-D2837E3B4948}" destId="{44352DA6-6FB1-A943-A774-56272786AAA6}" srcOrd="0" destOrd="0" presId="urn:microsoft.com/office/officeart/2005/8/layout/matrix1"/>
    <dgm:cxn modelId="{F192AF17-A747-8D4E-B72A-0EF90915A2AB}" type="presOf" srcId="{ADFE98CA-92E8-2B4B-83E0-6E62F71F2BD8}" destId="{1B46BD0B-A9A1-1D47-89E6-2F6D0BE047B9}" srcOrd="0" destOrd="0" presId="urn:microsoft.com/office/officeart/2005/8/layout/matrix1"/>
    <dgm:cxn modelId="{ADC50034-A677-A24E-AEBB-5CD5863063B8}" srcId="{ADFE98CA-92E8-2B4B-83E0-6E62F71F2BD8}" destId="{36ADEA31-BCB7-C446-A459-FA842684253E}" srcOrd="0" destOrd="0" parTransId="{7B641298-80DE-0C41-AE8E-FCF2E0DA3124}" sibTransId="{1EE93273-3927-2242-975F-DB2228BDB880}"/>
    <dgm:cxn modelId="{10C5A734-9EA9-9D40-A55E-35C782F7727B}" type="presOf" srcId="{1203A47E-071A-9E4D-B9E0-B476C63DA426}" destId="{F2200F1F-826C-FB4C-AA94-46F5F8C0292E}" srcOrd="0" destOrd="0" presId="urn:microsoft.com/office/officeart/2005/8/layout/matrix1"/>
    <dgm:cxn modelId="{7EB8F548-9FE5-244B-84D5-3DF31611E047}" type="presOf" srcId="{7E82E90C-965A-BB4C-BFDE-D2837E3B4948}" destId="{C2A63757-2FC0-A44B-A4E7-3046B0E4EF0B}" srcOrd="1" destOrd="0" presId="urn:microsoft.com/office/officeart/2005/8/layout/matrix1"/>
    <dgm:cxn modelId="{FAAA8590-308E-864D-8282-B92092F450E0}" srcId="{36ADEA31-BCB7-C446-A459-FA842684253E}" destId="{54651842-FEE5-BA43-A584-668CBD7480A7}" srcOrd="0" destOrd="0" parTransId="{6B447879-16E8-7445-B958-4D15C40102F1}" sibTransId="{C378788C-AD68-A341-B10F-4410B7EF6F11}"/>
    <dgm:cxn modelId="{30595899-2D3D-254C-86F4-1F9B2E1ACFAB}" type="presOf" srcId="{36ADEA31-BCB7-C446-A459-FA842684253E}" destId="{AD02DC78-01CA-4C45-BBB4-235A8D4F6769}" srcOrd="0" destOrd="0" presId="urn:microsoft.com/office/officeart/2005/8/layout/matrix1"/>
    <dgm:cxn modelId="{60A014B5-4885-4F43-8A61-440B81484D94}" type="presOf" srcId="{54651842-FEE5-BA43-A584-668CBD7480A7}" destId="{476B53F7-39A1-EA4C-80E6-7A3AD4EC4F4D}" srcOrd="1" destOrd="0" presId="urn:microsoft.com/office/officeart/2005/8/layout/matrix1"/>
    <dgm:cxn modelId="{1020F3B9-C731-3A45-8538-298EB11B0BA5}" type="presOf" srcId="{54651842-FEE5-BA43-A584-668CBD7480A7}" destId="{3B667095-7EC9-6C41-B066-E9ABC60C193D}" srcOrd="0" destOrd="0" presId="urn:microsoft.com/office/officeart/2005/8/layout/matrix1"/>
    <dgm:cxn modelId="{4A126ED1-C3DD-D84A-BAB3-D5C1F3795CD7}" type="presOf" srcId="{7B5AA308-501E-3149-83A4-A7B45F47421A}" destId="{59649351-1D61-D141-9790-2200B28FB0DE}" srcOrd="1" destOrd="0" presId="urn:microsoft.com/office/officeart/2005/8/layout/matrix1"/>
    <dgm:cxn modelId="{0A6CEED7-55EB-0947-AFD5-3264694DAB04}" type="presOf" srcId="{7B5AA308-501E-3149-83A4-A7B45F47421A}" destId="{E5EE606E-835F-234B-B54D-0922D73202F4}" srcOrd="0" destOrd="0" presId="urn:microsoft.com/office/officeart/2005/8/layout/matrix1"/>
    <dgm:cxn modelId="{0AD46ED9-342E-2F43-AB9C-B06D877B8109}" srcId="{36ADEA31-BCB7-C446-A459-FA842684253E}" destId="{1203A47E-071A-9E4D-B9E0-B476C63DA426}" srcOrd="1" destOrd="0" parTransId="{5C6965F8-3A52-0E40-992D-6B0F48029ABA}" sibTransId="{D8277137-83CD-AE44-B94E-54505B00A89B}"/>
    <dgm:cxn modelId="{E5F89FDC-0EE8-8741-A668-79B5FC901F5C}" type="presOf" srcId="{1203A47E-071A-9E4D-B9E0-B476C63DA426}" destId="{8513804A-CEEE-5B45-80A4-03070425597F}" srcOrd="1" destOrd="0" presId="urn:microsoft.com/office/officeart/2005/8/layout/matrix1"/>
    <dgm:cxn modelId="{5226FEE5-4375-5A4A-9B1B-608E873B661B}" srcId="{36ADEA31-BCB7-C446-A459-FA842684253E}" destId="{7E82E90C-965A-BB4C-BFDE-D2837E3B4948}" srcOrd="3" destOrd="0" parTransId="{960ACB0A-AC37-BC42-8671-799ABF1279C4}" sibTransId="{2FFCA95B-3C4D-7A4D-8456-D70AE5C5EBE1}"/>
    <dgm:cxn modelId="{FAF05076-6024-F946-8A88-3B019E943E07}" type="presParOf" srcId="{1B46BD0B-A9A1-1D47-89E6-2F6D0BE047B9}" destId="{382D3ECD-F7A1-B849-BC64-E435A04B0DA4}" srcOrd="0" destOrd="0" presId="urn:microsoft.com/office/officeart/2005/8/layout/matrix1"/>
    <dgm:cxn modelId="{B1E833B7-95E1-3546-B555-3016725C5E91}" type="presParOf" srcId="{382D3ECD-F7A1-B849-BC64-E435A04B0DA4}" destId="{3B667095-7EC9-6C41-B066-E9ABC60C193D}" srcOrd="0" destOrd="0" presId="urn:microsoft.com/office/officeart/2005/8/layout/matrix1"/>
    <dgm:cxn modelId="{62E81FED-C9B3-7748-BA9C-60C1CC8A367C}" type="presParOf" srcId="{382D3ECD-F7A1-B849-BC64-E435A04B0DA4}" destId="{476B53F7-39A1-EA4C-80E6-7A3AD4EC4F4D}" srcOrd="1" destOrd="0" presId="urn:microsoft.com/office/officeart/2005/8/layout/matrix1"/>
    <dgm:cxn modelId="{866222B7-88CA-524E-8DC0-D426F8E28FE9}" type="presParOf" srcId="{382D3ECD-F7A1-B849-BC64-E435A04B0DA4}" destId="{F2200F1F-826C-FB4C-AA94-46F5F8C0292E}" srcOrd="2" destOrd="0" presId="urn:microsoft.com/office/officeart/2005/8/layout/matrix1"/>
    <dgm:cxn modelId="{6DC28226-8841-594C-A757-102A071FC564}" type="presParOf" srcId="{382D3ECD-F7A1-B849-BC64-E435A04B0DA4}" destId="{8513804A-CEEE-5B45-80A4-03070425597F}" srcOrd="3" destOrd="0" presId="urn:microsoft.com/office/officeart/2005/8/layout/matrix1"/>
    <dgm:cxn modelId="{C4A0F0D7-B48B-D244-8DE8-B55D72EFC45A}" type="presParOf" srcId="{382D3ECD-F7A1-B849-BC64-E435A04B0DA4}" destId="{E5EE606E-835F-234B-B54D-0922D73202F4}" srcOrd="4" destOrd="0" presId="urn:microsoft.com/office/officeart/2005/8/layout/matrix1"/>
    <dgm:cxn modelId="{F3E877F3-0CDB-364D-9970-990FDBEB4A57}" type="presParOf" srcId="{382D3ECD-F7A1-B849-BC64-E435A04B0DA4}" destId="{59649351-1D61-D141-9790-2200B28FB0DE}" srcOrd="5" destOrd="0" presId="urn:microsoft.com/office/officeart/2005/8/layout/matrix1"/>
    <dgm:cxn modelId="{3CAF99A8-AFB9-FC42-ABA9-192E49EAD9A7}" type="presParOf" srcId="{382D3ECD-F7A1-B849-BC64-E435A04B0DA4}" destId="{44352DA6-6FB1-A943-A774-56272786AAA6}" srcOrd="6" destOrd="0" presId="urn:microsoft.com/office/officeart/2005/8/layout/matrix1"/>
    <dgm:cxn modelId="{F4F5564B-46E4-6B4A-A5CB-40A6E99FDC68}" type="presParOf" srcId="{382D3ECD-F7A1-B849-BC64-E435A04B0DA4}" destId="{C2A63757-2FC0-A44B-A4E7-3046B0E4EF0B}" srcOrd="7" destOrd="0" presId="urn:microsoft.com/office/officeart/2005/8/layout/matrix1"/>
    <dgm:cxn modelId="{8CC5CB18-106F-6440-8FC5-EC3461BD2732}" type="presParOf" srcId="{1B46BD0B-A9A1-1D47-89E6-2F6D0BE047B9}" destId="{AD02DC78-01CA-4C45-BBB4-235A8D4F676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67095-7EC9-6C41-B066-E9ABC60C193D}">
      <dsp:nvSpPr>
        <dsp:cNvPr id="0" name=""/>
        <dsp:cNvSpPr/>
      </dsp:nvSpPr>
      <dsp:spPr>
        <a:xfrm rot="16200000">
          <a:off x="681424" y="-681424"/>
          <a:ext cx="2340260" cy="370311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Construtoras</a:t>
          </a:r>
          <a:endParaRPr lang="en-US" sz="3900" kern="1200" dirty="0"/>
        </a:p>
      </dsp:txBody>
      <dsp:txXfrm rot="5400000">
        <a:off x="0" y="0"/>
        <a:ext cx="3703110" cy="1755195"/>
      </dsp:txXfrm>
    </dsp:sp>
    <dsp:sp modelId="{F2200F1F-826C-FB4C-AA94-46F5F8C0292E}">
      <dsp:nvSpPr>
        <dsp:cNvPr id="0" name=""/>
        <dsp:cNvSpPr/>
      </dsp:nvSpPr>
      <dsp:spPr>
        <a:xfrm>
          <a:off x="3703110" y="0"/>
          <a:ext cx="3703110" cy="23402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Incorporadoras</a:t>
          </a:r>
          <a:endParaRPr lang="en-US" sz="3900" kern="1200" dirty="0"/>
        </a:p>
      </dsp:txBody>
      <dsp:txXfrm>
        <a:off x="3703110" y="0"/>
        <a:ext cx="3703110" cy="1755195"/>
      </dsp:txXfrm>
    </dsp:sp>
    <dsp:sp modelId="{E5EE606E-835F-234B-B54D-0922D73202F4}">
      <dsp:nvSpPr>
        <dsp:cNvPr id="0" name=""/>
        <dsp:cNvSpPr/>
      </dsp:nvSpPr>
      <dsp:spPr>
        <a:xfrm rot="10800000">
          <a:off x="0" y="2340260"/>
          <a:ext cx="3703110" cy="23402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Fornecedores</a:t>
          </a:r>
          <a:r>
            <a:rPr lang="en-US" sz="3900" kern="1200" dirty="0"/>
            <a:t> de M.O</a:t>
          </a:r>
        </a:p>
      </dsp:txBody>
      <dsp:txXfrm rot="10800000">
        <a:off x="0" y="2925325"/>
        <a:ext cx="3703110" cy="1755195"/>
      </dsp:txXfrm>
    </dsp:sp>
    <dsp:sp modelId="{44352DA6-6FB1-A943-A774-56272786AAA6}">
      <dsp:nvSpPr>
        <dsp:cNvPr id="0" name=""/>
        <dsp:cNvSpPr/>
      </dsp:nvSpPr>
      <dsp:spPr>
        <a:xfrm rot="5400000">
          <a:off x="4384535" y="1658835"/>
          <a:ext cx="2340260" cy="370311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Projetistas</a:t>
          </a:r>
          <a:endParaRPr lang="en-US" sz="3900" kern="1200" dirty="0"/>
        </a:p>
      </dsp:txBody>
      <dsp:txXfrm rot="-5400000">
        <a:off x="3703111" y="2925325"/>
        <a:ext cx="3703110" cy="1755195"/>
      </dsp:txXfrm>
    </dsp:sp>
    <dsp:sp modelId="{AD02DC78-01CA-4C45-BBB4-235A8D4F6769}">
      <dsp:nvSpPr>
        <dsp:cNvPr id="0" name=""/>
        <dsp:cNvSpPr/>
      </dsp:nvSpPr>
      <dsp:spPr>
        <a:xfrm>
          <a:off x="2592177" y="1755195"/>
          <a:ext cx="2221866" cy="117013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Fornecedores</a:t>
          </a:r>
          <a:r>
            <a:rPr lang="en-US" sz="2000" b="1" kern="1200" dirty="0"/>
            <a:t> de </a:t>
          </a:r>
          <a:r>
            <a:rPr lang="en-US" sz="2000" b="1" kern="1200" dirty="0" err="1"/>
            <a:t>Softwares</a:t>
          </a:r>
          <a:endParaRPr lang="en-US" sz="2000" b="1" kern="1200" dirty="0"/>
        </a:p>
      </dsp:txBody>
      <dsp:txXfrm>
        <a:off x="2649298" y="1812316"/>
        <a:ext cx="2107624" cy="1055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53F09-9536-4866-A52F-4400CBB23740}" type="datetimeFigureOut">
              <a:rPr lang="pt-BR" smtClean="0"/>
              <a:pPr/>
              <a:t>10/12/2020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Apresentação do Plano de Projeto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63E95-F2B6-4DD0-8663-E7F914EC83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2460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DB05-0BFC-4333-A93A-63C2AD30FD73}" type="datetimeFigureOut">
              <a:rPr lang="pt-BR" smtClean="0"/>
              <a:pPr/>
              <a:t>10/12/2020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Apresentação do Plano de Projeto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723DD-CCAF-428A-B35C-28E1B113A1F0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9154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E6F-3401-4721-8FA1-A8834786D912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A0E-5213-49A4-BB09-CB2336307819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  <a:prstGeom prst="rect">
            <a:avLst/>
          </a:prstGeo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8B8-15EE-422D-A0C2-601E5FECC12C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EAA-2BA6-4621-9588-EE18A1CE9C2A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590A-F8B2-462B-A2DD-21C91295AD2A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0BD3-DD0C-4817-BF5B-76CD15794F83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4CF-1344-479A-9F03-8BD8CA94E30A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7AD-A648-47F9-A060-F358C8B8F6F4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  <a:prstGeom prst="rect">
            <a:avLst/>
          </a:prstGeo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4D3-DBE8-41D5-8A26-52B838D542D9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FB64-62CD-492E-8C11-418279D9120C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Apresentação do Plano de Projeto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96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Rage Italic" pitchFamily="66" charset="0"/>
              </a:defRPr>
            </a:lvl1pPr>
          </a:lstStyle>
          <a:p>
            <a:fld id="{91C16AA9-7AB5-400B-AED9-B5D4C9E729FC}" type="datetime1">
              <a:rPr lang="pt-BR" smtClean="0"/>
              <a:pPr/>
              <a:t>10/12/2020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Rage Italic" pitchFamily="66" charset="0"/>
              </a:defRPr>
            </a:lvl1pPr>
          </a:lstStyle>
          <a:p>
            <a:r>
              <a:rPr lang="pt-BR"/>
              <a:t>Apresentação do Plano de Projeto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90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Rage Italic" pitchFamily="66" charset="0"/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4" t="11513" r="15742" b="10649"/>
          <a:stretch/>
        </p:blipFill>
        <p:spPr>
          <a:xfrm>
            <a:off x="6336704" y="44624"/>
            <a:ext cx="2771800" cy="7380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4CF-1344-479A-9F03-8BD8CA94E30A}" type="datetime1">
              <a:rPr lang="pt-BR" smtClean="0"/>
              <a:pPr/>
              <a:t>10/12/2020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SEMINÁRIO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2564904"/>
            <a:ext cx="9144000" cy="26642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5"/>
          <p:cNvSpPr txBox="1"/>
          <p:nvPr/>
        </p:nvSpPr>
        <p:spPr>
          <a:xfrm>
            <a:off x="35496" y="2602647"/>
            <a:ext cx="885698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EMPRESAS FORNECEDORAS DE SOFTWARES DE GESTÃO E SUA RELAÇÃO COM OS DEMAIS ELOS DA CADEIA PRODUTIVA DA CONSTRUÇÃO CIVIL 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marL="0" lvl="1"/>
            <a:endParaRPr lang="en-US" sz="2800" dirty="0"/>
          </a:p>
        </p:txBody>
      </p:sp>
      <p:sp>
        <p:nvSpPr>
          <p:cNvPr id="14" name="Retângulo 3"/>
          <p:cNvSpPr/>
          <p:nvPr/>
        </p:nvSpPr>
        <p:spPr>
          <a:xfrm>
            <a:off x="0" y="5229200"/>
            <a:ext cx="5076056" cy="432048"/>
          </a:xfrm>
          <a:prstGeom prst="homePlate">
            <a:avLst/>
          </a:prstGeom>
          <a:solidFill>
            <a:schemeClr val="tx2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Prof. Francisco Ferreira Cardoso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3"/>
          <p:cNvSpPr/>
          <p:nvPr/>
        </p:nvSpPr>
        <p:spPr>
          <a:xfrm>
            <a:off x="0" y="1988840"/>
            <a:ext cx="8676456" cy="432048"/>
          </a:xfrm>
          <a:prstGeom prst="homePlate">
            <a:avLst/>
          </a:prstGeom>
          <a:solidFill>
            <a:srgbClr val="CF1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Thiago de Toledo Russo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0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10/12/2020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6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-684584" y="-104929"/>
            <a:ext cx="9144000" cy="774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</a:pPr>
            <a:endParaRPr lang="pt-BR" sz="2400" dirty="0"/>
          </a:p>
          <a:p>
            <a:pPr marL="1257300" lvl="2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t-BR" sz="2400" dirty="0"/>
          </a:p>
          <a:p>
            <a:pPr lvl="2">
              <a:lnSpc>
                <a:spcPct val="150000"/>
              </a:lnSpc>
            </a:pPr>
            <a:r>
              <a:rPr lang="pt-BR" sz="2400" dirty="0"/>
              <a:t>Um dos elos da cadeia produtiva da construção civil, são os fornecedores de softwares de gestão de obras. Essas empresas que, em sua maioria, apareceram recentemente no mercado (entre 5 a 20 anos), vem crescendo ao passo que os pesquisadores entendem que a digitalização da construção é algo imprescindível.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SOFTWARES: Gestão de projetos, controle da qualidade, controle financeiro, gestão de documentos, controle de entrada e saída de funcionários, </a:t>
            </a:r>
            <a:r>
              <a:rPr lang="pt-BR" sz="2400" dirty="0" err="1"/>
              <a:t>checklist</a:t>
            </a:r>
            <a:r>
              <a:rPr lang="pt-BR" sz="2400" dirty="0"/>
              <a:t> e pós obra;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1930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10/12/2020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7" name="Retângulo 3"/>
          <p:cNvSpPr/>
          <p:nvPr/>
        </p:nvSpPr>
        <p:spPr>
          <a:xfrm>
            <a:off x="251520" y="18864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JUSTIFICATIVA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5" name="Imagem 4" descr="Uma imagem contendo cd&#10;&#10;Descrição gerada automaticamente">
            <a:extLst>
              <a:ext uri="{FF2B5EF4-FFF2-40B4-BE49-F238E27FC236}">
                <a16:creationId xmlns:a16="http://schemas.microsoft.com/office/drawing/2014/main" id="{7FF1543D-0EB8-480D-975D-669D961C7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884" y="2070811"/>
            <a:ext cx="4088362" cy="3737687"/>
          </a:xfrm>
          <a:prstGeom prst="rect">
            <a:avLst/>
          </a:prstGeom>
        </p:spPr>
      </p:pic>
      <p:pic>
        <p:nvPicPr>
          <p:cNvPr id="11" name="Imagem 10" descr="Tela de computador com texto preto sobre fundo branco&#10;&#10;Descrição gerada automaticamente">
            <a:extLst>
              <a:ext uri="{FF2B5EF4-FFF2-40B4-BE49-F238E27FC236}">
                <a16:creationId xmlns:a16="http://schemas.microsoft.com/office/drawing/2014/main" id="{5F48E8D4-66C4-4A94-9061-5F45C2C17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24" y="1839859"/>
            <a:ext cx="4151000" cy="419959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114EB4B-D303-4F1D-98CF-5F5A83A4ED17}"/>
              </a:ext>
            </a:extLst>
          </p:cNvPr>
          <p:cNvSpPr txBox="1"/>
          <p:nvPr/>
        </p:nvSpPr>
        <p:spPr>
          <a:xfrm>
            <a:off x="755576" y="1052736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Digitalização da Construção Civil</a:t>
            </a:r>
          </a:p>
        </p:txBody>
      </p:sp>
    </p:spTree>
    <p:extLst>
      <p:ext uri="{BB962C8B-B14F-4D97-AF65-F5344CB8AC3E}">
        <p14:creationId xmlns:p14="http://schemas.microsoft.com/office/powerpoint/2010/main" val="198936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10/12/2020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OBJETIVOS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6" name="CaixaDeTexto 8"/>
          <p:cNvSpPr txBox="1"/>
          <p:nvPr/>
        </p:nvSpPr>
        <p:spPr>
          <a:xfrm>
            <a:off x="0" y="1330955"/>
            <a:ext cx="9144000" cy="213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3600" b="1" dirty="0"/>
          </a:p>
          <a:p>
            <a:pPr>
              <a:lnSpc>
                <a:spcPct val="150000"/>
              </a:lnSpc>
            </a:pPr>
            <a:endParaRPr lang="pt-BR" sz="32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B86712B-40A3-4745-B119-9CD6939AF6DF}"/>
              </a:ext>
            </a:extLst>
          </p:cNvPr>
          <p:cNvSpPr txBox="1"/>
          <p:nvPr/>
        </p:nvSpPr>
        <p:spPr>
          <a:xfrm>
            <a:off x="416912" y="1680993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Entender sobre esse, relativamente novo, elo da cadeia produtiva da construção e sua relação com os demais elos.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0952613-BF31-4A0B-8456-B4D6DFADB0E4}"/>
              </a:ext>
            </a:extLst>
          </p:cNvPr>
          <p:cNvSpPr txBox="1"/>
          <p:nvPr/>
        </p:nvSpPr>
        <p:spPr>
          <a:xfrm>
            <a:off x="179512" y="2905926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dirty="0"/>
              <a:t>Identificar principais empresas no Brasil e Mundo;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dirty="0"/>
              <a:t>Entender os softwares e como eles impactam nos demais agentes da cadeia produtiva.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00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10/12/2020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EMPRESAS - EUA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BD0A5D5-17C7-46E0-84F8-AAA87851C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28" y="1076777"/>
            <a:ext cx="2895600" cy="698018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38D5E11-ACA2-154F-8662-08681E0C5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" y="2718548"/>
            <a:ext cx="1793867" cy="30225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49F791A-11F0-D645-A360-2EB36FF92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28" y="2098017"/>
            <a:ext cx="2476500" cy="520700"/>
          </a:xfrm>
          <a:prstGeom prst="rect">
            <a:avLst/>
          </a:prstGeom>
        </p:spPr>
      </p:pic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B5838C63-023E-7540-87FB-6FA34F1F69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861" y="1108996"/>
            <a:ext cx="1244475" cy="113182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0A17F5E-24D6-AF40-AF3B-84748014546A}"/>
              </a:ext>
            </a:extLst>
          </p:cNvPr>
          <p:cNvSpPr txBox="1"/>
          <p:nvPr/>
        </p:nvSpPr>
        <p:spPr>
          <a:xfrm>
            <a:off x="3347864" y="2420888"/>
            <a:ext cx="5256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utilizado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EUA;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Abrangência</a:t>
            </a:r>
            <a:r>
              <a:rPr lang="en-US" dirty="0"/>
              <a:t> </a:t>
            </a:r>
            <a:r>
              <a:rPr lang="en-US" dirty="0" err="1"/>
              <a:t>completa</a:t>
            </a:r>
            <a:r>
              <a:rPr lang="en-US" dirty="0"/>
              <a:t> do </a:t>
            </a:r>
            <a:r>
              <a:rPr lang="en-US" dirty="0" err="1"/>
              <a:t>projeto</a:t>
            </a:r>
            <a:r>
              <a:rPr lang="en-US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Preço</a:t>
            </a:r>
            <a:r>
              <a:rPr lang="en-US" dirty="0"/>
              <a:t> </a:t>
            </a:r>
            <a:r>
              <a:rPr lang="en-US" dirty="0" err="1"/>
              <a:t>inicial</a:t>
            </a:r>
            <a:r>
              <a:rPr lang="en-US" dirty="0"/>
              <a:t>: $549,00/</a:t>
            </a:r>
            <a:r>
              <a:rPr lang="en-US" dirty="0" err="1"/>
              <a:t>mês</a:t>
            </a:r>
            <a:r>
              <a:rPr lang="en-US" dirty="0"/>
              <a:t>/</a:t>
            </a:r>
            <a:r>
              <a:rPr lang="en-US" dirty="0" err="1"/>
              <a:t>projeto</a:t>
            </a:r>
            <a:r>
              <a:rPr lang="en-US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Receita</a:t>
            </a:r>
            <a:r>
              <a:rPr lang="en-US" dirty="0"/>
              <a:t> </a:t>
            </a:r>
            <a:r>
              <a:rPr lang="en-US" dirty="0" err="1"/>
              <a:t>anual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2019: $289,2 </a:t>
            </a:r>
            <a:r>
              <a:rPr lang="en-US" dirty="0" err="1"/>
              <a:t>milhões</a:t>
            </a:r>
            <a:r>
              <a:rPr lang="en-US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usuários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2019: 1,3 </a:t>
            </a:r>
            <a:r>
              <a:rPr lang="en-US" dirty="0" err="1"/>
              <a:t>milhões</a:t>
            </a:r>
            <a:r>
              <a:rPr lang="en-US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Forbes (2016) </a:t>
            </a:r>
            <a:r>
              <a:rPr lang="en-US" dirty="0" err="1"/>
              <a:t>listou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startup com o valor de Mercado de $1 </a:t>
            </a:r>
            <a:r>
              <a:rPr lang="en-US" dirty="0" err="1"/>
              <a:t>bilhão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813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10/12/2020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EMPRESAS - BRASIL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EB9689-F572-E34F-AEC7-2505549CA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38451"/>
            <a:ext cx="2894684" cy="6329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28DE862-B045-F04C-B235-682F873C237F}"/>
              </a:ext>
            </a:extLst>
          </p:cNvPr>
          <p:cNvSpPr txBox="1"/>
          <p:nvPr/>
        </p:nvSpPr>
        <p:spPr>
          <a:xfrm>
            <a:off x="467544" y="2852936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</a:t>
            </a:r>
            <a:r>
              <a:rPr lang="en-US" dirty="0" err="1"/>
              <a:t>utilizado</a:t>
            </a:r>
            <a:r>
              <a:rPr lang="en-US" dirty="0"/>
              <a:t> </a:t>
            </a:r>
            <a:r>
              <a:rPr lang="en-US" dirty="0" err="1"/>
              <a:t>pelas</a:t>
            </a:r>
            <a:r>
              <a:rPr lang="en-US" dirty="0"/>
              <a:t>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empresas</a:t>
            </a:r>
            <a:r>
              <a:rPr lang="en-US" dirty="0"/>
              <a:t> do </a:t>
            </a:r>
            <a:r>
              <a:rPr lang="en-US" dirty="0" err="1"/>
              <a:t>ramo</a:t>
            </a:r>
            <a:r>
              <a:rPr lang="en-US" dirty="0"/>
              <a:t> da </a:t>
            </a:r>
            <a:r>
              <a:rPr lang="en-US" dirty="0" err="1"/>
              <a:t>construção</a:t>
            </a:r>
            <a:r>
              <a:rPr lang="en-US" dirty="0"/>
              <a:t> no </a:t>
            </a:r>
            <a:r>
              <a:rPr lang="en-US" dirty="0" err="1"/>
              <a:t>Brasil</a:t>
            </a:r>
            <a:r>
              <a:rPr lang="en-US" dirty="0"/>
              <a:t>;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Preço</a:t>
            </a:r>
            <a:r>
              <a:rPr lang="en-US" dirty="0"/>
              <a:t> </a:t>
            </a:r>
            <a:r>
              <a:rPr lang="en-US" dirty="0" err="1"/>
              <a:t>inicial</a:t>
            </a:r>
            <a:r>
              <a:rPr lang="en-US" dirty="0"/>
              <a:t>: R$ 400/</a:t>
            </a:r>
            <a:r>
              <a:rPr lang="en-US" dirty="0" err="1"/>
              <a:t>mês</a:t>
            </a:r>
            <a:r>
              <a:rPr lang="en-US" dirty="0"/>
              <a:t>/</a:t>
            </a:r>
            <a:r>
              <a:rPr lang="en-US" dirty="0" err="1"/>
              <a:t>projeto</a:t>
            </a:r>
            <a:r>
              <a:rPr lang="en-US" dirty="0"/>
              <a:t>;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usuários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2020: 350.000,00;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clientes</a:t>
            </a:r>
            <a:r>
              <a:rPr lang="en-US" dirty="0"/>
              <a:t>: + 2.000,00;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Empresa</a:t>
            </a:r>
            <a:r>
              <a:rPr lang="en-US" dirty="0"/>
              <a:t> do </a:t>
            </a:r>
            <a:r>
              <a:rPr lang="en-US" dirty="0" err="1"/>
              <a:t>grupo</a:t>
            </a:r>
            <a:r>
              <a:rPr lang="en-US" dirty="0"/>
              <a:t> CTE.</a:t>
            </a:r>
          </a:p>
        </p:txBody>
      </p:sp>
    </p:spTree>
    <p:extLst>
      <p:ext uri="{BB962C8B-B14F-4D97-AF65-F5344CB8AC3E}">
        <p14:creationId xmlns:p14="http://schemas.microsoft.com/office/powerpoint/2010/main" val="181838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10/12/2020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ELOS DA CADEIA</a:t>
            </a:r>
            <a:endParaRPr lang="pt-BR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6718505-C98B-124E-8A82-BCA311534D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1683283"/>
              </p:ext>
            </p:extLst>
          </p:nvPr>
        </p:nvGraphicFramePr>
        <p:xfrm>
          <a:off x="868889" y="1484784"/>
          <a:ext cx="7406221" cy="468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E0CE79D-D053-804E-98CA-1CE30127014F}"/>
              </a:ext>
            </a:extLst>
          </p:cNvPr>
          <p:cNvSpPr txBox="1"/>
          <p:nvPr/>
        </p:nvSpPr>
        <p:spPr>
          <a:xfrm>
            <a:off x="1259632" y="2624715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Organização</a:t>
            </a:r>
            <a:r>
              <a:rPr lang="en-US" dirty="0">
                <a:solidFill>
                  <a:schemeClr val="bg1"/>
                </a:solidFill>
              </a:rPr>
              <a:t> documental</a:t>
            </a:r>
          </a:p>
          <a:p>
            <a:r>
              <a:rPr lang="en-US" dirty="0" err="1">
                <a:solidFill>
                  <a:schemeClr val="bg1"/>
                </a:solidFill>
              </a:rPr>
              <a:t>Eficiência</a:t>
            </a:r>
            <a:r>
              <a:rPr lang="en-US" dirty="0">
                <a:solidFill>
                  <a:schemeClr val="bg1"/>
                </a:solidFill>
              </a:rPr>
              <a:t> no </a:t>
            </a:r>
            <a:r>
              <a:rPr lang="en-US" dirty="0" err="1">
                <a:solidFill>
                  <a:schemeClr val="bg1"/>
                </a:solidFill>
              </a:rPr>
              <a:t>controle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Gestão</a:t>
            </a:r>
            <a:r>
              <a:rPr lang="en-US" dirty="0">
                <a:solidFill>
                  <a:schemeClr val="bg1"/>
                </a:solidFill>
              </a:rPr>
              <a:t> data-driven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45664B-2EB4-BC43-B6FA-7294889522BE}"/>
              </a:ext>
            </a:extLst>
          </p:cNvPr>
          <p:cNvSpPr txBox="1"/>
          <p:nvPr/>
        </p:nvSpPr>
        <p:spPr>
          <a:xfrm>
            <a:off x="1187624" y="407097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Organização</a:t>
            </a:r>
            <a:r>
              <a:rPr lang="en-US" dirty="0">
                <a:solidFill>
                  <a:schemeClr val="bg1"/>
                </a:solidFill>
              </a:rPr>
              <a:t> documental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9E7BCD-8A20-7C48-8581-10F74F3355E0}"/>
              </a:ext>
            </a:extLst>
          </p:cNvPr>
          <p:cNvSpPr txBox="1"/>
          <p:nvPr/>
        </p:nvSpPr>
        <p:spPr>
          <a:xfrm>
            <a:off x="5881464" y="2708920"/>
            <a:ext cx="250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Supervisão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detalhada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AA97F-E6EB-CA49-9A15-FA336AEB7E1B}"/>
              </a:ext>
            </a:extLst>
          </p:cNvPr>
          <p:cNvSpPr txBox="1"/>
          <p:nvPr/>
        </p:nvSpPr>
        <p:spPr>
          <a:xfrm>
            <a:off x="5881464" y="41554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Organização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Comunicação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6F52D1-0CB3-0D40-9197-9384923A99B1}"/>
              </a:ext>
            </a:extLst>
          </p:cNvPr>
          <p:cNvSpPr txBox="1"/>
          <p:nvPr/>
        </p:nvSpPr>
        <p:spPr>
          <a:xfrm>
            <a:off x="5881464" y="3056185"/>
            <a:ext cx="250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Dashboards</a:t>
            </a:r>
          </a:p>
        </p:txBody>
      </p:sp>
    </p:spTree>
    <p:extLst>
      <p:ext uri="{BB962C8B-B14F-4D97-AF65-F5344CB8AC3E}">
        <p14:creationId xmlns:p14="http://schemas.microsoft.com/office/powerpoint/2010/main" val="4031234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10/12/2020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9" name="Retângulo 3"/>
          <p:cNvSpPr/>
          <p:nvPr/>
        </p:nvSpPr>
        <p:spPr>
          <a:xfrm>
            <a:off x="179512" y="188640"/>
            <a:ext cx="5616624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CONCLUSÃO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D612E98-56ED-483A-ACF9-3EABBDD4423E}"/>
              </a:ext>
            </a:extLst>
          </p:cNvPr>
          <p:cNvSpPr txBox="1"/>
          <p:nvPr/>
        </p:nvSpPr>
        <p:spPr>
          <a:xfrm>
            <a:off x="539552" y="1797784"/>
            <a:ext cx="58326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Mercado de softwares com potencial de crescimento no Brasil;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Crescimento da digitalização do setor da construção;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Impactos positivos em  torno da cadeia produtiva da construção civil;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00868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345</Words>
  <Application>Microsoft Macintosh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Rage Italic</vt:lpstr>
      <vt:lpstr>Sketchbook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Bernardo</dc:creator>
  <cp:lastModifiedBy>thiago russo</cp:lastModifiedBy>
  <cp:revision>65</cp:revision>
  <dcterms:created xsi:type="dcterms:W3CDTF">2015-03-25T02:51:34Z</dcterms:created>
  <dcterms:modified xsi:type="dcterms:W3CDTF">2020-12-10T19:54:50Z</dcterms:modified>
</cp:coreProperties>
</file>