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93" r:id="rId2"/>
    <p:sldId id="257" r:id="rId3"/>
    <p:sldId id="359" r:id="rId4"/>
    <p:sldId id="394" r:id="rId5"/>
    <p:sldId id="376" r:id="rId6"/>
    <p:sldId id="386" r:id="rId7"/>
    <p:sldId id="387" r:id="rId8"/>
    <p:sldId id="380" r:id="rId9"/>
    <p:sldId id="381" r:id="rId10"/>
    <p:sldId id="389" r:id="rId11"/>
    <p:sldId id="385" r:id="rId12"/>
    <p:sldId id="382" r:id="rId13"/>
    <p:sldId id="391" r:id="rId14"/>
    <p:sldId id="379" r:id="rId15"/>
    <p:sldId id="383" r:id="rId16"/>
    <p:sldId id="390" r:id="rId17"/>
    <p:sldId id="377" r:id="rId18"/>
    <p:sldId id="395" r:id="rId19"/>
    <p:sldId id="396" r:id="rId20"/>
    <p:sldId id="397" r:id="rId21"/>
    <p:sldId id="399" r:id="rId22"/>
    <p:sldId id="400" r:id="rId23"/>
    <p:sldId id="3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40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9A2C-EAB5-ED41-B254-1F8B0A4DA778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2DF6B-EB15-2C49-8140-5D414A0EE1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5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4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4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DF6B-EB15-2C49-8140-5D414A0EE1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6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FDEB-6262-864B-94E1-BCB9D0AB5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00754-0FFD-E14D-807B-E4214B225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8CCE8-70A8-9E4C-9319-14601AA4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F1F3-B1D7-E74C-9C38-2ACFF5F7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9800-58CF-954C-8335-888B278C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7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6DF6-BDC3-9246-9CD8-BB47A8FA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9CE04-E6D3-C849-939D-535DE1395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8CB6E-5258-4B48-96C6-E280A458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D4E5-9F88-9F4D-8618-3AC2DC11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98FE7-D579-D644-8292-F9DDA32B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695BB-CA55-8E43-958E-1A629DF79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BE12D-CE66-3441-B641-13C82365B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2B69-804C-584D-8F99-BDA6CB48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4332-126B-DB4F-8B90-BD13EED2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B690E-ACDA-B546-AF16-128DBBCE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98D5-BE15-394D-B201-E0E1C9F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B086-CE22-9E4C-BDF7-244F876D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5EED9-1877-124E-87CC-64A8B8CA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7030-75EB-674C-8294-A327A2CB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ABBE0-7268-DE43-BDB0-4F86C4F9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9EBA-871D-2D4D-B832-16548D9E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F13FC-3E1A-2840-B3B9-34B49CA52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A3E8-0731-FE40-A5B4-34C50D68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3DDD4-A3E3-D84C-9BDF-AFDB2FCA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568BF-B564-D24F-8527-6D99A8EB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2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5D6E-F20E-EA4B-9077-066CF1A4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3E86-0B0A-9346-99BF-035CA2310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F96D6-BAEF-A940-A617-C91887D6C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BEDED-2BDE-8F45-88B8-0E043CAA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97A3C-0E53-3447-9D24-0A7048DB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A6F47-2C38-5848-A18E-77509F02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A84F-C313-7E45-B21D-39A1DD6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E8762-B79F-3743-93F1-EA22D367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546C3-C6F3-CE48-831E-E98A1C43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71D66-FE80-D241-AF16-23DDBBF68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61D65-80E2-1340-9287-5A28ED5FB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C5101-B978-7544-B23B-16E32E15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26C17-B5CB-5843-BAE9-7E5A1675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D5C71-7D70-CE49-A783-331CE75E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662F-8FEA-8F4D-A817-042EBE63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5F05A-F8FA-7A46-88A1-7F6D2774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93EB7-50DC-EB48-BDBE-5C49A176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8F5B2-E66F-AD48-AA32-300A4F4E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D9ECD-8440-1C41-9940-EFBBF11A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A05A5-A663-634F-A6B3-7C3FE604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0E341-F073-4149-B7C1-8DB04A58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9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947B-7265-0542-991D-95DDEE2D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E00D-9FE6-B942-AE39-EA2B1C65A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9B5B-4738-C74E-B6F3-DE8FBAF66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41E4-3D2C-FF47-AA64-EA7C644E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A6605-0798-A24E-8E02-811A39AB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FE589-E6AB-0D43-B4F7-78B763FC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A6F8-A8C3-274A-8EB0-F84E06A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DC1C5-D5AB-1946-9782-97FA9DF25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4E9BC-11C6-6B44-BE5E-FBFF0A77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7024D-1B9F-4945-857F-00660171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62CCC-6425-F342-B1AF-600F92F9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62D1F-0DC8-604A-B775-4242E2F8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6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CCAFE-708D-D64A-A5B2-A588111B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5324E-5136-1E4C-928B-9C910DB5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FF9E0-29C8-4343-BC9A-34D3509B0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EAEBC-60E9-4C46-8632-B3FB54FC87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F82B8-DE1C-704E-B3DE-FD0748B5E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30393-C7AB-834D-BD85-FC52E991F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7ECFE-783C-F54E-8532-7618E6A967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seletronicas.pucrs.br/ojs/index.php/civitas/issue/view/112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8A87-23DF-3046-88F6-6FD1C9E50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017" y="241300"/>
            <a:ext cx="8575964" cy="1401473"/>
          </a:xfr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SOCIOLOGIA DO CAPITALISMO CONTEMPORÂNEO 2018.02</a:t>
            </a:r>
            <a:endParaRPr lang="en-US" sz="3200" dirty="0">
              <a:solidFill>
                <a:srgbClr val="FF0000"/>
              </a:solidFill>
              <a:latin typeface="Tw Cen MT" panose="020B0602020104020603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C8572-32A1-7046-8F4B-70CB93C6F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99" y="3211802"/>
            <a:ext cx="11404601" cy="3216707"/>
          </a:xfrm>
          <a:solidFill>
            <a:schemeClr val="bg2">
              <a:alpha val="0"/>
            </a:schemeClr>
          </a:solidFill>
        </p:spPr>
        <p:txBody>
          <a:bodyPr>
            <a:normAutofit/>
          </a:bodyPr>
          <a:lstStyle/>
          <a:p>
            <a:endParaRPr lang="en-US" b="1" dirty="0">
              <a:latin typeface="Tw Cen MT Condensed" panose="020B0606020104020203" pitchFamily="34" charset="77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AULA </a:t>
            </a:r>
            <a:r>
              <a:rPr lang="pt-BR" sz="4400" b="1" dirty="0" smtClean="0">
                <a:solidFill>
                  <a:srgbClr val="FF0000"/>
                </a:solidFill>
                <a:latin typeface="Tw Cen MT Condensed" panose="020B0606020104020203" pitchFamily="34" charset="77"/>
              </a:rPr>
              <a:t>9</a:t>
            </a:r>
            <a:endParaRPr lang="pt-BR" sz="4400" b="1" dirty="0">
              <a:solidFill>
                <a:srgbClr val="FF0000"/>
              </a:solidFill>
              <a:latin typeface="Tw Cen MT Condensed" panose="020B0606020104020203" pitchFamily="34" charset="77"/>
            </a:endParaRPr>
          </a:p>
          <a:p>
            <a:r>
              <a:rPr lang="pt-BR" sz="4400" b="1" dirty="0" smtClean="0">
                <a:solidFill>
                  <a:srgbClr val="FF0000"/>
                </a:solidFill>
                <a:latin typeface="Tw Cen MT Condensed" panose="020B0606020104020203" pitchFamily="34" charset="77"/>
              </a:rPr>
              <a:t>AS FINANÇAS NO CAPITALISMO CONTEMPORÂNEO</a:t>
            </a:r>
            <a:endParaRPr lang="en-US" sz="6000" b="1" dirty="0">
              <a:solidFill>
                <a:srgbClr val="FF0000"/>
              </a:solidFill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483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C34244-6C2E-0D4D-91F1-F2F7DD2AD82C}"/>
              </a:ext>
            </a:extLst>
          </p:cNvPr>
          <p:cNvSpPr txBox="1"/>
          <p:nvPr/>
        </p:nvSpPr>
        <p:spPr>
          <a:xfrm>
            <a:off x="5547020" y="6423838"/>
            <a:ext cx="220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Fonte: </a:t>
            </a:r>
            <a:r>
              <a:rPr lang="en-US" dirty="0" err="1">
                <a:latin typeface="Tw Cen MT" panose="020B0602020104020603" pitchFamily="34" charset="77"/>
              </a:rPr>
              <a:t>Krippner</a:t>
            </a:r>
            <a:r>
              <a:rPr lang="en-US" dirty="0">
                <a:latin typeface="Tw Cen MT" panose="020B0602020104020603" pitchFamily="34" charset="77"/>
              </a:rPr>
              <a:t>, 2005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2B889-3DBB-9B4F-A88E-556C37636C05}"/>
              </a:ext>
            </a:extLst>
          </p:cNvPr>
          <p:cNvSpPr txBox="1"/>
          <p:nvPr/>
        </p:nvSpPr>
        <p:spPr>
          <a:xfrm>
            <a:off x="404037" y="233916"/>
            <a:ext cx="8293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Tw Cen MT Condensed" panose="020B0606020104020203" pitchFamily="34" charset="77"/>
              </a:rPr>
              <a:t>A importância de investimentos financeiros para o retorno das empresas não-financeiras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053FF-E0BC-0940-9CCA-C7E8F06C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05" y="562819"/>
            <a:ext cx="8233787" cy="58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6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 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: fase do capitalismo/regime de acumulação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229792"/>
            <a:ext cx="114808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w Cen MT Condensed" panose="020B0606020104020203" pitchFamily="34" charset="77"/>
              </a:rPr>
              <a:t>Algumas causas: </a:t>
            </a:r>
          </a:p>
          <a:p>
            <a:pPr marL="514350" indent="-514350">
              <a:buAutoNum type="arabicParenR"/>
            </a:pPr>
            <a:r>
              <a:rPr lang="pt-BR" sz="2800" b="1" dirty="0">
                <a:latin typeface="Tw Cen MT Condensed" panose="020B0606020104020203" pitchFamily="34" charset="77"/>
              </a:rPr>
              <a:t>Reações à situação econômica nos anos 1970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Novas tecnologias de informação e comunicação (essenciais ao negócio)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Procura do mercado financeiro por maiores lucros (estagnados), com  a criação de instrumentos com maior risco (e para pulverizar esse risco)  - fundos em diversas dívidas e valores mobiliários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Estagnação também dos lucros das indústrias, crescente concorrência e internacional e cenário de militância trabalhista nos anos 1970: empresas passam a investir no mercado de capitais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Estagnação da renda do trabalho cria pressão para manter consumo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Resposta a uma crise de hegemonia (</a:t>
            </a:r>
            <a:r>
              <a:rPr lang="pt-BR" sz="2800" dirty="0" err="1">
                <a:latin typeface="Tw Cen MT Condensed" panose="020B0606020104020203" pitchFamily="34" charset="77"/>
              </a:rPr>
              <a:t>Arrighi</a:t>
            </a:r>
            <a:r>
              <a:rPr lang="pt-BR" sz="2800" dirty="0">
                <a:latin typeface="Tw Cen MT Condensed" panose="020B0606020104020203" pitchFamily="34" charset="77"/>
              </a:rPr>
              <a:t>, 1994): intensa competitividade internacional (perda de produtividade relativa):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Tw Cen MT Condensed" panose="020B0606020104020203" pitchFamily="34" charset="77"/>
              </a:rPr>
              <a:t>Produção é terceirizada para plantas no exterior, ganhos de produtividade distribuídos na forma de dividendos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Redução dos custos financeiros: taxas de participação, custódia e comissão caem, tanto para investidores institucionais quando para pessoas físicas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latin typeface="Tw Cen MT Condensed" panose="020B0606020104020203" pitchFamily="34" charset="77"/>
            </a:endParaRPr>
          </a:p>
          <a:p>
            <a:pPr lvl="1"/>
            <a:endParaRPr lang="pt-BR" sz="24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391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15387-9535-814F-86C3-1533C0FE4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38" y="0"/>
            <a:ext cx="8123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 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: fase do capitalismo/regime de acumulação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027906"/>
            <a:ext cx="11288793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w Cen MT Condensed" panose="020B0606020104020203" pitchFamily="34" charset="77"/>
              </a:rPr>
              <a:t>2) Projeto/resposta política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Uma forma de </a:t>
            </a:r>
            <a:r>
              <a:rPr lang="pt-BR" sz="2800" i="1" dirty="0" err="1">
                <a:latin typeface="Tw Cen MT Condensed" panose="020B0606020104020203" pitchFamily="34" charset="77"/>
              </a:rPr>
              <a:t>keynesianismo</a:t>
            </a:r>
            <a:r>
              <a:rPr lang="pt-BR" sz="2800" i="1" dirty="0">
                <a:latin typeface="Tw Cen MT Condensed" panose="020B0606020104020203" pitchFamily="34" charset="77"/>
              </a:rPr>
              <a:t> </a:t>
            </a:r>
            <a:r>
              <a:rPr lang="pt-BR" sz="2800" dirty="0">
                <a:latin typeface="Tw Cen MT Condensed" panose="020B0606020104020203" pitchFamily="34" charset="77"/>
              </a:rPr>
              <a:t>privado: dívida privada para financiar consumo e administrar a demanda agregada e os riscos pessoais em substituição ao Estado – dívida baseada na expectativa de propriedade, e não na capacidade de pagamento (</a:t>
            </a:r>
            <a:r>
              <a:rPr lang="pt-BR" sz="2800" dirty="0" err="1">
                <a:latin typeface="Tw Cen MT Condensed" panose="020B0606020104020203" pitchFamily="34" charset="77"/>
              </a:rPr>
              <a:t>Crouch</a:t>
            </a:r>
            <a:r>
              <a:rPr lang="pt-BR" sz="2800" dirty="0">
                <a:latin typeface="Tw Cen MT Condensed" panose="020B0606020104020203" pitchFamily="34" charset="77"/>
              </a:rPr>
              <a:t>, 2009)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Regime de acumulação que combina mercados de trabalho flexíveis (duais) com expansão do crédito para sustentar o consumo diante de salários estagnados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Noção de nação de proprietários: Popular capitalismo (1983)/</a:t>
            </a:r>
            <a:r>
              <a:rPr lang="pt-BR" sz="2800" dirty="0" err="1">
                <a:latin typeface="Tw Cen MT Condensed" panose="020B0606020104020203" pitchFamily="34" charset="77"/>
              </a:rPr>
              <a:t>Ownership</a:t>
            </a:r>
            <a:r>
              <a:rPr lang="pt-BR" sz="2800" dirty="0">
                <a:latin typeface="Tw Cen MT Condensed" panose="020B0606020104020203" pitchFamily="34" charset="77"/>
              </a:rPr>
              <a:t> </a:t>
            </a:r>
            <a:r>
              <a:rPr lang="pt-BR" sz="2800" dirty="0" err="1">
                <a:latin typeface="Tw Cen MT Condensed" panose="020B0606020104020203" pitchFamily="34" charset="77"/>
              </a:rPr>
              <a:t>Society</a:t>
            </a:r>
            <a:r>
              <a:rPr lang="pt-BR" sz="2800" dirty="0">
                <a:latin typeface="Tw Cen MT Condensed" panose="020B0606020104020203" pitchFamily="34" charset="77"/>
              </a:rPr>
              <a:t> (2002) – popularizar mercado de capitais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Papel ativo do Estado na desregulamentação dos fluxos de capital e na criação de mercados financeiros: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Tw Cen MT Condensed" panose="020B0606020104020203" pitchFamily="34" charset="77"/>
              </a:rPr>
              <a:t>Regulação favorável gera confiança, mínimo de transparência e liberaliza fluxos (</a:t>
            </a:r>
            <a:r>
              <a:rPr lang="pt-BR" sz="2400" dirty="0" err="1">
                <a:latin typeface="Tw Cen MT Condensed" panose="020B0606020104020203" pitchFamily="34" charset="77"/>
              </a:rPr>
              <a:t>ex</a:t>
            </a:r>
            <a:r>
              <a:rPr lang="pt-BR" sz="2400" dirty="0">
                <a:latin typeface="Tw Cen MT Condensed" panose="020B0606020104020203" pitchFamily="34" charset="77"/>
              </a:rPr>
              <a:t>: </a:t>
            </a:r>
            <a:r>
              <a:rPr lang="pt-BR" sz="2400" dirty="0" err="1">
                <a:latin typeface="Tw Cen MT Condensed" panose="020B0606020104020203" pitchFamily="34" charset="77"/>
              </a:rPr>
              <a:t>Sarbanes-Oxley</a:t>
            </a:r>
            <a:r>
              <a:rPr lang="pt-BR" sz="2400" dirty="0">
                <a:latin typeface="Tw Cen MT Condensed" panose="020B0606020104020203" pitchFamily="34" charset="77"/>
              </a:rPr>
              <a:t>, aumento do </a:t>
            </a:r>
            <a:r>
              <a:rPr lang="pt-BR" sz="2400" dirty="0" err="1">
                <a:latin typeface="Tw Cen MT Condensed" panose="020B0606020104020203" pitchFamily="34" charset="77"/>
              </a:rPr>
              <a:t>leverage</a:t>
            </a:r>
            <a:r>
              <a:rPr lang="pt-BR" sz="2400" dirty="0">
                <a:latin typeface="Tw Cen MT Condensed" panose="020B0606020104020203" pitchFamily="34" charset="77"/>
              </a:rPr>
              <a:t>, desoneração tributária)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Tw Cen MT Condensed" panose="020B0606020104020203" pitchFamily="34" charset="77"/>
              </a:rPr>
              <a:t>Ampliação do crédito: programas de democratização e superação de segregação com base em área, sobrenome, raça, tidos como sinais de risco (“</a:t>
            </a:r>
            <a:r>
              <a:rPr lang="pt-BR" sz="2400" dirty="0" err="1">
                <a:latin typeface="Tw Cen MT Condensed" panose="020B0606020104020203" pitchFamily="34" charset="77"/>
              </a:rPr>
              <a:t>redlining</a:t>
            </a:r>
            <a:r>
              <a:rPr lang="pt-BR" sz="2400" dirty="0">
                <a:latin typeface="Tw Cen MT Condensed" panose="020B0606020104020203" pitchFamily="34" charset="77"/>
              </a:rPr>
              <a:t>”): </a:t>
            </a:r>
            <a:r>
              <a:rPr lang="en-US" sz="2400" dirty="0">
                <a:latin typeface="Tw Cen MT Condensed" panose="020B0606020104020203" pitchFamily="34" charset="77"/>
              </a:rPr>
              <a:t>Community Reinvestment Act (1977)</a:t>
            </a:r>
            <a:endParaRPr lang="pt-BR" sz="24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endParaRPr lang="pt-BR" sz="2800" b="1" dirty="0">
              <a:latin typeface="Tw Cen MT Condensed" panose="020B0606020104020203" pitchFamily="34" charset="77"/>
            </a:endParaRPr>
          </a:p>
          <a:p>
            <a:pPr lvl="1"/>
            <a:endParaRPr lang="pt-BR" sz="24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972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Pensando a 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 no Brasil (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Grün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191802"/>
            <a:ext cx="112887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Campo financeiro é onde se disputam duas configurações distintas para o capitalismo brasileiro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Grupos opostos abraçam instrumentos e modelos de </a:t>
            </a:r>
            <a:r>
              <a:rPr lang="pt-BR" sz="2800" dirty="0" err="1">
                <a:latin typeface="Tw Cen MT Condensed" panose="020B0606020104020203" pitchFamily="34" charset="77"/>
              </a:rPr>
              <a:t>financeirização</a:t>
            </a:r>
            <a:r>
              <a:rPr lang="pt-BR" sz="2800" dirty="0">
                <a:latin typeface="Tw Cen MT Condensed" panose="020B0606020104020203" pitchFamily="34" charset="77"/>
              </a:rPr>
              <a:t> e </a:t>
            </a:r>
            <a:r>
              <a:rPr lang="pt-BR" sz="2800" dirty="0" err="1">
                <a:latin typeface="Tw Cen MT Condensed" panose="020B0606020104020203" pitchFamily="34" charset="77"/>
              </a:rPr>
              <a:t>resignificam-nos</a:t>
            </a:r>
            <a:r>
              <a:rPr lang="pt-BR" sz="2800" dirty="0">
                <a:latin typeface="Tw Cen MT Condensed" panose="020B0606020104020203" pitchFamily="34" charset="77"/>
              </a:rPr>
              <a:t> de acordo com interesses próprios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Governança corporativa </a:t>
            </a:r>
            <a:r>
              <a:rPr lang="pt-BR" sz="2800" dirty="0" err="1">
                <a:latin typeface="Tw Cen MT Condensed" panose="020B0606020104020203" pitchFamily="34" charset="77"/>
              </a:rPr>
              <a:t>X</a:t>
            </a:r>
            <a:r>
              <a:rPr lang="pt-BR" sz="2800" dirty="0">
                <a:latin typeface="Tw Cen MT Condensed" panose="020B0606020104020203" pitchFamily="34" charset="77"/>
              </a:rPr>
              <a:t> Private </a:t>
            </a:r>
            <a:r>
              <a:rPr lang="pt-BR" sz="2800" dirty="0" err="1">
                <a:latin typeface="Tw Cen MT Condensed" panose="020B0606020104020203" pitchFamily="34" charset="77"/>
              </a:rPr>
              <a:t>Equity</a:t>
            </a:r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O papel dos sindicatos e fundos de pensão: uma </a:t>
            </a:r>
            <a:r>
              <a:rPr lang="pt-BR" sz="2800" dirty="0" err="1">
                <a:latin typeface="Tw Cen MT Condensed" panose="020B0606020104020203" pitchFamily="34" charset="77"/>
              </a:rPr>
              <a:t>financeirização</a:t>
            </a:r>
            <a:r>
              <a:rPr lang="pt-BR" sz="2800" dirty="0">
                <a:latin typeface="Tw Cen MT Condensed" panose="020B0606020104020203" pitchFamily="34" charset="77"/>
              </a:rPr>
              <a:t> de esquerda?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Civilização do mercado de capitais e legitimação perante novos segmentos sociais</a:t>
            </a:r>
          </a:p>
          <a:p>
            <a:pPr lvl="1"/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055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 das grandes empresas: o valor acionário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191802"/>
            <a:ext cx="11480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Fundamentado na teoria dos mercados eficientes (</a:t>
            </a:r>
            <a:r>
              <a:rPr lang="pt-BR" sz="2800" i="1" dirty="0">
                <a:latin typeface="Tw Cen MT Condensed" panose="020B0606020104020203" pitchFamily="34" charset="77"/>
              </a:rPr>
              <a:t>Eugene Fama</a:t>
            </a:r>
            <a:r>
              <a:rPr lang="pt-BR" sz="2800" dirty="0">
                <a:latin typeface="Tw Cen MT Condensed" panose="020B0606020104020203" pitchFamily="34" charset="77"/>
              </a:rPr>
              <a:t>): mercado é melhor descritor da eficiência das empresas por meio do preço a elas atribuídos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Forma de solucionar problema de separação entre propriedade e controle: disciplina dos gerentes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Produz uma orientação crescentemente financeira nas empresas e dá papel preponderante ao acionista em detrimentos de outros atores interessados na empresa (trabalhadores/gerentes)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Mobilização por meio de mudança na estrutura de recompensa da gerência: bônus e ações ligados ao desempenho da empresa no mercado de 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Enfraquecimento dos interesses dos trabalhadores: mas alguns casos instigantes (Brasil? </a:t>
            </a:r>
            <a:r>
              <a:rPr lang="pt-BR" sz="2800" dirty="0" err="1">
                <a:latin typeface="Tw Cen MT Condensed" panose="020B0606020104020203" pitchFamily="34" charset="77"/>
              </a:rPr>
              <a:t>Grün</a:t>
            </a:r>
            <a:r>
              <a:rPr lang="pt-BR" sz="2800" dirty="0">
                <a:latin typeface="Tw Cen MT Condensed" panose="020B0606020104020203" pitchFamily="34" charset="77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Construto discursivo (Van der </a:t>
            </a:r>
            <a:r>
              <a:rPr lang="pt-BR" sz="2800" dirty="0" err="1">
                <a:latin typeface="Tw Cen MT Condensed" panose="020B0606020104020203" pitchFamily="34" charset="77"/>
              </a:rPr>
              <a:t>Zwan</a:t>
            </a:r>
            <a:r>
              <a:rPr lang="pt-BR" sz="2800" dirty="0">
                <a:latin typeface="Tw Cen MT Condensed" panose="020B0606020104020203" pitchFamily="34" charset="77"/>
              </a:rPr>
              <a:t>): linguagem para domar mercados financeiros e garantir legitimidade e apelo das empresas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Ausência de conexão empírica com políticas gerenciais e performance financeira</a:t>
            </a:r>
          </a:p>
          <a:p>
            <a:pPr lvl="1"/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541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 das grandes empresas: o valor acionário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191802"/>
            <a:ext cx="11480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Fundamentado na teoria dos mercados eficientes (</a:t>
            </a:r>
            <a:r>
              <a:rPr lang="pt-BR" sz="2800" i="1" dirty="0">
                <a:latin typeface="Tw Cen MT Condensed" panose="020B0606020104020203" pitchFamily="34" charset="77"/>
              </a:rPr>
              <a:t>Eugene Fama</a:t>
            </a:r>
            <a:r>
              <a:rPr lang="pt-BR" sz="2800" dirty="0">
                <a:latin typeface="Tw Cen MT Condensed" panose="020B0606020104020203" pitchFamily="34" charset="77"/>
              </a:rPr>
              <a:t>): mercado é melhor descritor da eficiência das empresas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Forma de solucionar problema de separação entre propriedade e controle: disciplina dos gerentes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Produz uma orientação crescentemente financeira nas empresas e dá papel preponderante ao acionista em detrimentos de outros atores interessados na empresa (trabalhadores/gerentes)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Eliminação de divisões ineficientes e concentração em ativos rentáveis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Mudança na estrutura de recompensa da gerência e nos fundos de pensão: bônus e opções ligados ao desempenho da empresa no mercado de ações/fundos de pensão são atores financeiros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Crescimento remuneração da alta gerência, diretoria e conselhos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Enfraquecimento dos interesses dos trabalhadores: mas alguns casos instigantes (Brasil? </a:t>
            </a:r>
            <a:r>
              <a:rPr lang="pt-BR" sz="2800" dirty="0" err="1">
                <a:latin typeface="Tw Cen MT Condensed" panose="020B0606020104020203" pitchFamily="34" charset="77"/>
              </a:rPr>
              <a:t>Grün</a:t>
            </a:r>
            <a:r>
              <a:rPr lang="pt-BR" sz="2800" dirty="0">
                <a:latin typeface="Tw Cen MT Condensed" panose="020B0606020104020203" pitchFamily="34" charset="77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Construto discursivo: linguagem para domar mercados financeiros e garantir legitimidade e apelo das empresas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Ausência de conexão empírica com políticas gerenciais e performance financeira</a:t>
            </a:r>
          </a:p>
          <a:p>
            <a:pPr lvl="1"/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220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 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 da vida cotidiana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191802"/>
            <a:ext cx="11480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Incorporação de domicílios de baixa e média renda nos mercados financeiros por meio da participação de fundos de pensão e múltiplos instrumentos de crédito e investimento vendidos em 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Discursos enfatizam responsabilidade individual e incentivam tomada de risco na gestão das vidas pessoais (nova subjetividade)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Novos investidores; novos endividados: conhecimento nativo sobre finanças, orçamento, dívida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Finanças populares: incorporação de novos grupos sociais no sistema financeiro (bom ou ruim?)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Efeitos das diferenças de acesso ao crédito sobre desigualdade de renda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Custo e acesso a crédito como reflexo de desigualdades raciais e étnicas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Investimentos socialmente responsáveis (Paraisópolis, por exemplo)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Utilização de escalas quantitativas baseadas em histórico de crédito: no Brasil, o cadastro positivo: Aprendizado nativo  - </a:t>
            </a:r>
            <a:r>
              <a:rPr lang="pt-BR" sz="2400" dirty="0" err="1">
                <a:latin typeface="Tw Cen MT Condensed" panose="020B0606020104020203" pitchFamily="34" charset="77"/>
              </a:rPr>
              <a:t>Morduch</a:t>
            </a:r>
            <a:r>
              <a:rPr lang="pt-BR" sz="2400" dirty="0">
                <a:latin typeface="Tw Cen MT Condensed" panose="020B0606020104020203" pitchFamily="34" charset="77"/>
              </a:rPr>
              <a:t>, Jonathan; Schneider, Rachel. </a:t>
            </a:r>
            <a:r>
              <a:rPr lang="en-US" sz="2400" dirty="0">
                <a:latin typeface="Tw Cen MT Condensed" panose="020B0606020104020203" pitchFamily="34" charset="77"/>
              </a:rPr>
              <a:t>The financial diaries : how American families cope in a world of uncertainty, Princeton, NJ: Princeton University Press, 2017.</a:t>
            </a:r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  <a:hlinkClick r:id="rId3"/>
              </a:rPr>
              <a:t>Civitas (2017), vol. 17 (1)</a:t>
            </a:r>
            <a:endParaRPr lang="pt-BR" sz="28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715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 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 da vida cotidiana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191802"/>
            <a:ext cx="1148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w Cen MT Condensed" panose="020B0606020104020203" pitchFamily="34" charset="77"/>
              </a:rPr>
              <a:t>Assim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como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Grün</a:t>
            </a:r>
            <a:r>
              <a:rPr lang="en-US" sz="2800" dirty="0">
                <a:latin typeface="Tw Cen MT Condensed" panose="020B0606020104020203" pitchFamily="34" charset="77"/>
              </a:rPr>
              <a:t>, </a:t>
            </a:r>
            <a:r>
              <a:rPr lang="en-US" sz="2800" dirty="0" err="1">
                <a:latin typeface="Tw Cen MT Condensed" panose="020B0606020104020203" pitchFamily="34" charset="77"/>
              </a:rPr>
              <a:t>podemos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seguir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proposta</a:t>
            </a:r>
            <a:r>
              <a:rPr lang="en-US" sz="2800" dirty="0">
                <a:latin typeface="Tw Cen MT Condensed" panose="020B0606020104020203" pitchFamily="34" charset="77"/>
              </a:rPr>
              <a:t> de </a:t>
            </a:r>
            <a:r>
              <a:rPr lang="en-US" sz="2800" dirty="0" err="1">
                <a:latin typeface="Tw Cen MT Condensed" panose="020B0606020104020203" pitchFamily="34" charset="77"/>
              </a:rPr>
              <a:t>observação</a:t>
            </a:r>
            <a:r>
              <a:rPr lang="en-US" sz="2800" dirty="0">
                <a:latin typeface="Tw Cen MT Condensed" panose="020B0606020104020203" pitchFamily="34" charset="77"/>
              </a:rPr>
              <a:t> local: observer </a:t>
            </a:r>
            <a:r>
              <a:rPr lang="en-US" sz="2800" dirty="0" err="1">
                <a:latin typeface="Tw Cen MT Condensed" panose="020B0606020104020203" pitchFamily="34" charset="77"/>
              </a:rPr>
              <a:t>condicionamentos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institucionais</a:t>
            </a:r>
            <a:r>
              <a:rPr lang="en-US" sz="2800" dirty="0">
                <a:latin typeface="Tw Cen MT Condensed" panose="020B0606020104020203" pitchFamily="34" charset="77"/>
              </a:rPr>
              <a:t>, </a:t>
            </a:r>
            <a:r>
              <a:rPr lang="en-US" sz="2800" dirty="0" err="1">
                <a:latin typeface="Tw Cen MT Condensed" panose="020B0606020104020203" pitchFamily="34" charset="77"/>
              </a:rPr>
              <a:t>configurações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práticas</a:t>
            </a:r>
            <a:r>
              <a:rPr lang="en-US" sz="2800" dirty="0">
                <a:latin typeface="Tw Cen MT Condensed" panose="020B0606020104020203" pitchFamily="34" charset="77"/>
              </a:rPr>
              <a:t> e </a:t>
            </a:r>
            <a:r>
              <a:rPr lang="en-US" sz="2800" dirty="0" err="1">
                <a:latin typeface="Tw Cen MT Condensed" panose="020B0606020104020203" pitchFamily="34" charset="77"/>
              </a:rPr>
              <a:t>efeitos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sociais</a:t>
            </a:r>
            <a:r>
              <a:rPr lang="en-US" sz="2800" dirty="0">
                <a:latin typeface="Tw Cen MT Condensed" panose="020B0606020104020203" pitchFamily="34" charset="77"/>
              </a:rPr>
              <a:t> e </a:t>
            </a:r>
            <a:r>
              <a:rPr lang="en-US" sz="2800" dirty="0" err="1">
                <a:latin typeface="Tw Cen MT Condensed" panose="020B0606020104020203" pitchFamily="34" charset="77"/>
              </a:rPr>
              <a:t>políticos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aqui</a:t>
            </a:r>
            <a:r>
              <a:rPr lang="en-US" sz="2800" dirty="0">
                <a:latin typeface="Tw Cen MT Condensed" panose="020B0606020104020203" pitchFamily="34" charset="77"/>
              </a:rPr>
              <a:t> (</a:t>
            </a:r>
            <a:r>
              <a:rPr lang="en-US" sz="2800" dirty="0" err="1">
                <a:latin typeface="Tw Cen MT Condensed" panose="020B0606020104020203" pitchFamily="34" charset="77"/>
              </a:rPr>
              <a:t>sugestão</a:t>
            </a:r>
            <a:r>
              <a:rPr lang="en-US" sz="2800" dirty="0">
                <a:latin typeface="Tw Cen MT Condensed" panose="020B0606020104020203" pitchFamily="34" charset="77"/>
              </a:rPr>
              <a:t> de </a:t>
            </a:r>
            <a:r>
              <a:rPr lang="en-US" sz="2800" dirty="0" err="1">
                <a:latin typeface="Tw Cen MT Condensed" panose="020B0606020104020203" pitchFamily="34" charset="77"/>
              </a:rPr>
              <a:t>Luzzi</a:t>
            </a:r>
            <a:r>
              <a:rPr lang="en-US" sz="2800" dirty="0">
                <a:latin typeface="Tw Cen MT Condensed" panose="020B0606020104020203" pitchFamily="34" charset="77"/>
              </a:rPr>
              <a:t> 2017)</a:t>
            </a:r>
          </a:p>
          <a:p>
            <a:endParaRPr lang="en-US" sz="2800" dirty="0">
              <a:latin typeface="Tw Cen MT Condensed" panose="020B0606020104020203" pitchFamily="34" charset="77"/>
            </a:endParaRPr>
          </a:p>
          <a:p>
            <a:r>
              <a:rPr lang="en-US" sz="2800" dirty="0">
                <a:latin typeface="Tw Cen MT Condensed" panose="020B0606020104020203" pitchFamily="34" charset="77"/>
              </a:rPr>
              <a:t>O </a:t>
            </a:r>
            <a:r>
              <a:rPr lang="en-US" sz="2800" dirty="0" err="1">
                <a:latin typeface="Tw Cen MT Condensed" panose="020B0606020104020203" pitchFamily="34" charset="77"/>
              </a:rPr>
              <a:t>perfil</a:t>
            </a:r>
            <a:r>
              <a:rPr lang="en-US" sz="2800" dirty="0">
                <a:latin typeface="Tw Cen MT Condensed" panose="020B0606020104020203" pitchFamily="34" charset="77"/>
              </a:rPr>
              <a:t> do </a:t>
            </a:r>
            <a:r>
              <a:rPr lang="en-US" sz="2800" dirty="0" err="1">
                <a:latin typeface="Tw Cen MT Condensed" panose="020B0606020104020203" pitchFamily="34" charset="77"/>
              </a:rPr>
              <a:t>endividamento</a:t>
            </a:r>
            <a:r>
              <a:rPr lang="en-US" sz="2800" dirty="0">
                <a:latin typeface="Tw Cen MT Condensed" panose="020B0606020104020203" pitchFamily="34" charset="77"/>
              </a:rPr>
              <a:t> das </a:t>
            </a:r>
            <a:r>
              <a:rPr lang="en-US" sz="2800" dirty="0" err="1">
                <a:latin typeface="Tw Cen MT Condensed" panose="020B0606020104020203" pitchFamily="34" charset="77"/>
              </a:rPr>
              <a:t>famílias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brasileiras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em</a:t>
            </a:r>
            <a:r>
              <a:rPr lang="en-US" sz="2800" dirty="0">
                <a:latin typeface="Tw Cen MT Condensed" panose="020B0606020104020203" pitchFamily="34" charset="77"/>
              </a:rPr>
              <a:t> 2017 (</a:t>
            </a:r>
            <a:r>
              <a:rPr lang="en-US" sz="2800" dirty="0" err="1">
                <a:latin typeface="Tw Cen MT Condensed" panose="020B0606020104020203" pitchFamily="34" charset="77"/>
              </a:rPr>
              <a:t>Pesquisa</a:t>
            </a:r>
            <a:r>
              <a:rPr lang="en-US" sz="2800" dirty="0">
                <a:latin typeface="Tw Cen MT Condensed" panose="020B0606020104020203" pitchFamily="34" charset="77"/>
              </a:rPr>
              <a:t> Nacional de </a:t>
            </a:r>
            <a:r>
              <a:rPr lang="en-US" sz="2800" dirty="0" err="1">
                <a:latin typeface="Tw Cen MT Condensed" panose="020B0606020104020203" pitchFamily="34" charset="77"/>
              </a:rPr>
              <a:t>Endividamento</a:t>
            </a:r>
            <a:r>
              <a:rPr lang="en-US" sz="2800" dirty="0">
                <a:latin typeface="Tw Cen MT Condensed" panose="020B0606020104020203" pitchFamily="34" charset="77"/>
              </a:rPr>
              <a:t> e </a:t>
            </a:r>
            <a:r>
              <a:rPr lang="en-US" sz="2800" dirty="0" err="1">
                <a:latin typeface="Tw Cen MT Condensed" panose="020B0606020104020203" pitchFamily="34" charset="77"/>
              </a:rPr>
              <a:t>Inadimplência</a:t>
            </a:r>
            <a:r>
              <a:rPr lang="en-US" sz="2800" dirty="0">
                <a:latin typeface="Tw Cen MT Condensed" panose="020B0606020104020203" pitchFamily="34" charset="77"/>
              </a:rPr>
              <a:t> do </a:t>
            </a:r>
            <a:r>
              <a:rPr lang="en-US" sz="2800" dirty="0" err="1">
                <a:latin typeface="Tw Cen MT Condensed" panose="020B0606020104020203" pitchFamily="34" charset="77"/>
              </a:rPr>
              <a:t>Consumidor</a:t>
            </a:r>
            <a:r>
              <a:rPr lang="en-US" sz="2800" dirty="0">
                <a:latin typeface="Tw Cen MT Condensed" panose="020B0606020104020203" pitchFamily="34" charset="77"/>
              </a:rPr>
              <a:t> – CNC) e </a:t>
            </a:r>
            <a:r>
              <a:rPr lang="en-US" sz="2800" dirty="0" err="1">
                <a:latin typeface="Tw Cen MT Condensed" panose="020B0606020104020203" pitchFamily="34" charset="77"/>
              </a:rPr>
              <a:t>alguns</a:t>
            </a:r>
            <a:r>
              <a:rPr lang="en-US" sz="2800" dirty="0">
                <a:latin typeface="Tw Cen MT Condensed" panose="020B0606020104020203" pitchFamily="34" charset="77"/>
              </a:rPr>
              <a:t> outros dados</a:t>
            </a:r>
          </a:p>
          <a:p>
            <a:endParaRPr lang="en-US" sz="2800" dirty="0">
              <a:latin typeface="Tw Cen MT Condensed" panose="020B0606020104020203" pitchFamily="34" charset="77"/>
            </a:endParaRPr>
          </a:p>
          <a:p>
            <a:r>
              <a:rPr lang="en-US" sz="2800" dirty="0" err="1">
                <a:latin typeface="Tw Cen MT Condensed" panose="020B0606020104020203" pitchFamily="34" charset="77"/>
              </a:rPr>
              <a:t>Formas</a:t>
            </a:r>
            <a:r>
              <a:rPr lang="en-US" sz="2800" dirty="0">
                <a:latin typeface="Tw Cen MT Condensed" panose="020B0606020104020203" pitchFamily="34" charset="77"/>
              </a:rPr>
              <a:t> de </a:t>
            </a:r>
            <a:r>
              <a:rPr lang="en-US" sz="2800" dirty="0" err="1">
                <a:latin typeface="Tw Cen MT Condensed" panose="020B0606020104020203" pitchFamily="34" charset="77"/>
              </a:rPr>
              <a:t>ampliação</a:t>
            </a:r>
            <a:r>
              <a:rPr lang="en-US" sz="2800" dirty="0">
                <a:latin typeface="Tw Cen MT Condensed" panose="020B0606020104020203" pitchFamily="34" charset="77"/>
              </a:rPr>
              <a:t> do </a:t>
            </a:r>
            <a:r>
              <a:rPr lang="en-US" sz="2800" dirty="0" err="1">
                <a:latin typeface="Tw Cen MT Condensed" panose="020B0606020104020203" pitchFamily="34" charset="77"/>
              </a:rPr>
              <a:t>mercado</a:t>
            </a:r>
            <a:r>
              <a:rPr lang="en-US" sz="2800" dirty="0">
                <a:latin typeface="Tw Cen MT Condensed" panose="020B0606020104020203" pitchFamily="34" charset="77"/>
              </a:rPr>
              <a:t> de </a:t>
            </a:r>
            <a:r>
              <a:rPr lang="en-US" sz="2800" dirty="0" err="1">
                <a:latin typeface="Tw Cen MT Condensed" panose="020B0606020104020203" pitchFamily="34" charset="77"/>
              </a:rPr>
              <a:t>crédito</a:t>
            </a:r>
            <a:r>
              <a:rPr lang="en-US" sz="2800" dirty="0">
                <a:latin typeface="Tw Cen MT Condensed" panose="020B0606020104020203" pitchFamily="34" charset="77"/>
              </a:rPr>
              <a:t> no </a:t>
            </a:r>
            <a:r>
              <a:rPr lang="en-US" sz="2800" dirty="0" err="1">
                <a:latin typeface="Tw Cen MT Condensed" panose="020B0606020104020203" pitchFamily="34" charset="77"/>
              </a:rPr>
              <a:t>Brasil</a:t>
            </a:r>
            <a:r>
              <a:rPr lang="en-US" sz="2800" dirty="0">
                <a:latin typeface="Tw Cen MT Condensed" panose="020B0606020104020203" pitchFamily="34" charset="77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w Cen MT Condensed" panose="020B0606020104020203" pitchFamily="34" charset="77"/>
              </a:rPr>
              <a:t>Crediário</a:t>
            </a:r>
            <a:r>
              <a:rPr lang="en-US" sz="2800" dirty="0">
                <a:latin typeface="Tw Cen MT Condensed" panose="020B0606020104020203" pitchFamily="34" charset="77"/>
              </a:rPr>
              <a:t> (</a:t>
            </a:r>
            <a:r>
              <a:rPr lang="en-US" sz="2800" dirty="0" err="1">
                <a:latin typeface="Tw Cen MT Condensed" panose="020B0606020104020203" pitchFamily="34" charset="77"/>
              </a:rPr>
              <a:t>financiamento</a:t>
            </a:r>
            <a:r>
              <a:rPr lang="en-US" sz="2800" dirty="0">
                <a:latin typeface="Tw Cen MT Condensed" panose="020B0606020104020203" pitchFamily="34" charset="77"/>
              </a:rPr>
              <a:t> de </a:t>
            </a:r>
            <a:r>
              <a:rPr lang="en-US" sz="2800" dirty="0" err="1">
                <a:latin typeface="Tw Cen MT Condensed" panose="020B0606020104020203" pitchFamily="34" charset="77"/>
              </a:rPr>
              <a:t>consumo</a:t>
            </a:r>
            <a:r>
              <a:rPr lang="en-US" sz="2800" dirty="0">
                <a:latin typeface="Tw Cen MT Condensed" panose="020B0606020104020203" pitchFamily="34" charset="77"/>
              </a:rPr>
              <a:t>), </a:t>
            </a:r>
            <a:r>
              <a:rPr lang="en-US" sz="2800" dirty="0" err="1">
                <a:latin typeface="Tw Cen MT Condensed" panose="020B0606020104020203" pitchFamily="34" charset="77"/>
              </a:rPr>
              <a:t>cheque</a:t>
            </a:r>
            <a:r>
              <a:rPr lang="en-US" sz="2800" dirty="0">
                <a:latin typeface="Tw Cen MT Condensed" panose="020B0606020104020203" pitchFamily="34" charset="77"/>
              </a:rPr>
              <a:t> especial e </a:t>
            </a:r>
            <a:r>
              <a:rPr lang="en-US" sz="2800" dirty="0" err="1">
                <a:latin typeface="Tw Cen MT Condensed" panose="020B0606020104020203" pitchFamily="34" charset="77"/>
              </a:rPr>
              <a:t>cartão</a:t>
            </a:r>
            <a:r>
              <a:rPr lang="en-US" sz="2800" dirty="0">
                <a:latin typeface="Tw Cen MT Condensed" panose="020B0606020104020203" pitchFamily="34" charset="77"/>
              </a:rPr>
              <a:t> de </a:t>
            </a:r>
            <a:r>
              <a:rPr lang="en-US" sz="2800" dirty="0" err="1">
                <a:latin typeface="Tw Cen MT Condensed" panose="020B0606020104020203" pitchFamily="34" charset="77"/>
              </a:rPr>
              <a:t>crédito</a:t>
            </a:r>
            <a:r>
              <a:rPr lang="en-US" sz="2800" dirty="0">
                <a:latin typeface="Tw Cen MT Condensed" panose="020B0606020104020203" pitchFamily="34" charset="77"/>
              </a:rPr>
              <a:t> (</a:t>
            </a:r>
            <a:r>
              <a:rPr lang="en-US" sz="2800" dirty="0" err="1">
                <a:latin typeface="Tw Cen MT Condensed" panose="020B0606020104020203" pitchFamily="34" charset="77"/>
              </a:rPr>
              <a:t>juros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rotativos</a:t>
            </a:r>
            <a:r>
              <a:rPr lang="en-US" sz="2800" dirty="0">
                <a:latin typeface="Tw Cen MT Condensed" panose="020B0606020104020203" pitchFamily="34" charset="77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w Cen MT Condensed" panose="020B0606020104020203" pitchFamily="34" charset="77"/>
              </a:rPr>
              <a:t>Criação</a:t>
            </a:r>
            <a:r>
              <a:rPr lang="en-US" sz="2800" dirty="0">
                <a:latin typeface="Tw Cen MT Condensed" panose="020B0606020104020203" pitchFamily="34" charset="77"/>
              </a:rPr>
              <a:t> de </a:t>
            </a:r>
            <a:r>
              <a:rPr lang="en-US" sz="2800" dirty="0" err="1">
                <a:latin typeface="Tw Cen MT Condensed" panose="020B0606020104020203" pitchFamily="34" charset="77"/>
              </a:rPr>
              <a:t>crédito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consignado</a:t>
            </a:r>
            <a:r>
              <a:rPr lang="en-US" sz="2800" dirty="0">
                <a:latin typeface="Tw Cen MT Condensed" panose="020B0606020104020203" pitchFamily="34" charset="77"/>
              </a:rPr>
              <a:t> (INSS/</a:t>
            </a:r>
            <a:r>
              <a:rPr lang="en-US" sz="2800" dirty="0" err="1">
                <a:latin typeface="Tw Cen MT Condensed" panose="020B0606020104020203" pitchFamily="34" charset="77"/>
              </a:rPr>
              <a:t>Folha</a:t>
            </a:r>
            <a:r>
              <a:rPr lang="en-US" sz="2800" dirty="0">
                <a:latin typeface="Tw Cen MT Condensed" panose="020B0606020104020203" pitchFamily="34" charset="77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w Cen MT Condensed" panose="020B0606020104020203" pitchFamily="34" charset="77"/>
              </a:rPr>
              <a:t>Crédito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direcionado</a:t>
            </a:r>
            <a:r>
              <a:rPr lang="en-US" sz="2800" dirty="0">
                <a:latin typeface="Tw Cen MT Condensed" panose="020B0606020104020203" pitchFamily="34" charset="77"/>
              </a:rPr>
              <a:t>: BNDES, </a:t>
            </a:r>
            <a:r>
              <a:rPr lang="en-US" sz="2800" dirty="0" err="1">
                <a:latin typeface="Tw Cen MT Condensed" panose="020B0606020104020203" pitchFamily="34" charset="77"/>
              </a:rPr>
              <a:t>financiamento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imobiliário</a:t>
            </a:r>
            <a:r>
              <a:rPr lang="en-US" sz="2800" dirty="0">
                <a:latin typeface="Tw Cen MT Condensed" panose="020B0606020104020203" pitchFamily="34" charset="77"/>
              </a:rPr>
              <a:t>, </a:t>
            </a:r>
            <a:r>
              <a:rPr lang="en-US" sz="2800" dirty="0" err="1">
                <a:latin typeface="Tw Cen MT Condensed" panose="020B0606020104020203" pitchFamily="34" charset="77"/>
              </a:rPr>
              <a:t>finaciamento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agrícola</a:t>
            </a:r>
            <a:r>
              <a:rPr lang="en-US" sz="2800" dirty="0">
                <a:latin typeface="Tw Cen MT Condensed" panose="020B0606020104020203" pitchFamily="34" charset="77"/>
              </a:rPr>
              <a:t>, </a:t>
            </a:r>
            <a:r>
              <a:rPr lang="en-US" sz="2800" dirty="0" err="1">
                <a:latin typeface="Tw Cen MT Condensed" panose="020B0606020104020203" pitchFamily="34" charset="77"/>
              </a:rPr>
              <a:t>microcrédito</a:t>
            </a:r>
            <a:endParaRPr lang="en-US" sz="28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153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57642-65A0-9B44-B447-25465754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654050"/>
            <a:ext cx="90297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9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A7B6-5EFD-DD46-9AFC-8CCACB93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9953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Na aula de </a:t>
            </a:r>
            <a:r>
              <a:rPr lang="en-US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hoje</a:t>
            </a:r>
            <a:r>
              <a:rPr lang="en-US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52A4-887C-E84C-BD91-89EBE44F5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155700"/>
            <a:ext cx="11480800" cy="55499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Tw Cen MT Condensed" panose="020B0606020104020203" pitchFamily="34" charset="77"/>
              </a:rPr>
              <a:t>Mapeando as finanças em nossas vidas</a:t>
            </a:r>
          </a:p>
          <a:p>
            <a:endParaRPr lang="pt-BR" sz="3200" dirty="0">
              <a:latin typeface="Tw Cen MT Condensed" panose="020B0606020104020203" pitchFamily="34" charset="77"/>
            </a:endParaRPr>
          </a:p>
          <a:p>
            <a:r>
              <a:rPr lang="pt-BR" sz="3200" dirty="0">
                <a:latin typeface="Tw Cen MT Condensed" panose="020B0606020104020203" pitchFamily="34" charset="77"/>
              </a:rPr>
              <a:t>Os três sentidos da financeirização e suas evidências:</a:t>
            </a:r>
          </a:p>
          <a:p>
            <a:pPr marL="514350" indent="-514350">
              <a:buAutoNum type="arabicParenR"/>
            </a:pPr>
            <a:r>
              <a:rPr lang="pt-BR" sz="2800" dirty="0">
                <a:latin typeface="Tw Cen MT Condensed" panose="020B0606020104020203" pitchFamily="34" charset="77"/>
              </a:rPr>
              <a:t>Novo regime de acumulação/período de crise de hegemonia: importância dos ganhos financeiros</a:t>
            </a:r>
          </a:p>
          <a:p>
            <a:pPr marL="914400" lvl="2" indent="0">
              <a:buNone/>
            </a:pPr>
            <a:r>
              <a:rPr lang="pt-BR" sz="2400" dirty="0">
                <a:latin typeface="Tw Cen MT Condensed" panose="020B0606020104020203" pitchFamily="34" charset="77"/>
              </a:rPr>
              <a:t>Pensar diversidade internacional e fatores endógenos: o caso brasileiro (</a:t>
            </a:r>
            <a:r>
              <a:rPr lang="pt-BR" sz="2400" dirty="0" err="1">
                <a:latin typeface="Tw Cen MT Condensed" panose="020B0606020104020203" pitchFamily="34" charset="77"/>
              </a:rPr>
              <a:t>Grün</a:t>
            </a:r>
            <a:r>
              <a:rPr lang="pt-BR" sz="2400" dirty="0">
                <a:latin typeface="Tw Cen MT Condensed" panose="020B0606020104020203" pitchFamily="34" charset="77"/>
              </a:rPr>
              <a:t>)</a:t>
            </a:r>
          </a:p>
          <a:p>
            <a:pPr marL="914400" lvl="2" indent="0">
              <a:buNone/>
            </a:pPr>
            <a:endParaRPr lang="pt-BR" sz="2400" dirty="0">
              <a:latin typeface="Tw Cen MT Condensed" panose="020B0606020104020203" pitchFamily="34" charset="77"/>
            </a:endParaRPr>
          </a:p>
          <a:p>
            <a:pPr marL="514350" indent="-514350">
              <a:buFont typeface="+mj-lt"/>
              <a:buAutoNum type="arabicParenR"/>
            </a:pPr>
            <a:r>
              <a:rPr lang="pt-BR" dirty="0">
                <a:latin typeface="Tw Cen MT Condensed" panose="020B0606020104020203" pitchFamily="34" charset="77"/>
              </a:rPr>
              <a:t>Transformação do comportamento das empresas: o valor acionário</a:t>
            </a:r>
          </a:p>
          <a:p>
            <a:pPr marL="514350" indent="-514350">
              <a:buFont typeface="+mj-lt"/>
              <a:buAutoNum type="arabicParenR"/>
            </a:pPr>
            <a:endParaRPr lang="pt-BR" dirty="0">
              <a:latin typeface="Tw Cen MT Condensed" panose="020B0606020104020203" pitchFamily="34" charset="77"/>
            </a:endParaRPr>
          </a:p>
          <a:p>
            <a:pPr marL="514350" indent="-514350">
              <a:buFont typeface="+mj-lt"/>
              <a:buAutoNum type="arabicParenR"/>
            </a:pPr>
            <a:r>
              <a:rPr lang="pt-BR" dirty="0">
                <a:latin typeface="Tw Cen MT Condensed" panose="020B0606020104020203" pitchFamily="34" charset="77"/>
              </a:rPr>
              <a:t>Aspecto central das vidas, com a democratização do acesso a produtos financeiros e ao crédito, a formação de novas subjetividades (o investidor/o devedor)</a:t>
            </a:r>
          </a:p>
          <a:p>
            <a:pPr marL="457200" lvl="1" indent="0">
              <a:buNone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457200" lvl="1" indent="0">
              <a:buNone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0" indent="0">
              <a:buNone/>
            </a:pPr>
            <a:endParaRPr lang="pt-BR" sz="32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349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E8316-AF89-2B47-B320-93186D917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558800"/>
            <a:ext cx="90678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3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08418-1091-954F-8694-3C377600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1200150"/>
            <a:ext cx="9309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2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8AB03-410F-0A42-8218-3795D7239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64" y="0"/>
            <a:ext cx="9899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9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AB7C6-63C2-724F-908A-A7ADCA30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901700"/>
            <a:ext cx="9245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 nossa vida financeira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027906"/>
            <a:ext cx="112887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latin typeface="Tw Cen MT Condensed" panose="020B0606020104020203" pitchFamily="34" charset="77"/>
            </a:endParaRPr>
          </a:p>
          <a:p>
            <a:endParaRPr lang="pt-BR" sz="2800" dirty="0">
              <a:latin typeface="Tw Cen MT Condensed" panose="020B0606020104020203" pitchFamily="34" charset="77"/>
            </a:endParaRPr>
          </a:p>
          <a:p>
            <a:r>
              <a:rPr lang="pt-BR" sz="2800" dirty="0">
                <a:latin typeface="Tw Cen MT Condensed" panose="020B0606020104020203" pitchFamily="34" charset="77"/>
              </a:rPr>
              <a:t>Conta Bancária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Cartão de débito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Cartão de crédito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Cartões de crédito (mais de um)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Financiamento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Investimentos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Investimentos em renda fixa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Investimentos em renda variável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Dívida não paga</a:t>
            </a:r>
          </a:p>
        </p:txBody>
      </p:sp>
    </p:spTree>
    <p:extLst>
      <p:ext uri="{BB962C8B-B14F-4D97-AF65-F5344CB8AC3E}">
        <p14:creationId xmlns:p14="http://schemas.microsoft.com/office/powerpoint/2010/main" val="363795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C994E-B6F4-6D42-9F0C-D2C56151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22" y="3134686"/>
            <a:ext cx="6232401" cy="3489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F7A5E-B823-3E4A-A70E-D882F80B3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8" y="340242"/>
            <a:ext cx="6315740" cy="42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7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 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: fase do capitalismo/regime de acumulação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342333"/>
            <a:ext cx="112887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w Cen MT Condensed" panose="020B0606020104020203" pitchFamily="34" charset="77"/>
              </a:rPr>
              <a:t>No geral, indica a importância obtida pelas finanças nas economias nacionais, nos governos e nas vidas individuais e familiares...</a:t>
            </a:r>
          </a:p>
          <a:p>
            <a:r>
              <a:rPr lang="pt-BR" sz="2800" dirty="0">
                <a:latin typeface="Tw Cen MT Condensed" panose="020B0606020104020203" pitchFamily="34" charset="77"/>
              </a:rPr>
              <a:t>...Mas se refere a diferentes fenômenos empíricos em distintos níveis de análise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w Cen MT Condensed" panose="020B0606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163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 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: fase do capitalismo/regime de acumulação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342333"/>
            <a:ext cx="1128879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w Cen MT Condensed" panose="020B0606020104020203" pitchFamily="34" charset="77"/>
              </a:rPr>
              <a:t>Primeiro deles: transformação estrutural do capitalismo contemporâneo (</a:t>
            </a:r>
            <a:r>
              <a:rPr lang="pt-BR" sz="2800" dirty="0" err="1">
                <a:latin typeface="Tw Cen MT Condensed" panose="020B0606020104020203" pitchFamily="34" charset="77"/>
              </a:rPr>
              <a:t>Krippner</a:t>
            </a:r>
            <a:r>
              <a:rPr lang="pt-BR" sz="2800" dirty="0">
                <a:latin typeface="Tw Cen MT Condensed" panose="020B0606020104020203" pitchFamily="34" charset="77"/>
              </a:rPr>
              <a:t>, 2005)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w Cen MT Condensed" panose="020B0606020104020203" pitchFamily="34" charset="77"/>
              </a:rPr>
              <a:t>Inclui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explosão</a:t>
            </a:r>
            <a:r>
              <a:rPr lang="en-US" sz="2800" dirty="0">
                <a:latin typeface="Tw Cen MT Condensed" panose="020B0606020104020203" pitchFamily="34" charset="77"/>
              </a:rPr>
              <a:t> de </a:t>
            </a:r>
            <a:r>
              <a:rPr lang="en-US" sz="2800" dirty="0" err="1">
                <a:latin typeface="Tw Cen MT Condensed" panose="020B0606020104020203" pitchFamily="34" charset="77"/>
              </a:rPr>
              <a:t>instrumentos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financeiros</a:t>
            </a:r>
            <a:r>
              <a:rPr lang="en-US" sz="2800" dirty="0">
                <a:latin typeface="Tw Cen MT Condensed" panose="020B0606020104020203" pitchFamily="34" charset="77"/>
              </a:rPr>
              <a:t> e volume </a:t>
            </a:r>
            <a:r>
              <a:rPr lang="en-US" sz="2800" dirty="0" err="1">
                <a:latin typeface="Tw Cen MT Condensed" panose="020B0606020104020203" pitchFamily="34" charset="77"/>
              </a:rPr>
              <a:t>negociado</a:t>
            </a:r>
            <a:r>
              <a:rPr lang="en-US" sz="2800" dirty="0">
                <a:latin typeface="Tw Cen MT Condensed" panose="020B0606020104020203" pitchFamily="34" charset="77"/>
              </a:rPr>
              <a:t>, nova forma de </a:t>
            </a:r>
            <a:r>
              <a:rPr lang="en-US" sz="2800" dirty="0" err="1">
                <a:latin typeface="Tw Cen MT Condensed" panose="020B0606020104020203" pitchFamily="34" charset="77"/>
              </a:rPr>
              <a:t>governança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corporativa</a:t>
            </a:r>
            <a:r>
              <a:rPr lang="en-US" sz="2800" dirty="0">
                <a:latin typeface="Tw Cen MT Condensed" panose="020B0606020104020203" pitchFamily="34" charset="77"/>
              </a:rPr>
              <a:t>, o </a:t>
            </a:r>
            <a:r>
              <a:rPr lang="en-US" sz="2800" dirty="0" err="1">
                <a:latin typeface="Tw Cen MT Condensed" panose="020B0606020104020203" pitchFamily="34" charset="77"/>
              </a:rPr>
              <a:t>poder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político</a:t>
            </a:r>
            <a:r>
              <a:rPr lang="en-US" sz="2800" dirty="0">
                <a:latin typeface="Tw Cen MT Condensed" panose="020B0606020104020203" pitchFamily="34" charset="77"/>
              </a:rPr>
              <a:t> e </a:t>
            </a:r>
            <a:r>
              <a:rPr lang="en-US" sz="2800" dirty="0" err="1">
                <a:latin typeface="Tw Cen MT Condensed" panose="020B0606020104020203" pitchFamily="34" charset="77"/>
              </a:rPr>
              <a:t>econômico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conferido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aos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atores</a:t>
            </a:r>
            <a:r>
              <a:rPr lang="en-US" sz="2800" dirty="0">
                <a:latin typeface="Tw Cen MT Condensed" panose="020B0606020104020203" pitchFamily="34" charset="77"/>
              </a:rPr>
              <a:t> do </a:t>
            </a:r>
            <a:r>
              <a:rPr lang="en-US" sz="2800" dirty="0" err="1">
                <a:latin typeface="Tw Cen MT Condensed" panose="020B0606020104020203" pitchFamily="34" charset="77"/>
              </a:rPr>
              <a:t>mercado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financeiro</a:t>
            </a:r>
            <a:r>
              <a:rPr lang="en-US" sz="2800" dirty="0">
                <a:latin typeface="Tw Cen MT Condensed" panose="020B0606020104020203" pitchFamily="34" charset="77"/>
              </a:rPr>
              <a:t> e </a:t>
            </a:r>
            <a:r>
              <a:rPr lang="en-US" sz="2800" dirty="0" err="1">
                <a:latin typeface="Tw Cen MT Condensed" panose="020B0606020104020203" pitchFamily="34" charset="77"/>
              </a:rPr>
              <a:t>incremento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fluxos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financeiros</a:t>
            </a:r>
            <a:r>
              <a:rPr lang="en-US" sz="2800" dirty="0">
                <a:latin typeface="Tw Cen MT Condensed" panose="020B0606020104020203" pitchFamily="34" charset="77"/>
              </a:rPr>
              <a:t>, mas nada </a:t>
            </a:r>
            <a:r>
              <a:rPr lang="en-US" sz="2800" dirty="0" err="1">
                <a:latin typeface="Tw Cen MT Condensed" panose="020B0606020104020203" pitchFamily="34" charset="77"/>
              </a:rPr>
              <a:t>disso</a:t>
            </a:r>
            <a:r>
              <a:rPr lang="en-US" sz="2800" dirty="0">
                <a:latin typeface="Tw Cen MT Condensed" panose="020B0606020104020203" pitchFamily="34" charset="77"/>
              </a:rPr>
              <a:t> define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w Cen MT Condensed" panose="020B0606020104020203" pitchFamily="34" charset="77"/>
              </a:rPr>
              <a:t>Padrão de acumulação em que os lucros derivam mais de meios financeiros (ganhos de capital) do que da produção e comércio de bens (</a:t>
            </a:r>
            <a:r>
              <a:rPr lang="pt-BR" sz="2800" dirty="0" err="1">
                <a:latin typeface="Tw Cen MT Condensed" panose="020B0606020104020203" pitchFamily="34" charset="77"/>
              </a:rPr>
              <a:t>Krippner</a:t>
            </a:r>
            <a:r>
              <a:rPr lang="pt-BR" sz="2800" dirty="0">
                <a:latin typeface="Tw Cen MT Condensed" panose="020B0606020104020203" pitchFamily="34" charset="77"/>
              </a:rPr>
              <a:t>, 2005) – acumulação descolada de crescimento econômico e da renda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w Cen MT Condensed" panose="020B0606020104020203" pitchFamily="34" charset="77"/>
              </a:rPr>
              <a:t>Visão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centrada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na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b="1" dirty="0" err="1">
                <a:latin typeface="Tw Cen MT Condensed" panose="020B0606020104020203" pitchFamily="34" charset="77"/>
              </a:rPr>
              <a:t>origem</a:t>
            </a:r>
            <a:r>
              <a:rPr lang="en-US" sz="2800" b="1" dirty="0">
                <a:latin typeface="Tw Cen MT Condensed" panose="020B0606020104020203" pitchFamily="34" charset="77"/>
              </a:rPr>
              <a:t> da </a:t>
            </a:r>
            <a:r>
              <a:rPr lang="en-US" sz="2800" b="1" dirty="0" err="1">
                <a:latin typeface="Tw Cen MT Condensed" panose="020B0606020104020203" pitchFamily="34" charset="77"/>
              </a:rPr>
              <a:t>acumulação</a:t>
            </a:r>
            <a:r>
              <a:rPr lang="en-US" sz="2800" dirty="0">
                <a:latin typeface="Tw Cen MT Condensed" panose="020B0606020104020203" pitchFamily="34" charset="77"/>
              </a:rPr>
              <a:t>, </a:t>
            </a:r>
            <a:r>
              <a:rPr lang="en-US" sz="2800" dirty="0" err="1">
                <a:latin typeface="Tw Cen MT Condensed" panose="020B0606020104020203" pitchFamily="34" charset="77"/>
              </a:rPr>
              <a:t>não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nas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atividades</a:t>
            </a:r>
            <a:r>
              <a:rPr lang="en-US" sz="2800" dirty="0">
                <a:latin typeface="Tw Cen MT Condensed" panose="020B0606020104020203" pitchFamily="34" charset="77"/>
              </a:rPr>
              <a:t>:</a:t>
            </a:r>
          </a:p>
          <a:p>
            <a:r>
              <a:rPr lang="en-US" sz="2800" dirty="0">
                <a:latin typeface="Tw Cen MT Condensed" panose="020B0606020104020203" pitchFamily="34" charset="77"/>
              </a:rPr>
              <a:t>	</a:t>
            </a:r>
            <a:r>
              <a:rPr lang="en-US" sz="2800" dirty="0" err="1">
                <a:latin typeface="Tw Cen MT Condensed" panose="020B0606020104020203" pitchFamily="34" charset="77"/>
              </a:rPr>
              <a:t>Definição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circunscrita</a:t>
            </a:r>
            <a:r>
              <a:rPr lang="en-US" sz="2800" dirty="0">
                <a:latin typeface="Tw Cen MT Condensed" panose="020B0606020104020203" pitchFamily="34" charset="77"/>
              </a:rPr>
              <a:t> para </a:t>
            </a:r>
            <a:r>
              <a:rPr lang="en-US" sz="2800" dirty="0" err="1">
                <a:latin typeface="Tw Cen MT Condensed" panose="020B0606020104020203" pitchFamily="34" charset="77"/>
              </a:rPr>
              <a:t>precisar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saliência</a:t>
            </a:r>
            <a:r>
              <a:rPr lang="en-US" sz="2800" dirty="0">
                <a:latin typeface="Tw Cen MT Condensed" panose="020B0606020104020203" pitchFamily="34" charset="77"/>
              </a:rPr>
              <a:t> do </a:t>
            </a:r>
            <a:r>
              <a:rPr lang="en-US" sz="2800" dirty="0" err="1">
                <a:latin typeface="Tw Cen MT Condensed" panose="020B0606020104020203" pitchFamily="34" charset="77"/>
              </a:rPr>
              <a:t>fenômeno</a:t>
            </a:r>
            <a:r>
              <a:rPr lang="en-US" sz="2800" dirty="0">
                <a:latin typeface="Tw Cen MT Condensed" panose="020B0606020104020203" pitchFamily="34" charset="77"/>
              </a:rPr>
              <a:t> </a:t>
            </a:r>
            <a:r>
              <a:rPr lang="en-US" sz="2800" dirty="0" err="1">
                <a:latin typeface="Tw Cen MT Condensed" panose="020B0606020104020203" pitchFamily="34" charset="77"/>
              </a:rPr>
              <a:t>frente</a:t>
            </a:r>
            <a:r>
              <a:rPr lang="en-US" sz="2800" dirty="0">
                <a:latin typeface="Tw Cen MT Condensed" panose="020B0606020104020203" pitchFamily="34" charset="77"/>
              </a:rPr>
              <a:t> a outros (</a:t>
            </a:r>
            <a:r>
              <a:rPr lang="en-US" sz="2800" dirty="0" err="1">
                <a:latin typeface="Tw Cen MT Condensed" panose="020B0606020104020203" pitchFamily="34" charset="77"/>
              </a:rPr>
              <a:t>aumento</a:t>
            </a:r>
            <a:r>
              <a:rPr lang="en-US" sz="2800" dirty="0">
                <a:latin typeface="Tw Cen MT Condensed" panose="020B0606020104020203" pitchFamily="34" charset="77"/>
              </a:rPr>
              <a:t> do </a:t>
            </a:r>
            <a:r>
              <a:rPr lang="en-US" sz="2800" dirty="0" err="1">
                <a:latin typeface="Tw Cen MT Condensed" panose="020B0606020104020203" pitchFamily="34" charset="77"/>
              </a:rPr>
              <a:t>setor</a:t>
            </a:r>
            <a:r>
              <a:rPr lang="en-US" sz="2800" dirty="0">
                <a:latin typeface="Tw Cen MT Condensed" panose="020B0606020104020203" pitchFamily="34" charset="77"/>
              </a:rPr>
              <a:t> de 	</a:t>
            </a:r>
            <a:r>
              <a:rPr lang="en-US" sz="2800" dirty="0" err="1">
                <a:latin typeface="Tw Cen MT Condensed" panose="020B0606020104020203" pitchFamily="34" charset="77"/>
              </a:rPr>
              <a:t>serviços</a:t>
            </a:r>
            <a:r>
              <a:rPr lang="en-US" sz="2800" dirty="0">
                <a:latin typeface="Tw Cen MT Condensed" panose="020B0606020104020203" pitchFamily="34" charset="77"/>
              </a:rPr>
              <a:t>/</a:t>
            </a:r>
            <a:r>
              <a:rPr lang="en-US" sz="2800" dirty="0" err="1">
                <a:latin typeface="Tw Cen MT Condensed" panose="020B0606020104020203" pitchFamily="34" charset="77"/>
              </a:rPr>
              <a:t>globalização</a:t>
            </a:r>
            <a:r>
              <a:rPr lang="en-US" sz="2800" dirty="0">
                <a:latin typeface="Tw Cen MT Condensed" panose="020B0606020104020203" pitchFamily="34" charset="77"/>
              </a:rPr>
              <a:t>)</a:t>
            </a:r>
          </a:p>
          <a:p>
            <a:endParaRPr lang="en-US" sz="2800" dirty="0">
              <a:latin typeface="Tw Cen MT Condensed" panose="020B0606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 Condensed" panose="020B0606020104020203" pitchFamily="34" charset="77"/>
              </a:rPr>
              <a:t>Como </a:t>
            </a:r>
            <a:r>
              <a:rPr lang="en-US" sz="2800" dirty="0" err="1">
                <a:latin typeface="Tw Cen MT Condensed" panose="020B0606020104020203" pitchFamily="34" charset="77"/>
              </a:rPr>
              <a:t>mensurar</a:t>
            </a:r>
            <a:r>
              <a:rPr lang="en-US" sz="2800" dirty="0">
                <a:latin typeface="Tw Cen MT Condensed" panose="020B0606020104020203" pitchFamily="34" charset="77"/>
              </a:rPr>
              <a:t> o </a:t>
            </a:r>
            <a:r>
              <a:rPr lang="en-US" sz="2800" dirty="0" err="1">
                <a:latin typeface="Tw Cen MT Condensed" panose="020B0606020104020203" pitchFamily="34" charset="77"/>
              </a:rPr>
              <a:t>fenômeno</a:t>
            </a:r>
            <a:r>
              <a:rPr lang="en-US" sz="2800" dirty="0">
                <a:latin typeface="Tw Cen MT Condensed" panose="020B0606020104020203" pitchFamily="34" charset="77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w Cen MT Condensed" panose="020B0606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065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B2A06A-9768-B849-85E5-14B3AD5FFEE1}"/>
              </a:ext>
            </a:extLst>
          </p:cNvPr>
          <p:cNvSpPr txBox="1">
            <a:spLocks/>
          </p:cNvSpPr>
          <p:nvPr/>
        </p:nvSpPr>
        <p:spPr>
          <a:xfrm>
            <a:off x="368300" y="365125"/>
            <a:ext cx="11480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A </a:t>
            </a:r>
            <a:r>
              <a:rPr lang="pt-BR" sz="4000" b="1" dirty="0" err="1">
                <a:solidFill>
                  <a:srgbClr val="FF0000"/>
                </a:solidFill>
                <a:latin typeface="Tw Cen MT Condensed" panose="020B0606020104020203" pitchFamily="34" charset="77"/>
              </a:rPr>
              <a:t>financeirização</a:t>
            </a:r>
            <a:r>
              <a:rPr lang="pt-BR" sz="4000" b="1" dirty="0">
                <a:solidFill>
                  <a:srgbClr val="FF0000"/>
                </a:solidFill>
                <a:latin typeface="Tw Cen MT Condensed" panose="020B0606020104020203" pitchFamily="34" charset="77"/>
              </a:rPr>
              <a:t>: fase do capitalismo/regime de acumulação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EF63-359F-A941-8817-E0D8988A7790}"/>
              </a:ext>
            </a:extLst>
          </p:cNvPr>
          <p:cNvSpPr txBox="1"/>
          <p:nvPr/>
        </p:nvSpPr>
        <p:spPr>
          <a:xfrm>
            <a:off x="368300" y="1342333"/>
            <a:ext cx="112887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w Cen MT Condensed" panose="020B0606020104020203" pitchFamily="34" charset="77"/>
              </a:rPr>
              <a:t>Como mensurar o fenômeno (nessa acepção)?</a:t>
            </a:r>
          </a:p>
          <a:p>
            <a:pPr marL="514350" indent="-514350">
              <a:buAutoNum type="arabicParenR"/>
            </a:pPr>
            <a:r>
              <a:rPr lang="pt-BR" sz="2800" dirty="0">
                <a:latin typeface="Tw Cen MT Condensed" panose="020B0606020104020203" pitchFamily="34" charset="77"/>
              </a:rPr>
              <a:t>A proporção dos lucros do setor financeiro na economia</a:t>
            </a:r>
          </a:p>
          <a:p>
            <a:pPr marL="514350" indent="-514350">
              <a:buAutoNum type="arabicParenR"/>
            </a:pPr>
            <a:endParaRPr lang="pt-BR" sz="2800" dirty="0">
              <a:latin typeface="Tw Cen MT Condensed" panose="020B0606020104020203" pitchFamily="34" charset="77"/>
            </a:endParaRPr>
          </a:p>
          <a:p>
            <a:pPr marL="514350" indent="-514350">
              <a:buAutoNum type="arabicParenR"/>
            </a:pPr>
            <a:r>
              <a:rPr lang="pt-BR" sz="2800" dirty="0">
                <a:latin typeface="Tw Cen MT Condensed" panose="020B0606020104020203" pitchFamily="34" charset="77"/>
              </a:rPr>
              <a:t>O lucro dos investimentos financeiros (portfolio) comparado ao das atividades produtivas das empresas não financeiras</a:t>
            </a:r>
          </a:p>
          <a:p>
            <a:endParaRPr lang="pt-BR" sz="2800" dirty="0">
              <a:latin typeface="Tw Cen MT Condensed" panose="020B0606020104020203" pitchFamily="34" charset="77"/>
            </a:endParaRPr>
          </a:p>
          <a:p>
            <a:pPr lvl="1"/>
            <a:r>
              <a:rPr lang="pt-BR" sz="2800" dirty="0">
                <a:latin typeface="Tw Cen MT Condensed" panose="020B0606020104020203" pitchFamily="34" charset="77"/>
              </a:rPr>
              <a:t>Comparação do retorno das empresas não financeiras com juros, dividendos e ganhos de capital de investimentos com o o retorno de atividades produtivas medido pelo fluxo de caixa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w Cen MT Condensed" panose="020B0606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  <a:p>
            <a:endParaRPr lang="pt-BR" sz="2800" dirty="0">
              <a:latin typeface="Tw Cen MT Condensed" panose="020B0606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158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7AA4F-6A6E-3C49-A85D-880F95A0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630" y="652643"/>
            <a:ext cx="8242300" cy="566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F5671-EBE0-264F-B9FA-DCA1D9EF678E}"/>
              </a:ext>
            </a:extLst>
          </p:cNvPr>
          <p:cNvSpPr txBox="1"/>
          <p:nvPr/>
        </p:nvSpPr>
        <p:spPr>
          <a:xfrm>
            <a:off x="5183908" y="6316843"/>
            <a:ext cx="220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Fonte: </a:t>
            </a:r>
            <a:r>
              <a:rPr lang="en-US" dirty="0" err="1">
                <a:latin typeface="Tw Cen MT" panose="020B0602020104020603" pitchFamily="34" charset="77"/>
              </a:rPr>
              <a:t>Krippner</a:t>
            </a:r>
            <a:r>
              <a:rPr lang="en-US" dirty="0">
                <a:latin typeface="Tw Cen MT" panose="020B0602020104020603" pitchFamily="34" charset="77"/>
              </a:rPr>
              <a:t>, 2005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FFAB2-22C5-7343-A138-4DA2F9F44603}"/>
              </a:ext>
            </a:extLst>
          </p:cNvPr>
          <p:cNvSpPr txBox="1"/>
          <p:nvPr/>
        </p:nvSpPr>
        <p:spPr>
          <a:xfrm>
            <a:off x="510362" y="175589"/>
            <a:ext cx="6102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Tw Cen MT Condensed" panose="020B0606020104020203" pitchFamily="34" charset="77"/>
              </a:rPr>
              <a:t>A proporção dos lucros do setor financeiro na economia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52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5F1A5-2B36-E046-9682-C348EA12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405070"/>
            <a:ext cx="8597900" cy="638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C34244-6C2E-0D4D-91F1-F2F7DD2AD82C}"/>
              </a:ext>
            </a:extLst>
          </p:cNvPr>
          <p:cNvSpPr txBox="1"/>
          <p:nvPr/>
        </p:nvSpPr>
        <p:spPr>
          <a:xfrm>
            <a:off x="4994127" y="6423838"/>
            <a:ext cx="220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Fonte: </a:t>
            </a:r>
            <a:r>
              <a:rPr lang="en-US" dirty="0" err="1">
                <a:latin typeface="Tw Cen MT" panose="020B0602020104020603" pitchFamily="34" charset="77"/>
              </a:rPr>
              <a:t>Krippner</a:t>
            </a:r>
            <a:r>
              <a:rPr lang="en-US" dirty="0">
                <a:latin typeface="Tw Cen MT" panose="020B0602020104020603" pitchFamily="34" charset="77"/>
              </a:rPr>
              <a:t>, 2005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2B889-3DBB-9B4F-A88E-556C37636C05}"/>
              </a:ext>
            </a:extLst>
          </p:cNvPr>
          <p:cNvSpPr txBox="1"/>
          <p:nvPr/>
        </p:nvSpPr>
        <p:spPr>
          <a:xfrm>
            <a:off x="404037" y="233916"/>
            <a:ext cx="1108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Tw Cen MT Condensed" panose="020B0606020104020203" pitchFamily="34" charset="77"/>
              </a:rPr>
              <a:t>O lucro dos investimentos financeiros (portfolio) comparado ao das atividades produtivas das empresas não financeiras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6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1349</Words>
  <Application>Microsoft Office PowerPoint</Application>
  <PresentationFormat>Widescreen</PresentationFormat>
  <Paragraphs>149</Paragraphs>
  <Slides>23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Tw Cen MT</vt:lpstr>
      <vt:lpstr>Tw Cen MT Condensed</vt:lpstr>
      <vt:lpstr>Office Theme</vt:lpstr>
      <vt:lpstr>SOCIOLOGIA DO CAPITALISMO CONTEMPORÂNEO 2018.02</vt:lpstr>
      <vt:lpstr>Na aula de hoje…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André Vereta Nahoum</cp:lastModifiedBy>
  <cp:revision>302</cp:revision>
  <dcterms:created xsi:type="dcterms:W3CDTF">2018-03-15T21:24:10Z</dcterms:created>
  <dcterms:modified xsi:type="dcterms:W3CDTF">2018-10-29T20:39:55Z</dcterms:modified>
</cp:coreProperties>
</file>