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4" r:id="rId2"/>
    <p:sldId id="275" r:id="rId3"/>
    <p:sldId id="276" r:id="rId4"/>
    <p:sldId id="277" r:id="rId5"/>
    <p:sldId id="270" r:id="rId6"/>
    <p:sldId id="271" r:id="rId7"/>
    <p:sldId id="272" r:id="rId8"/>
    <p:sldId id="273" r:id="rId9"/>
    <p:sldId id="257" r:id="rId10"/>
    <p:sldId id="258" r:id="rId11"/>
    <p:sldId id="267" r:id="rId12"/>
    <p:sldId id="261" r:id="rId13"/>
    <p:sldId id="262" r:id="rId14"/>
    <p:sldId id="263" r:id="rId15"/>
    <p:sldId id="266" r:id="rId16"/>
    <p:sldId id="269" r:id="rId17"/>
    <p:sldId id="268" r:id="rId18"/>
    <p:sldId id="278" r:id="rId19"/>
  </p:sldIdLst>
  <p:sldSz cx="9144000" cy="6858000" type="screen4x3"/>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5"/>
            <a:ext cx="7772400" cy="1470025"/>
          </a:xfrm>
        </p:spPr>
        <p:txBody>
          <a:bodyPr/>
          <a:lstStyle/>
          <a:p>
            <a:r>
              <a:rPr lang="pt-BR"/>
              <a:t>Clique para editar o estilo do título mestre</a:t>
            </a:r>
          </a:p>
        </p:txBody>
      </p:sp>
      <p:sp>
        <p:nvSpPr>
          <p:cNvPr id="3" name="Subtítu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a:t>Clique para editar o estilo do subtítulo mestre</a:t>
            </a:r>
          </a:p>
        </p:txBody>
      </p:sp>
      <p:sp>
        <p:nvSpPr>
          <p:cNvPr id="4" name="Espaço Reservado para Data 3"/>
          <p:cNvSpPr>
            <a:spLocks noGrp="1"/>
          </p:cNvSpPr>
          <p:nvPr>
            <p:ph type="dt" sz="half" idx="10"/>
          </p:nvPr>
        </p:nvSpPr>
        <p:spPr/>
        <p:txBody>
          <a:bodyPr/>
          <a:lstStyle/>
          <a:p>
            <a:fld id="{62062A6E-6364-4C23-BCCB-704D0BA4F3D8}" type="datetimeFigureOut">
              <a:rPr lang="pt-BR" smtClean="0"/>
              <a:pPr/>
              <a:t>30/11/2020</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888A04EB-EBB8-4ECD-BD69-2C12AC819CF3}" type="slidenum">
              <a:rPr lang="pt-BR" smtClean="0"/>
              <a:pPr/>
              <a:t>‹nº›</a:t>
            </a:fld>
            <a:endParaRPr lang="pt-B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estilo do título mestre</a:t>
            </a:r>
          </a:p>
        </p:txBody>
      </p:sp>
      <p:sp>
        <p:nvSpPr>
          <p:cNvPr id="3" name="Espaço Reservado para Texto Vertical 2"/>
          <p:cNvSpPr>
            <a:spLocks noGrp="1"/>
          </p:cNvSpPr>
          <p:nvPr>
            <p:ph type="body" orient="vert" idx="1"/>
          </p:nvPr>
        </p:nvSpPr>
        <p:spPr/>
        <p:txBody>
          <a:bodyPr vert="eaVert"/>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10"/>
          </p:nvPr>
        </p:nvSpPr>
        <p:spPr/>
        <p:txBody>
          <a:bodyPr/>
          <a:lstStyle/>
          <a:p>
            <a:fld id="{62062A6E-6364-4C23-BCCB-704D0BA4F3D8}" type="datetimeFigureOut">
              <a:rPr lang="pt-BR" smtClean="0"/>
              <a:pPr/>
              <a:t>30/11/2020</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888A04EB-EBB8-4ECD-BD69-2C12AC819CF3}" type="slidenum">
              <a:rPr lang="pt-BR" smtClean="0"/>
              <a:pPr/>
              <a:t>‹nº›</a:t>
            </a:fld>
            <a:endParaRPr lang="pt-B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8"/>
            <a:ext cx="2057400" cy="5851525"/>
          </a:xfrm>
        </p:spPr>
        <p:txBody>
          <a:bodyPr vert="eaVert"/>
          <a:lstStyle/>
          <a:p>
            <a:r>
              <a:rPr lang="pt-BR"/>
              <a:t>Clique para editar o estilo do título mestre</a:t>
            </a:r>
          </a:p>
        </p:txBody>
      </p:sp>
      <p:sp>
        <p:nvSpPr>
          <p:cNvPr id="3" name="Espaço Reservado para Texto Vertical 2"/>
          <p:cNvSpPr>
            <a:spLocks noGrp="1"/>
          </p:cNvSpPr>
          <p:nvPr>
            <p:ph type="body" orient="vert" idx="1"/>
          </p:nvPr>
        </p:nvSpPr>
        <p:spPr>
          <a:xfrm>
            <a:off x="457200" y="274638"/>
            <a:ext cx="6019800" cy="5851525"/>
          </a:xfrm>
        </p:spPr>
        <p:txBody>
          <a:bodyPr vert="eaVert"/>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10"/>
          </p:nvPr>
        </p:nvSpPr>
        <p:spPr/>
        <p:txBody>
          <a:bodyPr/>
          <a:lstStyle/>
          <a:p>
            <a:fld id="{62062A6E-6364-4C23-BCCB-704D0BA4F3D8}" type="datetimeFigureOut">
              <a:rPr lang="pt-BR" smtClean="0"/>
              <a:pPr/>
              <a:t>30/11/2020</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888A04EB-EBB8-4ECD-BD69-2C12AC819CF3}" type="slidenum">
              <a:rPr lang="pt-BR" smtClean="0"/>
              <a:pPr/>
              <a:t>‹nº›</a:t>
            </a:fld>
            <a:endParaRPr lang="pt-B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estilo do título mestre</a:t>
            </a:r>
          </a:p>
        </p:txBody>
      </p:sp>
      <p:sp>
        <p:nvSpPr>
          <p:cNvPr id="3" name="Espaço Reservado para Conteúdo 2"/>
          <p:cNvSpPr>
            <a:spLocks noGrp="1"/>
          </p:cNvSpPr>
          <p:nvPr>
            <p:ph idx="1"/>
          </p:nvPr>
        </p:nvSpPr>
        <p:spPr/>
        <p:txBody>
          <a:body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10"/>
          </p:nvPr>
        </p:nvSpPr>
        <p:spPr/>
        <p:txBody>
          <a:bodyPr/>
          <a:lstStyle/>
          <a:p>
            <a:fld id="{62062A6E-6364-4C23-BCCB-704D0BA4F3D8}" type="datetimeFigureOut">
              <a:rPr lang="pt-BR" smtClean="0"/>
              <a:pPr/>
              <a:t>30/11/2020</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888A04EB-EBB8-4ECD-BD69-2C12AC819CF3}" type="slidenum">
              <a:rPr lang="pt-BR" smtClean="0"/>
              <a:pPr/>
              <a:t>‹nº›</a:t>
            </a:fld>
            <a:endParaRPr lang="pt-B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nchor="t"/>
          <a:lstStyle>
            <a:lvl1pPr algn="l">
              <a:defRPr sz="4000" b="1" cap="all"/>
            </a:lvl1pPr>
          </a:lstStyle>
          <a:p>
            <a:r>
              <a:rPr lang="pt-BR"/>
              <a:t>Clique para editar o estilo do título mestre</a:t>
            </a:r>
          </a:p>
        </p:txBody>
      </p:sp>
      <p:sp>
        <p:nvSpPr>
          <p:cNvPr id="3" name="Espaço Reservado para Tex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a:t>Clique para editar os estilos do texto mestre</a:t>
            </a:r>
          </a:p>
        </p:txBody>
      </p:sp>
      <p:sp>
        <p:nvSpPr>
          <p:cNvPr id="4" name="Espaço Reservado para Data 3"/>
          <p:cNvSpPr>
            <a:spLocks noGrp="1"/>
          </p:cNvSpPr>
          <p:nvPr>
            <p:ph type="dt" sz="half" idx="10"/>
          </p:nvPr>
        </p:nvSpPr>
        <p:spPr/>
        <p:txBody>
          <a:bodyPr/>
          <a:lstStyle/>
          <a:p>
            <a:fld id="{62062A6E-6364-4C23-BCCB-704D0BA4F3D8}" type="datetimeFigureOut">
              <a:rPr lang="pt-BR" smtClean="0"/>
              <a:pPr/>
              <a:t>30/11/2020</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888A04EB-EBB8-4ECD-BD69-2C12AC819CF3}" type="slidenum">
              <a:rPr lang="pt-BR" smtClean="0"/>
              <a:pPr/>
              <a:t>‹nº›</a:t>
            </a:fld>
            <a:endParaRPr lang="pt-B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estilo do título mestre</a:t>
            </a:r>
          </a:p>
        </p:txBody>
      </p:sp>
      <p:sp>
        <p:nvSpPr>
          <p:cNvPr id="3" name="Espaço Reservado para Conteúd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Conteúd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Data 4"/>
          <p:cNvSpPr>
            <a:spLocks noGrp="1"/>
          </p:cNvSpPr>
          <p:nvPr>
            <p:ph type="dt" sz="half" idx="10"/>
          </p:nvPr>
        </p:nvSpPr>
        <p:spPr/>
        <p:txBody>
          <a:bodyPr/>
          <a:lstStyle/>
          <a:p>
            <a:fld id="{62062A6E-6364-4C23-BCCB-704D0BA4F3D8}" type="datetimeFigureOut">
              <a:rPr lang="pt-BR" smtClean="0"/>
              <a:pPr/>
              <a:t>30/11/2020</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888A04EB-EBB8-4ECD-BD69-2C12AC819CF3}" type="slidenum">
              <a:rPr lang="pt-BR" smtClean="0"/>
              <a:pPr/>
              <a:t>‹nº›</a:t>
            </a:fld>
            <a:endParaRPr lang="pt-B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pt-BR"/>
              <a:t>Clique para editar o estilo do título mestre</a:t>
            </a:r>
          </a:p>
        </p:txBody>
      </p:sp>
      <p:sp>
        <p:nvSpPr>
          <p:cNvPr id="3" name="Espaço Reservado para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do texto mestre</a:t>
            </a:r>
          </a:p>
        </p:txBody>
      </p:sp>
      <p:sp>
        <p:nvSpPr>
          <p:cNvPr id="4" name="Espaço Reservado para Conteú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Tex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do texto mestre</a:t>
            </a:r>
          </a:p>
        </p:txBody>
      </p:sp>
      <p:sp>
        <p:nvSpPr>
          <p:cNvPr id="6" name="Espaço Reservado para Conteúd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7" name="Espaço Reservado para Data 6"/>
          <p:cNvSpPr>
            <a:spLocks noGrp="1"/>
          </p:cNvSpPr>
          <p:nvPr>
            <p:ph type="dt" sz="half" idx="10"/>
          </p:nvPr>
        </p:nvSpPr>
        <p:spPr/>
        <p:txBody>
          <a:bodyPr/>
          <a:lstStyle/>
          <a:p>
            <a:fld id="{62062A6E-6364-4C23-BCCB-704D0BA4F3D8}" type="datetimeFigureOut">
              <a:rPr lang="pt-BR" smtClean="0"/>
              <a:pPr/>
              <a:t>30/11/2020</a:t>
            </a:fld>
            <a:endParaRPr lang="pt-BR"/>
          </a:p>
        </p:txBody>
      </p:sp>
      <p:sp>
        <p:nvSpPr>
          <p:cNvPr id="8" name="Espaço Reservado para Rodapé 7"/>
          <p:cNvSpPr>
            <a:spLocks noGrp="1"/>
          </p:cNvSpPr>
          <p:nvPr>
            <p:ph type="ftr" sz="quarter" idx="11"/>
          </p:nvPr>
        </p:nvSpPr>
        <p:spPr/>
        <p:txBody>
          <a:bodyPr/>
          <a:lstStyle/>
          <a:p>
            <a:endParaRPr lang="pt-BR"/>
          </a:p>
        </p:txBody>
      </p:sp>
      <p:sp>
        <p:nvSpPr>
          <p:cNvPr id="9" name="Espaço Reservado para Número de Slide 8"/>
          <p:cNvSpPr>
            <a:spLocks noGrp="1"/>
          </p:cNvSpPr>
          <p:nvPr>
            <p:ph type="sldNum" sz="quarter" idx="12"/>
          </p:nvPr>
        </p:nvSpPr>
        <p:spPr/>
        <p:txBody>
          <a:bodyPr/>
          <a:lstStyle/>
          <a:p>
            <a:fld id="{888A04EB-EBB8-4ECD-BD69-2C12AC819CF3}" type="slidenum">
              <a:rPr lang="pt-BR" smtClean="0"/>
              <a:pPr/>
              <a:t>‹nº›</a:t>
            </a:fld>
            <a:endParaRPr lang="pt-B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estilo do título mestre</a:t>
            </a:r>
          </a:p>
        </p:txBody>
      </p:sp>
      <p:sp>
        <p:nvSpPr>
          <p:cNvPr id="3" name="Espaço Reservado para Data 2"/>
          <p:cNvSpPr>
            <a:spLocks noGrp="1"/>
          </p:cNvSpPr>
          <p:nvPr>
            <p:ph type="dt" sz="half" idx="10"/>
          </p:nvPr>
        </p:nvSpPr>
        <p:spPr/>
        <p:txBody>
          <a:bodyPr/>
          <a:lstStyle/>
          <a:p>
            <a:fld id="{62062A6E-6364-4C23-BCCB-704D0BA4F3D8}" type="datetimeFigureOut">
              <a:rPr lang="pt-BR" smtClean="0"/>
              <a:pPr/>
              <a:t>30/11/2020</a:t>
            </a:fld>
            <a:endParaRPr lang="pt-BR"/>
          </a:p>
        </p:txBody>
      </p:sp>
      <p:sp>
        <p:nvSpPr>
          <p:cNvPr id="4" name="Espaço Reservado para Rodapé 3"/>
          <p:cNvSpPr>
            <a:spLocks noGrp="1"/>
          </p:cNvSpPr>
          <p:nvPr>
            <p:ph type="ftr" sz="quarter" idx="11"/>
          </p:nvPr>
        </p:nvSpPr>
        <p:spPr/>
        <p:txBody>
          <a:bodyPr/>
          <a:lstStyle/>
          <a:p>
            <a:endParaRPr lang="pt-BR"/>
          </a:p>
        </p:txBody>
      </p:sp>
      <p:sp>
        <p:nvSpPr>
          <p:cNvPr id="5" name="Espaço Reservado para Número de Slide 4"/>
          <p:cNvSpPr>
            <a:spLocks noGrp="1"/>
          </p:cNvSpPr>
          <p:nvPr>
            <p:ph type="sldNum" sz="quarter" idx="12"/>
          </p:nvPr>
        </p:nvSpPr>
        <p:spPr/>
        <p:txBody>
          <a:bodyPr/>
          <a:lstStyle/>
          <a:p>
            <a:fld id="{888A04EB-EBB8-4ECD-BD69-2C12AC819CF3}" type="slidenum">
              <a:rPr lang="pt-BR" smtClean="0"/>
              <a:pPr/>
              <a:t>‹nº›</a:t>
            </a:fld>
            <a:endParaRPr lang="pt-B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fld id="{62062A6E-6364-4C23-BCCB-704D0BA4F3D8}" type="datetimeFigureOut">
              <a:rPr lang="pt-BR" smtClean="0"/>
              <a:pPr/>
              <a:t>30/11/2020</a:t>
            </a:fld>
            <a:endParaRPr lang="pt-BR"/>
          </a:p>
        </p:txBody>
      </p:sp>
      <p:sp>
        <p:nvSpPr>
          <p:cNvPr id="3" name="Espaço Reservado para Rodapé 2"/>
          <p:cNvSpPr>
            <a:spLocks noGrp="1"/>
          </p:cNvSpPr>
          <p:nvPr>
            <p:ph type="ftr" sz="quarter" idx="11"/>
          </p:nvPr>
        </p:nvSpPr>
        <p:spPr/>
        <p:txBody>
          <a:bodyPr/>
          <a:lstStyle/>
          <a:p>
            <a:endParaRPr lang="pt-BR"/>
          </a:p>
        </p:txBody>
      </p:sp>
      <p:sp>
        <p:nvSpPr>
          <p:cNvPr id="4" name="Espaço Reservado para Número de Slide 3"/>
          <p:cNvSpPr>
            <a:spLocks noGrp="1"/>
          </p:cNvSpPr>
          <p:nvPr>
            <p:ph type="sldNum" sz="quarter" idx="12"/>
          </p:nvPr>
        </p:nvSpPr>
        <p:spPr/>
        <p:txBody>
          <a:bodyPr/>
          <a:lstStyle/>
          <a:p>
            <a:fld id="{888A04EB-EBB8-4ECD-BD69-2C12AC819CF3}" type="slidenum">
              <a:rPr lang="pt-BR" smtClean="0"/>
              <a:pPr/>
              <a:t>‹nº›</a:t>
            </a:fld>
            <a:endParaRPr lang="pt-B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nchor="b"/>
          <a:lstStyle>
            <a:lvl1pPr algn="l">
              <a:defRPr sz="2000" b="1"/>
            </a:lvl1pPr>
          </a:lstStyle>
          <a:p>
            <a:r>
              <a:rPr lang="pt-BR"/>
              <a:t>Clique para editar o estilo do título mestre</a:t>
            </a:r>
          </a:p>
        </p:txBody>
      </p:sp>
      <p:sp>
        <p:nvSpPr>
          <p:cNvPr id="3" name="Espaço Reservado para Conteú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Clique para editar os estilos do texto mestre</a:t>
            </a:r>
          </a:p>
        </p:txBody>
      </p:sp>
      <p:sp>
        <p:nvSpPr>
          <p:cNvPr id="5" name="Espaço Reservado para Data 4"/>
          <p:cNvSpPr>
            <a:spLocks noGrp="1"/>
          </p:cNvSpPr>
          <p:nvPr>
            <p:ph type="dt" sz="half" idx="10"/>
          </p:nvPr>
        </p:nvSpPr>
        <p:spPr/>
        <p:txBody>
          <a:bodyPr/>
          <a:lstStyle/>
          <a:p>
            <a:fld id="{62062A6E-6364-4C23-BCCB-704D0BA4F3D8}" type="datetimeFigureOut">
              <a:rPr lang="pt-BR" smtClean="0"/>
              <a:pPr/>
              <a:t>30/11/2020</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888A04EB-EBB8-4ECD-BD69-2C12AC819CF3}" type="slidenum">
              <a:rPr lang="pt-BR" smtClean="0"/>
              <a:pPr/>
              <a:t>‹nº›</a:t>
            </a:fld>
            <a:endParaRPr lang="pt-B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pt-BR"/>
              <a:t>Clique para editar o estilo do título mestre</a:t>
            </a:r>
          </a:p>
        </p:txBody>
      </p:sp>
      <p:sp>
        <p:nvSpPr>
          <p:cNvPr id="3" name="Espaço Reservado para Imagem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Clique para editar os estilos do texto mestre</a:t>
            </a:r>
          </a:p>
        </p:txBody>
      </p:sp>
      <p:sp>
        <p:nvSpPr>
          <p:cNvPr id="5" name="Espaço Reservado para Data 4"/>
          <p:cNvSpPr>
            <a:spLocks noGrp="1"/>
          </p:cNvSpPr>
          <p:nvPr>
            <p:ph type="dt" sz="half" idx="10"/>
          </p:nvPr>
        </p:nvSpPr>
        <p:spPr/>
        <p:txBody>
          <a:bodyPr/>
          <a:lstStyle/>
          <a:p>
            <a:fld id="{62062A6E-6364-4C23-BCCB-704D0BA4F3D8}" type="datetimeFigureOut">
              <a:rPr lang="pt-BR" smtClean="0"/>
              <a:pPr/>
              <a:t>30/11/2020</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888A04EB-EBB8-4ECD-BD69-2C12AC819CF3}" type="slidenum">
              <a:rPr lang="pt-BR" smtClean="0"/>
              <a:pPr/>
              <a:t>‹nº›</a:t>
            </a:fld>
            <a:endParaRPr lang="pt-B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Títu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t-BR"/>
              <a:t>Clique para editar o estilo do título mestre</a:t>
            </a:r>
          </a:p>
        </p:txBody>
      </p:sp>
      <p:sp>
        <p:nvSpPr>
          <p:cNvPr id="3" name="Espaço Reservado para Tex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2062A6E-6364-4C23-BCCB-704D0BA4F3D8}" type="datetimeFigureOut">
              <a:rPr lang="pt-BR" smtClean="0"/>
              <a:pPr/>
              <a:t>30/11/2020</a:t>
            </a:fld>
            <a:endParaRPr lang="pt-BR"/>
          </a:p>
        </p:txBody>
      </p:sp>
      <p:sp>
        <p:nvSpPr>
          <p:cNvPr id="5" name="Espaço Reservado para Rodapé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a:p>
        </p:txBody>
      </p:sp>
      <p:sp>
        <p:nvSpPr>
          <p:cNvPr id="6" name="Espaço Reservado para Número de Slid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88A04EB-EBB8-4ECD-BD69-2C12AC819CF3}" type="slidenum">
              <a:rPr lang="pt-BR" smtClean="0"/>
              <a:pPr/>
              <a:t>‹nº›</a:t>
            </a:fld>
            <a:endParaRPr lang="pt-B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www.dailymotion.com/video/x213a5g_turismo-en-la-favela_news" TargetMode="External"/><Relationship Id="rId2" Type="http://schemas.openxmlformats.org/officeDocument/2006/relationships/hyperlink" Target="https://www.youtube.com/watch?v=c-Km-2tpgls"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www.salvador.edu.ar/sitio/signosele/aanterior.asp"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11188" y="765175"/>
            <a:ext cx="7773987" cy="2332038"/>
          </a:xfrm>
        </p:spPr>
        <p:txBody>
          <a:bodyPr/>
          <a:lstStyle/>
          <a:p>
            <a:pPr algn="r" eaLnBrk="1" hangingPunct="1"/>
            <a:r>
              <a:rPr lang="pt-BR" sz="3300" b="1" i="1" dirty="0"/>
              <a:t>La </a:t>
            </a:r>
            <a:r>
              <a:rPr lang="pt-BR" sz="3300" b="1" i="1" dirty="0" err="1"/>
              <a:t>estructura</a:t>
            </a:r>
            <a:r>
              <a:rPr lang="pt-BR" sz="3300" b="1" i="1" dirty="0"/>
              <a:t> </a:t>
            </a:r>
            <a:r>
              <a:rPr lang="pt-BR" sz="3300" b="1" i="1" dirty="0" err="1"/>
              <a:t>del</a:t>
            </a:r>
            <a:r>
              <a:rPr lang="pt-BR" sz="3300" b="1" i="1" dirty="0"/>
              <a:t> EI/DR</a:t>
            </a:r>
            <a:br>
              <a:rPr lang="pt-BR" sz="3300" b="1" i="1" dirty="0"/>
            </a:br>
            <a:br>
              <a:rPr lang="pt-BR" sz="1500" i="1" dirty="0"/>
            </a:br>
            <a:r>
              <a:rPr lang="pt-BR" sz="2800" dirty="0"/>
              <a:t>Graciela Reyes (2002) </a:t>
            </a:r>
          </a:p>
        </p:txBody>
      </p:sp>
      <p:sp>
        <p:nvSpPr>
          <p:cNvPr id="2051" name="Rectangle 3"/>
          <p:cNvSpPr>
            <a:spLocks noGrp="1" noChangeArrowheads="1"/>
          </p:cNvSpPr>
          <p:nvPr>
            <p:ph type="subTitle" idx="1"/>
          </p:nvPr>
        </p:nvSpPr>
        <p:spPr>
          <a:xfrm>
            <a:off x="1403350" y="2997200"/>
            <a:ext cx="6400800" cy="1752600"/>
          </a:xfrm>
        </p:spPr>
        <p:txBody>
          <a:bodyPr/>
          <a:lstStyle/>
          <a:p>
            <a:pPr algn="r" eaLnBrk="1" hangingPunct="1">
              <a:lnSpc>
                <a:spcPct val="80000"/>
              </a:lnSpc>
              <a:defRPr/>
            </a:pPr>
            <a:endParaRPr lang="pt-BR" sz="600" dirty="0"/>
          </a:p>
          <a:p>
            <a:pPr algn="r" eaLnBrk="1" hangingPunct="1">
              <a:lnSpc>
                <a:spcPct val="80000"/>
              </a:lnSpc>
              <a:defRPr/>
            </a:pPr>
            <a:endParaRPr lang="pt-BR" sz="600" dirty="0"/>
          </a:p>
          <a:p>
            <a:pPr algn="r" eaLnBrk="1" hangingPunct="1">
              <a:lnSpc>
                <a:spcPct val="80000"/>
              </a:lnSpc>
              <a:defRPr/>
            </a:pPr>
            <a:r>
              <a:rPr lang="pt-BR" sz="1800" dirty="0">
                <a:solidFill>
                  <a:schemeClr val="bg2">
                    <a:lumMod val="75000"/>
                  </a:schemeClr>
                </a:solidFill>
              </a:rPr>
              <a:t>Língua Espanhola IV</a:t>
            </a:r>
          </a:p>
          <a:p>
            <a:pPr algn="r" eaLnBrk="1" hangingPunct="1">
              <a:lnSpc>
                <a:spcPct val="80000"/>
              </a:lnSpc>
              <a:defRPr/>
            </a:pPr>
            <a:endParaRPr lang="pt-BR" sz="1000" dirty="0">
              <a:solidFill>
                <a:schemeClr val="bg2">
                  <a:lumMod val="75000"/>
                </a:schemeClr>
              </a:solidFill>
            </a:endParaRPr>
          </a:p>
          <a:p>
            <a:pPr algn="r" eaLnBrk="1" hangingPunct="1">
              <a:lnSpc>
                <a:spcPct val="80000"/>
              </a:lnSpc>
              <a:defRPr/>
            </a:pPr>
            <a:r>
              <a:rPr lang="pt-BR" sz="1800" dirty="0">
                <a:solidFill>
                  <a:schemeClr val="bg2">
                    <a:lumMod val="75000"/>
                  </a:schemeClr>
                </a:solidFill>
              </a:rPr>
              <a:t>Maite Celada </a:t>
            </a:r>
          </a:p>
          <a:p>
            <a:pPr algn="r" eaLnBrk="1" hangingPunct="1">
              <a:lnSpc>
                <a:spcPct val="80000"/>
              </a:lnSpc>
              <a:defRPr/>
            </a:pPr>
            <a:endParaRPr lang="pt-BR" sz="1000" dirty="0">
              <a:solidFill>
                <a:schemeClr val="bg2">
                  <a:lumMod val="75000"/>
                </a:schemeClr>
              </a:solidFill>
            </a:endParaRPr>
          </a:p>
          <a:p>
            <a:pPr algn="r" eaLnBrk="1" hangingPunct="1">
              <a:lnSpc>
                <a:spcPct val="80000"/>
              </a:lnSpc>
              <a:defRPr/>
            </a:pPr>
            <a:r>
              <a:rPr lang="pt-BR" sz="1800" dirty="0">
                <a:solidFill>
                  <a:schemeClr val="bg2">
                    <a:lumMod val="75000"/>
                  </a:schemeClr>
                </a:solidFill>
              </a:rPr>
              <a:t>2º semestre/20208</a:t>
            </a:r>
          </a:p>
        </p:txBody>
      </p:sp>
      <p:sp>
        <p:nvSpPr>
          <p:cNvPr id="5" name="CaixaDeTexto 4"/>
          <p:cNvSpPr txBox="1"/>
          <p:nvPr/>
        </p:nvSpPr>
        <p:spPr>
          <a:xfrm>
            <a:off x="4572000" y="5013325"/>
            <a:ext cx="4572000" cy="646113"/>
          </a:xfrm>
          <a:prstGeom prst="rect">
            <a:avLst/>
          </a:prstGeom>
          <a:noFill/>
        </p:spPr>
        <p:txBody>
          <a:bodyPr>
            <a:spAutoFit/>
          </a:bodyPr>
          <a:lstStyle/>
          <a:p>
            <a:pPr>
              <a:defRPr/>
            </a:pPr>
            <a:r>
              <a:rPr lang="pt-BR" i="1" dirty="0">
                <a:solidFill>
                  <a:schemeClr val="accent6">
                    <a:lumMod val="60000"/>
                    <a:lumOff val="40000"/>
                  </a:schemeClr>
                </a:solidFill>
              </a:rPr>
              <a:t>Citar </a:t>
            </a:r>
            <a:r>
              <a:rPr lang="pt-BR" i="1" dirty="0" err="1">
                <a:solidFill>
                  <a:schemeClr val="accent6">
                    <a:lumMod val="60000"/>
                    <a:lumOff val="40000"/>
                  </a:schemeClr>
                </a:solidFill>
              </a:rPr>
              <a:t>es</a:t>
            </a:r>
            <a:r>
              <a:rPr lang="pt-BR" i="1" dirty="0">
                <a:solidFill>
                  <a:schemeClr val="accent6">
                    <a:lumMod val="60000"/>
                    <a:lumOff val="40000"/>
                  </a:schemeClr>
                </a:solidFill>
              </a:rPr>
              <a:t> </a:t>
            </a:r>
            <a:r>
              <a:rPr lang="pt-BR" i="1" dirty="0" err="1">
                <a:solidFill>
                  <a:schemeClr val="accent6">
                    <a:lumMod val="60000"/>
                    <a:lumOff val="40000"/>
                  </a:schemeClr>
                </a:solidFill>
              </a:rPr>
              <a:t>siempre</a:t>
            </a:r>
            <a:r>
              <a:rPr lang="pt-BR" i="1" dirty="0">
                <a:solidFill>
                  <a:schemeClr val="accent6">
                    <a:lumMod val="60000"/>
                    <a:lumOff val="40000"/>
                  </a:schemeClr>
                </a:solidFill>
              </a:rPr>
              <a:t> atribuir intencionalmente</a:t>
            </a:r>
          </a:p>
          <a:p>
            <a:pPr>
              <a:defRPr/>
            </a:pPr>
            <a:r>
              <a:rPr lang="pt-BR" i="1" dirty="0">
                <a:solidFill>
                  <a:schemeClr val="accent6">
                    <a:lumMod val="60000"/>
                    <a:lumOff val="40000"/>
                  </a:schemeClr>
                </a:solidFill>
              </a:rPr>
              <a:t>                                             </a:t>
            </a:r>
            <a:r>
              <a:rPr lang="pt-BR" sz="1200" i="1" dirty="0">
                <a:solidFill>
                  <a:schemeClr val="accent6">
                    <a:lumMod val="60000"/>
                    <a:lumOff val="40000"/>
                  </a:schemeClr>
                </a:solidFill>
              </a:rPr>
              <a:t>(Reyes, 2002, p. 8)</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0" y="188640"/>
            <a:ext cx="9144000" cy="6336704"/>
          </a:xfrm>
        </p:spPr>
        <p:txBody>
          <a:bodyPr>
            <a:normAutofit/>
          </a:bodyPr>
          <a:lstStyle/>
          <a:p>
            <a:pPr indent="0" algn="just">
              <a:buNone/>
            </a:pPr>
            <a:r>
              <a:rPr lang="es-ES" dirty="0"/>
              <a:t>Recordemos que los </a:t>
            </a:r>
            <a:r>
              <a:rPr lang="es-ES" b="1" dirty="0"/>
              <a:t>argumentos</a:t>
            </a:r>
            <a:r>
              <a:rPr lang="es-ES" dirty="0"/>
              <a:t> del verbo denotan </a:t>
            </a:r>
          </a:p>
          <a:p>
            <a:pPr indent="0" algn="just">
              <a:buNone/>
            </a:pPr>
            <a:r>
              <a:rPr lang="es-ES" dirty="0"/>
              <a:t>los participantes mínimamente supuestos o implicados por el verbo en ese evento o situación. Los objetos indirectos argumentales ocurren con verbos transitivos* o con verbos intransitivos. </a:t>
            </a:r>
          </a:p>
          <a:p>
            <a:pPr indent="0" algn="just">
              <a:buNone/>
            </a:pPr>
            <a:endParaRPr lang="es-ES" dirty="0"/>
          </a:p>
          <a:p>
            <a:pPr indent="0" algn="just">
              <a:buNone/>
            </a:pPr>
            <a:endParaRPr lang="es-ES" dirty="0"/>
          </a:p>
          <a:p>
            <a:pPr indent="0" algn="just">
              <a:buNone/>
            </a:pPr>
            <a:endParaRPr lang="es-ES" dirty="0"/>
          </a:p>
          <a:p>
            <a:pPr indent="0" algn="just">
              <a:buNone/>
            </a:pPr>
            <a:r>
              <a:rPr lang="es-ES" sz="2800" dirty="0"/>
              <a:t>* Verbos que presentan un argumento con la función de objeto directo. </a:t>
            </a:r>
            <a:endParaRPr lang="pt-BR" sz="28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179512" y="260648"/>
            <a:ext cx="8964488" cy="6408712"/>
          </a:xfrm>
        </p:spPr>
        <p:txBody>
          <a:bodyPr>
            <a:normAutofit/>
          </a:bodyPr>
          <a:lstStyle/>
          <a:p>
            <a:pPr marL="0" indent="0" algn="just">
              <a:buNone/>
            </a:pPr>
            <a:endParaRPr lang="es-ES" dirty="0"/>
          </a:p>
          <a:p>
            <a:pPr marL="0" indent="0" algn="just">
              <a:buNone/>
            </a:pPr>
            <a:r>
              <a:rPr lang="es-ES" dirty="0"/>
              <a:t>Lo mismo ocurre con </a:t>
            </a:r>
            <a:r>
              <a:rPr lang="es-ES" b="1" dirty="0"/>
              <a:t>verbos de transferencia </a:t>
            </a:r>
            <a:r>
              <a:rPr lang="es-ES" dirty="0"/>
              <a:t>(</a:t>
            </a:r>
            <a:r>
              <a:rPr lang="es-ES" b="1" dirty="0"/>
              <a:t>material</a:t>
            </a:r>
            <a:r>
              <a:rPr lang="es-ES" dirty="0"/>
              <a:t> o </a:t>
            </a:r>
            <a:r>
              <a:rPr lang="es-ES" b="1" dirty="0"/>
              <a:t>comunicativa</a:t>
            </a:r>
            <a:r>
              <a:rPr lang="es-ES" dirty="0"/>
              <a:t>) como </a:t>
            </a:r>
            <a:r>
              <a:rPr lang="es-ES" i="1" dirty="0"/>
              <a:t>dar, regalar, devolver, </a:t>
            </a:r>
            <a:r>
              <a:rPr lang="es-ES" i="1" u="sng" dirty="0">
                <a:solidFill>
                  <a:schemeClr val="accent2">
                    <a:lumMod val="75000"/>
                  </a:schemeClr>
                </a:solidFill>
              </a:rPr>
              <a:t>decir</a:t>
            </a:r>
            <a:r>
              <a:rPr lang="es-ES" i="1" dirty="0">
                <a:solidFill>
                  <a:schemeClr val="accent2">
                    <a:lumMod val="75000"/>
                  </a:schemeClr>
                </a:solidFill>
              </a:rPr>
              <a:t>, </a:t>
            </a:r>
            <a:r>
              <a:rPr lang="es-ES" i="1" u="sng" dirty="0">
                <a:solidFill>
                  <a:schemeClr val="accent2">
                    <a:lumMod val="75000"/>
                  </a:schemeClr>
                </a:solidFill>
              </a:rPr>
              <a:t>preguntar</a:t>
            </a:r>
            <a:r>
              <a:rPr lang="es-ES" i="1" dirty="0"/>
              <a:t>, </a:t>
            </a:r>
            <a:r>
              <a:rPr lang="es-ES" i="1" u="sng" dirty="0">
                <a:solidFill>
                  <a:schemeClr val="accent2">
                    <a:lumMod val="75000"/>
                  </a:schemeClr>
                </a:solidFill>
              </a:rPr>
              <a:t>ordenar</a:t>
            </a:r>
            <a:r>
              <a:rPr lang="es-ES" i="1" dirty="0"/>
              <a:t>,</a:t>
            </a:r>
            <a:r>
              <a:rPr lang="es-ES" dirty="0"/>
              <a:t> etc. </a:t>
            </a:r>
          </a:p>
          <a:p>
            <a:pPr marL="0" indent="0" algn="just">
              <a:buNone/>
            </a:pPr>
            <a:endParaRPr lang="es-ES" dirty="0"/>
          </a:p>
          <a:p>
            <a:pPr marL="0" indent="0" algn="just">
              <a:buNone/>
            </a:pPr>
            <a:endParaRPr lang="es-ES" u="sng" dirty="0">
              <a:solidFill>
                <a:schemeClr val="accent2">
                  <a:lumMod val="75000"/>
                </a:schemeClr>
              </a:solidFill>
            </a:endParaRPr>
          </a:p>
          <a:p>
            <a:pPr marL="0" indent="0" algn="just">
              <a:buNone/>
            </a:pPr>
            <a:r>
              <a:rPr lang="es-ES" dirty="0">
                <a:solidFill>
                  <a:schemeClr val="accent2">
                    <a:lumMod val="75000"/>
                  </a:schemeClr>
                </a:solidFill>
              </a:rPr>
              <a:t>– </a:t>
            </a:r>
            <a:r>
              <a:rPr lang="es-ES" u="sng" dirty="0">
                <a:solidFill>
                  <a:schemeClr val="accent2">
                    <a:lumMod val="75000"/>
                  </a:schemeClr>
                </a:solidFill>
              </a:rPr>
              <a:t>Le</a:t>
            </a:r>
            <a:r>
              <a:rPr lang="es-ES" dirty="0"/>
              <a:t> pregunt</a:t>
            </a:r>
            <a:r>
              <a:rPr lang="es-ES" dirty="0">
                <a:solidFill>
                  <a:schemeClr val="accent2">
                    <a:lumMod val="75000"/>
                  </a:schemeClr>
                </a:solidFill>
              </a:rPr>
              <a:t>ó</a:t>
            </a:r>
            <a:r>
              <a:rPr lang="es-ES" dirty="0"/>
              <a:t> </a:t>
            </a:r>
            <a:r>
              <a:rPr lang="es-ES" dirty="0">
                <a:solidFill>
                  <a:schemeClr val="accent2">
                    <a:lumMod val="75000"/>
                  </a:schemeClr>
                </a:solidFill>
              </a:rPr>
              <a:t>lo que tanto quería saber</a:t>
            </a:r>
            <a:r>
              <a:rPr lang="es-ES" dirty="0"/>
              <a:t>. </a:t>
            </a:r>
          </a:p>
          <a:p>
            <a:pPr marL="0" indent="0" algn="just">
              <a:buNone/>
            </a:pPr>
            <a:r>
              <a:rPr lang="es-ES" dirty="0"/>
              <a:t>– ¿En serio?, no puede ser.</a:t>
            </a:r>
          </a:p>
          <a:p>
            <a:pPr marL="0" indent="0" algn="just">
              <a:buNone/>
            </a:pPr>
            <a:r>
              <a:rPr lang="es-ES" dirty="0"/>
              <a:t>– Sí, ¿no me lo crees? </a:t>
            </a:r>
            <a:r>
              <a:rPr lang="es-ES" b="1" dirty="0">
                <a:solidFill>
                  <a:schemeClr val="accent2"/>
                </a:solidFill>
              </a:rPr>
              <a:t>Se lo </a:t>
            </a:r>
            <a:r>
              <a:rPr lang="es-ES" dirty="0"/>
              <a:t>preguntó, sin pelos en la lengua. </a:t>
            </a:r>
          </a:p>
          <a:p>
            <a:endParaRPr lang="pt-B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0" y="260648"/>
            <a:ext cx="9144000" cy="6408712"/>
          </a:xfrm>
        </p:spPr>
        <p:txBody>
          <a:bodyPr>
            <a:normAutofit/>
          </a:bodyPr>
          <a:lstStyle/>
          <a:p>
            <a:pPr indent="0" algn="just">
              <a:buNone/>
            </a:pPr>
            <a:endParaRPr lang="es-ES" dirty="0"/>
          </a:p>
          <a:p>
            <a:pPr indent="0" algn="just">
              <a:buNone/>
            </a:pPr>
            <a:endParaRPr lang="es-ES" dirty="0"/>
          </a:p>
          <a:p>
            <a:pPr indent="0" algn="just">
              <a:buNone/>
            </a:pPr>
            <a:endParaRPr lang="es-ES" dirty="0"/>
          </a:p>
          <a:p>
            <a:pPr indent="0" algn="just">
              <a:buNone/>
            </a:pPr>
            <a:r>
              <a:rPr lang="es-ES" dirty="0">
                <a:solidFill>
                  <a:schemeClr val="tx2">
                    <a:lumMod val="60000"/>
                    <a:lumOff val="40000"/>
                  </a:schemeClr>
                </a:solidFill>
              </a:rPr>
              <a:t>Cuando consideramos el contraste entre el español y el portugués, especialmente el portugués usado en Brasil, en relación con el tema que aquí nos ocupa, hay, al menos, dos puntos que no pueden dejar de ser mencionados.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0" y="260648"/>
            <a:ext cx="9144000" cy="6408712"/>
          </a:xfrm>
        </p:spPr>
        <p:txBody>
          <a:bodyPr>
            <a:normAutofit/>
          </a:bodyPr>
          <a:lstStyle/>
          <a:p>
            <a:pPr indent="0" algn="just">
              <a:buNone/>
            </a:pPr>
            <a:r>
              <a:rPr lang="es-ES" dirty="0">
                <a:solidFill>
                  <a:schemeClr val="tx2">
                    <a:lumMod val="60000"/>
                    <a:lumOff val="40000"/>
                  </a:schemeClr>
                </a:solidFill>
              </a:rPr>
              <a:t>Uno tiene que ver con una tradición de gramáticos que emplean el término objeto indirecto para todo argumento que vaya introducido por preposición, como Cunha y Cintra (1985:139): </a:t>
            </a:r>
          </a:p>
          <a:p>
            <a:pPr indent="0" algn="just">
              <a:buNone/>
            </a:pPr>
            <a:endParaRPr lang="es-ES" sz="2600" dirty="0">
              <a:solidFill>
                <a:schemeClr val="tx2">
                  <a:lumMod val="60000"/>
                  <a:lumOff val="40000"/>
                </a:schemeClr>
              </a:solidFill>
            </a:endParaRPr>
          </a:p>
          <a:p>
            <a:pPr indent="0" algn="just">
              <a:buNone/>
            </a:pPr>
            <a:endParaRPr lang="es-ES" sz="2600" dirty="0">
              <a:solidFill>
                <a:schemeClr val="tx2">
                  <a:lumMod val="60000"/>
                  <a:lumOff val="40000"/>
                </a:schemeClr>
              </a:solidFill>
            </a:endParaRPr>
          </a:p>
          <a:p>
            <a:pPr indent="0" algn="just">
              <a:buNone/>
            </a:pPr>
            <a:r>
              <a:rPr lang="pt-BR" sz="2600" dirty="0">
                <a:solidFill>
                  <a:schemeClr val="tx2">
                    <a:lumMod val="60000"/>
                    <a:lumOff val="40000"/>
                  </a:schemeClr>
                </a:solidFill>
              </a:rPr>
              <a:t>Objeto indireto é o complemento de um verbo transitivo indireto, isto é, o complemento que se liga ao verbo por meio de preposição: </a:t>
            </a:r>
            <a:r>
              <a:rPr lang="pt-BR" sz="2600" i="1" dirty="0">
                <a:solidFill>
                  <a:schemeClr val="tx2">
                    <a:lumMod val="60000"/>
                    <a:lumOff val="40000"/>
                  </a:schemeClr>
                </a:solidFill>
              </a:rPr>
              <a:t>Duvidava da riqueza da terra </a:t>
            </a:r>
            <a:r>
              <a:rPr lang="pt-BR" sz="2600" dirty="0">
                <a:solidFill>
                  <a:schemeClr val="tx2">
                    <a:lumMod val="60000"/>
                    <a:lumOff val="40000"/>
                  </a:schemeClr>
                </a:solidFill>
              </a:rPr>
              <a:t>(N. </a:t>
            </a:r>
            <a:r>
              <a:rPr lang="pt-BR" sz="2600" dirty="0" err="1">
                <a:solidFill>
                  <a:schemeClr val="tx2">
                    <a:lumMod val="60000"/>
                    <a:lumOff val="40000"/>
                  </a:schemeClr>
                </a:solidFill>
              </a:rPr>
              <a:t>Piñón</a:t>
            </a:r>
            <a:r>
              <a:rPr lang="pt-BR" sz="2600" dirty="0">
                <a:solidFill>
                  <a:schemeClr val="tx2">
                    <a:lumMod val="60000"/>
                    <a:lumOff val="40000"/>
                  </a:schemeClr>
                </a:solidFill>
              </a:rPr>
              <a:t>, 1980). </a:t>
            </a:r>
          </a:p>
          <a:p>
            <a:pPr indent="0" algn="just">
              <a:buNone/>
            </a:pPr>
            <a:endParaRPr lang="es-ES" sz="26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0" y="260648"/>
            <a:ext cx="9144000" cy="6408712"/>
          </a:xfrm>
        </p:spPr>
        <p:txBody>
          <a:bodyPr>
            <a:normAutofit fontScale="92500" lnSpcReduction="10000"/>
          </a:bodyPr>
          <a:lstStyle/>
          <a:p>
            <a:pPr indent="0" algn="just">
              <a:buNone/>
            </a:pPr>
            <a:r>
              <a:rPr lang="es-ES" dirty="0">
                <a:solidFill>
                  <a:schemeClr val="tx2">
                    <a:lumMod val="60000"/>
                    <a:lumOff val="40000"/>
                  </a:schemeClr>
                </a:solidFill>
              </a:rPr>
              <a:t>En cuanto al uso de la preposición, es importante mencionar el hecho de que en el portugués usado en Brasil varios autores vienen registrando la sustitución de la preposición </a:t>
            </a:r>
            <a:r>
              <a:rPr lang="es-ES" b="1" i="1" dirty="0">
                <a:solidFill>
                  <a:schemeClr val="tx2">
                    <a:lumMod val="60000"/>
                    <a:lumOff val="40000"/>
                  </a:schemeClr>
                </a:solidFill>
              </a:rPr>
              <a:t>a </a:t>
            </a:r>
            <a:r>
              <a:rPr lang="es-ES" dirty="0">
                <a:solidFill>
                  <a:schemeClr val="tx2">
                    <a:lumMod val="60000"/>
                    <a:lumOff val="40000"/>
                  </a:schemeClr>
                </a:solidFill>
              </a:rPr>
              <a:t>en determinados predicados, por otras. </a:t>
            </a:r>
          </a:p>
          <a:p>
            <a:pPr indent="0" algn="just">
              <a:buNone/>
            </a:pPr>
            <a:r>
              <a:rPr lang="es-ES" dirty="0">
                <a:solidFill>
                  <a:schemeClr val="tx2">
                    <a:lumMod val="60000"/>
                    <a:lumOff val="40000"/>
                  </a:schemeClr>
                </a:solidFill>
              </a:rPr>
              <a:t>Parece ser un hecho aceptado y cada vez más frecuente que ese objeto indirecto que podría alternar con la forma dativa del pronombre (</a:t>
            </a:r>
            <a:r>
              <a:rPr lang="pt-BR" i="1" dirty="0">
                <a:solidFill>
                  <a:schemeClr val="tx2">
                    <a:lumMod val="60000"/>
                    <a:lumOff val="40000"/>
                  </a:schemeClr>
                </a:solidFill>
              </a:rPr>
              <a:t>lhe/lhes</a:t>
            </a:r>
            <a:r>
              <a:rPr lang="es-ES" dirty="0">
                <a:solidFill>
                  <a:schemeClr val="tx2">
                    <a:lumMod val="60000"/>
                    <a:lumOff val="40000"/>
                  </a:schemeClr>
                </a:solidFill>
              </a:rPr>
              <a:t>) se represente con un sintagma preposicional introducido por </a:t>
            </a:r>
            <a:r>
              <a:rPr lang="es-ES" b="1" i="1" dirty="0">
                <a:solidFill>
                  <a:schemeClr val="tx2">
                    <a:lumMod val="60000"/>
                    <a:lumOff val="40000"/>
                  </a:schemeClr>
                </a:solidFill>
              </a:rPr>
              <a:t>para</a:t>
            </a:r>
            <a:r>
              <a:rPr lang="es-ES" dirty="0">
                <a:solidFill>
                  <a:schemeClr val="tx2">
                    <a:lumMod val="60000"/>
                    <a:lumOff val="40000"/>
                  </a:schemeClr>
                </a:solidFill>
              </a:rPr>
              <a:t> en lugar de </a:t>
            </a:r>
            <a:r>
              <a:rPr lang="es-ES" b="1" i="1" dirty="0">
                <a:solidFill>
                  <a:schemeClr val="tx2">
                    <a:lumMod val="60000"/>
                    <a:lumOff val="40000"/>
                  </a:schemeClr>
                </a:solidFill>
              </a:rPr>
              <a:t>a</a:t>
            </a:r>
            <a:r>
              <a:rPr lang="es-ES" dirty="0">
                <a:solidFill>
                  <a:schemeClr val="tx2">
                    <a:lumMod val="60000"/>
                    <a:lumOff val="40000"/>
                  </a:schemeClr>
                </a:solidFill>
              </a:rPr>
              <a:t>: </a:t>
            </a:r>
          </a:p>
          <a:p>
            <a:pPr indent="0" algn="just">
              <a:buNone/>
            </a:pPr>
            <a:endParaRPr lang="es-ES" i="1" dirty="0">
              <a:solidFill>
                <a:schemeClr val="tx2">
                  <a:lumMod val="60000"/>
                  <a:lumOff val="40000"/>
                </a:schemeClr>
              </a:solidFill>
            </a:endParaRPr>
          </a:p>
          <a:p>
            <a:pPr indent="0" algn="just">
              <a:buNone/>
            </a:pPr>
            <a:r>
              <a:rPr lang="pt-BR" i="1" dirty="0">
                <a:solidFill>
                  <a:schemeClr val="tx2">
                    <a:lumMod val="60000"/>
                    <a:lumOff val="40000"/>
                  </a:schemeClr>
                </a:solidFill>
              </a:rPr>
              <a:t>dei o livro ao Pedro / para o Pedro</a:t>
            </a:r>
            <a:r>
              <a:rPr lang="pt-BR" dirty="0">
                <a:solidFill>
                  <a:schemeClr val="tx2">
                    <a:lumMod val="60000"/>
                    <a:lumOff val="40000"/>
                  </a:schemeClr>
                </a:solidFill>
              </a:rPr>
              <a:t>, </a:t>
            </a:r>
          </a:p>
          <a:p>
            <a:pPr indent="0" algn="just">
              <a:buNone/>
            </a:pPr>
            <a:r>
              <a:rPr lang="pt-BR" i="1" dirty="0">
                <a:solidFill>
                  <a:schemeClr val="tx2">
                    <a:lumMod val="60000"/>
                    <a:lumOff val="40000"/>
                  </a:schemeClr>
                </a:solidFill>
              </a:rPr>
              <a:t>telefonei à</a:t>
            </a:r>
            <a:r>
              <a:rPr lang="pt-BR" dirty="0">
                <a:solidFill>
                  <a:schemeClr val="tx2">
                    <a:lumMod val="60000"/>
                    <a:lumOff val="40000"/>
                  </a:schemeClr>
                </a:solidFill>
              </a:rPr>
              <a:t> / </a:t>
            </a:r>
            <a:r>
              <a:rPr lang="pt-BR" i="1" dirty="0">
                <a:solidFill>
                  <a:schemeClr val="tx2">
                    <a:lumMod val="60000"/>
                    <a:lumOff val="40000"/>
                  </a:schemeClr>
                </a:solidFill>
              </a:rPr>
              <a:t>para a Maria</a:t>
            </a:r>
            <a:r>
              <a:rPr lang="pt-BR" dirty="0">
                <a:solidFill>
                  <a:schemeClr val="tx2">
                    <a:lumMod val="60000"/>
                    <a:lumOff val="40000"/>
                  </a:schemeClr>
                </a:solidFill>
              </a:rPr>
              <a:t>, </a:t>
            </a:r>
          </a:p>
          <a:p>
            <a:pPr indent="0" algn="just">
              <a:buNone/>
            </a:pPr>
            <a:r>
              <a:rPr lang="pt-BR" i="1" dirty="0">
                <a:solidFill>
                  <a:schemeClr val="tx2">
                    <a:lumMod val="60000"/>
                    <a:lumOff val="40000"/>
                  </a:schemeClr>
                </a:solidFill>
              </a:rPr>
              <a:t>emprestei o carro a</a:t>
            </a:r>
            <a:r>
              <a:rPr lang="pt-BR" dirty="0">
                <a:solidFill>
                  <a:schemeClr val="tx2">
                    <a:lumMod val="60000"/>
                    <a:lumOff val="40000"/>
                  </a:schemeClr>
                </a:solidFill>
              </a:rPr>
              <a:t> /</a:t>
            </a:r>
            <a:r>
              <a:rPr lang="pt-BR" i="1" dirty="0">
                <a:solidFill>
                  <a:schemeClr val="tx2">
                    <a:lumMod val="60000"/>
                    <a:lumOff val="40000"/>
                  </a:schemeClr>
                </a:solidFill>
              </a:rPr>
              <a:t>para o João </a:t>
            </a:r>
            <a:r>
              <a:rPr lang="pt-BR" dirty="0">
                <a:solidFill>
                  <a:schemeClr val="tx2">
                    <a:lumMod val="60000"/>
                    <a:lumOff val="40000"/>
                  </a:schemeClr>
                </a:solidFill>
              </a:rPr>
              <a:t>(Bagno, 2000:145</a:t>
            </a:r>
            <a:r>
              <a:rPr lang="es-ES" dirty="0">
                <a:solidFill>
                  <a:schemeClr val="tx2">
                    <a:lumMod val="60000"/>
                    <a:lumOff val="40000"/>
                  </a:schemeClr>
                </a:solidFill>
              </a:rPr>
              <a:t>). </a:t>
            </a:r>
          </a:p>
          <a:p>
            <a:pPr indent="0" algn="just">
              <a:buNone/>
            </a:pPr>
            <a:endParaRPr lang="es-E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p:txBody>
          <a:bodyPr/>
          <a:lstStyle/>
          <a:p>
            <a:pPr>
              <a:buNone/>
            </a:pPr>
            <a:endParaRPr lang="pt-BR" dirty="0">
              <a:hlinkClick r:id="rId2"/>
            </a:endParaRPr>
          </a:p>
          <a:p>
            <a:pPr>
              <a:buNone/>
            </a:pPr>
            <a:r>
              <a:rPr lang="pt-BR" dirty="0">
                <a:hlinkClick r:id="rId3"/>
              </a:rPr>
              <a:t>http://www.dailymotion.com/video/x213a5g_turismo-en-la-favela_news</a:t>
            </a:r>
            <a:r>
              <a:rPr lang="pt-BR" dirty="0"/>
              <a:t> </a:t>
            </a:r>
          </a:p>
          <a:p>
            <a:pPr>
              <a:buNone/>
            </a:pPr>
            <a:endParaRPr lang="pt-BR" dirty="0">
              <a:hlinkClick r:id="rId2"/>
            </a:endParaRPr>
          </a:p>
          <a:p>
            <a:pPr>
              <a:buNone/>
            </a:pPr>
            <a:r>
              <a:rPr lang="pt-BR" dirty="0">
                <a:hlinkClick r:id="rId2"/>
              </a:rPr>
              <a:t>https://www.youtube.com/watch?v=c-Km-2tpgls</a:t>
            </a:r>
            <a:endParaRPr lang="pt-BR" dirty="0"/>
          </a:p>
          <a:p>
            <a:endParaRPr lang="pt-B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457200" y="332656"/>
            <a:ext cx="8435280" cy="6264696"/>
          </a:xfrm>
        </p:spPr>
        <p:txBody>
          <a:bodyPr/>
          <a:lstStyle/>
          <a:p>
            <a:pPr algn="just">
              <a:buNone/>
            </a:pPr>
            <a:r>
              <a:rPr lang="es-PA" dirty="0"/>
              <a:t>El otro día estaba pasando el tiempo en la internet y, de casualidad, vi un pedacito de un noticiero que comentaba algo sobre el mundial de fútbol de Brasil… la verdad es que no lo sabía.</a:t>
            </a:r>
          </a:p>
          <a:p>
            <a:pPr>
              <a:buNone/>
            </a:pPr>
            <a:r>
              <a:rPr lang="es-PA" dirty="0">
                <a:solidFill>
                  <a:schemeClr val="accent2">
                    <a:lumMod val="75000"/>
                  </a:schemeClr>
                </a:solidFill>
              </a:rPr>
              <a:t>El reportaje hablaba sobre</a:t>
            </a:r>
          </a:p>
          <a:p>
            <a:pPr>
              <a:buNone/>
            </a:pPr>
            <a:r>
              <a:rPr lang="es-PA" dirty="0">
                <a:solidFill>
                  <a:schemeClr val="accent2">
                    <a:lumMod val="75000"/>
                  </a:schemeClr>
                </a:solidFill>
              </a:rPr>
              <a:t>El reportaje/el periodista/el presentador decía que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457200" y="332656"/>
            <a:ext cx="8229600" cy="6264696"/>
          </a:xfrm>
        </p:spPr>
        <p:txBody>
          <a:bodyPr/>
          <a:lstStyle/>
          <a:p>
            <a:pPr indent="0" algn="ctr">
              <a:buNone/>
            </a:pPr>
            <a:r>
              <a:rPr lang="es-PA" dirty="0"/>
              <a:t>Fragmento inicial del reportaje:</a:t>
            </a:r>
          </a:p>
          <a:p>
            <a:pPr indent="0" algn="just">
              <a:buNone/>
            </a:pPr>
            <a:endParaRPr lang="es-PA" dirty="0"/>
          </a:p>
          <a:p>
            <a:pPr indent="0" algn="just">
              <a:buNone/>
            </a:pPr>
            <a:r>
              <a:rPr lang="es-PA" dirty="0"/>
              <a:t>Las favelas pacificadas como la de </a:t>
            </a:r>
            <a:r>
              <a:rPr lang="es-PA" dirty="0" err="1"/>
              <a:t>Vidigal</a:t>
            </a:r>
            <a:r>
              <a:rPr lang="es-PA" dirty="0"/>
              <a:t> en Río de Janeiro son fuente de atracción para los turistas que visitan Brasil. Con la excusa de la copa del mundo esta y la de </a:t>
            </a:r>
            <a:r>
              <a:rPr lang="es-PA" dirty="0" err="1"/>
              <a:t>Rocinha</a:t>
            </a:r>
            <a:r>
              <a:rPr lang="es-PA" dirty="0"/>
              <a:t> en el sur de la ciudad carioca, con vista a las impresionantes playas como la de </a:t>
            </a:r>
            <a:r>
              <a:rPr lang="es-PA" dirty="0" err="1"/>
              <a:t>Ipanema</a:t>
            </a:r>
            <a:r>
              <a:rPr lang="es-PA" dirty="0"/>
              <a:t>,  están siendo descubiertas por los visitantes que, sin embargo, siguen preocupados por la seguridad.  </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Referencias bibliográficas</a:t>
            </a:r>
          </a:p>
        </p:txBody>
      </p:sp>
      <p:sp>
        <p:nvSpPr>
          <p:cNvPr id="3" name="Espaço Reservado para Conteúdo 2"/>
          <p:cNvSpPr>
            <a:spLocks noGrp="1"/>
          </p:cNvSpPr>
          <p:nvPr>
            <p:ph idx="1"/>
          </p:nvPr>
        </p:nvSpPr>
        <p:spPr/>
        <p:txBody>
          <a:bodyPr>
            <a:normAutofit lnSpcReduction="10000"/>
          </a:bodyPr>
          <a:lstStyle/>
          <a:p>
            <a:pPr>
              <a:buNone/>
            </a:pPr>
            <a:r>
              <a:rPr lang="es-ES" dirty="0"/>
              <a:t>GROPPI, M. El objeto indirecto: síntesis de puntos clave En: CELADA, M. T. y N. MAIA GONZÁLEZ (coord. dossier). “Gestos trazan distinciones entre la lengua española y el portugués brasileño”, </a:t>
            </a:r>
            <a:r>
              <a:rPr lang="es-ES" i="1" dirty="0"/>
              <a:t>SIGNOS ELE, nº 1-2, diciembre 2008, URL http://p3.usal.edu.ar/index.php/ele/article/view/1396 URL del dossier: http://p3.usal.edu.ar/index.php/ele/article/view/1375, ISSN: 1851-4863. </a:t>
            </a:r>
            <a:endParaRPr lang="pt-BR" dirty="0"/>
          </a:p>
          <a:p>
            <a:endParaRPr lang="pt-B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algn="l" eaLnBrk="1" hangingPunct="1"/>
            <a:r>
              <a:rPr lang="pt-BR" sz="2500" b="1"/>
              <a:t>Capítulo 2 - La narración de discurso: el estilo indirecto</a:t>
            </a:r>
          </a:p>
        </p:txBody>
      </p:sp>
      <p:sp>
        <p:nvSpPr>
          <p:cNvPr id="21507" name="Rectangle 3"/>
          <p:cNvSpPr>
            <a:spLocks noGrp="1" noChangeArrowheads="1"/>
          </p:cNvSpPr>
          <p:nvPr>
            <p:ph type="body" idx="1"/>
          </p:nvPr>
        </p:nvSpPr>
        <p:spPr/>
        <p:txBody>
          <a:bodyPr/>
          <a:lstStyle/>
          <a:p>
            <a:pPr algn="just" eaLnBrk="1" hangingPunct="1">
              <a:lnSpc>
                <a:spcPct val="80000"/>
              </a:lnSpc>
              <a:buFontTx/>
              <a:buNone/>
            </a:pPr>
            <a:r>
              <a:rPr lang="pt-BR" sz="1400"/>
              <a:t>	</a:t>
            </a:r>
            <a:r>
              <a:rPr lang="pt-BR" sz="2100" b="1"/>
              <a:t>1. Estructura sintáctica del EI</a:t>
            </a:r>
          </a:p>
          <a:p>
            <a:pPr algn="just" eaLnBrk="1" hangingPunct="1">
              <a:lnSpc>
                <a:spcPct val="80000"/>
              </a:lnSpc>
            </a:pPr>
            <a:endParaRPr lang="pt-BR" sz="2100"/>
          </a:p>
          <a:p>
            <a:pPr algn="just" eaLnBrk="1" hangingPunct="1">
              <a:lnSpc>
                <a:spcPct val="80000"/>
              </a:lnSpc>
            </a:pPr>
            <a:r>
              <a:rPr lang="pt-BR" sz="2100"/>
              <a:t>“Las oraciones que tienen una cita indirecta están formadas por un verbo de comunicación verbal y una subordinada sustantiva, encabezada por la conjunción </a:t>
            </a:r>
            <a:r>
              <a:rPr lang="pt-BR" sz="2100" i="1"/>
              <a:t>que</a:t>
            </a:r>
            <a:r>
              <a:rPr lang="pt-BR" sz="2100"/>
              <a:t>; las interrogativas indirectas totales van encabezadas por </a:t>
            </a:r>
            <a:r>
              <a:rPr lang="pt-BR" sz="2100" i="1"/>
              <a:t>si</a:t>
            </a:r>
            <a:r>
              <a:rPr lang="pt-BR" sz="2100"/>
              <a:t> (o por </a:t>
            </a:r>
            <a:r>
              <a:rPr lang="pt-BR" sz="2100" i="1"/>
              <a:t>que si</a:t>
            </a:r>
            <a:r>
              <a:rPr lang="pt-BR" sz="2100"/>
              <a:t>), y las interrogativas parciales, por un pronombre interrogativo (que también puede estar precedido de </a:t>
            </a:r>
            <a:r>
              <a:rPr lang="pt-BR" sz="2100" i="1"/>
              <a:t>que</a:t>
            </a:r>
            <a:r>
              <a:rPr lang="pt-BR" sz="2100"/>
              <a:t>). La cita indirecta funciona como objeto directo del verbo introductor” (REYES, 2002:31):</a:t>
            </a:r>
          </a:p>
          <a:p>
            <a:pPr algn="just" eaLnBrk="1" hangingPunct="1">
              <a:lnSpc>
                <a:spcPct val="80000"/>
              </a:lnSpc>
            </a:pPr>
            <a:endParaRPr lang="pt-BR" sz="2100"/>
          </a:p>
          <a:p>
            <a:pPr algn="just" eaLnBrk="1" hangingPunct="1">
              <a:lnSpc>
                <a:spcPct val="80000"/>
              </a:lnSpc>
              <a:buFontTx/>
              <a:buNone/>
            </a:pPr>
            <a:r>
              <a:rPr lang="pt-BR" sz="2100"/>
              <a:t>	(1) El médico me dijo que el vino tinto es bueno para la salud.</a:t>
            </a:r>
          </a:p>
          <a:p>
            <a:pPr algn="just" eaLnBrk="1" hangingPunct="1">
              <a:lnSpc>
                <a:spcPct val="80000"/>
              </a:lnSpc>
              <a:buFontTx/>
              <a:buNone/>
            </a:pPr>
            <a:r>
              <a:rPr lang="pt-BR" sz="2100"/>
              <a:t>	(2) Me preguntaron (que) si realmente me gustaba la gramática.</a:t>
            </a:r>
          </a:p>
          <a:p>
            <a:pPr algn="just" eaLnBrk="1" hangingPunct="1">
              <a:lnSpc>
                <a:spcPct val="80000"/>
              </a:lnSpc>
              <a:buFontTx/>
              <a:buNone/>
            </a:pPr>
            <a:r>
              <a:rPr lang="pt-BR" sz="2100"/>
              <a:t>	(3) Les preguntaron (que) cuánto dinero llevaban.</a:t>
            </a:r>
          </a:p>
          <a:p>
            <a:pPr algn="just" eaLnBrk="1" hangingPunct="1">
              <a:lnSpc>
                <a:spcPct val="80000"/>
              </a:lnSpc>
            </a:pPr>
            <a:endParaRPr lang="pt-BR" sz="2100"/>
          </a:p>
          <a:p>
            <a:pPr algn="just" eaLnBrk="1" hangingPunct="1">
              <a:lnSpc>
                <a:spcPct val="80000"/>
              </a:lnSpc>
            </a:pPr>
            <a:endParaRPr lang="pt-BR" sz="210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3"/>
          <p:cNvSpPr>
            <a:spLocks noGrp="1" noChangeArrowheads="1"/>
          </p:cNvSpPr>
          <p:nvPr>
            <p:ph type="body" idx="1"/>
          </p:nvPr>
        </p:nvSpPr>
        <p:spPr>
          <a:xfrm>
            <a:off x="457200" y="404813"/>
            <a:ext cx="8229600" cy="5721350"/>
          </a:xfrm>
        </p:spPr>
        <p:txBody>
          <a:bodyPr/>
          <a:lstStyle/>
          <a:p>
            <a:pPr algn="just" eaLnBrk="1" hangingPunct="1">
              <a:lnSpc>
                <a:spcPct val="80000"/>
              </a:lnSpc>
            </a:pPr>
            <a:r>
              <a:rPr lang="pt-BR" sz="1900"/>
              <a:t>“El EI permite imaginar la cita directa de la cual se lo podría hacer derivar; que la imaginemos no significa (...) que el EI realmente reproduzca palabras dichas por alguien de manera siquiera semejante a su traslación final en EI. Tomando el ejemplo (1), podemos imaginar las siguientes citas directas, y muchísimas más” (REYES, 2002:31):</a:t>
            </a:r>
          </a:p>
          <a:p>
            <a:pPr algn="just" eaLnBrk="1" hangingPunct="1">
              <a:lnSpc>
                <a:spcPct val="80000"/>
              </a:lnSpc>
            </a:pPr>
            <a:endParaRPr lang="pt-BR" sz="1900"/>
          </a:p>
          <a:p>
            <a:pPr algn="just" eaLnBrk="1" hangingPunct="1">
              <a:lnSpc>
                <a:spcPct val="80000"/>
              </a:lnSpc>
              <a:buFontTx/>
              <a:buNone/>
            </a:pPr>
            <a:r>
              <a:rPr lang="pt-BR" sz="1900"/>
              <a:t>	(4) El médico me dijo: “El vino tinto es bueno para la salud”.</a:t>
            </a:r>
          </a:p>
          <a:p>
            <a:pPr algn="just" eaLnBrk="1" hangingPunct="1">
              <a:lnSpc>
                <a:spcPct val="80000"/>
              </a:lnSpc>
              <a:buFontTx/>
              <a:buNone/>
            </a:pPr>
            <a:r>
              <a:rPr lang="pt-BR" sz="1900"/>
              <a:t>	(5) El médico me dijo: “Dos vasos de vino con las comidas activan el funcionamiento cardiovascular”.</a:t>
            </a:r>
          </a:p>
          <a:p>
            <a:pPr algn="just" eaLnBrk="1" hangingPunct="1">
              <a:lnSpc>
                <a:spcPct val="80000"/>
              </a:lnSpc>
              <a:buFontTx/>
              <a:buNone/>
            </a:pPr>
            <a:r>
              <a:rPr lang="pt-BR" sz="1900"/>
              <a:t>	(6) El médico me dijo: “It seems that red white, and not white wine, is good for your health”.</a:t>
            </a:r>
          </a:p>
          <a:p>
            <a:pPr algn="just" eaLnBrk="1" hangingPunct="1">
              <a:lnSpc>
                <a:spcPct val="80000"/>
              </a:lnSpc>
            </a:pPr>
            <a:endParaRPr lang="pt-BR" sz="1900"/>
          </a:p>
          <a:p>
            <a:pPr algn="just" eaLnBrk="1" hangingPunct="1">
              <a:lnSpc>
                <a:spcPct val="80000"/>
              </a:lnSpc>
            </a:pPr>
            <a:r>
              <a:rPr lang="pt-BR" sz="1900"/>
              <a:t>“Pero, aunque el EI sea una reformulación libérrima de lo que alguien dijo, reformulación más atenta al contenido que a la forma en que fue dicho, siempre narra un enunciado verbal (o un pensamiento o percepción verbalizados por la misma cita), y es por eso por lo que podemos imaginar la correspondiente cita directa” (REYES, 2002:32).</a:t>
            </a:r>
          </a:p>
          <a:p>
            <a:pPr eaLnBrk="1" hangingPunct="1">
              <a:lnSpc>
                <a:spcPct val="80000"/>
              </a:lnSpc>
            </a:pPr>
            <a:endParaRPr lang="pt-BR" sz="190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algn="l" eaLnBrk="1" hangingPunct="1"/>
            <a:r>
              <a:rPr lang="pt-BR" sz="2800" b="1" dirty="0"/>
              <a:t>Los verbos de </a:t>
            </a:r>
            <a:r>
              <a:rPr lang="pt-BR" sz="2800" b="1" dirty="0" err="1"/>
              <a:t>comunicación</a:t>
            </a:r>
            <a:endParaRPr lang="pt-BR" sz="2500" b="1" dirty="0"/>
          </a:p>
        </p:txBody>
      </p:sp>
      <p:sp>
        <p:nvSpPr>
          <p:cNvPr id="15363" name="Rectangle 3"/>
          <p:cNvSpPr>
            <a:spLocks noGrp="1" noChangeArrowheads="1"/>
          </p:cNvSpPr>
          <p:nvPr>
            <p:ph type="body" idx="1"/>
          </p:nvPr>
        </p:nvSpPr>
        <p:spPr>
          <a:xfrm>
            <a:off x="457200" y="1268413"/>
            <a:ext cx="8229600" cy="5184775"/>
          </a:xfrm>
        </p:spPr>
        <p:txBody>
          <a:bodyPr/>
          <a:lstStyle/>
          <a:p>
            <a:pPr algn="just" eaLnBrk="1" hangingPunct="1">
              <a:lnSpc>
                <a:spcPct val="80000"/>
              </a:lnSpc>
              <a:buFontTx/>
              <a:buNone/>
              <a:defRPr/>
            </a:pPr>
            <a:r>
              <a:rPr lang="pt-BR" sz="1400" b="1" dirty="0"/>
              <a:t>	</a:t>
            </a:r>
            <a:r>
              <a:rPr lang="pt-BR" sz="1400" b="1" dirty="0" err="1">
                <a:solidFill>
                  <a:srgbClr val="C00000"/>
                </a:solidFill>
              </a:rPr>
              <a:t>Muy</a:t>
            </a:r>
            <a:r>
              <a:rPr lang="pt-BR" sz="1400" b="1" dirty="0">
                <a:solidFill>
                  <a:srgbClr val="C00000"/>
                </a:solidFill>
              </a:rPr>
              <a:t> importante</a:t>
            </a:r>
          </a:p>
          <a:p>
            <a:pPr algn="just" eaLnBrk="1" hangingPunct="1">
              <a:lnSpc>
                <a:spcPct val="80000"/>
              </a:lnSpc>
              <a:buFontTx/>
              <a:buNone/>
              <a:defRPr/>
            </a:pPr>
            <a:endParaRPr lang="pt-BR" sz="500" b="1" dirty="0"/>
          </a:p>
          <a:p>
            <a:pPr algn="just" eaLnBrk="1" hangingPunct="1">
              <a:lnSpc>
                <a:spcPct val="80000"/>
              </a:lnSpc>
              <a:defRPr/>
            </a:pPr>
            <a:endParaRPr lang="pt-BR" sz="2400" dirty="0"/>
          </a:p>
          <a:p>
            <a:pPr algn="just" eaLnBrk="1" hangingPunct="1">
              <a:lnSpc>
                <a:spcPct val="80000"/>
              </a:lnSpc>
              <a:defRPr/>
            </a:pPr>
            <a:endParaRPr lang="es-AR" sz="2400" dirty="0"/>
          </a:p>
          <a:p>
            <a:pPr algn="ctr" eaLnBrk="1" hangingPunct="1">
              <a:lnSpc>
                <a:spcPct val="80000"/>
              </a:lnSpc>
              <a:buFontTx/>
              <a:buNone/>
              <a:defRPr/>
            </a:pPr>
            <a:r>
              <a:rPr lang="es-AR" sz="2400" dirty="0"/>
              <a:t>Todos son transitivos y tienen sujeto y destinatario humanos; </a:t>
            </a:r>
            <a:r>
              <a:rPr lang="es-AR" sz="2400" b="1" dirty="0">
                <a:solidFill>
                  <a:schemeClr val="accent6">
                    <a:lumMod val="60000"/>
                    <a:lumOff val="40000"/>
                  </a:schemeClr>
                </a:solidFill>
              </a:rPr>
              <a:t>el destinatario es generalmente el objeto indirecto de la oración</a:t>
            </a:r>
            <a:r>
              <a:rPr lang="es-AR" sz="2400" dirty="0"/>
              <a:t>. </a:t>
            </a:r>
          </a:p>
          <a:p>
            <a:pPr algn="just" eaLnBrk="1" hangingPunct="1">
              <a:lnSpc>
                <a:spcPct val="80000"/>
              </a:lnSpc>
              <a:defRPr/>
            </a:pPr>
            <a:endParaRPr lang="es-AR" sz="2400" dirty="0"/>
          </a:p>
          <a:p>
            <a:pPr algn="just" eaLnBrk="1" hangingPunct="1">
              <a:lnSpc>
                <a:spcPct val="80000"/>
              </a:lnSpc>
              <a:buFontTx/>
              <a:buNone/>
              <a:defRPr/>
            </a:pPr>
            <a:r>
              <a:rPr lang="es-AR" sz="2400" i="1" u="sng" dirty="0"/>
              <a:t>Le</a:t>
            </a:r>
            <a:r>
              <a:rPr lang="es-AR" sz="2400" dirty="0"/>
              <a:t> dij</a:t>
            </a:r>
            <a:r>
              <a:rPr lang="es-AR" sz="2400" b="1" dirty="0"/>
              <a:t>e</a:t>
            </a:r>
            <a:r>
              <a:rPr lang="es-AR" sz="2400" dirty="0"/>
              <a:t>: </a:t>
            </a:r>
            <a:r>
              <a:rPr lang="es-AR" sz="2400" u="sng" dirty="0"/>
              <a:t>“Váyase de una buena vez”.</a:t>
            </a:r>
            <a:r>
              <a:rPr lang="es-AR" sz="2400" dirty="0"/>
              <a:t> </a:t>
            </a:r>
          </a:p>
          <a:p>
            <a:pPr algn="just" eaLnBrk="1" hangingPunct="1">
              <a:lnSpc>
                <a:spcPct val="80000"/>
              </a:lnSpc>
              <a:buFontTx/>
              <a:buNone/>
              <a:defRPr/>
            </a:pPr>
            <a:r>
              <a:rPr lang="es-AR" sz="2400" i="1" dirty="0"/>
              <a:t>Le </a:t>
            </a:r>
            <a:r>
              <a:rPr lang="es-AR" sz="2400" dirty="0"/>
              <a:t>dijeron (a él mismo) la verdad.</a:t>
            </a:r>
          </a:p>
          <a:p>
            <a:pPr algn="just" eaLnBrk="1" hangingPunct="1">
              <a:lnSpc>
                <a:spcPct val="80000"/>
              </a:lnSpc>
              <a:buFontTx/>
              <a:buNone/>
              <a:defRPr/>
            </a:pPr>
            <a:r>
              <a:rPr lang="es-AR" sz="2400" dirty="0"/>
              <a:t>Ya </a:t>
            </a:r>
            <a:r>
              <a:rPr lang="es-AR" sz="2400" i="1" dirty="0"/>
              <a:t>le</a:t>
            </a:r>
            <a:r>
              <a:rPr lang="es-AR" sz="2400" dirty="0"/>
              <a:t> comunicaron la decisión. </a:t>
            </a:r>
          </a:p>
          <a:p>
            <a:pPr algn="just" eaLnBrk="1" hangingPunct="1">
              <a:lnSpc>
                <a:spcPct val="80000"/>
              </a:lnSpc>
              <a:defRPr/>
            </a:pPr>
            <a:endParaRPr lang="pt-BR" sz="1400" dirty="0"/>
          </a:p>
          <a:p>
            <a:pPr algn="just" eaLnBrk="1" hangingPunct="1">
              <a:lnSpc>
                <a:spcPct val="80000"/>
              </a:lnSpc>
              <a:defRPr/>
            </a:pPr>
            <a:endParaRPr lang="pt-BR" sz="1400" dirty="0"/>
          </a:p>
          <a:p>
            <a:pPr algn="just" eaLnBrk="1" hangingPunct="1">
              <a:lnSpc>
                <a:spcPct val="80000"/>
              </a:lnSpc>
              <a:defRPr/>
            </a:pPr>
            <a:endParaRPr lang="pt-BR" sz="1400" dirty="0"/>
          </a:p>
          <a:p>
            <a:pPr algn="just" eaLnBrk="1" hangingPunct="1">
              <a:lnSpc>
                <a:spcPct val="80000"/>
              </a:lnSpc>
              <a:buFontTx/>
              <a:buNone/>
              <a:defRPr/>
            </a:pPr>
            <a:endParaRPr lang="pt-BR" sz="1400" dirty="0"/>
          </a:p>
          <a:p>
            <a:pPr algn="just" eaLnBrk="1" hangingPunct="1">
              <a:lnSpc>
                <a:spcPct val="80000"/>
              </a:lnSpc>
              <a:buFontTx/>
              <a:buNone/>
              <a:defRPr/>
            </a:pPr>
            <a:endParaRPr lang="pt-BR" sz="1400" dirty="0"/>
          </a:p>
          <a:p>
            <a:pPr algn="just" eaLnBrk="1" hangingPunct="1">
              <a:lnSpc>
                <a:spcPct val="80000"/>
              </a:lnSpc>
              <a:buFontTx/>
              <a:buNone/>
              <a:defRPr/>
            </a:pPr>
            <a:endParaRPr lang="pt-BR" sz="1400" dirty="0"/>
          </a:p>
          <a:p>
            <a:pPr algn="just" eaLnBrk="1" hangingPunct="1">
              <a:lnSpc>
                <a:spcPct val="80000"/>
              </a:lnSpc>
              <a:buFontTx/>
              <a:buNone/>
              <a:defRPr/>
            </a:pPr>
            <a:r>
              <a:rPr lang="pt-BR" sz="1400" dirty="0"/>
              <a:t>p. 17</a:t>
            </a:r>
            <a:endParaRPr lang="pt-BR" sz="800" dirty="0"/>
          </a:p>
        </p:txBody>
      </p:sp>
      <p:sp>
        <p:nvSpPr>
          <p:cNvPr id="4" name="CaixaDeTexto 3"/>
          <p:cNvSpPr txBox="1">
            <a:spLocks noChangeArrowheads="1"/>
          </p:cNvSpPr>
          <p:nvPr/>
        </p:nvSpPr>
        <p:spPr bwMode="auto">
          <a:xfrm>
            <a:off x="0" y="6396038"/>
            <a:ext cx="9144000" cy="461962"/>
          </a:xfrm>
          <a:prstGeom prst="rect">
            <a:avLst/>
          </a:prstGeom>
          <a:noFill/>
          <a:ln w="9525">
            <a:noFill/>
            <a:miter lim="800000"/>
            <a:headEnd/>
            <a:tailEnd/>
          </a:ln>
        </p:spPr>
        <p:txBody>
          <a:bodyPr>
            <a:spAutoFit/>
          </a:bodyPr>
          <a:lstStyle/>
          <a:p>
            <a:pPr algn="ctr"/>
            <a:r>
              <a:rPr lang="es-AR" sz="2400" dirty="0">
                <a:solidFill>
                  <a:srgbClr val="C00000"/>
                </a:solidFill>
              </a:rPr>
              <a:t>OBS: El verbo “Hablar” no introduce una cita o la palabra del otro.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2" cstate="print"/>
          <a:srcRect/>
          <a:stretch>
            <a:fillRect/>
          </a:stretch>
        </p:blipFill>
        <p:spPr bwMode="auto">
          <a:xfrm>
            <a:off x="1331640" y="620688"/>
            <a:ext cx="6696743" cy="5328592"/>
          </a:xfrm>
          <a:prstGeom prst="rect">
            <a:avLst/>
          </a:prstGeom>
          <a:noFill/>
          <a:ln w="9525">
            <a:noFill/>
            <a:miter lim="800000"/>
            <a:headEnd/>
            <a:tailEnd/>
          </a:ln>
        </p:spPr>
      </p:pic>
      <p:sp>
        <p:nvSpPr>
          <p:cNvPr id="6" name="CaixaDeTexto 5"/>
          <p:cNvSpPr txBox="1"/>
          <p:nvPr/>
        </p:nvSpPr>
        <p:spPr>
          <a:xfrm>
            <a:off x="1" y="6021288"/>
            <a:ext cx="9144000" cy="738664"/>
          </a:xfrm>
          <a:prstGeom prst="rect">
            <a:avLst/>
          </a:prstGeom>
          <a:noFill/>
        </p:spPr>
        <p:txBody>
          <a:bodyPr wrap="square" rtlCol="0">
            <a:spAutoFit/>
          </a:bodyPr>
          <a:lstStyle/>
          <a:p>
            <a:r>
              <a:rPr lang="pt-BR" sz="1400" dirty="0" err="1"/>
              <a:t>Cuadro</a:t>
            </a:r>
            <a:r>
              <a:rPr lang="pt-BR" sz="1400" dirty="0"/>
              <a:t> retirado de </a:t>
            </a:r>
            <a:r>
              <a:rPr lang="pt-BR" sz="1400" dirty="0" err="1"/>
              <a:t>la</a:t>
            </a:r>
            <a:r>
              <a:rPr lang="pt-BR" sz="1400" dirty="0"/>
              <a:t> </a:t>
            </a:r>
            <a:r>
              <a:rPr lang="pt-BR" sz="1400" dirty="0" err="1"/>
              <a:t>tesis</a:t>
            </a:r>
            <a:r>
              <a:rPr lang="pt-BR" sz="1400" dirty="0"/>
              <a:t> de </a:t>
            </a:r>
            <a:r>
              <a:rPr lang="pt-BR" sz="1400" dirty="0" err="1"/>
              <a:t>doctorado</a:t>
            </a:r>
            <a:r>
              <a:rPr lang="pt-BR" sz="1400" dirty="0"/>
              <a:t> de Neide Maia González: CADE O PRONOME? - O GATO COMEU. OS PRONOMES PESSOAIS NA AQUISICAO/ APRENDIZAGEM DO ESPANHOL POR BRASILEIROS ADULTOS., FFLCH/USP. Ano de Obtenção: 1994, p. 88.</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Espaço Reservado para Conteúdo 3"/>
          <p:cNvGraphicFramePr>
            <a:graphicFrameLocks noGrp="1"/>
          </p:cNvGraphicFramePr>
          <p:nvPr>
            <p:ph idx="1"/>
            <p:extLst>
              <p:ext uri="{D42A27DB-BD31-4B8C-83A1-F6EECF244321}">
                <p14:modId xmlns:p14="http://schemas.microsoft.com/office/powerpoint/2010/main" val="3054205331"/>
              </p:ext>
            </p:extLst>
          </p:nvPr>
        </p:nvGraphicFramePr>
        <p:xfrm>
          <a:off x="467544" y="476672"/>
          <a:ext cx="8229600" cy="4663012"/>
        </p:xfrm>
        <a:graphic>
          <a:graphicData uri="http://schemas.openxmlformats.org/drawingml/2006/table">
            <a:tbl>
              <a:tblPr firstRow="1" bandRow="1">
                <a:tableStyleId>{5C22544A-7EE6-4342-B048-85BDC9FD1C3A}</a:tableStyleId>
              </a:tblPr>
              <a:tblGrid>
                <a:gridCol w="2057400">
                  <a:extLst>
                    <a:ext uri="{9D8B030D-6E8A-4147-A177-3AD203B41FA5}">
                      <a16:colId xmlns:a16="http://schemas.microsoft.com/office/drawing/2014/main" val="20000"/>
                    </a:ext>
                  </a:extLst>
                </a:gridCol>
                <a:gridCol w="2057400">
                  <a:extLst>
                    <a:ext uri="{9D8B030D-6E8A-4147-A177-3AD203B41FA5}">
                      <a16:colId xmlns:a16="http://schemas.microsoft.com/office/drawing/2014/main" val="20001"/>
                    </a:ext>
                  </a:extLst>
                </a:gridCol>
                <a:gridCol w="2664296">
                  <a:extLst>
                    <a:ext uri="{9D8B030D-6E8A-4147-A177-3AD203B41FA5}">
                      <a16:colId xmlns:a16="http://schemas.microsoft.com/office/drawing/2014/main" val="20002"/>
                    </a:ext>
                  </a:extLst>
                </a:gridCol>
                <a:gridCol w="1450504">
                  <a:extLst>
                    <a:ext uri="{9D8B030D-6E8A-4147-A177-3AD203B41FA5}">
                      <a16:colId xmlns:a16="http://schemas.microsoft.com/office/drawing/2014/main" val="20003"/>
                    </a:ext>
                  </a:extLst>
                </a:gridCol>
              </a:tblGrid>
              <a:tr h="598247">
                <a:tc>
                  <a:txBody>
                    <a:bodyPr/>
                    <a:lstStyle/>
                    <a:p>
                      <a:endParaRPr lang="pt-BR" dirty="0"/>
                    </a:p>
                  </a:txBody>
                  <a:tcPr/>
                </a:tc>
                <a:tc>
                  <a:txBody>
                    <a:bodyPr/>
                    <a:lstStyle/>
                    <a:p>
                      <a:pPr algn="ctr"/>
                      <a:r>
                        <a:rPr lang="pt-BR" dirty="0"/>
                        <a:t>(relativa)</a:t>
                      </a:r>
                    </a:p>
                    <a:p>
                      <a:pPr algn="ctr"/>
                      <a:r>
                        <a:rPr lang="pt-BR" dirty="0" err="1"/>
                        <a:t>autonomía</a:t>
                      </a:r>
                      <a:r>
                        <a:rPr lang="pt-BR" dirty="0"/>
                        <a:t> </a:t>
                      </a:r>
                    </a:p>
                  </a:txBody>
                  <a:tcPr/>
                </a:tc>
                <a:tc>
                  <a:txBody>
                    <a:bodyPr/>
                    <a:lstStyle/>
                    <a:p>
                      <a:pPr algn="ctr"/>
                      <a:r>
                        <a:rPr lang="pt-BR" dirty="0" err="1"/>
                        <a:t>capacidad</a:t>
                      </a:r>
                      <a:r>
                        <a:rPr lang="pt-BR" dirty="0"/>
                        <a:t> de  funcionar “</a:t>
                      </a:r>
                      <a:r>
                        <a:rPr lang="pt-BR" dirty="0" err="1"/>
                        <a:t>clitización</a:t>
                      </a:r>
                      <a:r>
                        <a:rPr lang="pt-BR" dirty="0"/>
                        <a:t> “</a:t>
                      </a:r>
                    </a:p>
                  </a:txBody>
                  <a:tcPr/>
                </a:tc>
                <a:tc>
                  <a:txBody>
                    <a:bodyPr/>
                    <a:lstStyle/>
                    <a:p>
                      <a:pPr algn="ctr"/>
                      <a:r>
                        <a:rPr lang="pt-BR" dirty="0" err="1"/>
                        <a:t>Saliencia</a:t>
                      </a:r>
                      <a:r>
                        <a:rPr lang="pt-BR" dirty="0"/>
                        <a:t> </a:t>
                      </a:r>
                      <a:r>
                        <a:rPr lang="pt-BR" dirty="0" err="1"/>
                        <a:t>fónica</a:t>
                      </a:r>
                      <a:endParaRPr lang="pt-BR" dirty="0"/>
                    </a:p>
                  </a:txBody>
                  <a:tcPr/>
                </a:tc>
                <a:extLst>
                  <a:ext uri="{0D108BD9-81ED-4DB2-BD59-A6C34878D82A}">
                    <a16:rowId xmlns:a16="http://schemas.microsoft.com/office/drawing/2014/main" val="10000"/>
                  </a:ext>
                </a:extLst>
              </a:tr>
              <a:tr h="1452886">
                <a:tc>
                  <a:txBody>
                    <a:bodyPr/>
                    <a:lstStyle/>
                    <a:p>
                      <a:r>
                        <a:rPr lang="pt-BR" dirty="0" err="1"/>
                        <a:t>Tónicos</a:t>
                      </a:r>
                      <a:endParaRPr lang="pt-BR" dirty="0"/>
                    </a:p>
                    <a:p>
                      <a:r>
                        <a:rPr lang="pt-BR" b="1" dirty="0"/>
                        <a:t>     </a:t>
                      </a:r>
                      <a:r>
                        <a:rPr lang="pt-BR" b="1" dirty="0" err="1"/>
                        <a:t>yo</a:t>
                      </a:r>
                      <a:r>
                        <a:rPr lang="pt-BR" b="1" baseline="0" dirty="0"/>
                        <a:t> </a:t>
                      </a:r>
                    </a:p>
                    <a:p>
                      <a:r>
                        <a:rPr lang="pt-BR" b="1" baseline="0" dirty="0"/>
                        <a:t>     </a:t>
                      </a:r>
                      <a:r>
                        <a:rPr lang="pt-BR" b="1" baseline="0" dirty="0" err="1"/>
                        <a:t>mí</a:t>
                      </a:r>
                      <a:r>
                        <a:rPr lang="pt-BR" b="1" baseline="0" dirty="0"/>
                        <a:t> </a:t>
                      </a:r>
                    </a:p>
                    <a:p>
                      <a:r>
                        <a:rPr lang="pt-BR" b="1" baseline="0" dirty="0" err="1"/>
                        <a:t>conmigo</a:t>
                      </a:r>
                      <a:endParaRPr lang="pt-BR" b="1" dirty="0"/>
                    </a:p>
                  </a:txBody>
                  <a:tcPr/>
                </a:tc>
                <a:tc>
                  <a:txBody>
                    <a:bodyPr/>
                    <a:lstStyle/>
                    <a:p>
                      <a:pPr algn="ctr"/>
                      <a:r>
                        <a:rPr lang="pt-BR" sz="2400" dirty="0"/>
                        <a:t>+</a:t>
                      </a:r>
                    </a:p>
                    <a:p>
                      <a:endParaRPr lang="pt-BR" dirty="0"/>
                    </a:p>
                    <a:p>
                      <a:r>
                        <a:rPr lang="pt-BR" i="1" dirty="0" err="1"/>
                        <a:t>Quién</a:t>
                      </a:r>
                      <a:r>
                        <a:rPr lang="pt-BR" i="1" dirty="0"/>
                        <a:t> </a:t>
                      </a:r>
                      <a:r>
                        <a:rPr lang="pt-BR" i="1" dirty="0" err="1"/>
                        <a:t>puede</a:t>
                      </a:r>
                      <a:r>
                        <a:rPr lang="pt-BR" i="1" baseline="0" dirty="0"/>
                        <a:t> </a:t>
                      </a:r>
                      <a:r>
                        <a:rPr lang="pt-BR" i="1" baseline="0" dirty="0" err="1"/>
                        <a:t>ayudarme</a:t>
                      </a:r>
                      <a:endParaRPr lang="pt-BR" i="1" baseline="0" dirty="0"/>
                    </a:p>
                    <a:p>
                      <a:r>
                        <a:rPr lang="pt-BR" i="1" baseline="0" dirty="0" err="1"/>
                        <a:t>Yo</a:t>
                      </a:r>
                      <a:r>
                        <a:rPr lang="pt-BR" i="1" baseline="0" dirty="0"/>
                        <a:t>. </a:t>
                      </a:r>
                      <a:r>
                        <a:rPr lang="pt-BR" i="1" baseline="0" dirty="0" err="1"/>
                        <a:t>Ya</a:t>
                      </a:r>
                      <a:r>
                        <a:rPr lang="pt-BR" i="1" baseline="0" dirty="0"/>
                        <a:t> </a:t>
                      </a:r>
                      <a:r>
                        <a:rPr lang="pt-BR" i="1" baseline="0" dirty="0" err="1"/>
                        <a:t>estoy</a:t>
                      </a:r>
                      <a:r>
                        <a:rPr lang="pt-BR" i="1" baseline="0" dirty="0"/>
                        <a:t> listo.</a:t>
                      </a:r>
                      <a:endParaRPr lang="pt-BR" i="1" dirty="0"/>
                    </a:p>
                  </a:txBody>
                  <a:tcPr/>
                </a:tc>
                <a:tc>
                  <a:txBody>
                    <a:bodyPr/>
                    <a:lstStyle/>
                    <a:p>
                      <a:pPr algn="ctr"/>
                      <a:r>
                        <a:rPr lang="pt-BR" sz="2400" kern="1200" dirty="0">
                          <a:solidFill>
                            <a:schemeClr val="dk1"/>
                          </a:solidFill>
                          <a:latin typeface="+mn-lt"/>
                          <a:ea typeface="+mn-ea"/>
                          <a:cs typeface="+mn-cs"/>
                        </a:rPr>
                        <a:t>-</a:t>
                      </a:r>
                    </a:p>
                  </a:txBody>
                  <a:tcPr/>
                </a:tc>
                <a:tc>
                  <a:txBody>
                    <a:bodyPr/>
                    <a:lstStyle/>
                    <a:p>
                      <a:pPr algn="ctr"/>
                      <a:r>
                        <a:rPr lang="pt-BR" sz="2400" dirty="0"/>
                        <a:t>+</a:t>
                      </a:r>
                    </a:p>
                  </a:txBody>
                  <a:tcPr/>
                </a:tc>
                <a:extLst>
                  <a:ext uri="{0D108BD9-81ED-4DB2-BD59-A6C34878D82A}">
                    <a16:rowId xmlns:a16="http://schemas.microsoft.com/office/drawing/2014/main" val="10001"/>
                  </a:ext>
                </a:extLst>
              </a:tr>
              <a:tr h="397729">
                <a:tc>
                  <a:txBody>
                    <a:bodyPr/>
                    <a:lstStyle/>
                    <a:p>
                      <a:endParaRPr lang="pt-BR" dirty="0"/>
                    </a:p>
                  </a:txBody>
                  <a:tcPr/>
                </a:tc>
                <a:tc>
                  <a:txBody>
                    <a:bodyPr/>
                    <a:lstStyle/>
                    <a:p>
                      <a:endParaRPr lang="pt-BR" dirty="0"/>
                    </a:p>
                  </a:txBody>
                  <a:tcPr/>
                </a:tc>
                <a:tc>
                  <a:txBody>
                    <a:bodyPr/>
                    <a:lstStyle/>
                    <a:p>
                      <a:endParaRPr lang="pt-BR"/>
                    </a:p>
                  </a:txBody>
                  <a:tcPr/>
                </a:tc>
                <a:tc>
                  <a:txBody>
                    <a:bodyPr/>
                    <a:lstStyle/>
                    <a:p>
                      <a:endParaRPr lang="pt-BR"/>
                    </a:p>
                  </a:txBody>
                  <a:tcPr/>
                </a:tc>
                <a:extLst>
                  <a:ext uri="{0D108BD9-81ED-4DB2-BD59-A6C34878D82A}">
                    <a16:rowId xmlns:a16="http://schemas.microsoft.com/office/drawing/2014/main" val="10002"/>
                  </a:ext>
                </a:extLst>
              </a:tr>
              <a:tr h="145288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pt-BR" dirty="0"/>
                        <a:t>átonos </a:t>
                      </a:r>
                    </a:p>
                    <a:p>
                      <a:r>
                        <a:rPr lang="pt-BR" dirty="0"/>
                        <a:t>     </a:t>
                      </a:r>
                      <a:r>
                        <a:rPr lang="pt-BR" b="1" dirty="0"/>
                        <a:t>me</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pt-BR" sz="2400" baseline="0" dirty="0"/>
                        <a:t>-</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pt-BR" sz="2400" baseline="0" dirty="0"/>
                        <a:t>+</a:t>
                      </a:r>
                    </a:p>
                    <a:p>
                      <a:pPr marL="0" marR="0" indent="0" algn="l" defTabSz="914400" rtl="0" eaLnBrk="1" fontAlgn="auto" latinLnBrk="0" hangingPunct="1">
                        <a:lnSpc>
                          <a:spcPct val="100000"/>
                        </a:lnSpc>
                        <a:spcBef>
                          <a:spcPts val="0"/>
                        </a:spcBef>
                        <a:spcAft>
                          <a:spcPts val="0"/>
                        </a:spcAft>
                        <a:buClrTx/>
                        <a:buSzTx/>
                        <a:buFontTx/>
                        <a:buNone/>
                        <a:tabLst/>
                        <a:defRPr/>
                      </a:pPr>
                      <a:endParaRPr lang="pt-BR" baseline="0" dirty="0"/>
                    </a:p>
                    <a:p>
                      <a:pPr marL="0" marR="0" indent="0" algn="l" defTabSz="914400" rtl="0" eaLnBrk="1" fontAlgn="auto" latinLnBrk="0" hangingPunct="1">
                        <a:lnSpc>
                          <a:spcPct val="100000"/>
                        </a:lnSpc>
                        <a:spcBef>
                          <a:spcPts val="0"/>
                        </a:spcBef>
                        <a:spcAft>
                          <a:spcPts val="0"/>
                        </a:spcAft>
                        <a:buClrTx/>
                        <a:buSzTx/>
                        <a:buFontTx/>
                        <a:buNone/>
                        <a:tabLst/>
                        <a:defRPr/>
                      </a:pPr>
                      <a:r>
                        <a:rPr lang="pt-BR" i="1" baseline="0" dirty="0" err="1"/>
                        <a:t>Voy</a:t>
                      </a:r>
                      <a:r>
                        <a:rPr lang="pt-BR" i="1" baseline="0" dirty="0"/>
                        <a:t> a </a:t>
                      </a:r>
                      <a:r>
                        <a:rPr lang="pt-BR" i="1" baseline="0" dirty="0" err="1"/>
                        <a:t>pedirte</a:t>
                      </a:r>
                      <a:r>
                        <a:rPr lang="pt-BR" i="1" baseline="0" dirty="0"/>
                        <a:t> </a:t>
                      </a:r>
                      <a:r>
                        <a:rPr lang="pt-BR" i="1" baseline="0" dirty="0" err="1"/>
                        <a:t>un</a:t>
                      </a:r>
                      <a:r>
                        <a:rPr lang="pt-BR" i="1" baseline="0" dirty="0"/>
                        <a:t> favor. </a:t>
                      </a:r>
                      <a:endParaRPr lang="pt-BR" i="1" dirty="0"/>
                    </a:p>
                    <a:p>
                      <a:r>
                        <a:rPr lang="pt-BR" i="1" dirty="0" err="1"/>
                        <a:t>Ayúdame</a:t>
                      </a:r>
                      <a:r>
                        <a:rPr lang="pt-BR" i="1" dirty="0"/>
                        <a:t>.</a:t>
                      </a:r>
                      <a:r>
                        <a:rPr lang="pt-BR" i="1" baseline="0" dirty="0"/>
                        <a:t> </a:t>
                      </a:r>
                    </a:p>
                    <a:p>
                      <a:endParaRPr lang="pt-BR" dirty="0"/>
                    </a:p>
                  </a:txBody>
                  <a:tcPr/>
                </a:tc>
                <a:tc>
                  <a:txBody>
                    <a:bodyPr/>
                    <a:lstStyle/>
                    <a:p>
                      <a:pPr algn="ctr"/>
                      <a:r>
                        <a:rPr lang="pt-BR" sz="2400" dirty="0"/>
                        <a:t>-</a:t>
                      </a:r>
                    </a:p>
                  </a:txBody>
                  <a:tcPr/>
                </a:tc>
                <a:extLst>
                  <a:ext uri="{0D108BD9-81ED-4DB2-BD59-A6C34878D82A}">
                    <a16:rowId xmlns:a16="http://schemas.microsoft.com/office/drawing/2014/main" val="10003"/>
                  </a:ext>
                </a:extLst>
              </a:tr>
              <a:tr h="516243">
                <a:tc>
                  <a:txBody>
                    <a:bodyPr/>
                    <a:lstStyle/>
                    <a:p>
                      <a:endParaRPr lang="pt-BR" dirty="0"/>
                    </a:p>
                  </a:txBody>
                  <a:tcPr/>
                </a:tc>
                <a:tc>
                  <a:txBody>
                    <a:bodyPr/>
                    <a:lstStyle/>
                    <a:p>
                      <a:endParaRPr lang="pt-BR" dirty="0"/>
                    </a:p>
                  </a:txBody>
                  <a:tcPr/>
                </a:tc>
                <a:tc>
                  <a:txBody>
                    <a:bodyPr/>
                    <a:lstStyle/>
                    <a:p>
                      <a:endParaRPr lang="pt-BR"/>
                    </a:p>
                  </a:txBody>
                  <a:tcPr/>
                </a:tc>
                <a:tc>
                  <a:txBody>
                    <a:bodyPr/>
                    <a:lstStyle/>
                    <a:p>
                      <a:endParaRPr lang="pt-BR" dirty="0"/>
                    </a:p>
                  </a:txBody>
                  <a:tcPr/>
                </a:tc>
                <a:extLst>
                  <a:ext uri="{0D108BD9-81ED-4DB2-BD59-A6C34878D82A}">
                    <a16:rowId xmlns:a16="http://schemas.microsoft.com/office/drawing/2014/main" val="10004"/>
                  </a:ext>
                </a:extLst>
              </a:tr>
            </a:tbl>
          </a:graphicData>
        </a:graphic>
      </p:graphicFrame>
      <p:sp>
        <p:nvSpPr>
          <p:cNvPr id="3" name="CaixaDeTexto 2"/>
          <p:cNvSpPr txBox="1"/>
          <p:nvPr/>
        </p:nvSpPr>
        <p:spPr>
          <a:xfrm>
            <a:off x="179513" y="5517232"/>
            <a:ext cx="8964488" cy="954107"/>
          </a:xfrm>
          <a:prstGeom prst="rect">
            <a:avLst/>
          </a:prstGeom>
          <a:noFill/>
        </p:spPr>
        <p:txBody>
          <a:bodyPr wrap="square" rtlCol="0">
            <a:spAutoFit/>
          </a:bodyPr>
          <a:lstStyle/>
          <a:p>
            <a:pPr algn="ctr"/>
            <a:r>
              <a:rPr lang="pt-BR" sz="2800" dirty="0">
                <a:solidFill>
                  <a:schemeClr val="tx2">
                    <a:lumMod val="75000"/>
                  </a:schemeClr>
                </a:solidFill>
              </a:rPr>
              <a:t>*O português é uma língua que procura a saliência dos tônicos, em todas as posições.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err="1"/>
              <a:t>Los</a:t>
            </a:r>
            <a:r>
              <a:rPr lang="pt-BR" dirty="0"/>
              <a:t> </a:t>
            </a:r>
            <a:r>
              <a:rPr lang="pt-BR" dirty="0" err="1"/>
              <a:t>tónicos</a:t>
            </a:r>
            <a:r>
              <a:rPr lang="pt-BR" dirty="0"/>
              <a:t> en  </a:t>
            </a:r>
            <a:r>
              <a:rPr lang="pt-BR" dirty="0" err="1"/>
              <a:t>portugués</a:t>
            </a:r>
            <a:endParaRPr lang="pt-BR" dirty="0"/>
          </a:p>
        </p:txBody>
      </p:sp>
      <p:sp>
        <p:nvSpPr>
          <p:cNvPr id="3" name="Espaço Reservado para Conteúdo 2"/>
          <p:cNvSpPr>
            <a:spLocks noGrp="1"/>
          </p:cNvSpPr>
          <p:nvPr>
            <p:ph idx="1"/>
          </p:nvPr>
        </p:nvSpPr>
        <p:spPr/>
        <p:txBody>
          <a:bodyPr>
            <a:normAutofit lnSpcReduction="10000"/>
          </a:bodyPr>
          <a:lstStyle/>
          <a:p>
            <a:r>
              <a:rPr lang="pt-BR" u="sng" dirty="0">
                <a:solidFill>
                  <a:schemeClr val="tx1">
                    <a:lumMod val="65000"/>
                    <a:lumOff val="35000"/>
                  </a:schemeClr>
                </a:solidFill>
              </a:rPr>
              <a:t>Eu</a:t>
            </a:r>
            <a:r>
              <a:rPr lang="pt-BR" dirty="0">
                <a:solidFill>
                  <a:schemeClr val="tx1">
                    <a:lumMod val="65000"/>
                    <a:lumOff val="35000"/>
                  </a:schemeClr>
                </a:solidFill>
              </a:rPr>
              <a:t> vi </a:t>
            </a:r>
            <a:r>
              <a:rPr lang="pt-BR" u="sng" dirty="0">
                <a:solidFill>
                  <a:schemeClr val="tx1">
                    <a:lumMod val="65000"/>
                    <a:lumOff val="35000"/>
                  </a:schemeClr>
                </a:solidFill>
              </a:rPr>
              <a:t>ela</a:t>
            </a:r>
            <a:r>
              <a:rPr lang="pt-BR" dirty="0">
                <a:solidFill>
                  <a:schemeClr val="tx1">
                    <a:lumMod val="65000"/>
                    <a:lumOff val="35000"/>
                  </a:schemeClr>
                </a:solidFill>
              </a:rPr>
              <a:t> ontem. </a:t>
            </a:r>
          </a:p>
          <a:p>
            <a:pPr>
              <a:buNone/>
            </a:pPr>
            <a:r>
              <a:rPr lang="pt-BR" i="1" u="sng" dirty="0">
                <a:solidFill>
                  <a:schemeClr val="accent1">
                    <a:lumMod val="75000"/>
                  </a:schemeClr>
                </a:solidFill>
              </a:rPr>
              <a:t>La</a:t>
            </a:r>
            <a:r>
              <a:rPr lang="pt-BR" i="1" dirty="0">
                <a:solidFill>
                  <a:schemeClr val="accent1">
                    <a:lumMod val="75000"/>
                  </a:schemeClr>
                </a:solidFill>
              </a:rPr>
              <a:t> vi </a:t>
            </a:r>
            <a:r>
              <a:rPr lang="pt-BR" i="1" dirty="0" err="1">
                <a:solidFill>
                  <a:schemeClr val="accent1">
                    <a:lumMod val="75000"/>
                  </a:schemeClr>
                </a:solidFill>
              </a:rPr>
              <a:t>ayer</a:t>
            </a:r>
            <a:r>
              <a:rPr lang="pt-BR" i="1" dirty="0">
                <a:solidFill>
                  <a:schemeClr val="accent1">
                    <a:lumMod val="75000"/>
                  </a:schemeClr>
                </a:solidFill>
              </a:rPr>
              <a:t>. </a:t>
            </a:r>
          </a:p>
          <a:p>
            <a:pPr>
              <a:buNone/>
            </a:pPr>
            <a:endParaRPr lang="pt-BR" i="1" dirty="0">
              <a:solidFill>
                <a:schemeClr val="accent1">
                  <a:lumMod val="75000"/>
                </a:schemeClr>
              </a:solidFill>
            </a:endParaRPr>
          </a:p>
          <a:p>
            <a:r>
              <a:rPr lang="pt-BR" u="sng" dirty="0">
                <a:solidFill>
                  <a:schemeClr val="tx1">
                    <a:lumMod val="65000"/>
                    <a:lumOff val="35000"/>
                  </a:schemeClr>
                </a:solidFill>
              </a:rPr>
              <a:t>Eu</a:t>
            </a:r>
            <a:r>
              <a:rPr lang="pt-BR" dirty="0">
                <a:solidFill>
                  <a:schemeClr val="tx1">
                    <a:lumMod val="65000"/>
                    <a:lumOff val="35000"/>
                  </a:schemeClr>
                </a:solidFill>
              </a:rPr>
              <a:t> trouxe o livro para </a:t>
            </a:r>
            <a:r>
              <a:rPr lang="pt-BR" u="sng" dirty="0">
                <a:solidFill>
                  <a:schemeClr val="tx1">
                    <a:lumMod val="65000"/>
                    <a:lumOff val="35000"/>
                  </a:schemeClr>
                </a:solidFill>
              </a:rPr>
              <a:t>você</a:t>
            </a:r>
            <a:r>
              <a:rPr lang="pt-BR" dirty="0">
                <a:solidFill>
                  <a:schemeClr val="tx1">
                    <a:lumMod val="65000"/>
                    <a:lumOff val="35000"/>
                  </a:schemeClr>
                </a:solidFill>
              </a:rPr>
              <a:t> ver. </a:t>
            </a:r>
          </a:p>
          <a:p>
            <a:pPr>
              <a:buNone/>
            </a:pPr>
            <a:r>
              <a:rPr lang="pt-BR" i="1" u="sng" dirty="0">
                <a:solidFill>
                  <a:schemeClr val="accent1">
                    <a:lumMod val="75000"/>
                  </a:schemeClr>
                </a:solidFill>
              </a:rPr>
              <a:t>Te</a:t>
            </a:r>
            <a:r>
              <a:rPr lang="pt-BR" i="1" dirty="0">
                <a:solidFill>
                  <a:schemeClr val="accent1">
                    <a:lumMod val="75000"/>
                  </a:schemeClr>
                </a:solidFill>
              </a:rPr>
              <a:t> traje </a:t>
            </a:r>
            <a:r>
              <a:rPr lang="pt-BR" i="1" dirty="0" err="1">
                <a:solidFill>
                  <a:schemeClr val="accent1">
                    <a:lumMod val="75000"/>
                  </a:schemeClr>
                </a:solidFill>
              </a:rPr>
              <a:t>el</a:t>
            </a:r>
            <a:r>
              <a:rPr lang="pt-BR" i="1" dirty="0">
                <a:solidFill>
                  <a:schemeClr val="accent1">
                    <a:lumMod val="75000"/>
                  </a:schemeClr>
                </a:solidFill>
              </a:rPr>
              <a:t> </a:t>
            </a:r>
            <a:r>
              <a:rPr lang="pt-BR" i="1" dirty="0" err="1">
                <a:solidFill>
                  <a:schemeClr val="accent1">
                    <a:lumMod val="75000"/>
                  </a:schemeClr>
                </a:solidFill>
              </a:rPr>
              <a:t>libro</a:t>
            </a:r>
            <a:r>
              <a:rPr lang="pt-BR" i="1" dirty="0">
                <a:solidFill>
                  <a:schemeClr val="accent1">
                    <a:lumMod val="75000"/>
                  </a:schemeClr>
                </a:solidFill>
              </a:rPr>
              <a:t> para que </a:t>
            </a:r>
            <a:r>
              <a:rPr lang="pt-BR" i="1" u="sng" dirty="0" err="1">
                <a:solidFill>
                  <a:schemeClr val="accent1">
                    <a:lumMod val="75000"/>
                  </a:schemeClr>
                </a:solidFill>
              </a:rPr>
              <a:t>lo</a:t>
            </a:r>
            <a:r>
              <a:rPr lang="pt-BR" i="1" dirty="0">
                <a:solidFill>
                  <a:schemeClr val="accent1">
                    <a:lumMod val="75000"/>
                  </a:schemeClr>
                </a:solidFill>
              </a:rPr>
              <a:t> vieras. </a:t>
            </a:r>
          </a:p>
          <a:p>
            <a:pPr>
              <a:buNone/>
            </a:pPr>
            <a:endParaRPr lang="pt-BR" i="1" dirty="0">
              <a:solidFill>
                <a:schemeClr val="accent1">
                  <a:lumMod val="75000"/>
                </a:schemeClr>
              </a:solidFill>
            </a:endParaRPr>
          </a:p>
          <a:p>
            <a:r>
              <a:rPr lang="pt-BR" dirty="0">
                <a:solidFill>
                  <a:schemeClr val="tx1">
                    <a:lumMod val="65000"/>
                    <a:lumOff val="35000"/>
                  </a:schemeClr>
                </a:solidFill>
              </a:rPr>
              <a:t>Fala para </a:t>
            </a:r>
            <a:r>
              <a:rPr lang="pt-BR" u="sng" dirty="0">
                <a:solidFill>
                  <a:schemeClr val="tx1">
                    <a:lumMod val="65000"/>
                    <a:lumOff val="35000"/>
                  </a:schemeClr>
                </a:solidFill>
              </a:rPr>
              <a:t>ela</a:t>
            </a:r>
            <a:r>
              <a:rPr lang="pt-BR" dirty="0">
                <a:solidFill>
                  <a:schemeClr val="tx1">
                    <a:lumMod val="65000"/>
                    <a:lumOff val="35000"/>
                  </a:schemeClr>
                </a:solidFill>
              </a:rPr>
              <a:t> vir. </a:t>
            </a:r>
          </a:p>
          <a:p>
            <a:pPr>
              <a:buNone/>
            </a:pPr>
            <a:r>
              <a:rPr lang="pt-BR" i="1" dirty="0" err="1">
                <a:solidFill>
                  <a:schemeClr val="accent1">
                    <a:lumMod val="75000"/>
                  </a:schemeClr>
                </a:solidFill>
              </a:rPr>
              <a:t>Di</a:t>
            </a:r>
            <a:r>
              <a:rPr lang="pt-BR" i="1" u="sng" dirty="0" err="1">
                <a:solidFill>
                  <a:schemeClr val="accent1">
                    <a:lumMod val="75000"/>
                  </a:schemeClr>
                </a:solidFill>
              </a:rPr>
              <a:t>le</a:t>
            </a:r>
            <a:r>
              <a:rPr lang="pt-BR" i="1" dirty="0">
                <a:solidFill>
                  <a:schemeClr val="accent1">
                    <a:lumMod val="75000"/>
                  </a:schemeClr>
                </a:solidFill>
              </a:rPr>
              <a:t> que </a:t>
            </a:r>
            <a:r>
              <a:rPr lang="pt-BR" i="1" dirty="0" err="1">
                <a:solidFill>
                  <a:schemeClr val="accent1">
                    <a:lumMod val="75000"/>
                  </a:schemeClr>
                </a:solidFill>
              </a:rPr>
              <a:t>venga</a:t>
            </a:r>
            <a:r>
              <a:rPr lang="pt-BR" i="1" dirty="0">
                <a:solidFill>
                  <a:schemeClr val="accent1">
                    <a:lumMod val="75000"/>
                  </a:schemeClr>
                </a:solidFill>
              </a:rPr>
              <a:t>. </a:t>
            </a:r>
          </a:p>
          <a:p>
            <a:pPr>
              <a:buNone/>
            </a:pPr>
            <a:endParaRPr lang="pt-BR" i="1" dirty="0">
              <a:solidFill>
                <a:schemeClr val="accent1">
                  <a:lumMod val="75000"/>
                </a:schemeClr>
              </a:solidFill>
            </a:endParaRPr>
          </a:p>
          <a:p>
            <a:pPr>
              <a:buNone/>
            </a:pPr>
            <a:endParaRPr lang="pt-BR" dirty="0">
              <a:solidFill>
                <a:schemeClr val="accent1">
                  <a:lumMod val="75000"/>
                </a:schemeClr>
              </a:solidFill>
            </a:endParaRPr>
          </a:p>
          <a:p>
            <a:pPr>
              <a:buNone/>
            </a:pPr>
            <a:endParaRPr lang="pt-BR" dirty="0">
              <a:solidFill>
                <a:schemeClr val="accent1">
                  <a:lumMod val="75000"/>
                </a:schemeClr>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Título 1"/>
          <p:cNvSpPr>
            <a:spLocks noGrp="1"/>
          </p:cNvSpPr>
          <p:nvPr>
            <p:ph type="title"/>
          </p:nvPr>
        </p:nvSpPr>
        <p:spPr/>
        <p:txBody>
          <a:bodyPr/>
          <a:lstStyle/>
          <a:p>
            <a:pPr>
              <a:defRPr/>
            </a:pPr>
            <a:r>
              <a:rPr lang="es-PY" altLang="pt-BR" sz="3200" dirty="0">
                <a:solidFill>
                  <a:schemeClr val="accent6"/>
                </a:solidFill>
              </a:rPr>
              <a:t>Las asimetrías </a:t>
            </a:r>
            <a:r>
              <a:rPr lang="pt-BR" altLang="pt-BR" sz="3200" dirty="0">
                <a:solidFill>
                  <a:srgbClr val="000000"/>
                </a:solidFill>
              </a:rPr>
              <a:t>– concepto de </a:t>
            </a:r>
            <a:r>
              <a:rPr lang="pt-BR" altLang="pt-BR" sz="2800" dirty="0"/>
              <a:t>Neide M. González</a:t>
            </a:r>
            <a:br>
              <a:rPr lang="pt-BR" altLang="pt-BR" sz="2800" dirty="0"/>
            </a:br>
            <a:r>
              <a:rPr lang="es-HN" altLang="pt-BR" sz="1200" dirty="0">
                <a:solidFill>
                  <a:schemeClr val="accent5">
                    <a:lumMod val="50000"/>
                  </a:schemeClr>
                </a:solidFill>
                <a:hlinkClick r:id="rId2"/>
              </a:rPr>
              <a:t>http://www.salvador.edu.ar/sitio/signosele/aanterior.asp</a:t>
            </a:r>
            <a:r>
              <a:rPr lang="es-HN" altLang="pt-BR" sz="1200" dirty="0">
                <a:solidFill>
                  <a:schemeClr val="accent5">
                    <a:lumMod val="50000"/>
                  </a:schemeClr>
                </a:solidFill>
              </a:rPr>
              <a:t> </a:t>
            </a:r>
            <a:endParaRPr lang="pt-BR" altLang="pt-BR" dirty="0">
              <a:solidFill>
                <a:schemeClr val="accent5">
                  <a:lumMod val="50000"/>
                </a:schemeClr>
              </a:solidFill>
            </a:endParaRPr>
          </a:p>
        </p:txBody>
      </p:sp>
      <p:sp>
        <p:nvSpPr>
          <p:cNvPr id="3" name="Espaço Reservado para Conteúdo 2"/>
          <p:cNvSpPr>
            <a:spLocks noGrp="1"/>
          </p:cNvSpPr>
          <p:nvPr>
            <p:ph idx="1"/>
          </p:nvPr>
        </p:nvSpPr>
        <p:spPr/>
        <p:txBody>
          <a:bodyPr/>
          <a:lstStyle/>
          <a:p>
            <a:pPr marL="0" indent="0" algn="just">
              <a:buFont typeface="Wingdings" pitchFamily="2" charset="2"/>
              <a:buNone/>
              <a:defRPr/>
            </a:pPr>
            <a:r>
              <a:rPr lang="pt-BR" sz="3200" dirty="0">
                <a:latin typeface="Times New Roman"/>
                <a:ea typeface="Times New Roman"/>
              </a:rPr>
              <a:t>Em espanhol funciona</a:t>
            </a:r>
          </a:p>
          <a:p>
            <a:pPr marL="0" indent="0" algn="just">
              <a:buFont typeface="Wingdings" pitchFamily="2" charset="2"/>
              <a:buNone/>
              <a:defRPr/>
            </a:pPr>
            <a:r>
              <a:rPr lang="pt-BR" sz="3200" dirty="0">
                <a:latin typeface="Times New Roman"/>
                <a:ea typeface="Times New Roman"/>
              </a:rPr>
              <a:t>uma clara preferência “por construções que dispensam a saliência do argumento sujeito e forçam o aparecimento dos átonos”, aparecimento este que se dá nas diversas funções (id., p. 225-226).</a:t>
            </a:r>
          </a:p>
          <a:p>
            <a:pPr algn="just">
              <a:defRPr/>
            </a:pPr>
            <a:endParaRPr lang="pt-B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539552" y="692696"/>
            <a:ext cx="8229600" cy="5904656"/>
          </a:xfrm>
        </p:spPr>
        <p:txBody>
          <a:bodyPr>
            <a:normAutofit fontScale="85000" lnSpcReduction="10000"/>
          </a:bodyPr>
          <a:lstStyle/>
          <a:p>
            <a:pPr marL="0" indent="0" algn="just">
              <a:buNone/>
            </a:pPr>
            <a:r>
              <a:rPr lang="es-ES" dirty="0"/>
              <a:t>Ángela Di Tullio (2005:126) define el objeto indirecto así: </a:t>
            </a:r>
          </a:p>
          <a:p>
            <a:pPr marL="0" indent="0" algn="just">
              <a:buNone/>
            </a:pPr>
            <a:endParaRPr lang="es-ES" dirty="0"/>
          </a:p>
          <a:p>
            <a:pPr marL="0" indent="-457200" algn="just">
              <a:lnSpc>
                <a:spcPts val="3840"/>
              </a:lnSpc>
              <a:buNone/>
            </a:pPr>
            <a:r>
              <a:rPr lang="es-ES" sz="2800" dirty="0"/>
              <a:t>El objeto indirecto (O.I.) es una función sintáctica desempeñada por un sintagma preposicional encabezado por la preposición </a:t>
            </a:r>
            <a:r>
              <a:rPr lang="es-ES" sz="2800" u="sng" dirty="0">
                <a:solidFill>
                  <a:schemeClr val="accent2">
                    <a:lumMod val="75000"/>
                  </a:schemeClr>
                </a:solidFill>
              </a:rPr>
              <a:t>a</a:t>
            </a:r>
            <a:r>
              <a:rPr lang="es-ES" sz="2800" dirty="0"/>
              <a:t> o por los clíticos dativos átonos </a:t>
            </a:r>
            <a:r>
              <a:rPr lang="es-ES" sz="2800" i="1" dirty="0">
                <a:solidFill>
                  <a:schemeClr val="accent2">
                    <a:lumMod val="75000"/>
                  </a:schemeClr>
                </a:solidFill>
              </a:rPr>
              <a:t>me, te, le/les (se) nos, os</a:t>
            </a:r>
            <a:r>
              <a:rPr lang="es-ES" sz="2800" dirty="0"/>
              <a:t>.</a:t>
            </a:r>
          </a:p>
          <a:p>
            <a:pPr marL="0" indent="-457200" algn="just">
              <a:lnSpc>
                <a:spcPts val="3840"/>
              </a:lnSpc>
              <a:buNone/>
            </a:pPr>
            <a:endParaRPr lang="es-ES" sz="2800" dirty="0">
              <a:solidFill>
                <a:schemeClr val="accent2">
                  <a:lumMod val="75000"/>
                </a:schemeClr>
              </a:solidFill>
            </a:endParaRPr>
          </a:p>
          <a:p>
            <a:pPr marL="0" indent="-457200" algn="just">
              <a:lnSpc>
                <a:spcPts val="3840"/>
              </a:lnSpc>
              <a:buNone/>
            </a:pPr>
            <a:r>
              <a:rPr lang="es-ES" sz="2800" dirty="0">
                <a:solidFill>
                  <a:schemeClr val="accent2">
                    <a:lumMod val="75000"/>
                  </a:schemeClr>
                </a:solidFill>
              </a:rPr>
              <a:t>Su amante ya estaba allí. Cuando él llegó, </a:t>
            </a:r>
            <a:r>
              <a:rPr lang="es-ES" sz="2800" i="1" u="sng" dirty="0">
                <a:solidFill>
                  <a:schemeClr val="accent2">
                    <a:lumMod val="75000"/>
                  </a:schemeClr>
                </a:solidFill>
              </a:rPr>
              <a:t>le</a:t>
            </a:r>
            <a:r>
              <a:rPr lang="es-ES" sz="2800" dirty="0">
                <a:solidFill>
                  <a:schemeClr val="accent2">
                    <a:lumMod val="75000"/>
                  </a:schemeClr>
                </a:solidFill>
              </a:rPr>
              <a:t> preguntó: ¿Estás bien? / Le preguntó si estaba bien.  </a:t>
            </a:r>
          </a:p>
          <a:p>
            <a:pPr marL="0" indent="-457200" algn="just">
              <a:lnSpc>
                <a:spcPts val="3840"/>
              </a:lnSpc>
              <a:buNone/>
            </a:pPr>
            <a:r>
              <a:rPr lang="es-ES" sz="2800" u="sng" dirty="0">
                <a:solidFill>
                  <a:schemeClr val="accent2">
                    <a:lumMod val="75000"/>
                  </a:schemeClr>
                </a:solidFill>
              </a:rPr>
              <a:t>Le</a:t>
            </a:r>
            <a:r>
              <a:rPr lang="es-ES" sz="2800" dirty="0">
                <a:solidFill>
                  <a:schemeClr val="accent2">
                    <a:lumMod val="75000"/>
                  </a:schemeClr>
                </a:solidFill>
              </a:rPr>
              <a:t> preguntó </a:t>
            </a:r>
            <a:r>
              <a:rPr lang="es-ES" sz="2800" u="sng" dirty="0">
                <a:solidFill>
                  <a:schemeClr val="accent2">
                    <a:lumMod val="75000"/>
                  </a:schemeClr>
                </a:solidFill>
              </a:rPr>
              <a:t>a ese hombre que deseaba tanto</a:t>
            </a:r>
            <a:r>
              <a:rPr lang="es-ES" sz="2800" dirty="0">
                <a:solidFill>
                  <a:schemeClr val="accent2">
                    <a:lumMod val="75000"/>
                  </a:schemeClr>
                </a:solidFill>
              </a:rPr>
              <a:t> </a:t>
            </a:r>
            <a:r>
              <a:rPr lang="es-ES" sz="2800" b="1" dirty="0">
                <a:solidFill>
                  <a:schemeClr val="accent2">
                    <a:lumMod val="75000"/>
                  </a:schemeClr>
                </a:solidFill>
              </a:rPr>
              <a:t>si estaba bien</a:t>
            </a:r>
            <a:r>
              <a:rPr lang="es-ES" sz="2800" dirty="0">
                <a:solidFill>
                  <a:schemeClr val="accent2">
                    <a:lumMod val="75000"/>
                  </a:schemeClr>
                </a:solidFill>
              </a:rPr>
              <a:t>.</a:t>
            </a:r>
          </a:p>
          <a:p>
            <a:pPr marL="0" indent="-457200" algn="just">
              <a:lnSpc>
                <a:spcPts val="3840"/>
              </a:lnSpc>
              <a:buNone/>
            </a:pPr>
            <a:endParaRPr lang="pt-BR" sz="2800" dirty="0">
              <a:solidFill>
                <a:schemeClr val="accent2">
                  <a:lumMod val="75000"/>
                </a:schemeClr>
              </a:solidFill>
            </a:endParaRPr>
          </a:p>
        </p:txBody>
      </p:sp>
    </p:spTree>
  </p:cSld>
  <p:clrMapOvr>
    <a:masterClrMapping/>
  </p:clrMapOvr>
</p:sld>
</file>

<file path=ppt/theme/theme1.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2141</TotalTime>
  <Words>1353</Words>
  <Application>Microsoft Office PowerPoint</Application>
  <PresentationFormat>Apresentação na tela (4:3)</PresentationFormat>
  <Paragraphs>125</Paragraphs>
  <Slides>18</Slides>
  <Notes>0</Notes>
  <HiddenSlides>0</HiddenSlides>
  <MMClips>0</MMClips>
  <ScaleCrop>false</ScaleCrop>
  <HeadingPairs>
    <vt:vector size="6" baseType="variant">
      <vt:variant>
        <vt:lpstr>Fontes usadas</vt:lpstr>
      </vt:variant>
      <vt:variant>
        <vt:i4>4</vt:i4>
      </vt:variant>
      <vt:variant>
        <vt:lpstr>Tema</vt:lpstr>
      </vt:variant>
      <vt:variant>
        <vt:i4>1</vt:i4>
      </vt:variant>
      <vt:variant>
        <vt:lpstr>Títulos de slides</vt:lpstr>
      </vt:variant>
      <vt:variant>
        <vt:i4>18</vt:i4>
      </vt:variant>
    </vt:vector>
  </HeadingPairs>
  <TitlesOfParts>
    <vt:vector size="23" baseType="lpstr">
      <vt:lpstr>Arial</vt:lpstr>
      <vt:lpstr>Calibri</vt:lpstr>
      <vt:lpstr>Times New Roman</vt:lpstr>
      <vt:lpstr>Wingdings</vt:lpstr>
      <vt:lpstr>Tema do Office</vt:lpstr>
      <vt:lpstr>La estructura del EI/DR  Graciela Reyes (2002) </vt:lpstr>
      <vt:lpstr>Capítulo 2 - La narración de discurso: el estilo indirecto</vt:lpstr>
      <vt:lpstr>Apresentação do PowerPoint</vt:lpstr>
      <vt:lpstr>Los verbos de comunicación</vt:lpstr>
      <vt:lpstr>Apresentação do PowerPoint</vt:lpstr>
      <vt:lpstr>Apresentação do PowerPoint</vt:lpstr>
      <vt:lpstr>Los tónicos en  portugués</vt:lpstr>
      <vt:lpstr>Las asimetrías – concepto de Neide M. González http://www.salvador.edu.ar/sitio/signosele/aanterior.asp </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Referencias bibliográficas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 objeto indirecto: síntesis de puntos clave</dc:title>
  <dc:creator>Maite</dc:creator>
  <cp:lastModifiedBy>Maite</cp:lastModifiedBy>
  <cp:revision>100</cp:revision>
  <dcterms:created xsi:type="dcterms:W3CDTF">2017-11-12T13:25:42Z</dcterms:created>
  <dcterms:modified xsi:type="dcterms:W3CDTF">2020-11-30T21:43:00Z</dcterms:modified>
</cp:coreProperties>
</file>