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3" r:id="rId2"/>
    <p:sldId id="256" r:id="rId3"/>
    <p:sldId id="331" r:id="rId4"/>
    <p:sldId id="382" r:id="rId5"/>
    <p:sldId id="383" r:id="rId6"/>
    <p:sldId id="371" r:id="rId7"/>
    <p:sldId id="357" r:id="rId8"/>
    <p:sldId id="358" r:id="rId9"/>
    <p:sldId id="381" r:id="rId10"/>
    <p:sldId id="380" r:id="rId11"/>
    <p:sldId id="344" r:id="rId12"/>
    <p:sldId id="345" r:id="rId13"/>
    <p:sldId id="346" r:id="rId14"/>
    <p:sldId id="347" r:id="rId15"/>
    <p:sldId id="348" r:id="rId16"/>
    <p:sldId id="353" r:id="rId17"/>
    <p:sldId id="384" r:id="rId18"/>
    <p:sldId id="385" r:id="rId19"/>
    <p:sldId id="386" r:id="rId20"/>
    <p:sldId id="387" r:id="rId21"/>
    <p:sldId id="374" r:id="rId22"/>
    <p:sldId id="364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35" r:id="rId31"/>
    <p:sldId id="395" r:id="rId32"/>
    <p:sldId id="337" r:id="rId33"/>
    <p:sldId id="396" r:id="rId34"/>
    <p:sldId id="397" r:id="rId35"/>
    <p:sldId id="365" r:id="rId36"/>
    <p:sldId id="340" r:id="rId37"/>
    <p:sldId id="341" r:id="rId38"/>
    <p:sldId id="342" r:id="rId39"/>
    <p:sldId id="343" r:id="rId40"/>
    <p:sldId id="398" r:id="rId41"/>
    <p:sldId id="399" r:id="rId42"/>
    <p:sldId id="4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68870-AFFB-4FCF-9D8A-D5FBBD9A294F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495E-259B-42E4-9E36-9B47A931657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72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164360B-F018-96C5-091F-35E367090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199CB-E3C1-45C2-A508-5BC4C272F965}" type="slidenum">
              <a:rPr lang="en-US" altLang="pt-BR" smtClean="0"/>
              <a:pPr>
                <a:spcBef>
                  <a:spcPct val="0"/>
                </a:spcBef>
              </a:pPr>
              <a:t>1</a:t>
            </a:fld>
            <a:endParaRPr lang="en-US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86982A9-B6E0-C337-E756-2E87AD24B7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F096BAE-8C02-6265-28AD-8BF3CAF3A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811821F-4181-9B1D-04E8-F0C288455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7DF8B6-8164-4FDE-B5EC-AB24AE4B5A66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3FCD455-E7CF-7F16-D8A5-C4C317DF2D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CD29CA5-A1B6-827D-1BE7-45CC1868F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B56FC-1104-4171-B17C-F69A85ACEA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3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79D6FE3D-878A-A344-CA7E-87DBC0087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5AE0312C-2B94-B5AC-B560-E3BA5965C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DCD41C13-036A-1B2B-BCA7-B9CF7EB8E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220755-F3EE-400C-A21E-EDF361590D65}" type="slidenum">
              <a:rPr lang="en-US" altLang="pt-BR" sz="1200" smtClean="0"/>
              <a:pPr/>
              <a:t>24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3250BDEC-3C96-2B82-6769-5D0E51A5B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C93E3F5A-AE70-448C-2520-531211304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DF6A60B2-11E1-0CBE-B063-FC051EB80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290A9A-736C-4F9D-89EE-AAFF6F08877D}" type="slidenum">
              <a:rPr lang="en-US" altLang="pt-BR" sz="1200" smtClean="0"/>
              <a:pPr/>
              <a:t>30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E6A3FDEA-A704-1B06-1392-717B10AF0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51DB2188-7F8C-4757-7C9F-F88984C3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E39750B8-37E2-C578-090A-B181080F2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AD67C3-B06E-4A2E-A12C-63E0018F65B2}" type="slidenum">
              <a:rPr lang="en-US" altLang="pt-BR" sz="1200" smtClean="0"/>
              <a:pPr/>
              <a:t>35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A764445D-5215-CC9C-C782-07058F41B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23B2FAB6-6D04-55EC-A942-506DB953E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7619B2AE-899E-3F84-8E6B-5061A029B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927D10-F79A-4ABF-81A8-8B2BA38B0CCA}" type="slidenum">
              <a:rPr lang="en-US" altLang="pt-BR" sz="1200" smtClean="0"/>
              <a:pPr/>
              <a:t>38</a:t>
            </a:fld>
            <a:endParaRPr lang="en-US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34AD-6346-0C29-7925-E664B0806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383F7-0093-EEA1-D0A1-455F35431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1AD0D-8148-46D4-0362-78952524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08DA-384A-21E9-7523-6EE93EEB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25C1-CF81-7EE3-92AD-C1D93E95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6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8D26-7F98-46D9-122C-3DC9C40E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98D97-FFA5-EF9B-CBD1-5616D8289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E2BC-F250-567B-6C59-C97BDE1B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A7F1-495E-0D86-5E2B-849BB9BE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93D48-E0A5-1898-D229-A1231803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054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36581-8CBB-C331-CF0E-9E9B73AF5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42472-BCF2-B66B-80A5-C3B7D52CE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B4B9-9A17-22DB-7B4F-E61B1977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7AE1F-B4C8-6E8F-7238-9C1114F8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976A8-7CA5-29B1-70B2-EB28F6E2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309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326A-048C-8B55-D217-17DCB040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0B06-DA7F-D59E-D779-6EA35E3A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E57CD-4413-DD2B-73B9-F60D937E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7C92-CFB6-8B3B-32D5-423E6464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5F8E-600A-F359-5E47-64F69D1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510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6E93-2D74-4AD2-6B91-ECB19ABB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21616-8CEF-7A93-6BC5-870FE185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2D58-9019-EDAA-D591-105A03A9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6438-5553-5A7C-0082-F7269CA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F478-036E-B85A-50AD-082B70B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070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299F-5F46-4BC3-57CD-C036E1D1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98DA-2632-4DC7-6B31-68458BDDB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80B15-A39D-4320-424C-AB422754E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69A94-6253-3728-A37D-6FEAEA55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7F49D-544F-C061-4B02-C4161FF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16977-2C78-0B7C-ED63-6F6627B3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779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AC2C-A6F9-5E78-0282-E375CD69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EAA77-AAB1-CF38-D0D6-FBB57A7C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AD3C1-8E46-E604-4400-6ED4D8963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2DA40-7B21-CDDB-77F5-2996E213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01D45-EDA5-635A-2885-AB8FD6CC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71DB9-BE67-93E6-6716-F33CD0DE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86010-B76C-EFDF-E9BD-EB580F2F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0A63-0901-C482-8B06-82980BB8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121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6948-CBEA-936B-7BA9-57C569B3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5C7B4-CD73-4265-0E8F-486531FE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6F741-7642-F5C6-A8EE-4D4CC326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B3EEA-8FFC-B9DE-09B5-5DEE2CF9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1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801BE-580E-216C-CBC0-3CEE53C3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9DF0E-DEA6-D695-922B-C2E5EA23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2491-3BB7-AA7C-EB9B-675D163D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1B27-71B3-71BD-ED70-233D93C1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AD92-083C-4F80-6E62-5ABF7BC4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85214-E7A2-9C91-B2B5-DA7EF033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99C9-15EA-C90A-22C5-61AD9A4A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6E27F-4375-B7D0-6ABE-5F306E2C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24123-B141-1392-4A20-3F28B102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48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3009-4030-B927-B67F-3F7461DB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45B60-98CF-833D-27C0-3EAC4C085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421F2-E993-174F-DCC0-C24B6158E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E1CC-A4FB-74FD-40E1-82651C2B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6EDE9-DF0D-05EC-66C2-EEA25B24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3AD52-9D03-D31F-C011-1FB9002E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7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C519F-092B-5D06-CB85-B82E4DA0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A100-53E6-37B6-64D9-0E76267F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7225-B71C-E6B1-212C-516EDC15B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6D15A-4999-4026-B7ED-84463FFB6376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981F-63DA-731A-4C7E-6CC16B5AB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B15D-EB41-8DF4-ACE3-EF51A3FC3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F5823-950F-491C-B0B0-209E8F1DEE3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94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BE27F0-855B-DDC4-189B-237E22B9E7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1969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Fatores evolutivos na Genética de Populações</a:t>
            </a:r>
            <a:endParaRPr lang="pt-BR" altLang="pt-BR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1E8BC3-EEC3-746C-7CB5-C97408D1F4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sz="3600" dirty="0"/>
              <a:t>David De Jong</a:t>
            </a:r>
          </a:p>
          <a:p>
            <a:pPr eaLnBrk="1" hangingPunct="1"/>
            <a:r>
              <a:rPr lang="pt-BR" altLang="pt-BR" sz="3600" dirty="0"/>
              <a:t>Depto. de Genética</a:t>
            </a:r>
          </a:p>
          <a:p>
            <a:pPr eaLnBrk="1" hangingPunct="1"/>
            <a:r>
              <a:rPr lang="pt-BR" altLang="pt-BR" sz="3600" dirty="0"/>
              <a:t>FMRP-USP</a:t>
            </a: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A4A52BB0-9CC5-F227-CEDE-F6BAF154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A5BFF5-7A08-40DA-A1AA-98BDE4909E46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>
            <a:extLst>
              <a:ext uri="{FF2B5EF4-FFF2-40B4-BE49-F238E27FC236}">
                <a16:creationId xmlns:a16="http://schemas.microsoft.com/office/drawing/2014/main" id="{DC3AB48A-99AC-F3CB-7980-318960BC2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Efeito gargalo</a:t>
            </a:r>
          </a:p>
        </p:txBody>
      </p:sp>
      <p:sp>
        <p:nvSpPr>
          <p:cNvPr id="72707" name="Espaço Reservado para Número de Slide 2">
            <a:extLst>
              <a:ext uri="{FF2B5EF4-FFF2-40B4-BE49-F238E27FC236}">
                <a16:creationId xmlns:a16="http://schemas.microsoft.com/office/drawing/2014/main" id="{0C19FFA8-5A4D-B6CE-7311-58F7D2C9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4A501-2D3E-4D60-804B-505E6F1E0F02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400"/>
          </a:p>
        </p:txBody>
      </p:sp>
      <p:pic>
        <p:nvPicPr>
          <p:cNvPr id="72708" name="Picture 2" descr="Resultado de imagem para deriva genética">
            <a:extLst>
              <a:ext uri="{FF2B5EF4-FFF2-40B4-BE49-F238E27FC236}">
                <a16:creationId xmlns:a16="http://schemas.microsoft.com/office/drawing/2014/main" id="{A1151C9D-A33C-2C7B-2129-9856B681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492376"/>
            <a:ext cx="3295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Resultado de imagem para bottleneck effect">
            <a:extLst>
              <a:ext uri="{FF2B5EF4-FFF2-40B4-BE49-F238E27FC236}">
                <a16:creationId xmlns:a16="http://schemas.microsoft.com/office/drawing/2014/main" id="{026BDC4C-5FB7-712E-5452-F6261105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708276"/>
            <a:ext cx="27352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E7798F5-0655-0557-55C5-1F404741E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Uma historia breve de evolução</a:t>
            </a:r>
          </a:p>
        </p:txBody>
      </p:sp>
      <p:pic>
        <p:nvPicPr>
          <p:cNvPr id="90115" name="Picture 3" descr="darwin2">
            <a:extLst>
              <a:ext uri="{FF2B5EF4-FFF2-40B4-BE49-F238E27FC236}">
                <a16:creationId xmlns:a16="http://schemas.microsoft.com/office/drawing/2014/main" id="{171CFB70-FFBA-D8A7-A624-7338CE2577B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289" y="1727201"/>
            <a:ext cx="2973387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70F68577-B173-3182-A3B5-EB4494012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7400"/>
            <a:ext cx="426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>
                <a:latin typeface="Tahoma" panose="020B0604030504040204" pitchFamily="34" charset="0"/>
              </a:rPr>
              <a:t>Darwin não foi o primeiro de descrever o conceito da evolução, mas ele conseguiu explicar a força que dirija as mudanças. </a:t>
            </a:r>
          </a:p>
        </p:txBody>
      </p:sp>
      <p:sp>
        <p:nvSpPr>
          <p:cNvPr id="90117" name="Slide Number Placeholder 1">
            <a:extLst>
              <a:ext uri="{FF2B5EF4-FFF2-40B4-BE49-F238E27FC236}">
                <a16:creationId xmlns:a16="http://schemas.microsoft.com/office/drawing/2014/main" id="{79DEE272-EE85-3BA8-15CF-77F9E073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A3CFE61E-EE93-710E-99C2-376554450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0"/>
            <a:ext cx="678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Tahoma" panose="020B0604030504040204" pitchFamily="34" charset="0"/>
              </a:rPr>
              <a:t>Darwin presumiu que populações de indivíduos mudaram durante o tempo e em 1844 ele desenvolveu o conceito da força que dirija a evolução. Somente muitos anos depois ele publicou a sua ideia.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29AEE020-0D0B-4AC6-94BD-AC645442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1"/>
            <a:ext cx="7924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BR" sz="2800" b="1">
                <a:latin typeface="Tahoma" panose="020B0604030504040204" pitchFamily="34" charset="0"/>
              </a:rPr>
              <a:t>“</a:t>
            </a:r>
            <a:r>
              <a:rPr lang="pt-BR" altLang="pt-BR" sz="2800" b="1">
                <a:latin typeface="Tahoma" panose="020B0604030504040204" pitchFamily="34" charset="0"/>
              </a:rPr>
              <a:t>Estou chamando este principio, através do qual cada pequena variação, se for útil, é preservado, pelo nome Seleção Natural.”</a:t>
            </a:r>
            <a:endParaRPr lang="pt-BR" altLang="pt-BR" sz="280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Tahoma" panose="020B0604030504040204" pitchFamily="34" charset="0"/>
              </a:rPr>
              <a:t>—Charles Darwin do "The Origin of Species“, 1859 </a:t>
            </a:r>
          </a:p>
        </p:txBody>
      </p:sp>
      <p:sp>
        <p:nvSpPr>
          <p:cNvPr id="91140" name="Slide Number Placeholder 1">
            <a:extLst>
              <a:ext uri="{FF2B5EF4-FFF2-40B4-BE49-F238E27FC236}">
                <a16:creationId xmlns:a16="http://schemas.microsoft.com/office/drawing/2014/main" id="{E0BAC2A2-A273-6C0A-62E8-9761A2A2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4161CB1-3BED-BC2A-0B6F-74C2EE3BE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Seleção Natural 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27065B92-F201-BD1F-4E0E-D894B671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472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Tahoma" panose="020B0604030504040204" pitchFamily="34" charset="0"/>
              </a:rPr>
              <a:t>Darwin não sabia nada de genes, mas ele tinha dois observações e um pouco de inferência que forneceram a forca motriz para a evolução.</a:t>
            </a:r>
          </a:p>
        </p:txBody>
      </p:sp>
      <p:pic>
        <p:nvPicPr>
          <p:cNvPr id="54281" name="Picture 9" descr="j0280748[1]">
            <a:extLst>
              <a:ext uri="{FF2B5EF4-FFF2-40B4-BE49-F238E27FC236}">
                <a16:creationId xmlns:a16="http://schemas.microsoft.com/office/drawing/2014/main" id="{EBFF06D8-3DCD-A6F6-9A20-7A8DDBD365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67001"/>
            <a:ext cx="2922588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" name="Slide Number Placeholder 1">
            <a:extLst>
              <a:ext uri="{FF2B5EF4-FFF2-40B4-BE49-F238E27FC236}">
                <a16:creationId xmlns:a16="http://schemas.microsoft.com/office/drawing/2014/main" id="{B8AF921B-4C71-5A5D-E411-CA9F0EF0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71DAAF-9492-017B-E438-F9B446D49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Seleção Natural</a:t>
            </a:r>
            <a:endParaRPr lang="en-US" altLang="pt-BR"/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925571CD-4F30-F4F0-28CE-85A030C3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5791200" cy="1809750"/>
          </a:xfrm>
          <a:prstGeom prst="rect">
            <a:avLst/>
          </a:prstGeom>
          <a:solidFill>
            <a:schemeClr val="hlink">
              <a:alpha val="25098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Tahoma" panose="020B0604030504040204" pitchFamily="34" charset="0"/>
              </a:rPr>
              <a:t>Observação 1: Organismos geralmente produzem mais progênie do que podem sobreviver até a fase adulta</a:t>
            </a:r>
            <a:r>
              <a:rPr lang="en-US" altLang="pt-BR" sz="28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C5C63173-348A-9382-0954-5BD6C4B29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67200"/>
            <a:ext cx="5943600" cy="1809750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Tahoma" panose="020B0604030504040204" pitchFamily="34" charset="0"/>
              </a:rPr>
              <a:t>Observação 2: Progênie não são idênticos. Há variação na sua aparências, tamanho e outras características.  </a:t>
            </a:r>
          </a:p>
        </p:txBody>
      </p:sp>
      <p:sp>
        <p:nvSpPr>
          <p:cNvPr id="93189" name="Slide Number Placeholder 1">
            <a:extLst>
              <a:ext uri="{FF2B5EF4-FFF2-40B4-BE49-F238E27FC236}">
                <a16:creationId xmlns:a16="http://schemas.microsoft.com/office/drawing/2014/main" id="{1C5998F0-4323-B2C7-F94F-1773C3AD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952E177-BC55-19A1-55CA-87277CF98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Seleção Natural</a:t>
            </a:r>
            <a:endParaRPr lang="en-US" altLang="pt-BR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3AA58685-C820-48A5-7744-B7C3A5AA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362201"/>
            <a:ext cx="5791200" cy="2663825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Tahoma" panose="020B0604030504040204" pitchFamily="34" charset="0"/>
              </a:rPr>
              <a:t>Inferência: Aqueles organismos que são melhor adaptados ao seu ambiente tem maior probabilidade de sobreviver até a fase adulta e passar as suas características ao seu progênie.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12539C78-C5A7-0275-DDAE-5DBDE0A8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1"/>
            <a:ext cx="525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BR">
                <a:latin typeface="Tahoma" panose="020B0604030504040204" pitchFamily="34" charset="0"/>
              </a:rPr>
              <a:t>Survival of the “fittest.”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>
                <a:latin typeface="Tahoma" panose="020B0604030504040204" pitchFamily="34" charset="0"/>
              </a:rPr>
              <a:t>Sobrevivência do mais apto</a:t>
            </a:r>
          </a:p>
        </p:txBody>
      </p:sp>
      <p:sp>
        <p:nvSpPr>
          <p:cNvPr id="94213" name="Slide Number Placeholder 1">
            <a:extLst>
              <a:ext uri="{FF2B5EF4-FFF2-40B4-BE49-F238E27FC236}">
                <a16:creationId xmlns:a16="http://schemas.microsoft.com/office/drawing/2014/main" id="{4A5FEC9D-A50C-5FCD-6BF2-495448A4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6D77BC6-812B-1878-5296-64D93CE6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2788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altLang="en-US"/>
              <a:t>Radiação adaptativa em tentilhões de Galápagos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1E0BDC-DC9E-9EB8-6D3C-D9850CEEF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Espaço Reservado para Número de Slide 1">
            <a:extLst>
              <a:ext uri="{FF2B5EF4-FFF2-40B4-BE49-F238E27FC236}">
                <a16:creationId xmlns:a16="http://schemas.microsoft.com/office/drawing/2014/main" id="{52D8937E-5597-CCF5-362A-826931BC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pt-BR" altLang="pt-BR"/>
          </a:p>
        </p:txBody>
      </p:sp>
      <p:pic>
        <p:nvPicPr>
          <p:cNvPr id="7173" name="Picture 2" descr="Resultado de imagem para peripatric speciation galapagos">
            <a:extLst>
              <a:ext uri="{FF2B5EF4-FFF2-40B4-BE49-F238E27FC236}">
                <a16:creationId xmlns:a16="http://schemas.microsoft.com/office/drawing/2014/main" id="{376F0264-5CA7-46A0-6E58-0BDE4817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1752600"/>
            <a:ext cx="76596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1">
            <a:extLst>
              <a:ext uri="{FF2B5EF4-FFF2-40B4-BE49-F238E27FC236}">
                <a16:creationId xmlns:a16="http://schemas.microsoft.com/office/drawing/2014/main" id="{39BA9F9A-34AB-7D81-43FB-F05DDA11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FF5DA-7CB6-4034-9A85-1CE4B036913D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40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2F373084-F4B9-EA1A-A9D3-44446DF6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90489"/>
            <a:ext cx="89725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CDDF6B18-845C-D90F-FB4B-20116D0F5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3702" y="0"/>
            <a:ext cx="9144000" cy="685800"/>
          </a:xfrm>
        </p:spPr>
        <p:txBody>
          <a:bodyPr/>
          <a:lstStyle/>
          <a:p>
            <a:pPr eaLnBrk="1" hangingPunct="1"/>
            <a:r>
              <a:rPr lang="pt-BR" altLang="pt-BR" sz="3600" b="1" dirty="0"/>
              <a:t>Deriva genética muda populações</a:t>
            </a:r>
            <a:r>
              <a:rPr lang="en-US" altLang="pt-BR" sz="3600" b="1" dirty="0"/>
              <a:t>…….</a:t>
            </a:r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AA212A4A-1CAA-8CA5-49AF-5CF081C6B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8229600" cy="4114800"/>
          </a:xfrm>
        </p:spPr>
        <p:txBody>
          <a:bodyPr/>
          <a:lstStyle/>
          <a:p>
            <a:pPr eaLnBrk="1" hangingPunct="1"/>
            <a:r>
              <a:rPr lang="pt-BR" altLang="pt-BR" sz="3600" b="1" dirty="0"/>
              <a:t>Mudança aleatória em frequência do alelo pode tornar um alelo comum</a:t>
            </a:r>
          </a:p>
        </p:txBody>
      </p:sp>
      <p:pic>
        <p:nvPicPr>
          <p:cNvPr id="9220" name="Picture 1028" descr="23-04-GeneticDrift-L">
            <a:extLst>
              <a:ext uri="{FF2B5EF4-FFF2-40B4-BE49-F238E27FC236}">
                <a16:creationId xmlns:a16="http://schemas.microsoft.com/office/drawing/2014/main" id="{6E748E63-FF97-0F4E-139F-EDF37865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0775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lide Number Placeholder 1">
            <a:extLst>
              <a:ext uri="{FF2B5EF4-FFF2-40B4-BE49-F238E27FC236}">
                <a16:creationId xmlns:a16="http://schemas.microsoft.com/office/drawing/2014/main" id="{D435DE4C-6F99-8D4E-3A41-1D9D7B9F3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pt-BR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F2581AEE-A75B-D2C4-1277-ADC01514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Mecanismos de isolamento</a:t>
            </a:r>
          </a:p>
        </p:txBody>
      </p:sp>
      <p:sp>
        <p:nvSpPr>
          <p:cNvPr id="10243" name="Espaço Reservado para Número de Slide 3">
            <a:extLst>
              <a:ext uri="{FF2B5EF4-FFF2-40B4-BE49-F238E27FC236}">
                <a16:creationId xmlns:a16="http://schemas.microsoft.com/office/drawing/2014/main" id="{AFFCCA06-66BA-B6E7-D625-A502E8E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pt-BR" altLang="pt-BR"/>
          </a:p>
        </p:txBody>
      </p:sp>
      <p:sp>
        <p:nvSpPr>
          <p:cNvPr id="10244" name="Content Placeholder 1">
            <a:extLst>
              <a:ext uri="{FF2B5EF4-FFF2-40B4-BE49-F238E27FC236}">
                <a16:creationId xmlns:a16="http://schemas.microsoft.com/office/drawing/2014/main" id="{5600F7DD-D970-E272-8888-5525DA62A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AR" altLang="en-US"/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69B3CC0E-3C63-B3E3-CD19-D2DE8A6B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547814"/>
            <a:ext cx="72009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6317-92D6-3D29-3500-D6F050061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Fatores evolutivos na Genética de Populações</a:t>
            </a:r>
            <a:endParaRPr lang="es-A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4DD81-DC53-F76E-22CF-A1320AA3D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916" y="3740261"/>
            <a:ext cx="9144000" cy="1655762"/>
          </a:xfrm>
        </p:spPr>
        <p:txBody>
          <a:bodyPr>
            <a:normAutofit/>
          </a:bodyPr>
          <a:lstStyle/>
          <a:p>
            <a:r>
              <a:rPr lang="es-AR" sz="4400" dirty="0"/>
              <a:t>Deriva Genética</a:t>
            </a:r>
          </a:p>
          <a:p>
            <a:r>
              <a:rPr lang="pt-BR" sz="4400" dirty="0"/>
              <a:t>Seleção Natural e Artificial</a:t>
            </a:r>
          </a:p>
        </p:txBody>
      </p:sp>
    </p:spTree>
    <p:extLst>
      <p:ext uri="{BB962C8B-B14F-4D97-AF65-F5344CB8AC3E}">
        <p14:creationId xmlns:p14="http://schemas.microsoft.com/office/powerpoint/2010/main" val="89436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3242357D-E8A7-4E80-5F8B-36D8CFBA7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8513" y="152400"/>
            <a:ext cx="7772400" cy="1143000"/>
          </a:xfrm>
        </p:spPr>
        <p:txBody>
          <a:bodyPr/>
          <a:lstStyle/>
          <a:p>
            <a:r>
              <a:rPr lang="pt-BR" altLang="pt-BR"/>
              <a:t>Quatro espécies de rã </a:t>
            </a:r>
          </a:p>
        </p:txBody>
      </p:sp>
      <p:sp>
        <p:nvSpPr>
          <p:cNvPr id="11267" name="Espaço Reservado para Número de Slide 3">
            <a:extLst>
              <a:ext uri="{FF2B5EF4-FFF2-40B4-BE49-F238E27FC236}">
                <a16:creationId xmlns:a16="http://schemas.microsoft.com/office/drawing/2014/main" id="{32B8B01E-27E2-CFE2-22D3-8521E3D1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pt-BR" altLang="pt-BR"/>
          </a:p>
        </p:txBody>
      </p:sp>
      <p:pic>
        <p:nvPicPr>
          <p:cNvPr id="11268" name="Picture 3" descr="23_06">
            <a:extLst>
              <a:ext uri="{FF2B5EF4-FFF2-40B4-BE49-F238E27FC236}">
                <a16:creationId xmlns:a16="http://schemas.microsoft.com/office/drawing/2014/main" id="{6A3E96D3-115E-7EC5-2057-4353E43D5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484313"/>
            <a:ext cx="7491413" cy="5618162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0ABBB9AC-2B2C-87C7-FBB6-C512852EF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Isolamento comportamental – canto do macho – não cruza com populações com outro canto</a:t>
            </a:r>
          </a:p>
        </p:txBody>
      </p:sp>
      <p:pic>
        <p:nvPicPr>
          <p:cNvPr id="12291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08A41B27-9044-3D4F-8E68-9115C5999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6" y="2166938"/>
            <a:ext cx="8056563" cy="4538662"/>
          </a:xfrm>
        </p:spPr>
      </p:pic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43631C59-BA45-C6F3-D950-797EE614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83FA2320-4469-BF46-7A5E-388200E45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Espaço Reservado para Número de Slide 3">
            <a:extLst>
              <a:ext uri="{FF2B5EF4-FFF2-40B4-BE49-F238E27FC236}">
                <a16:creationId xmlns:a16="http://schemas.microsoft.com/office/drawing/2014/main" id="{252ED7C8-30CF-E836-6965-A38AF5AB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pt-BR" altLang="pt-BR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82164AB0-2309-22E6-E044-0552BC11D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68300"/>
            <a:ext cx="5819775" cy="6337300"/>
          </a:xfrm>
          <a:noFill/>
        </p:spPr>
      </p:pic>
      <p:sp>
        <p:nvSpPr>
          <p:cNvPr id="13317" name="TextBox 1">
            <a:extLst>
              <a:ext uri="{FF2B5EF4-FFF2-40B4-BE49-F238E27FC236}">
                <a16:creationId xmlns:a16="http://schemas.microsoft.com/office/drawing/2014/main" id="{AFBCECE1-4EDC-AD03-3DBA-9FE8A7B37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4137025"/>
            <a:ext cx="2493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/>
              <a:t>Alopatria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/>
              <a:t>Simpatria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/>
              <a:t>Alopatria</a:t>
            </a:r>
          </a:p>
        </p:txBody>
      </p:sp>
      <p:sp>
        <p:nvSpPr>
          <p:cNvPr id="13318" name="TextBox 3">
            <a:extLst>
              <a:ext uri="{FF2B5EF4-FFF2-40B4-BE49-F238E27FC236}">
                <a16:creationId xmlns:a16="http://schemas.microsoft.com/office/drawing/2014/main" id="{46524B18-3223-7FBA-AAA1-E4915FAA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2551113"/>
            <a:ext cx="290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/>
              <a:t>Sinais acústicos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1">
            <a:extLst>
              <a:ext uri="{FF2B5EF4-FFF2-40B4-BE49-F238E27FC236}">
                <a16:creationId xmlns:a16="http://schemas.microsoft.com/office/drawing/2014/main" id="{7F147EEC-0727-2CE9-1B43-230BDBF1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CF475-8F13-46D0-B5C5-634CBE818591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40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18FF576B-A264-F8F9-79B6-7BAA2385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90489"/>
            <a:ext cx="909637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>
            <a:extLst>
              <a:ext uri="{FF2B5EF4-FFF2-40B4-BE49-F238E27FC236}">
                <a16:creationId xmlns:a16="http://schemas.microsoft.com/office/drawing/2014/main" id="{6A8C12B0-3059-CB2A-07AC-97BD045DB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5175" y="1317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Esquilos separados pelo Grand Canyon</a:t>
            </a:r>
          </a:p>
        </p:txBody>
      </p:sp>
      <p:sp>
        <p:nvSpPr>
          <p:cNvPr id="15363" name="Espaço Reservado para Número de Slide 1">
            <a:extLst>
              <a:ext uri="{FF2B5EF4-FFF2-40B4-BE49-F238E27FC236}">
                <a16:creationId xmlns:a16="http://schemas.microsoft.com/office/drawing/2014/main" id="{FDF7CA53-58DA-6EBE-4061-9A870642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9E1D36-1CC3-4734-8386-3EB82CE3EE1C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1400"/>
          </a:p>
        </p:txBody>
      </p:sp>
      <p:pic>
        <p:nvPicPr>
          <p:cNvPr id="15364" name="Picture 2" descr="18_07">
            <a:extLst>
              <a:ext uri="{FF2B5EF4-FFF2-40B4-BE49-F238E27FC236}">
                <a16:creationId xmlns:a16="http://schemas.microsoft.com/office/drawing/2014/main" id="{8F7C2DDC-3E1C-ABFB-B0DB-EEB53EA6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289050"/>
            <a:ext cx="81534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FFF84D58-DA5B-5D08-C0C9-68FAB4B4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D332F-D1A9-4276-BCA3-AF169FD8B14E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40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C48AC26-4AA5-0C04-FE77-4D6A0B52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4"/>
            <a:ext cx="950595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2E0039D-86D5-53A9-0B28-3E0C4D08A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2539" y="120650"/>
            <a:ext cx="6696075" cy="1143000"/>
          </a:xfrm>
        </p:spPr>
        <p:txBody>
          <a:bodyPr>
            <a:normAutofit fontScale="90000"/>
          </a:bodyPr>
          <a:lstStyle/>
          <a:p>
            <a:r>
              <a:rPr lang="pt-BR" altLang="en-US"/>
              <a:t>Pássaros de paraíso – macho/ femea</a:t>
            </a:r>
          </a:p>
        </p:txBody>
      </p:sp>
      <p:sp>
        <p:nvSpPr>
          <p:cNvPr id="18435" name="Espaço Reservado para Número de Slide 2">
            <a:extLst>
              <a:ext uri="{FF2B5EF4-FFF2-40B4-BE49-F238E27FC236}">
                <a16:creationId xmlns:a16="http://schemas.microsoft.com/office/drawing/2014/main" id="{385D2E21-5F7A-17EC-CAA2-E274582E4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17F80-D926-49DC-A665-A49050A3354F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BR" altLang="pt-BR" sz="1400"/>
          </a:p>
        </p:txBody>
      </p:sp>
      <p:pic>
        <p:nvPicPr>
          <p:cNvPr id="18436" name="Picture 4" descr="Birds of the Gods | Birds of Paradise and Sexual Selection | Nature | PBS">
            <a:extLst>
              <a:ext uri="{FF2B5EF4-FFF2-40B4-BE49-F238E27FC236}">
                <a16:creationId xmlns:a16="http://schemas.microsoft.com/office/drawing/2014/main" id="{C1CF7366-5991-450F-EFD3-C451D9EB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181225"/>
            <a:ext cx="68770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Among birds-of-paradise, good looks are not enough to win a mate">
            <a:extLst>
              <a:ext uri="{FF2B5EF4-FFF2-40B4-BE49-F238E27FC236}">
                <a16:creationId xmlns:a16="http://schemas.microsoft.com/office/drawing/2014/main" id="{1F60F202-FBD4-1110-246A-5C350CA1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76" y="1476376"/>
            <a:ext cx="38544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381B1027-8B22-9BCD-D529-F84D3D513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75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altLang="en-US"/>
              <a:t>Manucode parente dos pássaros de paraíso</a:t>
            </a:r>
          </a:p>
        </p:txBody>
      </p:sp>
      <p:sp>
        <p:nvSpPr>
          <p:cNvPr id="19459" name="Espaço Reservado para Número de Slide 2">
            <a:extLst>
              <a:ext uri="{FF2B5EF4-FFF2-40B4-BE49-F238E27FC236}">
                <a16:creationId xmlns:a16="http://schemas.microsoft.com/office/drawing/2014/main" id="{8DB5827D-063F-CBB3-9A8F-B8F6B8CD1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CFA7F-9390-46E2-A942-6E22C4A3509B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400"/>
          </a:p>
        </p:txBody>
      </p:sp>
      <p:pic>
        <p:nvPicPr>
          <p:cNvPr id="19460" name="Picture 2" descr="Trumpet Manucode">
            <a:extLst>
              <a:ext uri="{FF2B5EF4-FFF2-40B4-BE49-F238E27FC236}">
                <a16:creationId xmlns:a16="http://schemas.microsoft.com/office/drawing/2014/main" id="{AD84FBBB-DC78-0B65-73FF-04FB4F42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557338"/>
            <a:ext cx="524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DFF84971-5188-272B-742E-CAE1DA1A1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Beijaflor</a:t>
            </a:r>
          </a:p>
        </p:txBody>
      </p:sp>
      <p:sp>
        <p:nvSpPr>
          <p:cNvPr id="20483" name="Espaço Reservado para Número de Slide 2">
            <a:extLst>
              <a:ext uri="{FF2B5EF4-FFF2-40B4-BE49-F238E27FC236}">
                <a16:creationId xmlns:a16="http://schemas.microsoft.com/office/drawing/2014/main" id="{B5207E3F-6668-745F-6B79-91BCE979C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4B2B6-3305-44D3-B137-5650192CF177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400"/>
          </a:p>
        </p:txBody>
      </p:sp>
      <p:pic>
        <p:nvPicPr>
          <p:cNvPr id="20484" name="Picture 4" descr="Annas Hummingbird- Female on left and male on right | Annas hummingbird,  Hummingbird tattoo, Hummingbird">
            <a:extLst>
              <a:ext uri="{FF2B5EF4-FFF2-40B4-BE49-F238E27FC236}">
                <a16:creationId xmlns:a16="http://schemas.microsoft.com/office/drawing/2014/main" id="{423F091A-0575-63EF-F908-23CB2A95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036763"/>
            <a:ext cx="71945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22988909-FF2A-D787-CB92-A5D5F36F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Swallows - andorinhas</a:t>
            </a:r>
          </a:p>
        </p:txBody>
      </p:sp>
      <p:sp>
        <p:nvSpPr>
          <p:cNvPr id="21507" name="Espaço Reservado para Número de Slide 2">
            <a:extLst>
              <a:ext uri="{FF2B5EF4-FFF2-40B4-BE49-F238E27FC236}">
                <a16:creationId xmlns:a16="http://schemas.microsoft.com/office/drawing/2014/main" id="{DAEB7D6A-1AC0-C28D-1580-0415B5DB5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D1848-5A6B-4681-9BD3-5BFFE063AFEF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400"/>
          </a:p>
        </p:txBody>
      </p:sp>
      <p:pic>
        <p:nvPicPr>
          <p:cNvPr id="21508" name="Picture 2" descr="Wire-tailed Swallows | Beauty of Birds">
            <a:extLst>
              <a:ext uri="{FF2B5EF4-FFF2-40B4-BE49-F238E27FC236}">
                <a16:creationId xmlns:a16="http://schemas.microsoft.com/office/drawing/2014/main" id="{B343FB53-DADE-7D6F-E0FD-A8B0CCAA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84538"/>
            <a:ext cx="83915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volution-poster">
            <a:extLst>
              <a:ext uri="{FF2B5EF4-FFF2-40B4-BE49-F238E27FC236}">
                <a16:creationId xmlns:a16="http://schemas.microsoft.com/office/drawing/2014/main" id="{EBB181AE-ABAA-3320-C37D-D69189FB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-98425"/>
            <a:ext cx="492125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05EF0E78-2DE2-2B8D-CFE9-11E6C7E2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8FD720-4658-46BD-AF41-09020659EC0C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AA84C62C-06CB-DF3F-6E39-EDA17364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8B99F-CF28-4A0A-A2D7-9CBA163EA14A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BR" altLang="pt-BR" sz="140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71B3D958-046E-2E84-0D68-7786882A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8576"/>
            <a:ext cx="7194550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1">
            <a:extLst>
              <a:ext uri="{FF2B5EF4-FFF2-40B4-BE49-F238E27FC236}">
                <a16:creationId xmlns:a16="http://schemas.microsoft.com/office/drawing/2014/main" id="{B75B2464-A9A9-9F06-2000-DF5ECEA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04581-5892-46D5-BBB4-44ADAE6539B1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BR" altLang="pt-BR" sz="14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4EB8C2F7-BD37-2022-E127-5391EF36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495300"/>
            <a:ext cx="89058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1">
            <a:extLst>
              <a:ext uri="{FF2B5EF4-FFF2-40B4-BE49-F238E27FC236}">
                <a16:creationId xmlns:a16="http://schemas.microsoft.com/office/drawing/2014/main" id="{01772F4D-ACCC-E3CB-F36D-1C3E824D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4B49C-D2EB-4318-905E-31F6455034E3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40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A26D3498-FAB0-BA35-AC8D-FB550E2E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128589"/>
            <a:ext cx="732472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1">
            <a:extLst>
              <a:ext uri="{FF2B5EF4-FFF2-40B4-BE49-F238E27FC236}">
                <a16:creationId xmlns:a16="http://schemas.microsoft.com/office/drawing/2014/main" id="{2B9A8DAB-B223-1A73-0FB4-CA9DAEBF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54E8E8-161A-4400-943E-5B924A44306D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4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03A0609E-B235-AAEF-CEBD-BEA49058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964"/>
            <a:ext cx="73152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6707B5D1-32FF-D552-EF32-14A75EAE2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Especiação peripátrica</a:t>
            </a:r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EFADF5B7-9018-5026-E758-310B37649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“Efeito Fundador”. </a:t>
            </a:r>
          </a:p>
          <a:p>
            <a:r>
              <a:rPr lang="pt-BR" altLang="en-US"/>
              <a:t>Ocorre quando, através da dispersão, se forma uma colônia periférica a partir da população original e, após várias gerações, surge o isolamento reprodutivo.</a:t>
            </a:r>
            <a:endParaRPr lang="en-US" altLang="en-US"/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7D66184B-8605-E029-3964-B56140A62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DF4ECB6-5B4F-4DC0-B589-0C54DBBD15F7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pt-BR" alt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2">
            <a:extLst>
              <a:ext uri="{FF2B5EF4-FFF2-40B4-BE49-F238E27FC236}">
                <a16:creationId xmlns:a16="http://schemas.microsoft.com/office/drawing/2014/main" id="{775B95E5-D6B1-7DC5-BFD8-91FE41B23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213" y="0"/>
            <a:ext cx="7772400" cy="1143000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8675" name="Espaço Reservado para Número de Slide 1">
            <a:extLst>
              <a:ext uri="{FF2B5EF4-FFF2-40B4-BE49-F238E27FC236}">
                <a16:creationId xmlns:a16="http://schemas.microsoft.com/office/drawing/2014/main" id="{5E571AF2-7D70-EDD7-D37A-AA515B29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6BFBF-9666-4573-8E00-A7744153C645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400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FB88DD47-1199-3241-1497-70E571A9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90500"/>
            <a:ext cx="70580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3">
            <a:extLst>
              <a:ext uri="{FF2B5EF4-FFF2-40B4-BE49-F238E27FC236}">
                <a16:creationId xmlns:a16="http://schemas.microsoft.com/office/drawing/2014/main" id="{2FCD03C2-AC8A-2F9F-D3F2-6ED1F64C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831850"/>
            <a:ext cx="177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Peripatria</a:t>
            </a:r>
          </a:p>
        </p:txBody>
      </p:sp>
      <p:sp>
        <p:nvSpPr>
          <p:cNvPr id="5" name="Arredondar Retângulo em um Canto Diagonal 4">
            <a:extLst>
              <a:ext uri="{FF2B5EF4-FFF2-40B4-BE49-F238E27FC236}">
                <a16:creationId xmlns:a16="http://schemas.microsoft.com/office/drawing/2014/main" id="{A91A79BB-2DF9-2A01-22CE-554DBD95A7D2}"/>
              </a:ext>
            </a:extLst>
          </p:cNvPr>
          <p:cNvSpPr/>
          <p:nvPr/>
        </p:nvSpPr>
        <p:spPr>
          <a:xfrm>
            <a:off x="5953125" y="115889"/>
            <a:ext cx="3240088" cy="20145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 err="1"/>
              <a:t>Peripatria</a:t>
            </a:r>
            <a:endParaRPr lang="pt-BR" sz="3600" dirty="0"/>
          </a:p>
          <a:p>
            <a:pPr algn="ctr">
              <a:defRPr/>
            </a:pPr>
            <a:r>
              <a:rPr lang="pt-BR" sz="3600" dirty="0" err="1"/>
              <a:t>Kingfishers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1">
            <a:extLst>
              <a:ext uri="{FF2B5EF4-FFF2-40B4-BE49-F238E27FC236}">
                <a16:creationId xmlns:a16="http://schemas.microsoft.com/office/drawing/2014/main" id="{3CCFDCB5-756E-389E-04DB-B2B5CBF9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3C610-F8B8-4222-B749-406ECA1906EF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40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9F200465-2AEC-A1EA-9AB6-FEEBAC75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-171450"/>
            <a:ext cx="741045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1">
            <a:extLst>
              <a:ext uri="{FF2B5EF4-FFF2-40B4-BE49-F238E27FC236}">
                <a16:creationId xmlns:a16="http://schemas.microsoft.com/office/drawing/2014/main" id="{56CC4C0A-427C-9451-E6B3-C7F0C0A0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E43B5-68E3-418A-A2FA-8560EAB41F75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400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BAEA6F5-0C6C-6AC7-68F3-32FE6BDC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9" y="523875"/>
            <a:ext cx="82772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EE2C877F-F046-574E-A778-B6DA8518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5CDCC-8249-4027-B3F3-7775C638A8BB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400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3BFA4419-9EF8-8DC1-2823-917754AC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67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D4953487-AEBB-6452-4427-F814217C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9AEA5-8FCF-4EC0-8EC9-0ABDCF306ECB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pt-BR" altLang="pt-BR" sz="1400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99DA7A99-ACC7-23BD-B548-28C28EB7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80964"/>
            <a:ext cx="85153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>
            <a:extLst>
              <a:ext uri="{FF2B5EF4-FFF2-40B4-BE49-F238E27FC236}">
                <a16:creationId xmlns:a16="http://schemas.microsoft.com/office/drawing/2014/main" id="{4113DE77-5188-8BF2-0DD9-5EA896D6E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Mutação e seleção</a:t>
            </a:r>
          </a:p>
        </p:txBody>
      </p:sp>
      <p:sp>
        <p:nvSpPr>
          <p:cNvPr id="68611" name="Espaço Reservado para Número de Slide 3">
            <a:extLst>
              <a:ext uri="{FF2B5EF4-FFF2-40B4-BE49-F238E27FC236}">
                <a16:creationId xmlns:a16="http://schemas.microsoft.com/office/drawing/2014/main" id="{BC2DECA2-E9D5-B213-E491-40B0CA43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pt-BR" altLang="pt-BR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F51A739C-F561-535D-28F6-D3EBECF27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4675" y="2357439"/>
            <a:ext cx="5962650" cy="3362325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1">
            <a:extLst>
              <a:ext uri="{FF2B5EF4-FFF2-40B4-BE49-F238E27FC236}">
                <a16:creationId xmlns:a16="http://schemas.microsoft.com/office/drawing/2014/main" id="{18EF939F-B04E-4BE6-397F-3F0BA5D6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229921-D100-43F8-A022-6BE38F05C551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t-BR" altLang="pt-BR" sz="1400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30F3D3F6-0BF0-6CBA-7665-C0154436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"/>
            <a:ext cx="901065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>
            <a:extLst>
              <a:ext uri="{FF2B5EF4-FFF2-40B4-BE49-F238E27FC236}">
                <a16:creationId xmlns:a16="http://schemas.microsoft.com/office/drawing/2014/main" id="{CBC64F7D-430C-107A-7AAE-0BF38037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CCF56-49F2-45DA-9E87-715BE09269A6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t-BR" altLang="pt-BR" sz="140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D642585D-0B3C-08A1-7AAA-843B8A27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0312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1">
            <a:extLst>
              <a:ext uri="{FF2B5EF4-FFF2-40B4-BE49-F238E27FC236}">
                <a16:creationId xmlns:a16="http://schemas.microsoft.com/office/drawing/2014/main" id="{8E2420BD-4493-EFF7-EDD7-170BEB1D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22E069-85D2-47AD-971A-2EA113D75FC0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t-BR" altLang="pt-BR" sz="1400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30F2F7A9-D0CE-DEEE-73A8-9228CBF5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90043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>
            <a:extLst>
              <a:ext uri="{FF2B5EF4-FFF2-40B4-BE49-F238E27FC236}">
                <a16:creationId xmlns:a16="http://schemas.microsoft.com/office/drawing/2014/main" id="{88760878-4746-4FC2-2ED4-1A0AECEBD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Variação e seleção</a:t>
            </a:r>
          </a:p>
        </p:txBody>
      </p:sp>
      <p:sp>
        <p:nvSpPr>
          <p:cNvPr id="69635" name="Espaço Reservado para Número de Slide 3">
            <a:extLst>
              <a:ext uri="{FF2B5EF4-FFF2-40B4-BE49-F238E27FC236}">
                <a16:creationId xmlns:a16="http://schemas.microsoft.com/office/drawing/2014/main" id="{3AE49BD1-5F99-FFF9-6232-286CB497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8B09C4-424D-42C7-BBDE-931A0898EED0}" type="slidenum">
              <a:rPr lang="pt-BR" altLang="pt-BR" smtClean="0"/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pt-BR" altLang="pt-BR"/>
          </a:p>
        </p:txBody>
      </p:sp>
      <p:pic>
        <p:nvPicPr>
          <p:cNvPr id="69636" name="Picture 2">
            <a:extLst>
              <a:ext uri="{FF2B5EF4-FFF2-40B4-BE49-F238E27FC236}">
                <a16:creationId xmlns:a16="http://schemas.microsoft.com/office/drawing/2014/main" id="{C5E05687-075C-2EF7-830D-310D5CF13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3" y="3789363"/>
            <a:ext cx="4176712" cy="2906712"/>
          </a:xfrm>
          <a:noFill/>
        </p:spPr>
      </p:pic>
      <p:pic>
        <p:nvPicPr>
          <p:cNvPr id="69637" name="Picture 4" descr="Resultado de imagem para evolutionary changes of corn">
            <a:extLst>
              <a:ext uri="{FF2B5EF4-FFF2-40B4-BE49-F238E27FC236}">
                <a16:creationId xmlns:a16="http://schemas.microsoft.com/office/drawing/2014/main" id="{8AEB38F4-546E-F292-F994-27AB569A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628775"/>
            <a:ext cx="4667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3C1C3-9B00-457A-93B1-14443100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411F47-7FAF-4DCE-9430-61EB8EEF5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volution Is fundamentally, a genetic process - ppt download">
            <a:extLst>
              <a:ext uri="{FF2B5EF4-FFF2-40B4-BE49-F238E27FC236}">
                <a16:creationId xmlns:a16="http://schemas.microsoft.com/office/drawing/2014/main" id="{B0A36339-6A95-4ADC-B6C9-F70916D7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08FC8-405E-0E08-49A2-B7EF1953F073}"/>
              </a:ext>
            </a:extLst>
          </p:cNvPr>
          <p:cNvSpPr txBox="1"/>
          <p:nvPr/>
        </p:nvSpPr>
        <p:spPr>
          <a:xfrm>
            <a:off x="4800600" y="25685"/>
            <a:ext cx="372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/>
              <a:t>Deriva Genética</a:t>
            </a:r>
          </a:p>
        </p:txBody>
      </p:sp>
    </p:spTree>
    <p:extLst>
      <p:ext uri="{BB962C8B-B14F-4D97-AF65-F5344CB8AC3E}">
        <p14:creationId xmlns:p14="http://schemas.microsoft.com/office/powerpoint/2010/main" val="29672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21F0F7DE-D9A6-405F-A16B-97E98C653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>
                <a:solidFill>
                  <a:schemeClr val="tx2"/>
                </a:solidFill>
              </a:rPr>
              <a:t>Deriva genética muda populações</a:t>
            </a:r>
            <a:r>
              <a:rPr lang="en-US" altLang="pt-BR" sz="3600" b="1" dirty="0">
                <a:solidFill>
                  <a:schemeClr val="tx2"/>
                </a:solidFill>
              </a:rPr>
              <a:t>…….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8B608C4E-3103-49A6-AAD0-7D4618BDA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8229600" cy="1107996"/>
          </a:xfrm>
        </p:spPr>
        <p:txBody>
          <a:bodyPr/>
          <a:lstStyle/>
          <a:p>
            <a:pPr eaLnBrk="1" hangingPunct="1"/>
            <a:r>
              <a:rPr lang="pt-BR" altLang="pt-BR" sz="3600" b="1" dirty="0">
                <a:solidFill>
                  <a:schemeClr val="tx2"/>
                </a:solidFill>
              </a:rPr>
              <a:t>Mudança aleatória em frequência do alelo pode tornar um alelo comum</a:t>
            </a:r>
          </a:p>
        </p:txBody>
      </p:sp>
      <p:pic>
        <p:nvPicPr>
          <p:cNvPr id="6148" name="Picture 1028" descr="23-04-GeneticDrift-L">
            <a:extLst>
              <a:ext uri="{FF2B5EF4-FFF2-40B4-BE49-F238E27FC236}">
                <a16:creationId xmlns:a16="http://schemas.microsoft.com/office/drawing/2014/main" id="{E36C2526-DF4D-46C1-8BFA-2FD7F84C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0775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699" y="813308"/>
            <a:ext cx="35490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Deriva</a:t>
            </a:r>
            <a:r>
              <a:rPr spc="-110" dirty="0"/>
              <a:t> </a:t>
            </a:r>
            <a:r>
              <a:rPr dirty="0"/>
              <a:t>genética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7075" y="1633550"/>
            <a:ext cx="3400424" cy="1647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4960" y="3936470"/>
            <a:ext cx="8470792" cy="25082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4862" y="1778000"/>
            <a:ext cx="3743324" cy="16287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404606" y="6448280"/>
            <a:ext cx="228600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>
            <a:extLst>
              <a:ext uri="{FF2B5EF4-FFF2-40B4-BE49-F238E27FC236}">
                <a16:creationId xmlns:a16="http://schemas.microsoft.com/office/drawing/2014/main" id="{DBC11B13-F4C4-75A9-4CFF-0B98A1F22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683" name="Espaço Reservado para Número de Slide 2">
            <a:extLst>
              <a:ext uri="{FF2B5EF4-FFF2-40B4-BE49-F238E27FC236}">
                <a16:creationId xmlns:a16="http://schemas.microsoft.com/office/drawing/2014/main" id="{AD557536-BEA5-06DE-FF6F-7FA3D471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242D94-2FB0-4AB6-8F77-53372D9B2B57}" type="slidenum">
              <a:rPr lang="pt-BR" altLang="pt-B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400"/>
          </a:p>
        </p:txBody>
      </p:sp>
      <p:pic>
        <p:nvPicPr>
          <p:cNvPr id="71684" name="Picture 4" descr="Imagem relacionada">
            <a:extLst>
              <a:ext uri="{FF2B5EF4-FFF2-40B4-BE49-F238E27FC236}">
                <a16:creationId xmlns:a16="http://schemas.microsoft.com/office/drawing/2014/main" id="{E988F735-82CE-58ED-1F17-DDE2954C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836613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412</Words>
  <Application>Microsoft Office PowerPoint</Application>
  <PresentationFormat>Widescreen</PresentationFormat>
  <Paragraphs>97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Aptos</vt:lpstr>
      <vt:lpstr>Aptos Display</vt:lpstr>
      <vt:lpstr>Arial</vt:lpstr>
      <vt:lpstr>Tahoma</vt:lpstr>
      <vt:lpstr>Office Theme</vt:lpstr>
      <vt:lpstr>Fatores evolutivos na Genética de Populações</vt:lpstr>
      <vt:lpstr>Fatores evolutivos na Genética de Populações</vt:lpstr>
      <vt:lpstr>PowerPoint Presentation</vt:lpstr>
      <vt:lpstr>Mutação e seleção</vt:lpstr>
      <vt:lpstr>Variação e seleção</vt:lpstr>
      <vt:lpstr>PowerPoint Presentation</vt:lpstr>
      <vt:lpstr>Deriva genética muda populações…….</vt:lpstr>
      <vt:lpstr>Deriva genética</vt:lpstr>
      <vt:lpstr>PowerPoint Presentation</vt:lpstr>
      <vt:lpstr>Efeito gargalo</vt:lpstr>
      <vt:lpstr>Uma historia breve de evolução</vt:lpstr>
      <vt:lpstr>PowerPoint Presentation</vt:lpstr>
      <vt:lpstr>Seleção Natural </vt:lpstr>
      <vt:lpstr>Seleção Natural</vt:lpstr>
      <vt:lpstr>Seleção Natural</vt:lpstr>
      <vt:lpstr>Radiação adaptativa em tentilhões de Galápagos </vt:lpstr>
      <vt:lpstr>PowerPoint Presentation</vt:lpstr>
      <vt:lpstr>Deriva genética muda populações…….</vt:lpstr>
      <vt:lpstr>Mecanismos de isolamento</vt:lpstr>
      <vt:lpstr>Quatro espécies de rã </vt:lpstr>
      <vt:lpstr>Isolamento comportamental – canto do macho – não cruza com populações com outro canto</vt:lpstr>
      <vt:lpstr>PowerPoint Presentation</vt:lpstr>
      <vt:lpstr>PowerPoint Presentation</vt:lpstr>
      <vt:lpstr>Esquilos separados pelo Grand Canyon</vt:lpstr>
      <vt:lpstr>PowerPoint Presentation</vt:lpstr>
      <vt:lpstr>Pássaros de paraíso – macho/ femea</vt:lpstr>
      <vt:lpstr>Manucode parente dos pássaros de paraíso</vt:lpstr>
      <vt:lpstr>Beijaflor</vt:lpstr>
      <vt:lpstr>Swallows - andorinhas</vt:lpstr>
      <vt:lpstr>PowerPoint Presentation</vt:lpstr>
      <vt:lpstr>PowerPoint Presentation</vt:lpstr>
      <vt:lpstr>PowerPoint Presentation</vt:lpstr>
      <vt:lpstr>PowerPoint Presentation</vt:lpstr>
      <vt:lpstr>Especiação peripátrica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gmr</dc:creator>
  <cp:lastModifiedBy>gmr</cp:lastModifiedBy>
  <cp:revision>2</cp:revision>
  <dcterms:created xsi:type="dcterms:W3CDTF">2024-08-08T13:28:53Z</dcterms:created>
  <dcterms:modified xsi:type="dcterms:W3CDTF">2024-08-08T13:40:03Z</dcterms:modified>
</cp:coreProperties>
</file>