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98" r:id="rId3"/>
    <p:sldId id="431" r:id="rId4"/>
    <p:sldId id="399" r:id="rId5"/>
    <p:sldId id="400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24" r:id="rId29"/>
    <p:sldId id="425" r:id="rId30"/>
    <p:sldId id="426" r:id="rId31"/>
    <p:sldId id="427" r:id="rId32"/>
    <p:sldId id="428" r:id="rId33"/>
    <p:sldId id="429" r:id="rId34"/>
    <p:sldId id="430" r:id="rId35"/>
    <p:sldId id="380" r:id="rId36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6600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3" autoAdjust="0"/>
    <p:restoredTop sz="90929"/>
  </p:normalViewPr>
  <p:slideViewPr>
    <p:cSldViewPr showGuides="1">
      <p:cViewPr varScale="1">
        <p:scale>
          <a:sx n="76" d="100"/>
          <a:sy n="76" d="100"/>
        </p:scale>
        <p:origin x="-141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6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64.wmf"/><Relationship Id="rId2" Type="http://schemas.openxmlformats.org/officeDocument/2006/relationships/image" Target="../media/image2.wmf"/><Relationship Id="rId16" Type="http://schemas.openxmlformats.org/officeDocument/2006/relationships/image" Target="../media/image63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62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17.wmf"/><Relationship Id="rId12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6" Type="http://schemas.openxmlformats.org/officeDocument/2006/relationships/image" Target="../media/image16.wmf"/><Relationship Id="rId11" Type="http://schemas.openxmlformats.org/officeDocument/2006/relationships/image" Target="../media/image19.wmf"/><Relationship Id="rId5" Type="http://schemas.openxmlformats.org/officeDocument/2006/relationships/image" Target="../media/image14.wmf"/><Relationship Id="rId10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image" Target="../media/image8.wmf"/><Relationship Id="rId14" Type="http://schemas.openxmlformats.org/officeDocument/2006/relationships/image" Target="../media/image2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3.wmf"/><Relationship Id="rId7" Type="http://schemas.openxmlformats.org/officeDocument/2006/relationships/image" Target="../media/image2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4F80FD3-4AA5-4FF1-9D6A-E0F694AAC52C}" type="datetimeFigureOut">
              <a:rPr lang="pt-BR"/>
              <a:pPr>
                <a:defRPr/>
              </a:pPr>
              <a:t>17/09/2017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49F591F-5E28-4882-A033-7DE591A0E1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97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8A8994BE-F42C-421F-9ECC-8A46EED788F1}" type="datetimeFigureOut">
              <a:rPr lang="pt-BR"/>
              <a:pPr>
                <a:defRPr/>
              </a:pPr>
              <a:t>17/09/2017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C1329E6A-707C-4355-A52F-853512DFB4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30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92DB-D624-4FA6-8B29-C0FF7D965B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4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AB0E6-0D65-425E-BFE9-555FCEF6A4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CFE9-A27A-4AB6-9C0D-4100F9F2DF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D1BD-F2ED-4FFE-8A91-449482F296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44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C7F9C-49D0-4237-9E2B-92E11431FC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17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8DA2E-A274-4869-9D5B-DECB9B8F9B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05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D3C58-2FAE-4A02-8CD4-E7BB8C439B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31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AAEFC-5299-4CC3-8FAF-5174E799C6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67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8A96F-28BD-4E53-83AB-F87127FA39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7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B309-9C45-4F26-9470-ED8BF480B2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61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718FD-1387-4394-8040-B58C1D4491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17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974CE0-4D3B-4F09-A82C-C66366A6DF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49.png"/><Relationship Id="rId4" Type="http://schemas.openxmlformats.org/officeDocument/2006/relationships/image" Target="../media/image4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5.png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73.bin"/><Relationship Id="rId26" Type="http://schemas.openxmlformats.org/officeDocument/2006/relationships/oleObject" Target="../embeddings/oleObject77.bin"/><Relationship Id="rId3" Type="http://schemas.openxmlformats.org/officeDocument/2006/relationships/image" Target="../media/image15.png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81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76.bin"/><Relationship Id="rId32" Type="http://schemas.openxmlformats.org/officeDocument/2006/relationships/oleObject" Target="../embeddings/oleObject80.bin"/><Relationship Id="rId37" Type="http://schemas.openxmlformats.org/officeDocument/2006/relationships/image" Target="../media/image6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78.bin"/><Relationship Id="rId36" Type="http://schemas.openxmlformats.org/officeDocument/2006/relationships/oleObject" Target="../embeddings/oleObject82.bin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79.bin"/><Relationship Id="rId35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69.wmf"/><Relationship Id="rId3" Type="http://schemas.openxmlformats.org/officeDocument/2006/relationships/oleObject" Target="../embeddings/oleObject83.bin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68.wmf"/><Relationship Id="rId5" Type="http://schemas.openxmlformats.org/officeDocument/2006/relationships/image" Target="../media/image70.png"/><Relationship Id="rId10" Type="http://schemas.openxmlformats.org/officeDocument/2006/relationships/oleObject" Target="../embeddings/oleObject86.bin"/><Relationship Id="rId4" Type="http://schemas.openxmlformats.org/officeDocument/2006/relationships/image" Target="../media/image65.wmf"/><Relationship Id="rId9" Type="http://schemas.openxmlformats.org/officeDocument/2006/relationships/image" Target="../media/image6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7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7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7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83.wmf"/><Relationship Id="rId4" Type="http://schemas.openxmlformats.org/officeDocument/2006/relationships/oleObject" Target="../embeddings/oleObject10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8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5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1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14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" Type="http://schemas.openxmlformats.org/officeDocument/2006/relationships/image" Target="../media/image22.png"/><Relationship Id="rId21" Type="http://schemas.openxmlformats.org/officeDocument/2006/relationships/image" Target="../media/image8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7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.wmf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15" Type="http://schemas.openxmlformats.org/officeDocument/2006/relationships/image" Target="../media/image16.wmf"/><Relationship Id="rId23" Type="http://schemas.openxmlformats.org/officeDocument/2006/relationships/image" Target="../media/image9.wmf"/><Relationship Id="rId28" Type="http://schemas.openxmlformats.org/officeDocument/2006/relationships/oleObject" Target="../embeddings/oleObject27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18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6.wmf"/><Relationship Id="rId5" Type="http://schemas.openxmlformats.org/officeDocument/2006/relationships/image" Target="../media/image27.png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21.wmf"/><Relationship Id="rId4" Type="http://schemas.openxmlformats.org/officeDocument/2006/relationships/image" Target="../media/image24.wmf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33.wmf"/><Relationship Id="rId3" Type="http://schemas.openxmlformats.org/officeDocument/2006/relationships/image" Target="../media/image35.pn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3600" b="1">
                <a:solidFill>
                  <a:schemeClr val="accent2"/>
                </a:solidFill>
              </a:rPr>
              <a:t>SEL 329 – CONVERSÃO ELETROMECÂNICA DE ENERGIA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3286125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3600" b="1"/>
              <a:t>Aula 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8" name="Text Box 28"/>
          <p:cNvSpPr txBox="1">
            <a:spLocks noChangeArrowheads="1"/>
          </p:cNvSpPr>
          <p:nvPr/>
        </p:nvSpPr>
        <p:spPr bwMode="auto">
          <a:xfrm>
            <a:off x="0" y="485775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A partir de testes realizados em um transformador monofásico de 10 kVA, 2200/220 V, 60 Hz, os seguintes resultados são obtidos: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	teste em vazio		teste de curto-circuito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Voltímetro:	220 V			150 V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Amperímetro:	2,5 A			4,55 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Wattímetro:	100 W			215 W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(a) calcule os parâmetros dos circuito equivalente referidos ao lado de baixa e alta tensão.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(b) expresse a corrente de excitação em termos da corrente nominal.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0" y="485775"/>
            <a:ext cx="9144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(a) O </a:t>
            </a:r>
            <a:r>
              <a:rPr lang="pt-BR" altLang="pt-BR" sz="2000" b="1" u="sng"/>
              <a:t>teste em vazio</a:t>
            </a:r>
            <a:r>
              <a:rPr lang="pt-BR" altLang="pt-BR" sz="2000"/>
              <a:t> foi realizado aplicando-se tensão nominal ao lado de baixa tensão. Assim, temos: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- Perdas no núcleo:</a:t>
            </a:r>
          </a:p>
        </p:txBody>
      </p:sp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153988" y="1730375"/>
          <a:ext cx="36560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" imgW="2032000" imgH="406400" progId="Equation.3">
                  <p:embed/>
                </p:oleObj>
              </mc:Choice>
              <mc:Fallback>
                <p:oleObj name="Equation" r:id="rId3" imgW="2032000" imgH="40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1730375"/>
                        <a:ext cx="3656012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0" y="256222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- Corrente de perdas:</a:t>
            </a:r>
          </a:p>
        </p:txBody>
      </p:sp>
      <p:graphicFrame>
        <p:nvGraphicFramePr>
          <p:cNvPr id="12295" name="Object 8"/>
          <p:cNvGraphicFramePr>
            <a:graphicFrameLocks noChangeAspect="1"/>
          </p:cNvGraphicFramePr>
          <p:nvPr/>
        </p:nvGraphicFramePr>
        <p:xfrm>
          <a:off x="247650" y="2990850"/>
          <a:ext cx="239871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5" imgW="1333500" imgH="381000" progId="Equation.3">
                  <p:embed/>
                </p:oleObj>
              </mc:Choice>
              <mc:Fallback>
                <p:oleObj name="Equation" r:id="rId5" imgW="1333500" imgH="38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2990850"/>
                        <a:ext cx="2398713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0" y="37242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- Corrente de magnetização:</a:t>
            </a:r>
          </a:p>
        </p:txBody>
      </p:sp>
      <p:graphicFrame>
        <p:nvGraphicFramePr>
          <p:cNvPr id="12297" name="Object 10"/>
          <p:cNvGraphicFramePr>
            <a:graphicFrameLocks noChangeAspect="1"/>
          </p:cNvGraphicFramePr>
          <p:nvPr/>
        </p:nvGraphicFramePr>
        <p:xfrm>
          <a:off x="122238" y="4240213"/>
          <a:ext cx="390683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ção" r:id="rId7" imgW="2171700" imgH="495300" progId="Equation.3">
                  <p:embed/>
                </p:oleObj>
              </mc:Choice>
              <mc:Fallback>
                <p:oleObj name="Equação" r:id="rId7" imgW="2171700" imgH="495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4240213"/>
                        <a:ext cx="390683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0" y="52482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- Reatância de magnetização:</a:t>
            </a:r>
          </a:p>
        </p:txBody>
      </p:sp>
      <p:graphicFrame>
        <p:nvGraphicFramePr>
          <p:cNvPr id="12299" name="Object 12"/>
          <p:cNvGraphicFramePr>
            <a:graphicFrameLocks noChangeAspect="1"/>
          </p:cNvGraphicFramePr>
          <p:nvPr/>
        </p:nvGraphicFramePr>
        <p:xfrm>
          <a:off x="144463" y="5781675"/>
          <a:ext cx="260508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9" imgW="1447800" imgH="381000" progId="Equation.3">
                  <p:embed/>
                </p:oleObj>
              </mc:Choice>
              <mc:Fallback>
                <p:oleObj name="Equation" r:id="rId9" imgW="1447800" imgH="381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5781675"/>
                        <a:ext cx="2605087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485775"/>
            <a:ext cx="9144000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/>
              <a:t>Referido ao lado de baixa: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 i="1"/>
              <a:t>R</a:t>
            </a:r>
            <a:r>
              <a:rPr lang="pt-BR" altLang="pt-BR" sz="2000" i="1" baseline="-25000"/>
              <a:t>c</a:t>
            </a:r>
            <a:r>
              <a:rPr lang="pt-BR" altLang="pt-BR" sz="2000"/>
              <a:t> = 484 </a:t>
            </a:r>
            <a:r>
              <a:rPr lang="pt-BR" altLang="pt-BR" sz="2000">
                <a:sym typeface="Symbol" pitchFamily="18" charset="2"/>
              </a:rPr>
              <a:t> e </a:t>
            </a:r>
            <a:r>
              <a:rPr lang="pt-BR" altLang="pt-BR" sz="2000" i="1">
                <a:sym typeface="Symbol" pitchFamily="18" charset="2"/>
              </a:rPr>
              <a:t>X</a:t>
            </a:r>
            <a:r>
              <a:rPr lang="pt-BR" altLang="pt-BR" sz="2000" i="1" baseline="-25000">
                <a:sym typeface="Symbol" pitchFamily="18" charset="2"/>
              </a:rPr>
              <a:t>m</a:t>
            </a:r>
            <a:r>
              <a:rPr lang="pt-BR" altLang="pt-BR" sz="2000">
                <a:sym typeface="Symbol" pitchFamily="18" charset="2"/>
              </a:rPr>
              <a:t> = 89,4 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/>
              <a:t>Referido ao lado de alta (a = V</a:t>
            </a:r>
            <a:r>
              <a:rPr lang="pt-BR" altLang="pt-BR" sz="2000" baseline="-25000"/>
              <a:t>H</a:t>
            </a:r>
            <a:r>
              <a:rPr lang="pt-BR" altLang="pt-BR" sz="2000"/>
              <a:t>/V</a:t>
            </a:r>
            <a:r>
              <a:rPr lang="pt-BR" altLang="pt-BR" sz="2000" baseline="-25000"/>
              <a:t>L</a:t>
            </a:r>
            <a:r>
              <a:rPr lang="pt-BR" altLang="pt-BR" sz="2000"/>
              <a:t> = 2200/220 = 10):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 i="1"/>
              <a:t>R</a:t>
            </a:r>
            <a:r>
              <a:rPr lang="pt-BR" altLang="pt-BR" sz="2000" i="1" baseline="-25000"/>
              <a:t>c</a:t>
            </a:r>
            <a:r>
              <a:rPr lang="pt-BR" altLang="pt-BR" sz="2000"/>
              <a:t> = 48.400 </a:t>
            </a:r>
            <a:r>
              <a:rPr lang="pt-BR" altLang="pt-BR" sz="2000">
                <a:sym typeface="Symbol" pitchFamily="18" charset="2"/>
              </a:rPr>
              <a:t> e </a:t>
            </a:r>
            <a:r>
              <a:rPr lang="pt-BR" altLang="pt-BR" sz="2000" i="1">
                <a:sym typeface="Symbol" pitchFamily="18" charset="2"/>
              </a:rPr>
              <a:t>X</a:t>
            </a:r>
            <a:r>
              <a:rPr lang="pt-BR" altLang="pt-BR" sz="2000" i="1" baseline="-25000">
                <a:sym typeface="Symbol" pitchFamily="18" charset="2"/>
              </a:rPr>
              <a:t>m</a:t>
            </a:r>
            <a:r>
              <a:rPr lang="pt-BR" altLang="pt-BR" sz="2000">
                <a:sym typeface="Symbol" pitchFamily="18" charset="2"/>
              </a:rPr>
              <a:t> = 8.940 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O </a:t>
            </a:r>
            <a:r>
              <a:rPr lang="pt-BR" altLang="pt-BR" sz="2000" b="1" u="sng"/>
              <a:t>teste de curto-circuito</a:t>
            </a:r>
            <a:r>
              <a:rPr lang="pt-BR" altLang="pt-BR" sz="2000"/>
              <a:t> foi realizado aplicando-se tensão no lado de alta tensão até obter corrente nominal (10 kVA/2,2 kV = 4,55 A). Assim, temos:</a:t>
            </a:r>
          </a:p>
        </p:txBody>
      </p:sp>
      <p:graphicFrame>
        <p:nvGraphicFramePr>
          <p:cNvPr id="13318" name="Object 13"/>
          <p:cNvGraphicFramePr>
            <a:graphicFrameLocks noChangeAspect="1"/>
          </p:cNvGraphicFramePr>
          <p:nvPr/>
        </p:nvGraphicFramePr>
        <p:xfrm>
          <a:off x="395288" y="2930525"/>
          <a:ext cx="4497387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ção" r:id="rId3" imgW="2806700" imgH="1206500" progId="Equation.3">
                  <p:embed/>
                </p:oleObj>
              </mc:Choice>
              <mc:Fallback>
                <p:oleObj name="Equação" r:id="rId3" imgW="2806700" imgH="1206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930525"/>
                        <a:ext cx="4497387" cy="19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15"/>
          <p:cNvSpPr txBox="1">
            <a:spLocks noChangeArrowheads="1"/>
          </p:cNvSpPr>
          <p:nvPr/>
        </p:nvSpPr>
        <p:spPr bwMode="auto">
          <a:xfrm>
            <a:off x="0" y="4924425"/>
            <a:ext cx="91440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/>
              <a:t>Referido ao lado de alta: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 i="1"/>
              <a:t>R</a:t>
            </a:r>
            <a:r>
              <a:rPr lang="pt-BR" altLang="pt-BR" sz="2000" i="1" baseline="-25000"/>
              <a:t>eq</a:t>
            </a:r>
            <a:r>
              <a:rPr lang="pt-BR" altLang="pt-BR" sz="2000"/>
              <a:t> = 10,4 </a:t>
            </a:r>
            <a:r>
              <a:rPr lang="pt-BR" altLang="pt-BR" sz="2000">
                <a:sym typeface="Symbol" pitchFamily="18" charset="2"/>
              </a:rPr>
              <a:t> e </a:t>
            </a:r>
            <a:r>
              <a:rPr lang="pt-BR" altLang="pt-BR" sz="2000" i="1">
                <a:sym typeface="Symbol" pitchFamily="18" charset="2"/>
              </a:rPr>
              <a:t>X</a:t>
            </a:r>
            <a:r>
              <a:rPr lang="pt-BR" altLang="pt-BR" sz="2000" i="1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= 31,3 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/>
              <a:t>Referido ao lado de baixa (a = V</a:t>
            </a:r>
            <a:r>
              <a:rPr lang="pt-BR" altLang="pt-BR" sz="2000" baseline="-25000"/>
              <a:t>L</a:t>
            </a:r>
            <a:r>
              <a:rPr lang="pt-BR" altLang="pt-BR" sz="2000"/>
              <a:t>/V</a:t>
            </a:r>
            <a:r>
              <a:rPr lang="pt-BR" altLang="pt-BR" sz="2000" baseline="-25000"/>
              <a:t>H</a:t>
            </a:r>
            <a:r>
              <a:rPr lang="pt-BR" altLang="pt-BR" sz="2000"/>
              <a:t> = 220/2200 = 0,1):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 i="1"/>
              <a:t>R</a:t>
            </a:r>
            <a:r>
              <a:rPr lang="pt-BR" altLang="pt-BR" sz="2000" i="1" baseline="-25000"/>
              <a:t>eq</a:t>
            </a:r>
            <a:r>
              <a:rPr lang="pt-BR" altLang="pt-BR" sz="2000"/>
              <a:t> = 0,104 </a:t>
            </a:r>
            <a:r>
              <a:rPr lang="pt-BR" altLang="pt-BR" sz="2000">
                <a:sym typeface="Symbol" pitchFamily="18" charset="2"/>
              </a:rPr>
              <a:t>  e  </a:t>
            </a:r>
            <a:r>
              <a:rPr lang="pt-BR" altLang="pt-BR" sz="2000" i="1">
                <a:sym typeface="Symbol" pitchFamily="18" charset="2"/>
              </a:rPr>
              <a:t>X</a:t>
            </a:r>
            <a:r>
              <a:rPr lang="pt-BR" altLang="pt-BR" sz="2000" i="1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= 0,313 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pic>
        <p:nvPicPr>
          <p:cNvPr id="14341" name="Picture 8" descr="F:\AULA13\circuit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038" y="1227138"/>
            <a:ext cx="3724275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4248150" y="838200"/>
            <a:ext cx="952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10,4 </a:t>
            </a:r>
            <a:r>
              <a:rPr lang="pt-BR" altLang="pt-BR" sz="1800">
                <a:sym typeface="Symbol" pitchFamily="18" charset="2"/>
              </a:rPr>
              <a:t></a:t>
            </a:r>
          </a:p>
        </p:txBody>
      </p:sp>
      <p:sp>
        <p:nvSpPr>
          <p:cNvPr id="14343" name="Rectangle 12"/>
          <p:cNvSpPr>
            <a:spLocks noChangeArrowheads="1"/>
          </p:cNvSpPr>
          <p:nvPr/>
        </p:nvSpPr>
        <p:spPr bwMode="auto">
          <a:xfrm>
            <a:off x="5316538" y="836613"/>
            <a:ext cx="817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ym typeface="Symbol" pitchFamily="18" charset="2"/>
              </a:rPr>
              <a:t>31,3 </a:t>
            </a:r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1990725" y="2093913"/>
            <a:ext cx="1046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48.400 </a:t>
            </a:r>
            <a:r>
              <a:rPr lang="pt-BR" altLang="pt-BR" sz="1800">
                <a:sym typeface="Symbol" pitchFamily="18" charset="2"/>
              </a:rPr>
              <a:t></a:t>
            </a:r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4067175" y="2027238"/>
            <a:ext cx="931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ym typeface="Symbol" pitchFamily="18" charset="2"/>
              </a:rPr>
              <a:t>8.940 </a:t>
            </a: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0" y="366712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/>
              <a:t>Referido ao lado de baixa:</a:t>
            </a:r>
            <a:endParaRPr lang="pt-BR" altLang="pt-BR" sz="2000">
              <a:sym typeface="Symbol" pitchFamily="18" charset="2"/>
            </a:endParaRPr>
          </a:p>
        </p:txBody>
      </p:sp>
      <p:pic>
        <p:nvPicPr>
          <p:cNvPr id="14347" name="Picture 16" descr="F:\AULA13\circuit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4227513"/>
            <a:ext cx="3724275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Rectangle 18"/>
          <p:cNvSpPr>
            <a:spLocks noChangeArrowheads="1"/>
          </p:cNvSpPr>
          <p:nvPr/>
        </p:nvSpPr>
        <p:spPr bwMode="auto">
          <a:xfrm>
            <a:off x="4316413" y="3808413"/>
            <a:ext cx="931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0,104 </a:t>
            </a:r>
            <a:r>
              <a:rPr lang="pt-BR" altLang="pt-BR" sz="1800">
                <a:sym typeface="Symbol" pitchFamily="18" charset="2"/>
              </a:rPr>
              <a:t></a:t>
            </a:r>
          </a:p>
        </p:txBody>
      </p:sp>
      <p:sp>
        <p:nvSpPr>
          <p:cNvPr id="14349" name="Rectangle 19"/>
          <p:cNvSpPr>
            <a:spLocks noChangeArrowheads="1"/>
          </p:cNvSpPr>
          <p:nvPr/>
        </p:nvSpPr>
        <p:spPr bwMode="auto">
          <a:xfrm>
            <a:off x="5297488" y="3808413"/>
            <a:ext cx="931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>
                <a:sym typeface="Symbol" pitchFamily="18" charset="2"/>
              </a:rPr>
              <a:t>0,313 </a:t>
            </a:r>
          </a:p>
        </p:txBody>
      </p:sp>
      <p:sp>
        <p:nvSpPr>
          <p:cNvPr id="14350" name="Rectangle 21"/>
          <p:cNvSpPr>
            <a:spLocks noChangeArrowheads="1"/>
          </p:cNvSpPr>
          <p:nvPr/>
        </p:nvSpPr>
        <p:spPr bwMode="auto">
          <a:xfrm>
            <a:off x="2316163" y="5094288"/>
            <a:ext cx="760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484 </a:t>
            </a:r>
            <a:r>
              <a:rPr lang="pt-BR" altLang="pt-BR" sz="1800">
                <a:sym typeface="Symbol" pitchFamily="18" charset="2"/>
              </a:rPr>
              <a:t></a:t>
            </a:r>
          </a:p>
        </p:txBody>
      </p:sp>
      <p:sp>
        <p:nvSpPr>
          <p:cNvPr id="14351" name="Rectangle 22"/>
          <p:cNvSpPr>
            <a:spLocks noChangeArrowheads="1"/>
          </p:cNvSpPr>
          <p:nvPr/>
        </p:nvSpPr>
        <p:spPr bwMode="auto">
          <a:xfrm>
            <a:off x="4173538" y="5154613"/>
            <a:ext cx="8175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1800">
                <a:sym typeface="Symbol" pitchFamily="18" charset="2"/>
              </a:rPr>
              <a:t>89,4 </a:t>
            </a:r>
          </a:p>
        </p:txBody>
      </p:sp>
      <p:sp>
        <p:nvSpPr>
          <p:cNvPr id="14352" name="Text Box 9"/>
          <p:cNvSpPr txBox="1">
            <a:spLocks noChangeArrowheads="1"/>
          </p:cNvSpPr>
          <p:nvPr/>
        </p:nvSpPr>
        <p:spPr bwMode="auto">
          <a:xfrm>
            <a:off x="0" y="53975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2000"/>
              <a:t>Referido ao lado de alta:</a:t>
            </a:r>
            <a:endParaRPr lang="pt-BR" altLang="pt-BR" sz="2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0" y="449263"/>
            <a:ext cx="87312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(b) expresse a corrente de excitação em termos da corrente nominal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No teste em vazio, a corrente medida é igual à corrente de excitação. Além disso, o teste é realizado do lado de baixa, assim, temos:</a:t>
            </a:r>
          </a:p>
        </p:txBody>
      </p:sp>
      <p:graphicFrame>
        <p:nvGraphicFramePr>
          <p:cNvPr id="15367" name="Object 18"/>
          <p:cNvGraphicFramePr>
            <a:graphicFrameLocks noChangeAspect="1"/>
          </p:cNvGraphicFramePr>
          <p:nvPr/>
        </p:nvGraphicFramePr>
        <p:xfrm>
          <a:off x="1298575" y="1789113"/>
          <a:ext cx="47990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2667000" imgH="393700" progId="Equation.3">
                  <p:embed/>
                </p:oleObj>
              </mc:Choice>
              <mc:Fallback>
                <p:oleObj name="Equation" r:id="rId3" imgW="2667000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789113"/>
                        <a:ext cx="47990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Regulação de Tensão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0" y="476250"/>
            <a:ext cx="9144000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35000"/>
              </a:spcBef>
              <a:buFontTx/>
              <a:buNone/>
            </a:pPr>
            <a:r>
              <a:rPr lang="pt-BR" altLang="pt-BR" sz="2000"/>
              <a:t>Um dos critérios de desempenho de um transformador projetado para suprir potência com tensão aproximadamente constante para uma carga é o de regulação de tensão. Tal critério indica o grau de constância da tensão de saída quando a carga é variada. </a:t>
            </a:r>
          </a:p>
          <a:p>
            <a:pPr algn="just" eaLnBrk="1" hangingPunct="1">
              <a:spcBef>
                <a:spcPct val="35000"/>
              </a:spcBef>
              <a:buFontTx/>
              <a:buNone/>
            </a:pPr>
            <a:r>
              <a:rPr lang="pt-BR" altLang="pt-BR" sz="2000"/>
              <a:t>A regulação de tensão do transformador é definida como sendo a </a:t>
            </a:r>
            <a:r>
              <a:rPr lang="pt-BR" altLang="pt-BR" sz="2000" b="1">
                <a:solidFill>
                  <a:schemeClr val="accent2"/>
                </a:solidFill>
              </a:rPr>
              <a:t>variação da tensão do secundário</a:t>
            </a:r>
            <a:r>
              <a:rPr lang="pt-BR" altLang="pt-BR" sz="2000"/>
              <a:t> em condições de </a:t>
            </a:r>
            <a:r>
              <a:rPr lang="pt-BR" altLang="pt-BR" sz="2000" b="1">
                <a:solidFill>
                  <a:schemeClr val="accent2"/>
                </a:solidFill>
              </a:rPr>
              <a:t>carga</a:t>
            </a:r>
            <a:r>
              <a:rPr lang="pt-BR" altLang="pt-BR" sz="2000"/>
              <a:t> e </a:t>
            </a:r>
            <a:r>
              <a:rPr lang="pt-BR" altLang="pt-BR" sz="2000" b="1">
                <a:solidFill>
                  <a:schemeClr val="accent2"/>
                </a:solidFill>
              </a:rPr>
              <a:t>em vazio</a:t>
            </a:r>
            <a:r>
              <a:rPr lang="pt-BR" altLang="pt-BR" sz="2000"/>
              <a:t>, tomada como porcentagem da tensão a plena carga, com tensão do primário mantida constante, ou seja:</a:t>
            </a:r>
          </a:p>
        </p:txBody>
      </p:sp>
      <p:graphicFrame>
        <p:nvGraphicFramePr>
          <p:cNvPr id="17415" name="Object 6"/>
          <p:cNvGraphicFramePr>
            <a:graphicFrameLocks noChangeAspect="1"/>
          </p:cNvGraphicFramePr>
          <p:nvPr/>
        </p:nvGraphicFramePr>
        <p:xfrm>
          <a:off x="1778000" y="2765425"/>
          <a:ext cx="51927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ção" r:id="rId3" imgW="2438280" imgH="469800" progId="Equation.3">
                  <p:embed/>
                </p:oleObj>
              </mc:Choice>
              <mc:Fallback>
                <p:oleObj name="Equação" r:id="rId3" imgW="243828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765425"/>
                        <a:ext cx="51927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0" y="38893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/>
              <a:t>A tensão do secundário quando o transformador está em vazio é:</a:t>
            </a:r>
          </a:p>
        </p:txBody>
      </p:sp>
      <p:graphicFrame>
        <p:nvGraphicFramePr>
          <p:cNvPr id="17417" name="Object 8"/>
          <p:cNvGraphicFramePr>
            <a:graphicFrameLocks noChangeAspect="1"/>
          </p:cNvGraphicFramePr>
          <p:nvPr/>
        </p:nvGraphicFramePr>
        <p:xfrm>
          <a:off x="4019550" y="4532313"/>
          <a:ext cx="11858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5" imgW="660113" imgH="355446" progId="Equation.3">
                  <p:embed/>
                </p:oleObj>
              </mc:Choice>
              <mc:Fallback>
                <p:oleObj name="Equation" r:id="rId5" imgW="660113" imgH="3554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532313"/>
                        <a:ext cx="11858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0" y="5399088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/>
              <a:t>Quando uma carga é conectada ao secundário, a tensão terminal é dada por:</a:t>
            </a:r>
          </a:p>
        </p:txBody>
      </p:sp>
      <p:graphicFrame>
        <p:nvGraphicFramePr>
          <p:cNvPr id="17419" name="Object 10"/>
          <p:cNvGraphicFramePr>
            <a:graphicFrameLocks noChangeAspect="1"/>
          </p:cNvGraphicFramePr>
          <p:nvPr/>
        </p:nvGraphicFramePr>
        <p:xfrm>
          <a:off x="3335338" y="6188075"/>
          <a:ext cx="23256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ção" r:id="rId7" imgW="1295280" imgH="241200" progId="Equation.3">
                  <p:embed/>
                </p:oleObj>
              </mc:Choice>
              <mc:Fallback>
                <p:oleObj name="Equação" r:id="rId7" imgW="129528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6188075"/>
                        <a:ext cx="232568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Regulação de Tensão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0" y="614363"/>
            <a:ext cx="91440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35000"/>
              </a:spcBef>
            </a:pPr>
            <a:r>
              <a:rPr lang="pt-BR" altLang="pt-BR" sz="2000"/>
              <a:t> A tensão no secundário pode aumentar ou diminuir, dependendo da característica da carga.</a:t>
            </a:r>
          </a:p>
          <a:p>
            <a:pPr algn="just" eaLnBrk="1" hangingPunct="1">
              <a:spcBef>
                <a:spcPct val="35000"/>
              </a:spcBef>
            </a:pPr>
            <a:endParaRPr lang="pt-BR" altLang="pt-BR" sz="2000"/>
          </a:p>
          <a:p>
            <a:pPr algn="just" eaLnBrk="1" hangingPunct="1">
              <a:spcBef>
                <a:spcPct val="35000"/>
              </a:spcBef>
            </a:pPr>
            <a:r>
              <a:rPr lang="pt-BR" altLang="pt-BR" sz="2000">
                <a:sym typeface="Symbol" pitchFamily="18" charset="2"/>
              </a:rPr>
              <a:t> A variação da tensão ocorre devido à queda de tensão (V = IZ</a:t>
            </a:r>
            <a:r>
              <a:rPr lang="pt-BR" altLang="pt-BR" sz="2000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) associada à impedância interna do transformador.</a:t>
            </a:r>
          </a:p>
          <a:p>
            <a:pPr algn="just" eaLnBrk="1" hangingPunct="1">
              <a:spcBef>
                <a:spcPct val="35000"/>
              </a:spcBef>
            </a:pPr>
            <a:endParaRPr lang="pt-BR" altLang="pt-BR" sz="2000">
              <a:sym typeface="Symbol" pitchFamily="18" charset="2"/>
            </a:endParaRPr>
          </a:p>
          <a:p>
            <a:pPr algn="just" eaLnBrk="1" hangingPunct="1">
              <a:spcBef>
                <a:spcPct val="35000"/>
              </a:spcBef>
            </a:pPr>
            <a:r>
              <a:rPr lang="pt-BR" altLang="pt-BR" sz="2000">
                <a:sym typeface="Symbol" pitchFamily="18" charset="2"/>
              </a:rPr>
              <a:t> Para muitos tipos de carga, grandes variações de tensão são indesejáveis. Portanto, os transformadores são projetados de forma a apresentarem pequenos valores de Z</a:t>
            </a:r>
            <a:r>
              <a:rPr lang="pt-BR" altLang="pt-BR" sz="2000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.</a:t>
            </a:r>
          </a:p>
          <a:p>
            <a:pPr algn="just" eaLnBrk="1" hangingPunct="1">
              <a:spcBef>
                <a:spcPct val="35000"/>
              </a:spcBef>
            </a:pPr>
            <a:endParaRPr lang="pt-BR" altLang="pt-BR" sz="2000">
              <a:sym typeface="Symbol" pitchFamily="18" charset="2"/>
            </a:endParaRPr>
          </a:p>
          <a:p>
            <a:pPr algn="just" eaLnBrk="1" hangingPunct="1">
              <a:spcBef>
                <a:spcPct val="35000"/>
              </a:spcBef>
            </a:pPr>
            <a:r>
              <a:rPr lang="pt-BR" altLang="pt-BR" sz="2000">
                <a:sym typeface="Symbol" pitchFamily="18" charset="2"/>
              </a:rPr>
              <a:t> O termo regulação de tensão é usado para caracterizar a variação de tensão do transformador com o carregamento.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Regulação de Tensão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0" y="4762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A regulação de tensão pode também ser calculada para o circuito refletido ao primário, ou seja: </a:t>
            </a:r>
          </a:p>
        </p:txBody>
      </p:sp>
      <p:graphicFrame>
        <p:nvGraphicFramePr>
          <p:cNvPr id="18439" name="Object 6"/>
          <p:cNvGraphicFramePr>
            <a:graphicFrameLocks noChangeAspect="1"/>
          </p:cNvGraphicFramePr>
          <p:nvPr/>
        </p:nvGraphicFramePr>
        <p:xfrm>
          <a:off x="2108200" y="1111250"/>
          <a:ext cx="44958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ção" r:id="rId3" imgW="2501640" imgH="469800" progId="Equation.3">
                  <p:embed/>
                </p:oleObj>
              </mc:Choice>
              <mc:Fallback>
                <p:oleObj name="Equação" r:id="rId3" imgW="250164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1111250"/>
                        <a:ext cx="44958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" name="Group 12"/>
          <p:cNvGrpSpPr>
            <a:grpSpLocks/>
          </p:cNvGrpSpPr>
          <p:nvPr/>
        </p:nvGrpSpPr>
        <p:grpSpPr bwMode="auto">
          <a:xfrm>
            <a:off x="1009650" y="2219325"/>
            <a:ext cx="5730875" cy="1955800"/>
            <a:chOff x="636" y="1290"/>
            <a:chExt cx="3610" cy="1232"/>
          </a:xfrm>
        </p:grpSpPr>
        <p:pic>
          <p:nvPicPr>
            <p:cNvPr id="18443" name="Picture 7" descr="C:\Walmir\Work\DISCIPLINAS\ET520\MATERIAIS_FIGURAS\AULA14\refletido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9" y="1509"/>
              <a:ext cx="3117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4" name="Text Box 8"/>
            <p:cNvSpPr txBox="1">
              <a:spLocks noChangeArrowheads="1"/>
            </p:cNvSpPr>
            <p:nvPr/>
          </p:nvSpPr>
          <p:spPr bwMode="auto">
            <a:xfrm>
              <a:off x="828" y="2040"/>
              <a:ext cx="4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2000"/>
                <a:t>V</a:t>
              </a:r>
              <a:r>
                <a:rPr lang="pt-BR" altLang="pt-BR" sz="2000" baseline="-25000"/>
                <a:t>1</a:t>
              </a:r>
            </a:p>
          </p:txBody>
        </p:sp>
        <p:sp>
          <p:nvSpPr>
            <p:cNvPr id="18445" name="Text Box 9"/>
            <p:cNvSpPr txBox="1">
              <a:spLocks noChangeArrowheads="1"/>
            </p:cNvSpPr>
            <p:nvPr/>
          </p:nvSpPr>
          <p:spPr bwMode="auto">
            <a:xfrm>
              <a:off x="3030" y="1944"/>
              <a:ext cx="4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2000"/>
                <a:t>V</a:t>
              </a:r>
              <a:r>
                <a:rPr lang="pt-BR" altLang="pt-BR" sz="2000" baseline="-25000"/>
                <a:t>2</a:t>
              </a:r>
            </a:p>
          </p:txBody>
        </p:sp>
        <p:sp>
          <p:nvSpPr>
            <p:cNvPr id="18446" name="Text Box 10"/>
            <p:cNvSpPr txBox="1">
              <a:spLocks noChangeArrowheads="1"/>
            </p:cNvSpPr>
            <p:nvPr/>
          </p:nvSpPr>
          <p:spPr bwMode="auto">
            <a:xfrm>
              <a:off x="2238" y="1980"/>
              <a:ext cx="4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2000"/>
                <a:t>V’</a:t>
              </a:r>
              <a:r>
                <a:rPr lang="pt-BR" altLang="pt-BR" sz="2000" baseline="-25000"/>
                <a:t>2</a:t>
              </a:r>
            </a:p>
          </p:txBody>
        </p:sp>
        <p:sp>
          <p:nvSpPr>
            <p:cNvPr id="18447" name="Text Box 11"/>
            <p:cNvSpPr txBox="1">
              <a:spLocks noChangeArrowheads="1"/>
            </p:cNvSpPr>
            <p:nvPr/>
          </p:nvSpPr>
          <p:spPr bwMode="auto">
            <a:xfrm>
              <a:off x="636" y="1290"/>
              <a:ext cx="24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2000" i="1"/>
                <a:t>Z</a:t>
              </a:r>
              <a:r>
                <a:rPr lang="pt-BR" altLang="pt-BR" sz="2000" i="1" baseline="-25000"/>
                <a:t>eq</a:t>
              </a:r>
              <a:r>
                <a:rPr lang="pt-BR" altLang="pt-BR" sz="2000"/>
                <a:t> = </a:t>
              </a:r>
              <a:r>
                <a:rPr lang="pt-BR" altLang="pt-BR" sz="2000" i="1"/>
                <a:t>R</a:t>
              </a:r>
              <a:r>
                <a:rPr lang="pt-BR" altLang="pt-BR" sz="2000" i="1" baseline="-25000"/>
                <a:t>eq</a:t>
              </a:r>
              <a:r>
                <a:rPr lang="pt-BR" altLang="pt-BR" sz="2000"/>
                <a:t> + j </a:t>
              </a:r>
              <a:r>
                <a:rPr lang="pt-BR" altLang="pt-BR" sz="2000" i="1"/>
                <a:t>X</a:t>
              </a:r>
              <a:r>
                <a:rPr lang="pt-BR" altLang="pt-BR" sz="2000" i="1" baseline="-25000"/>
                <a:t>eq</a:t>
              </a:r>
            </a:p>
          </p:txBody>
        </p:sp>
      </p:grp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0" y="44958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Além disso, para efeitos de análise e projeto, considera-se que a tensão sob carga V’</a:t>
            </a:r>
            <a:r>
              <a:rPr lang="pt-BR" altLang="pt-BR" sz="2000" baseline="-25000">
                <a:sym typeface="Symbol" pitchFamily="18" charset="2"/>
              </a:rPr>
              <a:t>2,carga</a:t>
            </a:r>
            <a:r>
              <a:rPr lang="pt-BR" altLang="pt-BR" sz="2000">
                <a:sym typeface="Symbol" pitchFamily="18" charset="2"/>
              </a:rPr>
              <a:t> é igual à tensão nominal de placa do transformador (carga).</a:t>
            </a:r>
          </a:p>
          <a:p>
            <a:pPr algn="ctr"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V’</a:t>
            </a:r>
            <a:r>
              <a:rPr lang="pt-BR" altLang="pt-BR" sz="2000" baseline="-25000">
                <a:sym typeface="Symbol" pitchFamily="18" charset="2"/>
              </a:rPr>
              <a:t>2,carga</a:t>
            </a:r>
            <a:r>
              <a:rPr lang="pt-BR" altLang="pt-BR" sz="2000">
                <a:sym typeface="Symbol" pitchFamily="18" charset="2"/>
              </a:rPr>
              <a:t>= V’</a:t>
            </a:r>
            <a:r>
              <a:rPr lang="pt-BR" altLang="pt-BR" sz="2000" baseline="-25000">
                <a:sym typeface="Symbol" pitchFamily="18" charset="2"/>
              </a:rPr>
              <a:t>2,nominal</a:t>
            </a:r>
            <a:endParaRPr lang="pt-BR" altLang="pt-BR" sz="2000">
              <a:sym typeface="Symbol" pitchFamily="18" charset="2"/>
            </a:endParaRP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Portanto, temos:</a:t>
            </a:r>
          </a:p>
        </p:txBody>
      </p:sp>
      <p:graphicFrame>
        <p:nvGraphicFramePr>
          <p:cNvPr id="18442" name="Object 14"/>
          <p:cNvGraphicFramePr>
            <a:graphicFrameLocks noChangeAspect="1"/>
          </p:cNvGraphicFramePr>
          <p:nvPr/>
        </p:nvGraphicFramePr>
        <p:xfrm>
          <a:off x="2787650" y="6161088"/>
          <a:ext cx="35369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6" imgW="1968500" imgH="241300" progId="Equation.3">
                  <p:embed/>
                </p:oleObj>
              </mc:Choice>
              <mc:Fallback>
                <p:oleObj name="Equation" r:id="rId6" imgW="19685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6161088"/>
                        <a:ext cx="35369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Regulação de Tensão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0" y="47625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Em vazio, I’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= 0   V’</a:t>
            </a:r>
            <a:r>
              <a:rPr lang="pt-BR" altLang="pt-BR" sz="2000" baseline="-25000">
                <a:sym typeface="Symbol" pitchFamily="18" charset="2"/>
              </a:rPr>
              <a:t>2,vazio</a:t>
            </a:r>
            <a:r>
              <a:rPr lang="pt-BR" altLang="pt-BR" sz="2000">
                <a:sym typeface="Symbol" pitchFamily="18" charset="2"/>
              </a:rPr>
              <a:t> = V</a:t>
            </a:r>
            <a:r>
              <a:rPr lang="pt-BR" altLang="pt-BR" sz="2000" baseline="-25000">
                <a:sym typeface="Symbol" pitchFamily="18" charset="2"/>
              </a:rPr>
              <a:t>1</a:t>
            </a:r>
            <a:r>
              <a:rPr lang="pt-BR" altLang="pt-BR" sz="2000">
                <a:sym typeface="Symbol" pitchFamily="18" charset="2"/>
              </a:rPr>
              <a:t> </a:t>
            </a:r>
          </a:p>
        </p:txBody>
      </p:sp>
      <p:graphicFrame>
        <p:nvGraphicFramePr>
          <p:cNvPr id="19463" name="Object 17"/>
          <p:cNvGraphicFramePr>
            <a:graphicFrameLocks noChangeAspect="1"/>
          </p:cNvGraphicFramePr>
          <p:nvPr/>
        </p:nvGraphicFramePr>
        <p:xfrm>
          <a:off x="2336800" y="1111250"/>
          <a:ext cx="403701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ção" r:id="rId3" imgW="2247840" imgH="469800" progId="Equation.3">
                  <p:embed/>
                </p:oleObj>
              </mc:Choice>
              <mc:Fallback>
                <p:oleObj name="Equação" r:id="rId3" imgW="2247840" imgH="469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1111250"/>
                        <a:ext cx="4037013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18"/>
          <p:cNvSpPr txBox="1">
            <a:spLocks noChangeArrowheads="1"/>
          </p:cNvSpPr>
          <p:nvPr/>
        </p:nvSpPr>
        <p:spPr bwMode="auto">
          <a:xfrm>
            <a:off x="0" y="1990725"/>
            <a:ext cx="9144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Diagrama fasorial:</a:t>
            </a:r>
          </a:p>
          <a:p>
            <a:pPr algn="just"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Seja uma carga dada por Z</a:t>
            </a:r>
            <a:r>
              <a:rPr lang="pt-BR" altLang="pt-BR" sz="2000" baseline="-25000">
                <a:sym typeface="Symbol" pitchFamily="18" charset="2"/>
              </a:rPr>
              <a:t>carga</a:t>
            </a:r>
            <a:r>
              <a:rPr lang="pt-BR" altLang="pt-BR" sz="2000">
                <a:sym typeface="Symbol" pitchFamily="18" charset="2"/>
              </a:rPr>
              <a:t> 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, um transformador cuja impedância equivalente é dada por </a:t>
            </a:r>
            <a:r>
              <a:rPr lang="pt-BR" altLang="pt-BR" sz="2000" i="1">
                <a:sym typeface="Symbol" pitchFamily="18" charset="2"/>
              </a:rPr>
              <a:t>Z</a:t>
            </a:r>
            <a:r>
              <a:rPr lang="pt-BR" altLang="pt-BR" sz="2000" i="1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= </a:t>
            </a:r>
            <a:r>
              <a:rPr lang="pt-BR" altLang="pt-BR" sz="2000" i="1">
                <a:sym typeface="Symbol" pitchFamily="18" charset="2"/>
              </a:rPr>
              <a:t>R</a:t>
            </a:r>
            <a:r>
              <a:rPr lang="pt-BR" altLang="pt-BR" sz="2000" i="1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+ j</a:t>
            </a:r>
            <a:r>
              <a:rPr lang="pt-BR" altLang="pt-BR" sz="2000" i="1">
                <a:sym typeface="Symbol" pitchFamily="18" charset="2"/>
              </a:rPr>
              <a:t>X</a:t>
            </a:r>
            <a:r>
              <a:rPr lang="pt-BR" altLang="pt-BR" sz="2000" i="1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= </a:t>
            </a:r>
            <a:r>
              <a:rPr lang="pt-BR" altLang="pt-BR" sz="2000" i="1">
                <a:sym typeface="Symbol" pitchFamily="18" charset="2"/>
              </a:rPr>
              <a:t>Z</a:t>
            </a:r>
            <a:r>
              <a:rPr lang="pt-BR" altLang="pt-BR" sz="2000" i="1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</a:t>
            </a:r>
            <a:r>
              <a:rPr lang="pt-BR" altLang="pt-BR" sz="2000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e considerando V’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como referência, temos</a:t>
            </a:r>
          </a:p>
        </p:txBody>
      </p:sp>
      <p:sp>
        <p:nvSpPr>
          <p:cNvPr id="19465" name="Text Box 37"/>
          <p:cNvSpPr txBox="1">
            <a:spLocks noChangeArrowheads="1"/>
          </p:cNvSpPr>
          <p:nvPr/>
        </p:nvSpPr>
        <p:spPr bwMode="auto">
          <a:xfrm>
            <a:off x="19050" y="5800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Obs: V</a:t>
            </a:r>
            <a:r>
              <a:rPr lang="pt-BR" altLang="pt-BR" sz="2000" baseline="-25000">
                <a:sym typeface="Symbol" pitchFamily="18" charset="2"/>
              </a:rPr>
              <a:t>1</a:t>
            </a:r>
            <a:r>
              <a:rPr lang="pt-BR" altLang="pt-BR" sz="2000">
                <a:sym typeface="Symbol" pitchFamily="18" charset="2"/>
              </a:rPr>
              <a:t> deve ser ajustada em função da carga para que V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sob carga opere no valor nominal (ou que V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seja constante).</a:t>
            </a:r>
            <a:endParaRPr lang="pt-BR" altLang="pt-BR" sz="2000" baseline="-25000">
              <a:sym typeface="Symbol" pitchFamily="18" charset="2"/>
            </a:endParaRPr>
          </a:p>
        </p:txBody>
      </p:sp>
      <p:sp>
        <p:nvSpPr>
          <p:cNvPr id="19466" name="Line 19"/>
          <p:cNvSpPr>
            <a:spLocks noChangeShapeType="1"/>
          </p:cNvSpPr>
          <p:nvPr/>
        </p:nvSpPr>
        <p:spPr bwMode="auto">
          <a:xfrm>
            <a:off x="2562225" y="4352925"/>
            <a:ext cx="2209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67" name="Line 21"/>
          <p:cNvSpPr>
            <a:spLocks noChangeShapeType="1"/>
          </p:cNvSpPr>
          <p:nvPr/>
        </p:nvSpPr>
        <p:spPr bwMode="auto">
          <a:xfrm>
            <a:off x="2555875" y="4365625"/>
            <a:ext cx="40640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68" name="Line 22"/>
          <p:cNvSpPr>
            <a:spLocks noChangeShapeType="1"/>
          </p:cNvSpPr>
          <p:nvPr/>
        </p:nvSpPr>
        <p:spPr bwMode="auto">
          <a:xfrm>
            <a:off x="4692650" y="4333875"/>
            <a:ext cx="323850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69" name="Line 23"/>
          <p:cNvSpPr>
            <a:spLocks noChangeShapeType="1"/>
          </p:cNvSpPr>
          <p:nvPr/>
        </p:nvSpPr>
        <p:spPr bwMode="auto">
          <a:xfrm rot="-5400000">
            <a:off x="4941094" y="3645694"/>
            <a:ext cx="933450" cy="804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70" name="Line 25"/>
          <p:cNvSpPr>
            <a:spLocks noChangeShapeType="1"/>
          </p:cNvSpPr>
          <p:nvPr/>
        </p:nvSpPr>
        <p:spPr bwMode="auto">
          <a:xfrm flipV="1">
            <a:off x="2574925" y="3565525"/>
            <a:ext cx="3244850" cy="78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71" name="Line 28"/>
          <p:cNvSpPr>
            <a:spLocks noChangeShapeType="1"/>
          </p:cNvSpPr>
          <p:nvPr/>
        </p:nvSpPr>
        <p:spPr bwMode="auto">
          <a:xfrm flipV="1">
            <a:off x="4733925" y="3562350"/>
            <a:ext cx="1071563" cy="788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19472" name="Object 29"/>
          <p:cNvGraphicFramePr>
            <a:graphicFrameLocks noChangeAspect="1"/>
          </p:cNvGraphicFramePr>
          <p:nvPr/>
        </p:nvGraphicFramePr>
        <p:xfrm>
          <a:off x="2593975" y="4613275"/>
          <a:ext cx="2143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5" imgW="152268" imgH="215713" progId="Equation.3">
                  <p:embed/>
                </p:oleObj>
              </mc:Choice>
              <mc:Fallback>
                <p:oleObj name="Equation" r:id="rId5" imgW="152268" imgH="21571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4613275"/>
                        <a:ext cx="2143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30"/>
          <p:cNvGraphicFramePr>
            <a:graphicFrameLocks noChangeAspect="1"/>
          </p:cNvGraphicFramePr>
          <p:nvPr/>
        </p:nvGraphicFramePr>
        <p:xfrm>
          <a:off x="4191000" y="4391025"/>
          <a:ext cx="2460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91025"/>
                        <a:ext cx="2460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31"/>
          <p:cNvGraphicFramePr>
            <a:graphicFrameLocks noChangeAspect="1"/>
          </p:cNvGraphicFramePr>
          <p:nvPr/>
        </p:nvGraphicFramePr>
        <p:xfrm>
          <a:off x="5245100" y="3375025"/>
          <a:ext cx="20796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9" imgW="139639" imgH="190417" progId="Equation.3">
                  <p:embed/>
                </p:oleObj>
              </mc:Choice>
              <mc:Fallback>
                <p:oleObj name="Equation" r:id="rId9" imgW="139639" imgH="190417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3375025"/>
                        <a:ext cx="20796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32"/>
          <p:cNvGraphicFramePr>
            <a:graphicFrameLocks noChangeAspect="1"/>
          </p:cNvGraphicFramePr>
          <p:nvPr/>
        </p:nvGraphicFramePr>
        <p:xfrm>
          <a:off x="4710113" y="4537075"/>
          <a:ext cx="4032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11" imgW="330057" imgH="241195" progId="Equation.3">
                  <p:embed/>
                </p:oleObj>
              </mc:Choice>
              <mc:Fallback>
                <p:oleObj name="Equation" r:id="rId11" imgW="330057" imgH="241195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4537075"/>
                        <a:ext cx="4032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6" name="Object 33"/>
          <p:cNvGraphicFramePr>
            <a:graphicFrameLocks noChangeAspect="1"/>
          </p:cNvGraphicFramePr>
          <p:nvPr/>
        </p:nvGraphicFramePr>
        <p:xfrm>
          <a:off x="5484813" y="4054475"/>
          <a:ext cx="4270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13" imgW="355446" imgH="241195" progId="Equation.3">
                  <p:embed/>
                </p:oleObj>
              </mc:Choice>
              <mc:Fallback>
                <p:oleObj name="Equation" r:id="rId13" imgW="355446" imgH="241195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054475"/>
                        <a:ext cx="427037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7" name="Object 34"/>
          <p:cNvGraphicFramePr>
            <a:graphicFrameLocks noChangeAspect="1"/>
          </p:cNvGraphicFramePr>
          <p:nvPr/>
        </p:nvGraphicFramePr>
        <p:xfrm>
          <a:off x="4646613" y="3851275"/>
          <a:ext cx="42227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15" imgW="330057" imgH="241195" progId="Equation.3">
                  <p:embed/>
                </p:oleObj>
              </mc:Choice>
              <mc:Fallback>
                <p:oleObj name="Equation" r:id="rId15" imgW="330057" imgH="241195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3851275"/>
                        <a:ext cx="42227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35"/>
          <p:cNvGraphicFramePr>
            <a:graphicFrameLocks noChangeAspect="1"/>
          </p:cNvGraphicFramePr>
          <p:nvPr/>
        </p:nvGraphicFramePr>
        <p:xfrm>
          <a:off x="2774950" y="4359275"/>
          <a:ext cx="158750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17" imgW="164957" imgH="190335" progId="Equation.3">
                  <p:embed/>
                </p:oleObj>
              </mc:Choice>
              <mc:Fallback>
                <p:oleObj name="Equation" r:id="rId17" imgW="164957" imgH="190335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4359275"/>
                        <a:ext cx="158750" cy="18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Object 38"/>
          <p:cNvGraphicFramePr>
            <a:graphicFrameLocks noChangeAspect="1"/>
          </p:cNvGraphicFramePr>
          <p:nvPr/>
        </p:nvGraphicFramePr>
        <p:xfrm>
          <a:off x="5391150" y="4460875"/>
          <a:ext cx="427038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19" imgW="444114" imgH="215713" progId="Equation.3">
                  <p:embed/>
                </p:oleObj>
              </mc:Choice>
              <mc:Fallback>
                <p:oleObj name="Equation" r:id="rId19" imgW="444114" imgH="215713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4460875"/>
                        <a:ext cx="427038" cy="20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0" name="Line 40"/>
          <p:cNvSpPr>
            <a:spLocks noChangeShapeType="1"/>
          </p:cNvSpPr>
          <p:nvPr/>
        </p:nvSpPr>
        <p:spPr bwMode="auto">
          <a:xfrm flipV="1">
            <a:off x="4746625" y="4349750"/>
            <a:ext cx="2076450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81" name="Line 42"/>
          <p:cNvSpPr>
            <a:spLocks noChangeShapeType="1"/>
          </p:cNvSpPr>
          <p:nvPr/>
        </p:nvSpPr>
        <p:spPr bwMode="auto">
          <a:xfrm flipH="1" flipV="1">
            <a:off x="4946650" y="4302125"/>
            <a:ext cx="339725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82" name="Freeform 43"/>
          <p:cNvSpPr>
            <a:spLocks/>
          </p:cNvSpPr>
          <p:nvPr/>
        </p:nvSpPr>
        <p:spPr bwMode="auto">
          <a:xfrm>
            <a:off x="4876800" y="4257675"/>
            <a:ext cx="33338" cy="109538"/>
          </a:xfrm>
          <a:custGeom>
            <a:avLst/>
            <a:gdLst>
              <a:gd name="T0" fmla="*/ 0 w 21"/>
              <a:gd name="T1" fmla="*/ 0 h 69"/>
              <a:gd name="T2" fmla="*/ 2147483647 w 21"/>
              <a:gd name="T3" fmla="*/ 2147483647 h 69"/>
              <a:gd name="T4" fmla="*/ 2147483647 w 21"/>
              <a:gd name="T5" fmla="*/ 2147483647 h 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" h="69">
                <a:moveTo>
                  <a:pt x="0" y="0"/>
                </a:moveTo>
                <a:cubicBezTo>
                  <a:pt x="7" y="3"/>
                  <a:pt x="15" y="7"/>
                  <a:pt x="18" y="18"/>
                </a:cubicBezTo>
                <a:cubicBezTo>
                  <a:pt x="21" y="29"/>
                  <a:pt x="19" y="49"/>
                  <a:pt x="18" y="69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Regulação de Tensão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0" y="476250"/>
            <a:ext cx="9144000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A magnitude de V</a:t>
            </a:r>
            <a:r>
              <a:rPr lang="pt-BR" altLang="pt-BR" sz="2000" baseline="-25000">
                <a:sym typeface="Symbol" pitchFamily="18" charset="2"/>
              </a:rPr>
              <a:t>1</a:t>
            </a:r>
            <a:r>
              <a:rPr lang="pt-BR" altLang="pt-BR" sz="2000">
                <a:sym typeface="Symbol" pitchFamily="18" charset="2"/>
              </a:rPr>
              <a:t> será máxima quando V estiver em fase com V’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, ou seja: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endParaRPr lang="pt-BR" altLang="pt-BR" sz="2000">
              <a:sym typeface="Symbol" pitchFamily="18" charset="2"/>
            </a:endParaRPr>
          </a:p>
          <a:p>
            <a:pPr algn="ctr"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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+  </a:t>
            </a:r>
            <a:r>
              <a:rPr lang="pt-BR" altLang="pt-BR" sz="2000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= 0     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=   </a:t>
            </a:r>
            <a:r>
              <a:rPr lang="pt-BR" altLang="pt-BR" sz="2000" baseline="-25000">
                <a:sym typeface="Symbol" pitchFamily="18" charset="2"/>
              </a:rPr>
              <a:t>eq</a:t>
            </a:r>
          </a:p>
          <a:p>
            <a:pPr algn="ctr" eaLnBrk="1" hangingPunct="1">
              <a:spcBef>
                <a:spcPct val="35000"/>
              </a:spcBef>
              <a:buFontTx/>
              <a:buNone/>
            </a:pPr>
            <a:endParaRPr lang="pt-BR" altLang="pt-BR" sz="2000" baseline="-25000">
              <a:sym typeface="Symbol" pitchFamily="18" charset="2"/>
            </a:endParaRPr>
          </a:p>
          <a:p>
            <a:pPr algn="just" eaLnBrk="1" hangingPunct="1">
              <a:spcBef>
                <a:spcPct val="35000"/>
              </a:spcBef>
              <a:buFontTx/>
              <a:buNone/>
            </a:pPr>
            <a:r>
              <a:rPr lang="pt-BR" altLang="pt-BR" sz="2000" b="1">
                <a:sym typeface="Symbol" pitchFamily="18" charset="2"/>
              </a:rPr>
              <a:t>Portanto, a regulação máxima ocorre quando o ângulo do fator de potência da carga é o mesmo da impedância equivalente do transformador e com corrente atrasada em relação à tensão.</a:t>
            </a:r>
          </a:p>
        </p:txBody>
      </p:sp>
      <p:sp>
        <p:nvSpPr>
          <p:cNvPr id="21511" name="Text Box 28"/>
          <p:cNvSpPr txBox="1">
            <a:spLocks noChangeArrowheads="1"/>
          </p:cNvSpPr>
          <p:nvPr/>
        </p:nvSpPr>
        <p:spPr bwMode="auto">
          <a:xfrm>
            <a:off x="0" y="3357563"/>
            <a:ext cx="9144000" cy="18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Regulação de tensão alta significa maiores variações de tensão quando o carregamento do transformador aumenta.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endParaRPr lang="pt-BR" altLang="pt-BR" sz="2000">
              <a:sym typeface="Symbol" pitchFamily="18" charset="2"/>
            </a:endParaRP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Conhecendo-se a carga a ser atendida (Z</a:t>
            </a:r>
            <a:r>
              <a:rPr lang="pt-BR" altLang="pt-BR" sz="2000" baseline="-25000">
                <a:sym typeface="Symbol" pitchFamily="18" charset="2"/>
              </a:rPr>
              <a:t>carga</a:t>
            </a:r>
            <a:r>
              <a:rPr lang="pt-BR" altLang="pt-BR" sz="2000">
                <a:sym typeface="Symbol" pitchFamily="18" charset="2"/>
              </a:rPr>
              <a:t> 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), o transformador pode ser projetado (</a:t>
            </a:r>
            <a:r>
              <a:rPr lang="pt-BR" altLang="pt-BR" sz="2000" i="1">
                <a:sym typeface="Symbol" pitchFamily="18" charset="2"/>
              </a:rPr>
              <a:t>Z</a:t>
            </a:r>
            <a:r>
              <a:rPr lang="pt-BR" altLang="pt-BR" sz="2000" i="1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 </a:t>
            </a:r>
            <a:r>
              <a:rPr lang="pt-BR" altLang="pt-BR" sz="2000" baseline="-25000">
                <a:sym typeface="Symbol" pitchFamily="18" charset="2"/>
              </a:rPr>
              <a:t>eq</a:t>
            </a:r>
            <a:r>
              <a:rPr lang="pt-BR" altLang="pt-BR" sz="2000">
                <a:sym typeface="Symbol" pitchFamily="18" charset="2"/>
              </a:rPr>
              <a:t>) de forma a respeitar um critério de regulação máxima de, por exemplo, 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Revisão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3076" name="Picture 19" descr="C:\Documents and Settings\walmir\Desktop\ET520\MATERIAIS_FIGURAS\AULA12\circuit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530350"/>
            <a:ext cx="5045075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7" name="Object 6"/>
          <p:cNvGraphicFramePr>
            <a:graphicFrameLocks noChangeAspect="1"/>
          </p:cNvGraphicFramePr>
          <p:nvPr/>
        </p:nvGraphicFramePr>
        <p:xfrm>
          <a:off x="1692275" y="2116138"/>
          <a:ext cx="2508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4" imgW="139639" imgH="203112" progId="Equation.3">
                  <p:embed/>
                </p:oleObj>
              </mc:Choice>
              <mc:Fallback>
                <p:oleObj name="Equation" r:id="rId4" imgW="139639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116138"/>
                        <a:ext cx="2508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7"/>
          <p:cNvGraphicFramePr>
            <a:graphicFrameLocks noChangeAspect="1"/>
          </p:cNvGraphicFramePr>
          <p:nvPr/>
        </p:nvGraphicFramePr>
        <p:xfrm>
          <a:off x="2538413" y="1982788"/>
          <a:ext cx="2508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6" imgW="139639" imgH="203112" progId="Equation.3">
                  <p:embed/>
                </p:oleObj>
              </mc:Choice>
              <mc:Fallback>
                <p:oleObj name="Equation" r:id="rId6" imgW="13963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1982788"/>
                        <a:ext cx="2508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8"/>
          <p:cNvGraphicFramePr>
            <a:graphicFrameLocks noChangeAspect="1"/>
          </p:cNvGraphicFramePr>
          <p:nvPr/>
        </p:nvGraphicFramePr>
        <p:xfrm>
          <a:off x="6223000" y="1916113"/>
          <a:ext cx="2730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8" imgW="152268" imgH="203024" progId="Equation.3">
                  <p:embed/>
                </p:oleObj>
              </mc:Choice>
              <mc:Fallback>
                <p:oleObj name="Equation" r:id="rId8" imgW="152268" imgH="2030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1916113"/>
                        <a:ext cx="2730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9"/>
          <p:cNvGraphicFramePr>
            <a:graphicFrameLocks noChangeAspect="1"/>
          </p:cNvGraphicFramePr>
          <p:nvPr/>
        </p:nvGraphicFramePr>
        <p:xfrm>
          <a:off x="3116263" y="1193800"/>
          <a:ext cx="2968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0" imgW="164957" imgH="190335" progId="Equation.3">
                  <p:embed/>
                </p:oleObj>
              </mc:Choice>
              <mc:Fallback>
                <p:oleObj name="Equation" r:id="rId10" imgW="164957" imgH="19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1193800"/>
                        <a:ext cx="2968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0"/>
          <p:cNvGraphicFramePr>
            <a:graphicFrameLocks noChangeAspect="1"/>
          </p:cNvGraphicFramePr>
          <p:nvPr/>
        </p:nvGraphicFramePr>
        <p:xfrm>
          <a:off x="2298700" y="1117600"/>
          <a:ext cx="3873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2" imgW="215713" imgH="190335" progId="Equation.3">
                  <p:embed/>
                </p:oleObj>
              </mc:Choice>
              <mc:Fallback>
                <p:oleObj name="Equation" r:id="rId12" imgW="215713" imgH="1903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1117600"/>
                        <a:ext cx="3873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1"/>
          <p:cNvGraphicFramePr>
            <a:graphicFrameLocks noChangeAspect="1"/>
          </p:cNvGraphicFramePr>
          <p:nvPr/>
        </p:nvGraphicFramePr>
        <p:xfrm>
          <a:off x="6554788" y="1165225"/>
          <a:ext cx="4111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4" imgW="228600" imgH="190500" progId="Equation.3">
                  <p:embed/>
                </p:oleObj>
              </mc:Choice>
              <mc:Fallback>
                <p:oleObj name="Equation" r:id="rId14" imgW="228600" imgH="19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8" y="1165225"/>
                        <a:ext cx="4111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2"/>
          <p:cNvGraphicFramePr>
            <a:graphicFrameLocks noChangeAspect="1"/>
          </p:cNvGraphicFramePr>
          <p:nvPr/>
        </p:nvGraphicFramePr>
        <p:xfrm>
          <a:off x="5819775" y="1203325"/>
          <a:ext cx="3190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6" imgW="177646" imgH="190335" progId="Equation.3">
                  <p:embed/>
                </p:oleObj>
              </mc:Choice>
              <mc:Fallback>
                <p:oleObj name="Equation" r:id="rId16" imgW="177646" imgH="1903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775" y="1203325"/>
                        <a:ext cx="3190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3"/>
          <p:cNvGraphicFramePr>
            <a:graphicFrameLocks noChangeAspect="1"/>
          </p:cNvGraphicFramePr>
          <p:nvPr/>
        </p:nvGraphicFramePr>
        <p:xfrm>
          <a:off x="3028950" y="2232025"/>
          <a:ext cx="3190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8" imgW="177646" imgH="190335" progId="Equation.3">
                  <p:embed/>
                </p:oleObj>
              </mc:Choice>
              <mc:Fallback>
                <p:oleObj name="Equation" r:id="rId18" imgW="177646" imgH="1903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32025"/>
                        <a:ext cx="3190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4"/>
          <p:cNvGraphicFramePr>
            <a:graphicFrameLocks noChangeAspect="1"/>
          </p:cNvGraphicFramePr>
          <p:nvPr/>
        </p:nvGraphicFramePr>
        <p:xfrm>
          <a:off x="3614738" y="2203450"/>
          <a:ext cx="3873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20" imgW="215713" imgH="190335" progId="Equation.3">
                  <p:embed/>
                </p:oleObj>
              </mc:Choice>
              <mc:Fallback>
                <p:oleObj name="Equation" r:id="rId20" imgW="215713" imgH="1903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2203450"/>
                        <a:ext cx="3873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5"/>
          <p:cNvGraphicFramePr>
            <a:graphicFrameLocks noChangeAspect="1"/>
          </p:cNvGraphicFramePr>
          <p:nvPr/>
        </p:nvGraphicFramePr>
        <p:xfrm>
          <a:off x="7175500" y="2182813"/>
          <a:ext cx="2968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22" imgW="164957" imgH="203024" progId="Equation.3">
                  <p:embed/>
                </p:oleObj>
              </mc:Choice>
              <mc:Fallback>
                <p:oleObj name="Equation" r:id="rId22" imgW="164957" imgH="2030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2182813"/>
                        <a:ext cx="29686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6"/>
          <p:cNvGraphicFramePr>
            <a:graphicFrameLocks noChangeAspect="1"/>
          </p:cNvGraphicFramePr>
          <p:nvPr/>
        </p:nvGraphicFramePr>
        <p:xfrm>
          <a:off x="4394200" y="2192338"/>
          <a:ext cx="2968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24" imgW="164957" imgH="203024" progId="Equation.3">
                  <p:embed/>
                </p:oleObj>
              </mc:Choice>
              <mc:Fallback>
                <p:oleObj name="Equation" r:id="rId24" imgW="164957" imgH="203024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192338"/>
                        <a:ext cx="29686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7"/>
          <p:cNvGraphicFramePr>
            <a:graphicFrameLocks noChangeAspect="1"/>
          </p:cNvGraphicFramePr>
          <p:nvPr/>
        </p:nvGraphicFramePr>
        <p:xfrm>
          <a:off x="5287963" y="2230438"/>
          <a:ext cx="3190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26" imgW="177569" imgH="202936" progId="Equation.3">
                  <p:embed/>
                </p:oleObj>
              </mc:Choice>
              <mc:Fallback>
                <p:oleObj name="Equation" r:id="rId26" imgW="177569" imgH="20293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2230438"/>
                        <a:ext cx="3190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Line 20"/>
          <p:cNvSpPr>
            <a:spLocks noChangeShapeType="1"/>
          </p:cNvSpPr>
          <p:nvPr/>
        </p:nvSpPr>
        <p:spPr bwMode="auto">
          <a:xfrm>
            <a:off x="2241550" y="1890713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90" name="Line 21"/>
          <p:cNvSpPr>
            <a:spLocks noChangeShapeType="1"/>
          </p:cNvSpPr>
          <p:nvPr/>
        </p:nvSpPr>
        <p:spPr bwMode="auto">
          <a:xfrm>
            <a:off x="5927725" y="1833563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91" name="Line 23"/>
          <p:cNvSpPr>
            <a:spLocks noChangeShapeType="1"/>
          </p:cNvSpPr>
          <p:nvPr/>
        </p:nvSpPr>
        <p:spPr bwMode="auto">
          <a:xfrm>
            <a:off x="3941763" y="1671638"/>
            <a:ext cx="4762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3092" name="Object 24"/>
          <p:cNvGraphicFramePr>
            <a:graphicFrameLocks noChangeAspect="1"/>
          </p:cNvGraphicFramePr>
          <p:nvPr/>
        </p:nvGraphicFramePr>
        <p:xfrm>
          <a:off x="3975100" y="1624013"/>
          <a:ext cx="2746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28" imgW="152268" imgH="215713" progId="Equation.3">
                  <p:embed/>
                </p:oleObj>
              </mc:Choice>
              <mc:Fallback>
                <p:oleObj name="Equation" r:id="rId28" imgW="152268" imgH="2157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1624013"/>
                        <a:ext cx="27463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25"/>
          <p:cNvGraphicFramePr>
            <a:graphicFrameLocks noChangeAspect="1"/>
          </p:cNvGraphicFramePr>
          <p:nvPr/>
        </p:nvGraphicFramePr>
        <p:xfrm>
          <a:off x="4498975" y="1109663"/>
          <a:ext cx="2746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30" imgW="152268" imgH="215713" progId="Equation.3">
                  <p:embed/>
                </p:oleObj>
              </mc:Choice>
              <mc:Fallback>
                <p:oleObj name="Equation" r:id="rId30" imgW="152268" imgH="215713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1109663"/>
                        <a:ext cx="27463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Line 26"/>
          <p:cNvSpPr>
            <a:spLocks noChangeShapeType="1"/>
          </p:cNvSpPr>
          <p:nvPr/>
        </p:nvSpPr>
        <p:spPr bwMode="auto">
          <a:xfrm>
            <a:off x="3956050" y="1543050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95" name="Text Box 28"/>
          <p:cNvSpPr txBox="1">
            <a:spLocks noChangeArrowheads="1"/>
          </p:cNvSpPr>
          <p:nvPr/>
        </p:nvSpPr>
        <p:spPr bwMode="auto">
          <a:xfrm>
            <a:off x="0" y="3429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rgbClr val="FF0000"/>
                </a:solidFill>
                <a:sym typeface="Symbol" pitchFamily="18" charset="2"/>
              </a:rPr>
              <a:t>Circuito equivalente de um transformador de dois enrolamentos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Regulação de Tensão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463550"/>
            <a:ext cx="9144000" cy="45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pt-BR" altLang="pt-BR" sz="2000" b="1">
                <a:sym typeface="Symbol" pitchFamily="18" charset="2"/>
              </a:rPr>
              <a:t>Observações</a:t>
            </a:r>
            <a:r>
              <a:rPr lang="pt-BR" altLang="pt-BR" sz="2000">
                <a:sym typeface="Symbol" pitchFamily="18" charset="2"/>
              </a:rPr>
              <a:t>:</a:t>
            </a:r>
          </a:p>
          <a:p>
            <a:pPr algn="just" eaLnBrk="1" hangingPunct="1">
              <a:spcBef>
                <a:spcPct val="35000"/>
              </a:spcBef>
              <a:buFontTx/>
              <a:buChar char="-"/>
            </a:pPr>
            <a:r>
              <a:rPr lang="pt-BR" altLang="pt-BR" sz="2000">
                <a:sym typeface="Symbol" pitchFamily="18" charset="2"/>
              </a:rPr>
              <a:t>A regulação de tensão de um transformador depende de sua impedância interna e das características da carga.</a:t>
            </a:r>
          </a:p>
          <a:p>
            <a:pPr algn="just" eaLnBrk="1" hangingPunct="1">
              <a:spcBef>
                <a:spcPct val="35000"/>
              </a:spcBef>
              <a:buFontTx/>
              <a:buChar char="-"/>
            </a:pPr>
            <a:endParaRPr lang="pt-BR" altLang="pt-BR" sz="2000">
              <a:sym typeface="Symbol" pitchFamily="18" charset="2"/>
            </a:endParaRPr>
          </a:p>
          <a:p>
            <a:pPr algn="just" eaLnBrk="1" hangingPunct="1">
              <a:spcBef>
                <a:spcPct val="35000"/>
              </a:spcBef>
              <a:buFontTx/>
              <a:buChar char="-"/>
            </a:pPr>
            <a:r>
              <a:rPr lang="pt-BR" altLang="pt-BR" sz="2000">
                <a:sym typeface="Symbol" pitchFamily="18" charset="2"/>
              </a:rPr>
              <a:t> Regulação de tensão </a:t>
            </a:r>
            <a:r>
              <a:rPr lang="pt-BR" altLang="pt-BR" sz="2000" b="1">
                <a:solidFill>
                  <a:schemeClr val="accent2"/>
                </a:solidFill>
                <a:sym typeface="Symbol" pitchFamily="18" charset="2"/>
              </a:rPr>
              <a:t>positiva</a:t>
            </a:r>
            <a:r>
              <a:rPr lang="pt-BR" altLang="pt-BR" sz="2000">
                <a:sym typeface="Symbol" pitchFamily="18" charset="2"/>
              </a:rPr>
              <a:t> significa que se tensão nominal for aplicada ao primário a tensão efetiva na carga será </a:t>
            </a:r>
            <a:r>
              <a:rPr lang="pt-BR" altLang="pt-BR" sz="2000" b="1">
                <a:solidFill>
                  <a:schemeClr val="accent2"/>
                </a:solidFill>
                <a:sym typeface="Symbol" pitchFamily="18" charset="2"/>
              </a:rPr>
              <a:t>menor</a:t>
            </a:r>
            <a:r>
              <a:rPr lang="pt-BR" altLang="pt-BR" sz="2000">
                <a:sym typeface="Symbol" pitchFamily="18" charset="2"/>
              </a:rPr>
              <a:t> que a nominal (carga indutiva).</a:t>
            </a:r>
          </a:p>
          <a:p>
            <a:pPr algn="just" eaLnBrk="1" hangingPunct="1">
              <a:spcBef>
                <a:spcPct val="35000"/>
              </a:spcBef>
              <a:buFontTx/>
              <a:buChar char="-"/>
            </a:pPr>
            <a:endParaRPr lang="pt-BR" altLang="pt-BR" sz="2000">
              <a:sym typeface="Symbol" pitchFamily="18" charset="2"/>
            </a:endParaRPr>
          </a:p>
          <a:p>
            <a:pPr algn="just" eaLnBrk="1" hangingPunct="1">
              <a:spcBef>
                <a:spcPct val="35000"/>
              </a:spcBef>
              <a:buFontTx/>
              <a:buChar char="-"/>
            </a:pPr>
            <a:r>
              <a:rPr lang="pt-BR" altLang="pt-BR" sz="2000">
                <a:sym typeface="Symbol" pitchFamily="18" charset="2"/>
              </a:rPr>
              <a:t> Regulação de tensão </a:t>
            </a:r>
            <a:r>
              <a:rPr lang="pt-BR" altLang="pt-BR" sz="2000" b="1">
                <a:solidFill>
                  <a:schemeClr val="accent2"/>
                </a:solidFill>
                <a:sym typeface="Symbol" pitchFamily="18" charset="2"/>
              </a:rPr>
              <a:t>negativa</a:t>
            </a:r>
            <a:r>
              <a:rPr lang="pt-BR" altLang="pt-BR" sz="2000">
                <a:sym typeface="Symbol" pitchFamily="18" charset="2"/>
              </a:rPr>
              <a:t> significa que se tensão nominal for aplicada ao primário a tensão efetiva na carga será </a:t>
            </a:r>
            <a:r>
              <a:rPr lang="pt-BR" altLang="pt-BR" sz="2000" b="1">
                <a:solidFill>
                  <a:schemeClr val="accent2"/>
                </a:solidFill>
                <a:sym typeface="Symbol" pitchFamily="18" charset="2"/>
              </a:rPr>
              <a:t>maior</a:t>
            </a:r>
            <a:r>
              <a:rPr lang="pt-BR" altLang="pt-BR" sz="2000">
                <a:sym typeface="Symbol" pitchFamily="18" charset="2"/>
              </a:rPr>
              <a:t> que a nominal (carga capacitiva).</a:t>
            </a:r>
          </a:p>
          <a:p>
            <a:pPr algn="just" eaLnBrk="1" hangingPunct="1">
              <a:spcBef>
                <a:spcPct val="35000"/>
              </a:spcBef>
              <a:buFontTx/>
              <a:buChar char="-"/>
            </a:pPr>
            <a:endParaRPr lang="pt-BR" altLang="pt-BR" sz="2000">
              <a:sym typeface="Symbol" pitchFamily="18" charset="2"/>
            </a:endParaRPr>
          </a:p>
          <a:p>
            <a:pPr algn="just" eaLnBrk="1" hangingPunct="1">
              <a:spcBef>
                <a:spcPct val="35000"/>
              </a:spcBef>
              <a:buFontTx/>
              <a:buChar char="-"/>
            </a:pPr>
            <a:r>
              <a:rPr lang="pt-BR" altLang="pt-BR" sz="2000">
                <a:sym typeface="Symbol" pitchFamily="18" charset="2"/>
              </a:rPr>
              <a:t> A tensão primária deve ser ajustada de acordo com a carga para que se tenha tensão nominal no secundário.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8100" y="669925"/>
            <a:ext cx="91440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2000">
                <a:sym typeface="Symbol" pitchFamily="18" charset="2"/>
              </a:rPr>
              <a:t> Os transformadores são projetados para operarem com alto rendimento.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>
                <a:sym typeface="Symbol" pitchFamily="18" charset="2"/>
              </a:rPr>
              <a:t> Os seguintes aspectos contribuem para que os transformadores apresentem valores baixos de perdas:</a:t>
            </a:r>
          </a:p>
          <a:p>
            <a:pPr lvl="1"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>
                <a:sym typeface="Symbol" pitchFamily="18" charset="2"/>
              </a:rPr>
              <a:t> O transformador é uma máquina estática, ou seja, não tem partes rotativas, não apresentando, portanto, perdas por atrito no eixo e por resistência do ar no entreferro.</a:t>
            </a:r>
          </a:p>
          <a:p>
            <a:pPr lvl="1"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>
                <a:sym typeface="Symbol" pitchFamily="18" charset="2"/>
              </a:rPr>
              <a:t>O núcleo é constituído por placas laminadas e dopadas de materiais de alta resistência elétrica, as quais têm o objetivo de minimizar as perdas por correntes parasitas.</a:t>
            </a:r>
          </a:p>
          <a:p>
            <a:pPr lvl="1"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>
                <a:sym typeface="Symbol" pitchFamily="18" charset="2"/>
              </a:rPr>
              <a:t>Materiais com alta permeabilidade magnética são utilizados para diminuir as perdas por histerese.</a:t>
            </a:r>
          </a:p>
          <a:p>
            <a:pPr lvl="1"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>
                <a:sym typeface="Symbol" pitchFamily="18" charset="2"/>
              </a:rPr>
              <a:t>Transformadores de alta potência apresentam rendimento maior que 99 %.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Rendimento</a:t>
            </a:r>
          </a:p>
        </p:txBody>
      </p:sp>
      <p:sp>
        <p:nvSpPr>
          <p:cNvPr id="2253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0" y="514350"/>
            <a:ext cx="8953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O rendimento de um transformador pode ser definido por:</a:t>
            </a:r>
          </a:p>
        </p:txBody>
      </p:sp>
      <p:graphicFrame>
        <p:nvGraphicFramePr>
          <p:cNvPr id="23555" name="Object 5"/>
          <p:cNvGraphicFramePr>
            <a:graphicFrameLocks noChangeAspect="1"/>
          </p:cNvGraphicFramePr>
          <p:nvPr/>
        </p:nvGraphicFramePr>
        <p:xfrm>
          <a:off x="727075" y="1287463"/>
          <a:ext cx="271303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3" imgW="1765300" imgH="381000" progId="Equation.3">
                  <p:embed/>
                </p:oleObj>
              </mc:Choice>
              <mc:Fallback>
                <p:oleObj name="Equation" r:id="rId3" imgW="1765300" imgH="38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1287463"/>
                        <a:ext cx="271303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44450" y="2860675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As perdas no transformador incluem: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/>
              <a:t> Perdas no núcleo (ferro): P</a:t>
            </a:r>
            <a:r>
              <a:rPr lang="pt-BR" altLang="pt-BR" sz="2000" baseline="-25000"/>
              <a:t>C </a:t>
            </a:r>
            <a:r>
              <a:rPr lang="pt-BR" altLang="pt-BR" sz="2000"/>
              <a:t>(perdas por correntes parasitas e perdas por histerese)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/>
              <a:t>Perdas no cobre: P</a:t>
            </a:r>
            <a:r>
              <a:rPr lang="pt-BR" altLang="pt-BR" sz="2000" baseline="-25000"/>
              <a:t>cu </a:t>
            </a:r>
            <a:r>
              <a:rPr lang="pt-BR" altLang="pt-BR" sz="2000"/>
              <a:t>(perdas ôhmicas)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346575" y="1212850"/>
            <a:ext cx="117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P</a:t>
            </a:r>
            <a:r>
              <a:rPr lang="pt-BR" altLang="pt-BR" sz="2000" baseline="-25000"/>
              <a:t>ENTRADA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5592763" y="1247775"/>
            <a:ext cx="1412875" cy="820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4330700" y="1614488"/>
            <a:ext cx="1258888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>
            <a:off x="6997700" y="1651000"/>
            <a:ext cx="1025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2571" name="Text Box 11"/>
          <p:cNvSpPr txBox="1">
            <a:spLocks noChangeArrowheads="1"/>
          </p:cNvSpPr>
          <p:nvPr/>
        </p:nvSpPr>
        <p:spPr bwMode="auto">
          <a:xfrm>
            <a:off x="5770563" y="1463675"/>
            <a:ext cx="1176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TRAFO</a:t>
            </a:r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5014913" y="2119313"/>
            <a:ext cx="3362325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P</a:t>
            </a:r>
            <a:r>
              <a:rPr lang="pt-BR" altLang="pt-BR" sz="2000" baseline="-25000"/>
              <a:t>PERDAS</a:t>
            </a:r>
            <a:r>
              <a:rPr lang="pt-BR" altLang="pt-BR" sz="2000"/>
              <a:t> = P</a:t>
            </a:r>
            <a:r>
              <a:rPr lang="pt-BR" altLang="pt-BR" sz="2000" baseline="-25000"/>
              <a:t>ENTRADA</a:t>
            </a:r>
            <a:r>
              <a:rPr lang="pt-BR" altLang="pt-BR" sz="2000"/>
              <a:t> </a:t>
            </a:r>
            <a:r>
              <a:rPr lang="pt-BR" altLang="pt-BR" sz="2000">
                <a:sym typeface="Symbol" pitchFamily="18" charset="2"/>
              </a:rPr>
              <a:t></a:t>
            </a:r>
            <a:r>
              <a:rPr lang="pt-BR" altLang="pt-BR" sz="2000"/>
              <a:t> P</a:t>
            </a:r>
            <a:r>
              <a:rPr lang="pt-BR" altLang="pt-BR" sz="2000" baseline="-25000"/>
              <a:t>SAIDA</a:t>
            </a: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7065963" y="1236663"/>
            <a:ext cx="1176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P</a:t>
            </a:r>
            <a:r>
              <a:rPr lang="pt-BR" altLang="pt-BR" sz="2000" baseline="-25000"/>
              <a:t>SAIDA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44450" y="4322763"/>
            <a:ext cx="8953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Portanto:</a:t>
            </a:r>
          </a:p>
        </p:txBody>
      </p:sp>
      <p:graphicFrame>
        <p:nvGraphicFramePr>
          <p:cNvPr id="23565" name="Object 15"/>
          <p:cNvGraphicFramePr>
            <a:graphicFrameLocks noChangeAspect="1"/>
          </p:cNvGraphicFramePr>
          <p:nvPr/>
        </p:nvGraphicFramePr>
        <p:xfrm>
          <a:off x="3074988" y="4868863"/>
          <a:ext cx="31051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5" imgW="2019300" imgH="444500" progId="Equation.3">
                  <p:embed/>
                </p:oleObj>
              </mc:Choice>
              <mc:Fallback>
                <p:oleObj name="Equation" r:id="rId5" imgW="2019300" imgH="444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868863"/>
                        <a:ext cx="310515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Text Box 16"/>
          <p:cNvSpPr txBox="1">
            <a:spLocks noChangeArrowheads="1"/>
          </p:cNvSpPr>
          <p:nvPr/>
        </p:nvSpPr>
        <p:spPr bwMode="auto">
          <a:xfrm>
            <a:off x="55563" y="5942013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olidFill>
                  <a:srgbClr val="FF0000"/>
                </a:solidFill>
              </a:rPr>
              <a:t>Como determinar essas perdas?</a:t>
            </a:r>
          </a:p>
        </p:txBody>
      </p:sp>
      <p:sp>
        <p:nvSpPr>
          <p:cNvPr id="23567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Rendimento</a:t>
            </a:r>
          </a:p>
        </p:txBody>
      </p:sp>
      <p:sp>
        <p:nvSpPr>
          <p:cNvPr id="2356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39700" y="466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As perdas no cobre podem ser determinadas se os parâmetros do transformador forem conhecidos (corrente nos enrolamentos e resistência dos enrolamentos).</a:t>
            </a:r>
          </a:p>
        </p:txBody>
      </p:sp>
      <p:pic>
        <p:nvPicPr>
          <p:cNvPr id="24579" name="Picture 5" descr="C:\Documents and Settings\walmir\Desktop\ET520\MATERIAIS_FIGURAS\AULA12\circui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1697038"/>
            <a:ext cx="6049962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1146175" y="2428875"/>
          <a:ext cx="2508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4" imgW="139639" imgH="203112" progId="Equation.3">
                  <p:embed/>
                </p:oleObj>
              </mc:Choice>
              <mc:Fallback>
                <p:oleObj name="Equation" r:id="rId4" imgW="139639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2428875"/>
                        <a:ext cx="2508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2128838" y="2070100"/>
          <a:ext cx="2508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6" imgW="139639" imgH="203112" progId="Equation.3">
                  <p:embed/>
                </p:oleObj>
              </mc:Choice>
              <mc:Fallback>
                <p:oleObj name="Equation" r:id="rId6" imgW="13963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2070100"/>
                        <a:ext cx="2508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5902325" y="2092325"/>
          <a:ext cx="2730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Equation" r:id="rId8" imgW="152268" imgH="203024" progId="Equation.3">
                  <p:embed/>
                </p:oleObj>
              </mc:Choice>
              <mc:Fallback>
                <p:oleObj name="Equation" r:id="rId8" imgW="152268" imgH="2030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325" y="2092325"/>
                        <a:ext cx="2730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9"/>
          <p:cNvGraphicFramePr>
            <a:graphicFrameLocks noChangeAspect="1"/>
          </p:cNvGraphicFramePr>
          <p:nvPr/>
        </p:nvGraphicFramePr>
        <p:xfrm>
          <a:off x="2611438" y="1395413"/>
          <a:ext cx="2968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7" name="Equation" r:id="rId10" imgW="164957" imgH="190335" progId="Equation.3">
                  <p:embed/>
                </p:oleObj>
              </mc:Choice>
              <mc:Fallback>
                <p:oleObj name="Equation" r:id="rId10" imgW="164957" imgH="19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1395413"/>
                        <a:ext cx="2968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0"/>
          <p:cNvGraphicFramePr>
            <a:graphicFrameLocks noChangeAspect="1"/>
          </p:cNvGraphicFramePr>
          <p:nvPr/>
        </p:nvGraphicFramePr>
        <p:xfrm>
          <a:off x="1692275" y="1376363"/>
          <a:ext cx="3873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Equation" r:id="rId12" imgW="215713" imgH="190335" progId="Equation.3">
                  <p:embed/>
                </p:oleObj>
              </mc:Choice>
              <mc:Fallback>
                <p:oleObj name="Equation" r:id="rId12" imgW="215713" imgH="1903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376363"/>
                        <a:ext cx="3873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11"/>
          <p:cNvGraphicFramePr>
            <a:graphicFrameLocks noChangeAspect="1"/>
          </p:cNvGraphicFramePr>
          <p:nvPr/>
        </p:nvGraphicFramePr>
        <p:xfrm>
          <a:off x="6742113" y="1335088"/>
          <a:ext cx="4111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14" imgW="228600" imgH="190500" progId="Equation.3">
                  <p:embed/>
                </p:oleObj>
              </mc:Choice>
              <mc:Fallback>
                <p:oleObj name="Equation" r:id="rId14" imgW="228600" imgH="19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113" y="1335088"/>
                        <a:ext cx="4111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2"/>
          <p:cNvGraphicFramePr>
            <a:graphicFrameLocks noChangeAspect="1"/>
          </p:cNvGraphicFramePr>
          <p:nvPr/>
        </p:nvGraphicFramePr>
        <p:xfrm>
          <a:off x="5924550" y="1366838"/>
          <a:ext cx="3190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16" imgW="177646" imgH="190335" progId="Equation.3">
                  <p:embed/>
                </p:oleObj>
              </mc:Choice>
              <mc:Fallback>
                <p:oleObj name="Equation" r:id="rId16" imgW="177646" imgH="1903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1366838"/>
                        <a:ext cx="3190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3"/>
          <p:cNvGraphicFramePr>
            <a:graphicFrameLocks noChangeAspect="1"/>
          </p:cNvGraphicFramePr>
          <p:nvPr/>
        </p:nvGraphicFramePr>
        <p:xfrm>
          <a:off x="2581275" y="2617788"/>
          <a:ext cx="3190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18" imgW="177646" imgH="190335" progId="Equation.3">
                  <p:embed/>
                </p:oleObj>
              </mc:Choice>
              <mc:Fallback>
                <p:oleObj name="Equation" r:id="rId18" imgW="177646" imgH="1903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2617788"/>
                        <a:ext cx="3190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4"/>
          <p:cNvGraphicFramePr>
            <a:graphicFrameLocks noChangeAspect="1"/>
          </p:cNvGraphicFramePr>
          <p:nvPr/>
        </p:nvGraphicFramePr>
        <p:xfrm>
          <a:off x="3903663" y="2608263"/>
          <a:ext cx="3873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20" imgW="215713" imgH="190335" progId="Equation.3">
                  <p:embed/>
                </p:oleObj>
              </mc:Choice>
              <mc:Fallback>
                <p:oleObj name="Equation" r:id="rId20" imgW="215713" imgH="1903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2608263"/>
                        <a:ext cx="3873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5"/>
          <p:cNvGraphicFramePr>
            <a:graphicFrameLocks noChangeAspect="1"/>
          </p:cNvGraphicFramePr>
          <p:nvPr/>
        </p:nvGraphicFramePr>
        <p:xfrm>
          <a:off x="7299325" y="2486025"/>
          <a:ext cx="2968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22" imgW="164957" imgH="203024" progId="Equation.3">
                  <p:embed/>
                </p:oleObj>
              </mc:Choice>
              <mc:Fallback>
                <p:oleObj name="Equation" r:id="rId22" imgW="164957" imgH="2030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25" y="2486025"/>
                        <a:ext cx="29686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6"/>
          <p:cNvGraphicFramePr>
            <a:graphicFrameLocks noChangeAspect="1"/>
          </p:cNvGraphicFramePr>
          <p:nvPr/>
        </p:nvGraphicFramePr>
        <p:xfrm>
          <a:off x="4302125" y="2470150"/>
          <a:ext cx="2968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24" imgW="164957" imgH="203024" progId="Equation.3">
                  <p:embed/>
                </p:oleObj>
              </mc:Choice>
              <mc:Fallback>
                <p:oleObj name="Equation" r:id="rId24" imgW="164957" imgH="203024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5" y="2470150"/>
                        <a:ext cx="29686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7"/>
          <p:cNvGraphicFramePr>
            <a:graphicFrameLocks noChangeAspect="1"/>
          </p:cNvGraphicFramePr>
          <p:nvPr/>
        </p:nvGraphicFramePr>
        <p:xfrm>
          <a:off x="5157788" y="2432050"/>
          <a:ext cx="31908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26" imgW="177569" imgH="202936" progId="Equation.3">
                  <p:embed/>
                </p:oleObj>
              </mc:Choice>
              <mc:Fallback>
                <p:oleObj name="Equation" r:id="rId26" imgW="177569" imgH="20293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2432050"/>
                        <a:ext cx="319087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1882775" y="206692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>
            <a:off x="5607050" y="2009775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>
            <a:off x="3513138" y="1898650"/>
            <a:ext cx="4762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24595" name="Object 21"/>
          <p:cNvGraphicFramePr>
            <a:graphicFrameLocks noChangeAspect="1"/>
          </p:cNvGraphicFramePr>
          <p:nvPr/>
        </p:nvGraphicFramePr>
        <p:xfrm>
          <a:off x="3565525" y="1882775"/>
          <a:ext cx="2746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Equation" r:id="rId28" imgW="152268" imgH="215713" progId="Equation.3">
                  <p:embed/>
                </p:oleObj>
              </mc:Choice>
              <mc:Fallback>
                <p:oleObj name="Equation" r:id="rId28" imgW="152268" imgH="215713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1882775"/>
                        <a:ext cx="27463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6" name="Object 22"/>
          <p:cNvGraphicFramePr>
            <a:graphicFrameLocks noChangeAspect="1"/>
          </p:cNvGraphicFramePr>
          <p:nvPr/>
        </p:nvGraphicFramePr>
        <p:xfrm>
          <a:off x="3752850" y="1349375"/>
          <a:ext cx="2746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tion" r:id="rId30" imgW="152268" imgH="215713" progId="Equation.3">
                  <p:embed/>
                </p:oleObj>
              </mc:Choice>
              <mc:Fallback>
                <p:oleObj name="Equation" r:id="rId30" imgW="152268" imgH="21571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1349375"/>
                        <a:ext cx="27463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7" name="Line 23"/>
          <p:cNvSpPr>
            <a:spLocks noChangeShapeType="1"/>
          </p:cNvSpPr>
          <p:nvPr/>
        </p:nvSpPr>
        <p:spPr bwMode="auto">
          <a:xfrm>
            <a:off x="3635375" y="1719263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>
            <a:off x="2916238" y="2222500"/>
            <a:ext cx="4762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24599" name="Object 25"/>
          <p:cNvGraphicFramePr>
            <a:graphicFrameLocks noChangeAspect="1"/>
          </p:cNvGraphicFramePr>
          <p:nvPr/>
        </p:nvGraphicFramePr>
        <p:xfrm>
          <a:off x="2587625" y="2185988"/>
          <a:ext cx="2746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Equation" r:id="rId32" imgW="152268" imgH="203024" progId="Equation.3">
                  <p:embed/>
                </p:oleObj>
              </mc:Choice>
              <mc:Fallback>
                <p:oleObj name="Equation" r:id="rId32" imgW="152268" imgH="203024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2185988"/>
                        <a:ext cx="27463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3938588" y="2266950"/>
            <a:ext cx="4762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24601" name="Object 27"/>
          <p:cNvGraphicFramePr>
            <a:graphicFrameLocks noChangeAspect="1"/>
          </p:cNvGraphicFramePr>
          <p:nvPr/>
        </p:nvGraphicFramePr>
        <p:xfrm>
          <a:off x="3990975" y="2224088"/>
          <a:ext cx="3206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Equation" r:id="rId34" imgW="177569" imgH="202936" progId="Equation.3">
                  <p:embed/>
                </p:oleObj>
              </mc:Choice>
              <mc:Fallback>
                <p:oleObj name="Equation" r:id="rId34" imgW="177569" imgH="202936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224088"/>
                        <a:ext cx="3206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28"/>
          <p:cNvGraphicFramePr>
            <a:graphicFrameLocks noChangeAspect="1"/>
          </p:cNvGraphicFramePr>
          <p:nvPr/>
        </p:nvGraphicFramePr>
        <p:xfrm>
          <a:off x="2203450" y="3849688"/>
          <a:ext cx="48164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36" imgW="2298700" imgH="254000" progId="Equation.3">
                  <p:embed/>
                </p:oleObj>
              </mc:Choice>
              <mc:Fallback>
                <p:oleObj name="Equation" r:id="rId36" imgW="2298700" imgH="2540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3849688"/>
                        <a:ext cx="48164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3" name="Text Box 29"/>
          <p:cNvSpPr txBox="1">
            <a:spLocks noChangeArrowheads="1"/>
          </p:cNvSpPr>
          <p:nvPr/>
        </p:nvSpPr>
        <p:spPr bwMode="auto">
          <a:xfrm>
            <a:off x="177800" y="4454525"/>
            <a:ext cx="914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R</a:t>
            </a:r>
            <a:r>
              <a:rPr lang="pt-BR" altLang="pt-BR" sz="2000" baseline="-25000">
                <a:sym typeface="Symbol" pitchFamily="18" charset="2"/>
              </a:rPr>
              <a:t>eq,1</a:t>
            </a:r>
            <a:r>
              <a:rPr lang="pt-BR" altLang="pt-BR" sz="2000">
                <a:sym typeface="Symbol" pitchFamily="18" charset="2"/>
              </a:rPr>
              <a:t> = resistência equivalente dos enrolamentos referida ao primário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R</a:t>
            </a:r>
            <a:r>
              <a:rPr lang="pt-BR" altLang="pt-BR" sz="2000" baseline="-25000">
                <a:sym typeface="Symbol" pitchFamily="18" charset="2"/>
              </a:rPr>
              <a:t>eq,2</a:t>
            </a:r>
            <a:r>
              <a:rPr lang="pt-BR" altLang="pt-BR" sz="2000">
                <a:sym typeface="Symbol" pitchFamily="18" charset="2"/>
              </a:rPr>
              <a:t> = resistência equivalente dos enrolamentos referida ao secundário</a:t>
            </a:r>
          </a:p>
        </p:txBody>
      </p:sp>
      <p:sp>
        <p:nvSpPr>
          <p:cNvPr id="323614" name="Text Box 30"/>
          <p:cNvSpPr txBox="1">
            <a:spLocks noChangeArrowheads="1"/>
          </p:cNvSpPr>
          <p:nvPr/>
        </p:nvSpPr>
        <p:spPr bwMode="auto">
          <a:xfrm>
            <a:off x="101600" y="5610225"/>
            <a:ext cx="86471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olidFill>
                  <a:srgbClr val="FF0000"/>
                </a:solidFill>
                <a:sym typeface="Symbol" pitchFamily="18" charset="2"/>
              </a:rPr>
              <a:t>As perdas no cobre são, portanto, proporcionais ao quadrado da corrente de carga.</a:t>
            </a:r>
          </a:p>
        </p:txBody>
      </p:sp>
      <p:sp>
        <p:nvSpPr>
          <p:cNvPr id="24605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Rendimento – Perdas no Cobre</a:t>
            </a:r>
          </a:p>
        </p:txBody>
      </p:sp>
      <p:sp>
        <p:nvSpPr>
          <p:cNvPr id="2460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8100" y="466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As perdas no núcleo podem ser determinadas pelo teste em vazio, ou a partir dos parâmetros do circuito equivalente.</a:t>
            </a:r>
          </a:p>
        </p:txBody>
      </p:sp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2968625" y="4041775"/>
          <a:ext cx="25749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3" imgW="1600200" imgH="457200" progId="Equation.3">
                  <p:embed/>
                </p:oleObj>
              </mc:Choice>
              <mc:Fallback>
                <p:oleObj name="Equation" r:id="rId3" imgW="16002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041775"/>
                        <a:ext cx="25749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4" name="Picture 6" descr="C:\Documents and Settings\walmir\Desktop\ET520\MATERIAIS_FIGURAS\AULA12\diagrama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558925"/>
            <a:ext cx="2257425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5" name="Object 7"/>
          <p:cNvGraphicFramePr>
            <a:graphicFrameLocks noChangeAspect="1"/>
          </p:cNvGraphicFramePr>
          <p:nvPr/>
        </p:nvGraphicFramePr>
        <p:xfrm>
          <a:off x="2770188" y="2486025"/>
          <a:ext cx="29686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6" imgW="164957" imgH="203024" progId="Equation.3">
                  <p:embed/>
                </p:oleObj>
              </mc:Choice>
              <mc:Fallback>
                <p:oleObj name="Equation" r:id="rId6" imgW="164957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2486025"/>
                        <a:ext cx="296862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8"/>
          <p:cNvGraphicFramePr>
            <a:graphicFrameLocks noChangeAspect="1"/>
          </p:cNvGraphicFramePr>
          <p:nvPr/>
        </p:nvGraphicFramePr>
        <p:xfrm>
          <a:off x="4191000" y="1608138"/>
          <a:ext cx="2746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8" imgW="152268" imgH="215713" progId="Equation.3">
                  <p:embed/>
                </p:oleObj>
              </mc:Choice>
              <mc:Fallback>
                <p:oleObj name="Equation" r:id="rId8" imgW="152268" imgH="2157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08138"/>
                        <a:ext cx="27463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9"/>
          <p:cNvGraphicFramePr>
            <a:graphicFrameLocks noChangeAspect="1"/>
          </p:cNvGraphicFramePr>
          <p:nvPr/>
        </p:nvGraphicFramePr>
        <p:xfrm>
          <a:off x="4502150" y="1962150"/>
          <a:ext cx="3206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1962150"/>
                        <a:ext cx="3206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10"/>
          <p:cNvGraphicFramePr>
            <a:graphicFrameLocks noChangeAspect="1"/>
          </p:cNvGraphicFramePr>
          <p:nvPr/>
        </p:nvGraphicFramePr>
        <p:xfrm>
          <a:off x="3419475" y="2047875"/>
          <a:ext cx="2746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12" imgW="152268" imgH="203024" progId="Equation.3">
                  <p:embed/>
                </p:oleObj>
              </mc:Choice>
              <mc:Fallback>
                <p:oleObj name="Equation" r:id="rId12" imgW="152268" imgH="2030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047875"/>
                        <a:ext cx="27463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3333750" y="2425700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i="1">
                <a:sym typeface="Symbol" pitchFamily="18" charset="2"/>
              </a:rPr>
              <a:t>R</a:t>
            </a:r>
            <a:r>
              <a:rPr lang="pt-BR" altLang="pt-BR" sz="2400" i="1" baseline="-25000">
                <a:sym typeface="Symbol" pitchFamily="18" charset="2"/>
              </a:rPr>
              <a:t>c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4457700" y="241617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i="1">
                <a:sym typeface="Symbol" pitchFamily="18" charset="2"/>
              </a:rPr>
              <a:t>X</a:t>
            </a:r>
            <a:r>
              <a:rPr lang="pt-BR" altLang="pt-BR" sz="2400" i="1" baseline="-25000">
                <a:sym typeface="Symbol" pitchFamily="18" charset="2"/>
              </a:rPr>
              <a:t>m</a:t>
            </a:r>
          </a:p>
        </p:txBody>
      </p:sp>
      <p:sp>
        <p:nvSpPr>
          <p:cNvPr id="324621" name="Text Box 13"/>
          <p:cNvSpPr txBox="1">
            <a:spLocks noChangeArrowheads="1"/>
          </p:cNvSpPr>
          <p:nvPr/>
        </p:nvSpPr>
        <p:spPr bwMode="auto">
          <a:xfrm>
            <a:off x="0" y="561022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olidFill>
                  <a:srgbClr val="FF0000"/>
                </a:solidFill>
                <a:sym typeface="Symbol" pitchFamily="18" charset="2"/>
              </a:rPr>
              <a:t>As perdas no núcleo são, portanto, proporcionais ao quadrado da tensão aplicada.</a:t>
            </a:r>
          </a:p>
        </p:txBody>
      </p:sp>
      <p:sp>
        <p:nvSpPr>
          <p:cNvPr id="25612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Rendimento – Perdas no Ferro (Núcleo)</a:t>
            </a:r>
          </a:p>
        </p:txBody>
      </p:sp>
      <p:sp>
        <p:nvSpPr>
          <p:cNvPr id="25613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0" y="27241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Finalmente, a partir da obtenção dos valores de perdas no núcleo e no cobre, o rendimento do transformador em estudo pode ser obtido, para qualquer condição de operação por:</a:t>
            </a:r>
          </a:p>
        </p:txBody>
      </p:sp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2581275" y="3713163"/>
          <a:ext cx="34766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3" imgW="2260600" imgH="571500" progId="Equation.3">
                  <p:embed/>
                </p:oleObj>
              </mc:Choice>
              <mc:Fallback>
                <p:oleObj name="Equation" r:id="rId3" imgW="2260600" imgH="571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3713163"/>
                        <a:ext cx="34766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0" y="59055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A potência de saída do transformador pode ser obtida por:</a:t>
            </a:r>
          </a:p>
        </p:txBody>
      </p:sp>
      <p:graphicFrame>
        <p:nvGraphicFramePr>
          <p:cNvPr id="26629" name="Object 7"/>
          <p:cNvGraphicFramePr>
            <a:graphicFrameLocks noChangeAspect="1"/>
          </p:cNvGraphicFramePr>
          <p:nvPr/>
        </p:nvGraphicFramePr>
        <p:xfrm>
          <a:off x="3308350" y="1208088"/>
          <a:ext cx="21018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5" imgW="1193800" imgH="228600" progId="Equation.3">
                  <p:embed/>
                </p:oleObj>
              </mc:Choice>
              <mc:Fallback>
                <p:oleObj name="Equation" r:id="rId5" imgW="11938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1208088"/>
                        <a:ext cx="21018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0" y="16446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onde, V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e I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representam a tensão e corrente na saída (carga) do transformador, respectivamente. E o ângulo </a:t>
            </a:r>
            <a:r>
              <a:rPr lang="pt-BR" altLang="pt-BR" sz="2000">
                <a:cs typeface="Times New Roman" pitchFamily="18" charset="0"/>
              </a:rPr>
              <a:t>θ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representa a defasagem angular entre os fasores </a:t>
            </a:r>
            <a:r>
              <a:rPr lang="pt-BR" altLang="pt-BR" sz="2000" b="1">
                <a:sym typeface="Symbol" pitchFamily="18" charset="2"/>
              </a:rPr>
              <a:t>V</a:t>
            </a:r>
            <a:r>
              <a:rPr lang="pt-BR" altLang="pt-BR" sz="2000" b="1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e </a:t>
            </a:r>
            <a:r>
              <a:rPr lang="pt-BR" altLang="pt-BR" sz="2000" b="1">
                <a:sym typeface="Symbol" pitchFamily="18" charset="2"/>
              </a:rPr>
              <a:t>I</a:t>
            </a:r>
            <a:r>
              <a:rPr lang="pt-BR" altLang="pt-BR" sz="2000" b="1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, ou seja </a:t>
            </a:r>
            <a:r>
              <a:rPr lang="pt-BR" altLang="pt-BR" sz="2000">
                <a:cs typeface="Times New Roman" pitchFamily="18" charset="0"/>
              </a:rPr>
              <a:t>θ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 é o ângulo da carga.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0" y="4568825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2100" indent="-2921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sz="2000">
                <a:solidFill>
                  <a:srgbClr val="FF0000"/>
                </a:solidFill>
                <a:sym typeface="Symbol" pitchFamily="18" charset="2"/>
              </a:rPr>
              <a:t>Considerando que a tensão na carga é mantida constante e que as perdas no núcleo  praticamente não variam com o carregamento, pode-se concluir que o rendimento depende da corrente exigida pela carga (I</a:t>
            </a:r>
            <a:r>
              <a:rPr lang="pt-BR" altLang="pt-BR" sz="2000" baseline="-2500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pt-BR" altLang="pt-BR" sz="2000">
                <a:solidFill>
                  <a:srgbClr val="FF0000"/>
                </a:solidFill>
                <a:sym typeface="Symbol" pitchFamily="18" charset="2"/>
              </a:rPr>
              <a:t>) e do fator de potência da carga (cos</a:t>
            </a:r>
            <a:r>
              <a:rPr lang="pt-BR" altLang="pt-BR" sz="2000">
                <a:solidFill>
                  <a:srgbClr val="FF0000"/>
                </a:solidFill>
                <a:cs typeface="Times New Roman" pitchFamily="18" charset="0"/>
              </a:rPr>
              <a:t>θ</a:t>
            </a:r>
            <a:r>
              <a:rPr lang="pt-BR" altLang="pt-BR" sz="2000" baseline="-2500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pt-BR" altLang="pt-BR" sz="200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pt-BR" altLang="pt-BR" sz="2000">
                <a:sym typeface="Symbol" pitchFamily="18" charset="2"/>
              </a:rPr>
              <a:t> </a:t>
            </a:r>
          </a:p>
        </p:txBody>
      </p:sp>
      <p:graphicFrame>
        <p:nvGraphicFramePr>
          <p:cNvPr id="26632" name="Object 10"/>
          <p:cNvGraphicFramePr>
            <a:graphicFrameLocks noChangeAspect="1"/>
          </p:cNvGraphicFramePr>
          <p:nvPr/>
        </p:nvGraphicFramePr>
        <p:xfrm>
          <a:off x="2619375" y="5819775"/>
          <a:ext cx="341788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7" imgW="2222500" imgH="419100" progId="Equation.3">
                  <p:embed/>
                </p:oleObj>
              </mc:Choice>
              <mc:Fallback>
                <p:oleObj name="Equation" r:id="rId7" imgW="22225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5819775"/>
                        <a:ext cx="3417888" cy="6461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Rendimento – Potência de Saída</a:t>
            </a:r>
          </a:p>
        </p:txBody>
      </p:sp>
      <p:sp>
        <p:nvSpPr>
          <p:cNvPr id="26634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0" y="4381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Considerando a tensão na carga (V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) e o fator de potência (cos</a:t>
            </a:r>
            <a:r>
              <a:rPr lang="pt-BR" altLang="pt-BR" sz="2000">
                <a:cs typeface="Times New Roman" pitchFamily="18" charset="0"/>
              </a:rPr>
              <a:t>θ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) constantes, e avaliando somente a variação da corrente de carga (I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), tem-se que o rendimento máximo ocorre para:</a:t>
            </a:r>
          </a:p>
        </p:txBody>
      </p:sp>
      <p:graphicFrame>
        <p:nvGraphicFramePr>
          <p:cNvPr id="27651" name="Object 5"/>
          <p:cNvGraphicFramePr>
            <a:graphicFrameLocks noChangeAspect="1"/>
          </p:cNvGraphicFramePr>
          <p:nvPr/>
        </p:nvGraphicFramePr>
        <p:xfrm>
          <a:off x="3475038" y="1482725"/>
          <a:ext cx="80168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520474" imgH="431613" progId="Equation.3">
                  <p:embed/>
                </p:oleObj>
              </mc:Choice>
              <mc:Fallback>
                <p:oleObj name="Equation" r:id="rId3" imgW="520474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1482725"/>
                        <a:ext cx="80168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6"/>
          <p:cNvGraphicFramePr>
            <a:graphicFrameLocks noChangeAspect="1"/>
          </p:cNvGraphicFramePr>
          <p:nvPr/>
        </p:nvGraphicFramePr>
        <p:xfrm>
          <a:off x="733425" y="4021138"/>
          <a:ext cx="75580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5" imgW="4914900" imgH="533400" progId="Equation.3">
                  <p:embed/>
                </p:oleObj>
              </mc:Choice>
              <mc:Fallback>
                <p:oleObj name="Equation" r:id="rId5" imgW="49149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4021138"/>
                        <a:ext cx="75580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0" y="210185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Lembrando que:</a:t>
            </a:r>
          </a:p>
        </p:txBody>
      </p:sp>
      <p:graphicFrame>
        <p:nvGraphicFramePr>
          <p:cNvPr id="27654" name="Object 8"/>
          <p:cNvGraphicFramePr>
            <a:graphicFrameLocks noChangeAspect="1"/>
          </p:cNvGraphicFramePr>
          <p:nvPr/>
        </p:nvGraphicFramePr>
        <p:xfrm>
          <a:off x="969963" y="2538413"/>
          <a:ext cx="20399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7" imgW="1167893" imgH="495085" progId="Equation.3">
                  <p:embed/>
                </p:oleObj>
              </mc:Choice>
              <mc:Fallback>
                <p:oleObj name="Equation" r:id="rId7" imgW="1167893" imgH="49508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538413"/>
                        <a:ext cx="2039937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0" y="351155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Temos que:</a:t>
            </a:r>
          </a:p>
        </p:txBody>
      </p:sp>
      <p:sp>
        <p:nvSpPr>
          <p:cNvPr id="27656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Condições para Rendimento Máximo</a:t>
            </a:r>
          </a:p>
        </p:txBody>
      </p:sp>
      <p:sp>
        <p:nvSpPr>
          <p:cNvPr id="2765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0" y="43815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Logo, temos que:</a:t>
            </a:r>
          </a:p>
        </p:txBody>
      </p:sp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1619250" y="996950"/>
          <a:ext cx="466883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3035300" imgH="254000" progId="Equation.3">
                  <p:embed/>
                </p:oleObj>
              </mc:Choice>
              <mc:Fallback>
                <p:oleObj name="Equation" r:id="rId3" imgW="30353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996950"/>
                        <a:ext cx="466883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0" y="170815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E, finalmente, isolando P</a:t>
            </a:r>
            <a:r>
              <a:rPr lang="pt-BR" altLang="pt-BR" sz="2000" baseline="-25000">
                <a:sym typeface="Symbol" pitchFamily="18" charset="2"/>
              </a:rPr>
              <a:t>C</a:t>
            </a:r>
            <a:r>
              <a:rPr lang="pt-BR" altLang="pt-BR" sz="2000">
                <a:sym typeface="Symbol" pitchFamily="18" charset="2"/>
              </a:rPr>
              <a:t>:</a:t>
            </a:r>
          </a:p>
        </p:txBody>
      </p:sp>
      <p:graphicFrame>
        <p:nvGraphicFramePr>
          <p:cNvPr id="28677" name="Object 7"/>
          <p:cNvGraphicFramePr>
            <a:graphicFrameLocks noChangeAspect="1"/>
          </p:cNvGraphicFramePr>
          <p:nvPr/>
        </p:nvGraphicFramePr>
        <p:xfrm>
          <a:off x="2954338" y="2216150"/>
          <a:ext cx="19907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5" imgW="1155700" imgH="254000" progId="Equation.3">
                  <p:embed/>
                </p:oleObj>
              </mc:Choice>
              <mc:Fallback>
                <p:oleObj name="Equation" r:id="rId5" imgW="1155700" imgH="254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2216150"/>
                        <a:ext cx="19907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0" y="29019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Do resultado acima, pode-se concluir que o rendimento máximo ocorre quando as </a:t>
            </a:r>
            <a:r>
              <a:rPr lang="pt-BR" altLang="pt-BR" sz="2000" b="1">
                <a:solidFill>
                  <a:schemeClr val="accent2"/>
                </a:solidFill>
                <a:sym typeface="Symbol" pitchFamily="18" charset="2"/>
              </a:rPr>
              <a:t>perdas no núcleo se igualam às perdas no cobre</a:t>
            </a:r>
            <a:r>
              <a:rPr lang="pt-BR" altLang="pt-BR" sz="2000">
                <a:sym typeface="Symbol" pitchFamily="18" charset="2"/>
              </a:rPr>
              <a:t>.</a:t>
            </a:r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2908300" y="2197100"/>
            <a:ext cx="2171700" cy="48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8680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Condições para Rendimento Máximo</a:t>
            </a:r>
          </a:p>
        </p:txBody>
      </p:sp>
      <p:sp>
        <p:nvSpPr>
          <p:cNvPr id="28681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0" y="4381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Considerando agora somente a variação do ângulo </a:t>
            </a:r>
            <a:r>
              <a:rPr lang="pt-BR" altLang="pt-BR" sz="2000">
                <a:cs typeface="Times New Roman" pitchFamily="18" charset="0"/>
              </a:rPr>
              <a:t>θ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, tem-se que o rendimento máximo ocorre para:</a:t>
            </a: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3811588" y="860425"/>
          <a:ext cx="83978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3" imgW="545863" imgH="431613" progId="Equation.3">
                  <p:embed/>
                </p:oleObj>
              </mc:Choice>
              <mc:Fallback>
                <p:oleObj name="Equation" r:id="rId3" imgW="545863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860425"/>
                        <a:ext cx="83978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6"/>
          <p:cNvGraphicFramePr>
            <a:graphicFrameLocks noChangeAspect="1"/>
          </p:cNvGraphicFramePr>
          <p:nvPr/>
        </p:nvGraphicFramePr>
        <p:xfrm>
          <a:off x="738188" y="1852613"/>
          <a:ext cx="72850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5" imgW="4737100" imgH="533400" progId="Equation.3">
                  <p:embed/>
                </p:oleObj>
              </mc:Choice>
              <mc:Fallback>
                <p:oleObj name="Equation" r:id="rId5" imgW="47371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852613"/>
                        <a:ext cx="728503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0" y="1436688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Temos que:</a:t>
            </a:r>
          </a:p>
        </p:txBody>
      </p:sp>
      <p:sp>
        <p:nvSpPr>
          <p:cNvPr id="29702" name="Text Box 11"/>
          <p:cNvSpPr txBox="1">
            <a:spLocks noChangeArrowheads="1"/>
          </p:cNvSpPr>
          <p:nvPr/>
        </p:nvSpPr>
        <p:spPr bwMode="auto">
          <a:xfrm>
            <a:off x="0" y="286702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Simplificando a expressão acima, obtém-se:</a:t>
            </a:r>
          </a:p>
        </p:txBody>
      </p:sp>
      <p:graphicFrame>
        <p:nvGraphicFramePr>
          <p:cNvPr id="29703" name="Object 12"/>
          <p:cNvGraphicFramePr>
            <a:graphicFrameLocks noChangeAspect="1"/>
          </p:cNvGraphicFramePr>
          <p:nvPr/>
        </p:nvGraphicFramePr>
        <p:xfrm>
          <a:off x="293688" y="3355975"/>
          <a:ext cx="27924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7" imgW="1739900" imgH="254000" progId="Equation.3">
                  <p:embed/>
                </p:oleObj>
              </mc:Choice>
              <mc:Fallback>
                <p:oleObj name="Equation" r:id="rId7" imgW="1739900" imgH="254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3355975"/>
                        <a:ext cx="279241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0" y="380682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Para que a equação acima seja válida:</a:t>
            </a:r>
          </a:p>
        </p:txBody>
      </p:sp>
      <p:graphicFrame>
        <p:nvGraphicFramePr>
          <p:cNvPr id="29705" name="Object 14"/>
          <p:cNvGraphicFramePr>
            <a:graphicFrameLocks noChangeAspect="1"/>
          </p:cNvGraphicFramePr>
          <p:nvPr/>
        </p:nvGraphicFramePr>
        <p:xfrm>
          <a:off x="339725" y="4354513"/>
          <a:ext cx="4354513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9" imgW="2895600" imgH="673100" progId="Equation.3">
                  <p:embed/>
                </p:oleObj>
              </mc:Choice>
              <mc:Fallback>
                <p:oleObj name="Equation" r:id="rId9" imgW="2895600" imgH="673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354513"/>
                        <a:ext cx="4354513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5"/>
          <p:cNvSpPr txBox="1">
            <a:spLocks noChangeArrowheads="1"/>
          </p:cNvSpPr>
          <p:nvPr/>
        </p:nvSpPr>
        <p:spPr bwMode="auto">
          <a:xfrm>
            <a:off x="0" y="59404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Portanto, o rendimento máximo ocorre para quando o </a:t>
            </a:r>
            <a:r>
              <a:rPr lang="pt-BR" altLang="pt-BR" sz="2000" b="1">
                <a:solidFill>
                  <a:schemeClr val="accent2"/>
                </a:solidFill>
                <a:sym typeface="Symbol" pitchFamily="18" charset="2"/>
              </a:rPr>
              <a:t>fator de potência da carga (</a:t>
            </a:r>
            <a:r>
              <a:rPr lang="pt-BR" altLang="pt-BR" sz="2000" b="1">
                <a:solidFill>
                  <a:schemeClr val="accent2"/>
                </a:solidFill>
              </a:rPr>
              <a:t>cos</a:t>
            </a:r>
            <a:r>
              <a:rPr lang="pt-BR" altLang="pt-BR" sz="2000" b="1">
                <a:solidFill>
                  <a:schemeClr val="accent2"/>
                </a:solidFill>
                <a:cs typeface="Times New Roman" pitchFamily="18" charset="0"/>
              </a:rPr>
              <a:t>θ</a:t>
            </a:r>
            <a:r>
              <a:rPr lang="pt-BR" altLang="pt-BR" sz="2000" b="1" baseline="-25000">
                <a:solidFill>
                  <a:schemeClr val="accent2"/>
                </a:solidFill>
              </a:rPr>
              <a:t>2</a:t>
            </a:r>
            <a:r>
              <a:rPr lang="pt-BR" altLang="pt-BR" sz="2000" b="1">
                <a:solidFill>
                  <a:schemeClr val="accent2"/>
                </a:solidFill>
                <a:sym typeface="Symbol" pitchFamily="18" charset="2"/>
              </a:rPr>
              <a:t>) é unitário.</a:t>
            </a:r>
          </a:p>
        </p:txBody>
      </p:sp>
      <p:sp>
        <p:nvSpPr>
          <p:cNvPr id="29707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Condições para Rendimento Máximo</a:t>
            </a:r>
          </a:p>
        </p:txBody>
      </p:sp>
      <p:sp>
        <p:nvSpPr>
          <p:cNvPr id="2970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0" y="5238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Usualmente, emprega-se um gráfico que representa a variação do rendimento com a corrente de carga e o fator de potência da carga.</a:t>
            </a:r>
          </a:p>
        </p:txBody>
      </p:sp>
      <p:pic>
        <p:nvPicPr>
          <p:cNvPr id="30723" name="Picture 5" descr="C:\Documents and Settings\walmir\Walmir\Work\DISCIPLINAS\ET520\MATERIAIS_FIGURAS\AULA14\eficienci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1406525"/>
            <a:ext cx="4497387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6"/>
          <p:cNvSpPr txBox="1">
            <a:spLocks noChangeArrowheads="1"/>
          </p:cNvSpPr>
          <p:nvPr/>
        </p:nvSpPr>
        <p:spPr bwMode="auto">
          <a:xfrm rot="-5400000">
            <a:off x="815182" y="2785268"/>
            <a:ext cx="217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rendimento (%)</a:t>
            </a:r>
          </a:p>
        </p:txBody>
      </p:sp>
      <p:graphicFrame>
        <p:nvGraphicFramePr>
          <p:cNvPr id="30725" name="Object 8"/>
          <p:cNvGraphicFramePr>
            <a:graphicFrameLocks noChangeAspect="1"/>
          </p:cNvGraphicFramePr>
          <p:nvPr/>
        </p:nvGraphicFramePr>
        <p:xfrm>
          <a:off x="6286500" y="4598988"/>
          <a:ext cx="8413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4" imgW="558558" imgH="393529" progId="Equation.3">
                  <p:embed/>
                </p:oleObj>
              </mc:Choice>
              <mc:Fallback>
                <p:oleObj name="Equation" r:id="rId4" imgW="558558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4598988"/>
                        <a:ext cx="8413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0" y="59817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O transformador pode ser projetado para apresentar rendimento máximo para corrente no secundário (I</a:t>
            </a:r>
            <a:r>
              <a:rPr lang="pt-BR" altLang="pt-BR" sz="2000" baseline="-25000">
                <a:sym typeface="Symbol" pitchFamily="18" charset="2"/>
              </a:rPr>
              <a:t>2</a:t>
            </a:r>
            <a:r>
              <a:rPr lang="pt-BR" altLang="pt-BR" sz="2000">
                <a:sym typeface="Symbol" pitchFamily="18" charset="2"/>
              </a:rPr>
              <a:t>) próxima da nominal.</a:t>
            </a: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Rendimento</a:t>
            </a:r>
          </a:p>
        </p:txBody>
      </p:sp>
      <p:sp>
        <p:nvSpPr>
          <p:cNvPr id="307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Tópicos da Aula de Hoje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152400" y="609600"/>
            <a:ext cx="8763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/>
              <a:t>Transformadores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/>
              <a:t>Obtenção dos parâmetros do circuito equivalente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/>
              <a:t>Regulação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/>
              <a:t>Rendimento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0" y="523875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ym typeface="Symbol" pitchFamily="18" charset="2"/>
              </a:rPr>
              <a:t>Transformadores utilizados para atender as cargas do secundário em sistemas de distribuição usualmente atendem uma carga bastante variável. Neste caso, uma figura de mérito importante é o rendimento diário (ou rendimento energético). O qual pode ser calculado por:</a:t>
            </a:r>
          </a:p>
        </p:txBody>
      </p:sp>
      <p:graphicFrame>
        <p:nvGraphicFramePr>
          <p:cNvPr id="31747" name="Object 8"/>
          <p:cNvGraphicFramePr>
            <a:graphicFrameLocks noChangeAspect="1"/>
          </p:cNvGraphicFramePr>
          <p:nvPr/>
        </p:nvGraphicFramePr>
        <p:xfrm>
          <a:off x="969963" y="2181225"/>
          <a:ext cx="69151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3" imgW="4495800" imgH="381000" progId="Equation.3">
                  <p:embed/>
                </p:oleObj>
              </mc:Choice>
              <mc:Fallback>
                <p:oleObj name="Equation" r:id="rId3" imgW="4495800" imgH="38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181225"/>
                        <a:ext cx="69151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Rendimento Diário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0" y="506413"/>
            <a:ext cx="88392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Para o transformador analisado anteriormente, determine: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(a) o rendimento para carregamento de 75% da carga nominal e fp = 0,6.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(b) A potência de saída para que o rendimento seja máximo e o valor do rendimento máximo. Para qual valor de porcentagem da carga nominal, o rendimento máximo ocorre?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(c) Qual o rendimento com carga nominal?</a:t>
            </a:r>
            <a:endParaRPr lang="pt-BR" altLang="pt-BR" sz="2000">
              <a:sym typeface="Symbol" pitchFamily="18" charset="2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285750" y="2392363"/>
            <a:ext cx="7924800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pt-BR" altLang="pt-BR" sz="1800"/>
              <a:t>                       teste em vazio	              teste de curto-circuito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pt-BR" altLang="pt-BR" sz="1800"/>
              <a:t>Voltímetro:	220 V			150 V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pt-BR" altLang="pt-BR" sz="1800"/>
              <a:t>Amperímetro:	2,5 A			4,55 A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pt-BR" altLang="pt-BR" sz="1800"/>
              <a:t>Wattímetro:	100 W			215 W</a:t>
            </a: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0" y="4114800"/>
            <a:ext cx="28575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1600"/>
              <a:t>Referido ao lado de alta:</a:t>
            </a:r>
            <a:endParaRPr lang="pt-BR" altLang="pt-BR" sz="1600">
              <a:sym typeface="Symbol" pitchFamily="18" charset="2"/>
            </a:endParaRPr>
          </a:p>
        </p:txBody>
      </p:sp>
      <p:pic>
        <p:nvPicPr>
          <p:cNvPr id="32773" name="Picture 6" descr="F:\AULA13\circuit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4891088"/>
            <a:ext cx="2239963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8"/>
          <p:cNvSpPr txBox="1">
            <a:spLocks noChangeAspect="1" noChangeArrowheads="1"/>
          </p:cNvSpPr>
          <p:nvPr/>
        </p:nvSpPr>
        <p:spPr bwMode="auto">
          <a:xfrm>
            <a:off x="1720850" y="465772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/>
              <a:t>10,4 </a:t>
            </a:r>
            <a:r>
              <a:rPr lang="pt-BR" altLang="pt-BR" sz="1000">
                <a:sym typeface="Symbol" pitchFamily="18" charset="2"/>
              </a:rPr>
              <a:t></a:t>
            </a:r>
          </a:p>
        </p:txBody>
      </p:sp>
      <p:sp>
        <p:nvSpPr>
          <p:cNvPr id="32775" name="Rectangle 9"/>
          <p:cNvSpPr>
            <a:spLocks noChangeAspect="1" noChangeArrowheads="1"/>
          </p:cNvSpPr>
          <p:nvPr/>
        </p:nvSpPr>
        <p:spPr bwMode="auto">
          <a:xfrm>
            <a:off x="2305050" y="4635500"/>
            <a:ext cx="606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>
                <a:sym typeface="Symbol" pitchFamily="18" charset="2"/>
              </a:rPr>
              <a:t>31,3 </a:t>
            </a:r>
          </a:p>
        </p:txBody>
      </p:sp>
      <p:sp>
        <p:nvSpPr>
          <p:cNvPr id="32776" name="Rectangle 10"/>
          <p:cNvSpPr>
            <a:spLocks noChangeAspect="1" noChangeArrowheads="1"/>
          </p:cNvSpPr>
          <p:nvPr/>
        </p:nvSpPr>
        <p:spPr bwMode="auto">
          <a:xfrm>
            <a:off x="47625" y="5383213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48.400 </a:t>
            </a:r>
            <a:r>
              <a:rPr lang="pt-BR" altLang="pt-BR" sz="1200">
                <a:sym typeface="Symbol" pitchFamily="18" charset="2"/>
              </a:rPr>
              <a:t></a:t>
            </a:r>
          </a:p>
        </p:txBody>
      </p:sp>
      <p:sp>
        <p:nvSpPr>
          <p:cNvPr id="32777" name="Rectangle 11"/>
          <p:cNvSpPr>
            <a:spLocks noChangeAspect="1" noChangeArrowheads="1"/>
          </p:cNvSpPr>
          <p:nvPr/>
        </p:nvSpPr>
        <p:spPr bwMode="auto">
          <a:xfrm>
            <a:off x="1549400" y="5446713"/>
            <a:ext cx="682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>
                <a:sym typeface="Symbol" pitchFamily="18" charset="2"/>
              </a:rPr>
              <a:t>8.940 </a:t>
            </a:r>
          </a:p>
        </p:txBody>
      </p:sp>
      <p:sp>
        <p:nvSpPr>
          <p:cNvPr id="32778" name="Text Box 13"/>
          <p:cNvSpPr txBox="1">
            <a:spLocks noChangeArrowheads="1"/>
          </p:cNvSpPr>
          <p:nvPr/>
        </p:nvSpPr>
        <p:spPr bwMode="auto">
          <a:xfrm>
            <a:off x="5467350" y="4210050"/>
            <a:ext cx="2438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1600"/>
              <a:t>Referido ao lado de baixa:</a:t>
            </a:r>
            <a:endParaRPr lang="pt-BR" altLang="pt-BR" sz="1600">
              <a:sym typeface="Symbol" pitchFamily="18" charset="2"/>
            </a:endParaRPr>
          </a:p>
        </p:txBody>
      </p:sp>
      <p:pic>
        <p:nvPicPr>
          <p:cNvPr id="32779" name="Picture 14" descr="F:\AULA13\circuit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588" y="4999038"/>
            <a:ext cx="2476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0" name="Rectangle 15"/>
          <p:cNvSpPr>
            <a:spLocks noChangeArrowheads="1"/>
          </p:cNvSpPr>
          <p:nvPr/>
        </p:nvSpPr>
        <p:spPr bwMode="auto">
          <a:xfrm>
            <a:off x="6916738" y="4664075"/>
            <a:ext cx="682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0,104 </a:t>
            </a:r>
            <a:r>
              <a:rPr lang="pt-BR" altLang="pt-BR" sz="1200">
                <a:sym typeface="Symbol" pitchFamily="18" charset="2"/>
              </a:rPr>
              <a:t></a:t>
            </a:r>
          </a:p>
        </p:txBody>
      </p:sp>
      <p:sp>
        <p:nvSpPr>
          <p:cNvPr id="32781" name="Rectangle 16"/>
          <p:cNvSpPr>
            <a:spLocks noChangeArrowheads="1"/>
          </p:cNvSpPr>
          <p:nvPr/>
        </p:nvSpPr>
        <p:spPr bwMode="auto">
          <a:xfrm>
            <a:off x="7545388" y="4683125"/>
            <a:ext cx="682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>
                <a:sym typeface="Symbol" pitchFamily="18" charset="2"/>
              </a:rPr>
              <a:t>0,313 </a:t>
            </a:r>
          </a:p>
        </p:txBody>
      </p:sp>
      <p:sp>
        <p:nvSpPr>
          <p:cNvPr id="32782" name="Rectangle 17"/>
          <p:cNvSpPr>
            <a:spLocks noChangeArrowheads="1"/>
          </p:cNvSpPr>
          <p:nvPr/>
        </p:nvSpPr>
        <p:spPr bwMode="auto">
          <a:xfrm>
            <a:off x="5402263" y="5597525"/>
            <a:ext cx="568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484 </a:t>
            </a:r>
            <a:r>
              <a:rPr lang="pt-BR" altLang="pt-BR" sz="1200">
                <a:sym typeface="Symbol" pitchFamily="18" charset="2"/>
              </a:rPr>
              <a:t></a:t>
            </a:r>
          </a:p>
        </p:txBody>
      </p:sp>
      <p:sp>
        <p:nvSpPr>
          <p:cNvPr id="32783" name="Rectangle 18"/>
          <p:cNvSpPr>
            <a:spLocks noChangeArrowheads="1"/>
          </p:cNvSpPr>
          <p:nvPr/>
        </p:nvSpPr>
        <p:spPr bwMode="auto">
          <a:xfrm>
            <a:off x="6897688" y="5564188"/>
            <a:ext cx="6064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pt-BR" altLang="pt-BR" sz="1200">
                <a:sym typeface="Symbol" pitchFamily="18" charset="2"/>
              </a:rPr>
              <a:t>89,4 </a:t>
            </a:r>
          </a:p>
        </p:txBody>
      </p:sp>
      <p:sp>
        <p:nvSpPr>
          <p:cNvPr id="32784" name="Line 19"/>
          <p:cNvSpPr>
            <a:spLocks noChangeShapeType="1"/>
          </p:cNvSpPr>
          <p:nvPr/>
        </p:nvSpPr>
        <p:spPr bwMode="auto">
          <a:xfrm>
            <a:off x="0" y="24003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5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3278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1"/>
          <p:cNvSpPr txBox="1">
            <a:spLocks noChangeArrowheads="1"/>
          </p:cNvSpPr>
          <p:nvPr/>
        </p:nvSpPr>
        <p:spPr bwMode="auto">
          <a:xfrm>
            <a:off x="12700" y="385763"/>
            <a:ext cx="889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(a) </a:t>
            </a:r>
          </a:p>
        </p:txBody>
      </p:sp>
      <p:graphicFrame>
        <p:nvGraphicFramePr>
          <p:cNvPr id="33795" name="Object 12"/>
          <p:cNvGraphicFramePr>
            <a:graphicFrameLocks noChangeAspect="1"/>
          </p:cNvGraphicFramePr>
          <p:nvPr/>
        </p:nvGraphicFramePr>
        <p:xfrm>
          <a:off x="1073150" y="1979613"/>
          <a:ext cx="4735513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3" imgW="2730500" imgH="571500" progId="Equation.3">
                  <p:embed/>
                </p:oleObj>
              </mc:Choice>
              <mc:Fallback>
                <p:oleObj name="Equation" r:id="rId3" imgW="2730500" imgH="571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979613"/>
                        <a:ext cx="4735513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13"/>
          <p:cNvGraphicFramePr>
            <a:graphicFrameLocks noChangeAspect="1"/>
          </p:cNvGraphicFramePr>
          <p:nvPr/>
        </p:nvGraphicFramePr>
        <p:xfrm>
          <a:off x="317500" y="814388"/>
          <a:ext cx="31051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5" imgW="2019300" imgH="444500" progId="Equation.3">
                  <p:embed/>
                </p:oleObj>
              </mc:Choice>
              <mc:Fallback>
                <p:oleObj name="Equation" r:id="rId5" imgW="2019300" imgH="444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814388"/>
                        <a:ext cx="310515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14"/>
          <p:cNvGraphicFramePr>
            <a:graphicFrameLocks noChangeAspect="1"/>
          </p:cNvGraphicFramePr>
          <p:nvPr/>
        </p:nvGraphicFramePr>
        <p:xfrm>
          <a:off x="622300" y="3465513"/>
          <a:ext cx="49545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7" imgW="2857500" imgH="228600" progId="Equation.3">
                  <p:embed/>
                </p:oleObj>
              </mc:Choice>
              <mc:Fallback>
                <p:oleObj name="Equation" r:id="rId7" imgW="28575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3465513"/>
                        <a:ext cx="495458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15"/>
          <p:cNvSpPr txBox="1">
            <a:spLocks noChangeArrowheads="1"/>
          </p:cNvSpPr>
          <p:nvPr/>
        </p:nvSpPr>
        <p:spPr bwMode="auto">
          <a:xfrm>
            <a:off x="12700" y="18049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(1)</a:t>
            </a:r>
          </a:p>
        </p:txBody>
      </p:sp>
      <p:sp>
        <p:nvSpPr>
          <p:cNvPr id="33799" name="Text Box 16"/>
          <p:cNvSpPr txBox="1">
            <a:spLocks noChangeArrowheads="1"/>
          </p:cNvSpPr>
          <p:nvPr/>
        </p:nvSpPr>
        <p:spPr bwMode="auto">
          <a:xfrm>
            <a:off x="12700" y="311467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(2)</a:t>
            </a:r>
          </a:p>
        </p:txBody>
      </p:sp>
      <p:sp>
        <p:nvSpPr>
          <p:cNvPr id="33800" name="Text Box 17"/>
          <p:cNvSpPr txBox="1">
            <a:spLocks noChangeArrowheads="1"/>
          </p:cNvSpPr>
          <p:nvPr/>
        </p:nvSpPr>
        <p:spPr bwMode="auto">
          <a:xfrm>
            <a:off x="12700" y="4014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(3)</a:t>
            </a:r>
          </a:p>
        </p:txBody>
      </p:sp>
      <p:graphicFrame>
        <p:nvGraphicFramePr>
          <p:cNvPr id="33801" name="Object 18"/>
          <p:cNvGraphicFramePr>
            <a:graphicFrameLocks noChangeAspect="1"/>
          </p:cNvGraphicFramePr>
          <p:nvPr/>
        </p:nvGraphicFramePr>
        <p:xfrm>
          <a:off x="1009650" y="4329113"/>
          <a:ext cx="72786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9" imgW="4406900" imgH="254000" progId="Equation.3">
                  <p:embed/>
                </p:oleObj>
              </mc:Choice>
              <mc:Fallback>
                <p:oleObj name="Equation" r:id="rId9" imgW="4406900" imgH="254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329113"/>
                        <a:ext cx="72786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9"/>
          <p:cNvGraphicFramePr>
            <a:graphicFrameLocks noChangeAspect="1"/>
          </p:cNvGraphicFramePr>
          <p:nvPr/>
        </p:nvGraphicFramePr>
        <p:xfrm>
          <a:off x="658813" y="5510213"/>
          <a:ext cx="40433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11" imgW="2628900" imgH="381000" progId="Equation.3">
                  <p:embed/>
                </p:oleObj>
              </mc:Choice>
              <mc:Fallback>
                <p:oleObj name="Equation" r:id="rId11" imgW="2628900" imgH="381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5510213"/>
                        <a:ext cx="40433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Text Box 20"/>
          <p:cNvSpPr txBox="1">
            <a:spLocks noChangeArrowheads="1"/>
          </p:cNvSpPr>
          <p:nvPr/>
        </p:nvSpPr>
        <p:spPr bwMode="auto">
          <a:xfrm>
            <a:off x="12700" y="4929188"/>
            <a:ext cx="198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Portanto:</a:t>
            </a:r>
          </a:p>
        </p:txBody>
      </p:sp>
      <p:sp>
        <p:nvSpPr>
          <p:cNvPr id="33804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33805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4"/>
          <p:cNvSpPr txBox="1">
            <a:spLocks noChangeArrowheads="1"/>
          </p:cNvSpPr>
          <p:nvPr/>
        </p:nvSpPr>
        <p:spPr bwMode="auto">
          <a:xfrm>
            <a:off x="0" y="420688"/>
            <a:ext cx="609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(b) Sabemos que para rendimento máximo:</a:t>
            </a:r>
          </a:p>
        </p:txBody>
      </p:sp>
      <p:graphicFrame>
        <p:nvGraphicFramePr>
          <p:cNvPr id="34819" name="Object 15"/>
          <p:cNvGraphicFramePr>
            <a:graphicFrameLocks noChangeAspect="1"/>
          </p:cNvGraphicFramePr>
          <p:nvPr/>
        </p:nvGraphicFramePr>
        <p:xfrm>
          <a:off x="668338" y="3462338"/>
          <a:ext cx="39639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Equation" r:id="rId3" imgW="2286000" imgH="215900" progId="Equation.3">
                  <p:embed/>
                </p:oleObj>
              </mc:Choice>
              <mc:Fallback>
                <p:oleObj name="Equation" r:id="rId3" imgW="2286000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3462338"/>
                        <a:ext cx="39639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16"/>
          <p:cNvSpPr txBox="1">
            <a:spLocks noChangeArrowheads="1"/>
          </p:cNvSpPr>
          <p:nvPr/>
        </p:nvSpPr>
        <p:spPr bwMode="auto">
          <a:xfrm>
            <a:off x="0" y="1382713"/>
            <a:ext cx="716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A partir da condição acima, a corrente de carga I</a:t>
            </a:r>
            <a:r>
              <a:rPr lang="pt-BR" altLang="pt-BR" sz="1800" baseline="-25000"/>
              <a:t>2</a:t>
            </a:r>
            <a:r>
              <a:rPr lang="pt-BR" altLang="pt-BR" sz="1800"/>
              <a:t> pode ser determinada: </a:t>
            </a:r>
          </a:p>
        </p:txBody>
      </p:sp>
      <p:sp>
        <p:nvSpPr>
          <p:cNvPr id="34821" name="Text Box 17"/>
          <p:cNvSpPr txBox="1">
            <a:spLocks noChangeArrowheads="1"/>
          </p:cNvSpPr>
          <p:nvPr/>
        </p:nvSpPr>
        <p:spPr bwMode="auto">
          <a:xfrm>
            <a:off x="0" y="29210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Logo, a potência de saída pode ser obtida por:</a:t>
            </a:r>
          </a:p>
        </p:txBody>
      </p:sp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0" y="39116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E o valor do rendimento máximo é :</a:t>
            </a:r>
          </a:p>
        </p:txBody>
      </p:sp>
      <p:graphicFrame>
        <p:nvGraphicFramePr>
          <p:cNvPr id="34823" name="Object 19"/>
          <p:cNvGraphicFramePr>
            <a:graphicFrameLocks noChangeAspect="1"/>
          </p:cNvGraphicFramePr>
          <p:nvPr/>
        </p:nvGraphicFramePr>
        <p:xfrm>
          <a:off x="696913" y="4478338"/>
          <a:ext cx="49212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tion" r:id="rId5" imgW="3200400" imgH="381000" progId="Equation.3">
                  <p:embed/>
                </p:oleObj>
              </mc:Choice>
              <mc:Fallback>
                <p:oleObj name="Equation" r:id="rId5" imgW="3200400" imgH="381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4478338"/>
                        <a:ext cx="49212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20"/>
          <p:cNvGraphicFramePr>
            <a:graphicFrameLocks noChangeAspect="1"/>
          </p:cNvGraphicFramePr>
          <p:nvPr/>
        </p:nvGraphicFramePr>
        <p:xfrm>
          <a:off x="381000" y="925513"/>
          <a:ext cx="34353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7" imgW="1993900" imgH="228600" progId="Equation.3">
                  <p:embed/>
                </p:oleObj>
              </mc:Choice>
              <mc:Fallback>
                <p:oleObj name="Equation" r:id="rId7" imgW="19939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25513"/>
                        <a:ext cx="34353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21"/>
          <p:cNvGraphicFramePr>
            <a:graphicFrameLocks noChangeAspect="1"/>
          </p:cNvGraphicFramePr>
          <p:nvPr/>
        </p:nvGraphicFramePr>
        <p:xfrm>
          <a:off x="381000" y="1839913"/>
          <a:ext cx="37322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Equation" r:id="rId9" imgW="2603500" imgH="469900" progId="Equation.3">
                  <p:embed/>
                </p:oleObj>
              </mc:Choice>
              <mc:Fallback>
                <p:oleObj name="Equation" r:id="rId9" imgW="2603500" imgH="4699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39913"/>
                        <a:ext cx="373221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Line 22"/>
          <p:cNvSpPr>
            <a:spLocks noChangeShapeType="1"/>
          </p:cNvSpPr>
          <p:nvPr/>
        </p:nvSpPr>
        <p:spPr bwMode="auto">
          <a:xfrm flipH="1" flipV="1">
            <a:off x="3429000" y="2373313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27" name="Text Box 23"/>
          <p:cNvSpPr txBox="1">
            <a:spLocks noChangeArrowheads="1"/>
          </p:cNvSpPr>
          <p:nvPr/>
        </p:nvSpPr>
        <p:spPr bwMode="auto">
          <a:xfrm>
            <a:off x="3810000" y="2525713"/>
            <a:ext cx="3962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FF3300"/>
                </a:solidFill>
              </a:rPr>
              <a:t>Obs 2: Resistência Req do lado de baixa</a:t>
            </a:r>
          </a:p>
        </p:txBody>
      </p:sp>
      <p:sp>
        <p:nvSpPr>
          <p:cNvPr id="34828" name="Text Box 24"/>
          <p:cNvSpPr txBox="1">
            <a:spLocks noChangeArrowheads="1"/>
          </p:cNvSpPr>
          <p:nvPr/>
        </p:nvSpPr>
        <p:spPr bwMode="auto">
          <a:xfrm>
            <a:off x="152400" y="5295900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Saída em kVA = 6,82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kVA nominal = 10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Portanto, o rendimento máximo </a:t>
            </a:r>
            <a:r>
              <a:rPr lang="pt-BR" altLang="pt-BR" sz="1800">
                <a:cs typeface="Times New Roman" pitchFamily="18" charset="0"/>
                <a:sym typeface="Symbol" pitchFamily="18" charset="2"/>
              </a:rPr>
              <a:t></a:t>
            </a:r>
            <a:r>
              <a:rPr lang="pt-BR" altLang="pt-BR" sz="1800" baseline="-25000"/>
              <a:t>max</a:t>
            </a:r>
            <a:r>
              <a:rPr lang="pt-BR" altLang="pt-BR" sz="1800"/>
              <a:t> ocorre para 68,2% do carregamento nominal</a:t>
            </a:r>
          </a:p>
        </p:txBody>
      </p:sp>
      <p:sp>
        <p:nvSpPr>
          <p:cNvPr id="34829" name="Text Box 25"/>
          <p:cNvSpPr txBox="1">
            <a:spLocks noChangeArrowheads="1"/>
          </p:cNvSpPr>
          <p:nvPr/>
        </p:nvSpPr>
        <p:spPr bwMode="auto">
          <a:xfrm>
            <a:off x="4495800" y="1768475"/>
            <a:ext cx="3352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FF3300"/>
                </a:solidFill>
              </a:rPr>
              <a:t>Obs 1: I</a:t>
            </a:r>
            <a:r>
              <a:rPr lang="pt-BR" altLang="pt-BR" sz="1800" baseline="-25000">
                <a:solidFill>
                  <a:srgbClr val="FF3300"/>
                </a:solidFill>
              </a:rPr>
              <a:t>Nominal,Baixa</a:t>
            </a:r>
            <a:r>
              <a:rPr lang="pt-BR" altLang="pt-BR" sz="1800">
                <a:solidFill>
                  <a:srgbClr val="FF3300"/>
                </a:solidFill>
              </a:rPr>
              <a:t> = 45,5 A</a:t>
            </a:r>
          </a:p>
        </p:txBody>
      </p:sp>
      <p:sp>
        <p:nvSpPr>
          <p:cNvPr id="34830" name="Line 26"/>
          <p:cNvSpPr>
            <a:spLocks noChangeShapeType="1"/>
          </p:cNvSpPr>
          <p:nvPr/>
        </p:nvSpPr>
        <p:spPr bwMode="auto">
          <a:xfrm flipH="1">
            <a:off x="4038600" y="2068513"/>
            <a:ext cx="533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1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3483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7"/>
          <p:cNvSpPr txBox="1">
            <a:spLocks noChangeArrowheads="1"/>
          </p:cNvSpPr>
          <p:nvPr/>
        </p:nvSpPr>
        <p:spPr bwMode="auto">
          <a:xfrm>
            <a:off x="0" y="409575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(c) Rendimento </a:t>
            </a:r>
            <a:r>
              <a:rPr lang="pt-BR" altLang="pt-BR" sz="1800">
                <a:cs typeface="Times New Roman" pitchFamily="18" charset="0"/>
                <a:sym typeface="Symbol" pitchFamily="18" charset="2"/>
              </a:rPr>
              <a:t> para carga nominal</a:t>
            </a:r>
            <a:r>
              <a:rPr lang="pt-BR" altLang="pt-BR" sz="1800"/>
              <a:t>:</a:t>
            </a:r>
          </a:p>
        </p:txBody>
      </p:sp>
      <p:graphicFrame>
        <p:nvGraphicFramePr>
          <p:cNvPr id="35843" name="Object 18"/>
          <p:cNvGraphicFramePr>
            <a:graphicFrameLocks noChangeAspect="1"/>
          </p:cNvGraphicFramePr>
          <p:nvPr/>
        </p:nvGraphicFramePr>
        <p:xfrm>
          <a:off x="119063" y="1905000"/>
          <a:ext cx="42243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3" imgW="2654300" imgH="241300" progId="Equation.3">
                  <p:embed/>
                </p:oleObj>
              </mc:Choice>
              <mc:Fallback>
                <p:oleObj name="Equation" r:id="rId3" imgW="2654300" imgH="241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905000"/>
                        <a:ext cx="42243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 Box 19"/>
          <p:cNvSpPr txBox="1">
            <a:spLocks noChangeArrowheads="1"/>
          </p:cNvSpPr>
          <p:nvPr/>
        </p:nvSpPr>
        <p:spPr bwMode="auto">
          <a:xfrm>
            <a:off x="0" y="13716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para fp = 1,0 =&gt; melhor caso</a:t>
            </a:r>
          </a:p>
        </p:txBody>
      </p:sp>
      <p:sp>
        <p:nvSpPr>
          <p:cNvPr id="35845" name="Text Box 20"/>
          <p:cNvSpPr txBox="1">
            <a:spLocks noChangeArrowheads="1"/>
          </p:cNvSpPr>
          <p:nvPr/>
        </p:nvSpPr>
        <p:spPr bwMode="auto">
          <a:xfrm>
            <a:off x="0" y="32004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para fp = 0,8</a:t>
            </a:r>
          </a:p>
        </p:txBody>
      </p:sp>
      <p:graphicFrame>
        <p:nvGraphicFramePr>
          <p:cNvPr id="35846" name="Object 21"/>
          <p:cNvGraphicFramePr>
            <a:graphicFrameLocks noChangeAspect="1"/>
          </p:cNvGraphicFramePr>
          <p:nvPr/>
        </p:nvGraphicFramePr>
        <p:xfrm>
          <a:off x="515938" y="2409825"/>
          <a:ext cx="51752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Equation" r:id="rId5" imgW="3365500" imgH="381000" progId="Equation.3">
                  <p:embed/>
                </p:oleObj>
              </mc:Choice>
              <mc:Fallback>
                <p:oleObj name="Equation" r:id="rId5" imgW="3365500" imgH="3810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409825"/>
                        <a:ext cx="51752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22"/>
          <p:cNvGraphicFramePr>
            <a:graphicFrameLocks noChangeAspect="1"/>
          </p:cNvGraphicFramePr>
          <p:nvPr/>
        </p:nvGraphicFramePr>
        <p:xfrm>
          <a:off x="244475" y="892175"/>
          <a:ext cx="6003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7" imgW="3568700" imgH="254000" progId="Equation.3">
                  <p:embed/>
                </p:oleObj>
              </mc:Choice>
              <mc:Fallback>
                <p:oleObj name="Equation" r:id="rId7" imgW="3568700" imgH="254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892175"/>
                        <a:ext cx="60039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Text Box 23"/>
          <p:cNvSpPr txBox="1">
            <a:spLocks noChangeArrowheads="1"/>
          </p:cNvSpPr>
          <p:nvPr/>
        </p:nvSpPr>
        <p:spPr bwMode="auto">
          <a:xfrm>
            <a:off x="152400" y="5284788"/>
            <a:ext cx="845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/>
              <a:t>Obs: Transformadores devem ser dimensionados para atender carga próxima da nominal</a:t>
            </a:r>
          </a:p>
        </p:txBody>
      </p:sp>
      <p:graphicFrame>
        <p:nvGraphicFramePr>
          <p:cNvPr id="35849" name="Object 24"/>
          <p:cNvGraphicFramePr>
            <a:graphicFrameLocks noChangeAspect="1"/>
          </p:cNvGraphicFramePr>
          <p:nvPr/>
        </p:nvGraphicFramePr>
        <p:xfrm>
          <a:off x="403225" y="3663950"/>
          <a:ext cx="396081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9" imgW="2489200" imgH="228600" progId="Equation.3">
                  <p:embed/>
                </p:oleObj>
              </mc:Choice>
              <mc:Fallback>
                <p:oleObj name="Equation" r:id="rId9" imgW="24892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663950"/>
                        <a:ext cx="396081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25"/>
          <p:cNvGraphicFramePr>
            <a:graphicFrameLocks noChangeAspect="1"/>
          </p:cNvGraphicFramePr>
          <p:nvPr/>
        </p:nvGraphicFramePr>
        <p:xfrm>
          <a:off x="630238" y="4316413"/>
          <a:ext cx="509746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11" imgW="3314700" imgH="381000" progId="Equation.3">
                  <p:embed/>
                </p:oleObj>
              </mc:Choice>
              <mc:Fallback>
                <p:oleObj name="Equation" r:id="rId11" imgW="3314700" imgH="3810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4316413"/>
                        <a:ext cx="509746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Text Box 2"/>
          <p:cNvSpPr txBox="1">
            <a:spLocks noChangeArrowheads="1"/>
          </p:cNvSpPr>
          <p:nvPr/>
        </p:nvSpPr>
        <p:spPr bwMode="auto">
          <a:xfrm>
            <a:off x="0" y="-2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Exemplo</a:t>
            </a:r>
          </a:p>
        </p:txBody>
      </p:sp>
      <p:sp>
        <p:nvSpPr>
          <p:cNvPr id="35852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Próxima Aula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Text Box 15"/>
          <p:cNvSpPr txBox="1">
            <a:spLocks noChangeArrowheads="1"/>
          </p:cNvSpPr>
          <p:nvPr/>
        </p:nvSpPr>
        <p:spPr bwMode="auto">
          <a:xfrm>
            <a:off x="152400" y="609600"/>
            <a:ext cx="8763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/>
              <a:t>Polaridade de transformadores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000"/>
              <a:t>Autotransformadores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2000"/>
              <a:t>Transformadores Trifásicos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Determinação dos parâmetros do circuito equivalente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124" name="Grupo 2"/>
          <p:cNvGrpSpPr>
            <a:grpSpLocks/>
          </p:cNvGrpSpPr>
          <p:nvPr/>
        </p:nvGrpSpPr>
        <p:grpSpPr bwMode="auto">
          <a:xfrm>
            <a:off x="1647825" y="993775"/>
            <a:ext cx="6596063" cy="2435225"/>
            <a:chOff x="1647354" y="993902"/>
            <a:chExt cx="6597054" cy="2435098"/>
          </a:xfrm>
        </p:grpSpPr>
        <p:pic>
          <p:nvPicPr>
            <p:cNvPr id="5126" name="Picture 34" descr="F:\AULA13\circuit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1377984"/>
              <a:ext cx="5545138" cy="1885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5127" name="Object 35"/>
            <p:cNvGraphicFramePr>
              <a:graphicFrameLocks noChangeAspect="1"/>
            </p:cNvGraphicFramePr>
            <p:nvPr/>
          </p:nvGraphicFramePr>
          <p:xfrm>
            <a:off x="1647354" y="2234151"/>
            <a:ext cx="250825" cy="373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1" name="Equation" r:id="rId4" imgW="139639" imgH="203112" progId="Equation.3">
                    <p:embed/>
                  </p:oleObj>
                </mc:Choice>
                <mc:Fallback>
                  <p:oleObj name="Equation" r:id="rId4" imgW="139639" imgH="203112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7354" y="2234151"/>
                          <a:ext cx="250825" cy="373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8" name="Object 36"/>
            <p:cNvGraphicFramePr>
              <a:graphicFrameLocks noChangeAspect="1"/>
            </p:cNvGraphicFramePr>
            <p:nvPr/>
          </p:nvGraphicFramePr>
          <p:xfrm>
            <a:off x="3112617" y="1105880"/>
            <a:ext cx="296862" cy="349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6" imgW="164957" imgH="190335" progId="Equation.3">
                    <p:embed/>
                  </p:oleObj>
                </mc:Choice>
                <mc:Fallback>
                  <p:oleObj name="Equation" r:id="rId6" imgW="164957" imgH="190335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2617" y="1105880"/>
                          <a:ext cx="296862" cy="349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Object 37"/>
            <p:cNvGraphicFramePr>
              <a:graphicFrameLocks noChangeAspect="1"/>
            </p:cNvGraphicFramePr>
            <p:nvPr/>
          </p:nvGraphicFramePr>
          <p:xfrm>
            <a:off x="2222029" y="1058255"/>
            <a:ext cx="387350" cy="349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3" name="Equation" r:id="rId8" imgW="215713" imgH="190335" progId="Equation.3">
                    <p:embed/>
                  </p:oleObj>
                </mc:Choice>
                <mc:Fallback>
                  <p:oleObj name="Equation" r:id="rId8" imgW="215713" imgH="190335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2029" y="1058255"/>
                          <a:ext cx="387350" cy="349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0" name="Object 38"/>
            <p:cNvGraphicFramePr>
              <a:graphicFrameLocks noChangeAspect="1"/>
            </p:cNvGraphicFramePr>
            <p:nvPr/>
          </p:nvGraphicFramePr>
          <p:xfrm>
            <a:off x="2582392" y="1799176"/>
            <a:ext cx="250825" cy="373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4" name="Equation" r:id="rId10" imgW="139639" imgH="203112" progId="Equation.3">
                    <p:embed/>
                  </p:oleObj>
                </mc:Choice>
                <mc:Fallback>
                  <p:oleObj name="Equation" r:id="rId10" imgW="139639" imgH="203112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2392" y="1799176"/>
                          <a:ext cx="250825" cy="373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" name="Line 39"/>
            <p:cNvSpPr>
              <a:spLocks noChangeShapeType="1"/>
            </p:cNvSpPr>
            <p:nvPr/>
          </p:nvSpPr>
          <p:spPr bwMode="auto">
            <a:xfrm>
              <a:off x="2336329" y="1802793"/>
              <a:ext cx="828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5132" name="Object 40"/>
            <p:cNvGraphicFramePr>
              <a:graphicFrameLocks noChangeAspect="1"/>
            </p:cNvGraphicFramePr>
            <p:nvPr/>
          </p:nvGraphicFramePr>
          <p:xfrm>
            <a:off x="5358929" y="1897189"/>
            <a:ext cx="274638" cy="396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name="Equation" r:id="rId12" imgW="152268" imgH="215713" progId="Equation.3">
                    <p:embed/>
                  </p:oleObj>
                </mc:Choice>
                <mc:Fallback>
                  <p:oleObj name="Equation" r:id="rId12" imgW="152268" imgH="215713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8929" y="1897189"/>
                          <a:ext cx="274638" cy="3961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3" name="Line 41"/>
            <p:cNvSpPr>
              <a:spLocks noChangeShapeType="1"/>
            </p:cNvSpPr>
            <p:nvPr/>
          </p:nvSpPr>
          <p:spPr bwMode="auto">
            <a:xfrm>
              <a:off x="5136679" y="1817081"/>
              <a:ext cx="828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5134" name="Object 42"/>
            <p:cNvGraphicFramePr>
              <a:graphicFrameLocks noChangeAspect="1"/>
            </p:cNvGraphicFramePr>
            <p:nvPr/>
          </p:nvGraphicFramePr>
          <p:xfrm>
            <a:off x="6133629" y="2146427"/>
            <a:ext cx="296863" cy="396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name="Equation" r:id="rId14" imgW="164885" imgH="215619" progId="Equation.3">
                    <p:embed/>
                  </p:oleObj>
                </mc:Choice>
                <mc:Fallback>
                  <p:oleObj name="Equation" r:id="rId14" imgW="164885" imgH="215619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3629" y="2146427"/>
                          <a:ext cx="296863" cy="3961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5" name="Object 43"/>
            <p:cNvGraphicFramePr>
              <a:graphicFrameLocks noChangeAspect="1"/>
            </p:cNvGraphicFramePr>
            <p:nvPr/>
          </p:nvGraphicFramePr>
          <p:xfrm>
            <a:off x="5690717" y="993902"/>
            <a:ext cx="411162" cy="396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name="Equation" r:id="rId16" imgW="228501" imgH="215806" progId="Equation.3">
                    <p:embed/>
                  </p:oleObj>
                </mc:Choice>
                <mc:Fallback>
                  <p:oleObj name="Equation" r:id="rId16" imgW="228501" imgH="215806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0717" y="993902"/>
                          <a:ext cx="411162" cy="3961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6" name="Object 44"/>
            <p:cNvGraphicFramePr>
              <a:graphicFrameLocks noChangeAspect="1"/>
            </p:cNvGraphicFramePr>
            <p:nvPr/>
          </p:nvGraphicFramePr>
          <p:xfrm>
            <a:off x="4873154" y="1025682"/>
            <a:ext cx="319088" cy="394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Equation" r:id="rId18" imgW="177569" imgH="215619" progId="Equation.3">
                    <p:embed/>
                  </p:oleObj>
                </mc:Choice>
                <mc:Fallback>
                  <p:oleObj name="Equation" r:id="rId18" imgW="177569" imgH="215619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3154" y="1025682"/>
                          <a:ext cx="319088" cy="394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7" name="Object 45"/>
            <p:cNvGraphicFramePr>
              <a:graphicFrameLocks noChangeAspect="1"/>
            </p:cNvGraphicFramePr>
            <p:nvPr/>
          </p:nvGraphicFramePr>
          <p:xfrm>
            <a:off x="3234854" y="2328255"/>
            <a:ext cx="319088" cy="349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name="Equation" r:id="rId20" imgW="177646" imgH="190335" progId="Equation.3">
                    <p:embed/>
                  </p:oleObj>
                </mc:Choice>
                <mc:Fallback>
                  <p:oleObj name="Equation" r:id="rId20" imgW="177646" imgH="190335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4854" y="2328255"/>
                          <a:ext cx="319088" cy="349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8" name="Object 46"/>
            <p:cNvGraphicFramePr>
              <a:graphicFrameLocks noChangeAspect="1"/>
            </p:cNvGraphicFramePr>
            <p:nvPr/>
          </p:nvGraphicFramePr>
          <p:xfrm>
            <a:off x="4623917" y="2337780"/>
            <a:ext cx="387350" cy="349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0" name="Equation" r:id="rId22" imgW="215713" imgH="190335" progId="Equation.3">
                    <p:embed/>
                  </p:oleObj>
                </mc:Choice>
                <mc:Fallback>
                  <p:oleObj name="Equation" r:id="rId22" imgW="215713" imgH="190335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3917" y="2337780"/>
                          <a:ext cx="387350" cy="349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9" name="Object 50"/>
            <p:cNvGraphicFramePr>
              <a:graphicFrameLocks noChangeAspect="1"/>
            </p:cNvGraphicFramePr>
            <p:nvPr/>
          </p:nvGraphicFramePr>
          <p:xfrm>
            <a:off x="7171854" y="2196081"/>
            <a:ext cx="296863" cy="371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1" name="Equation" r:id="rId24" imgW="164957" imgH="203024" progId="Equation.3">
                    <p:embed/>
                  </p:oleObj>
                </mc:Choice>
                <mc:Fallback>
                  <p:oleObj name="Equation" r:id="rId24" imgW="164957" imgH="203024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71854" y="2196081"/>
                          <a:ext cx="296863" cy="371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0" name="Line 51"/>
            <p:cNvSpPr>
              <a:spLocks noChangeShapeType="1"/>
            </p:cNvSpPr>
            <p:nvPr/>
          </p:nvSpPr>
          <p:spPr bwMode="auto">
            <a:xfrm>
              <a:off x="4195292" y="1581600"/>
              <a:ext cx="4762" cy="29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5141" name="Object 52"/>
            <p:cNvGraphicFramePr>
              <a:graphicFrameLocks noChangeAspect="1"/>
            </p:cNvGraphicFramePr>
            <p:nvPr/>
          </p:nvGraphicFramePr>
          <p:xfrm>
            <a:off x="4247679" y="1563814"/>
            <a:ext cx="274638" cy="396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2" name="Equation" r:id="rId26" imgW="152268" imgH="215713" progId="Equation.3">
                    <p:embed/>
                  </p:oleObj>
                </mc:Choice>
                <mc:Fallback>
                  <p:oleObj name="Equation" r:id="rId26" imgW="152268" imgH="215713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7679" y="1563814"/>
                          <a:ext cx="274638" cy="3961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2" name="Line 53"/>
            <p:cNvSpPr>
              <a:spLocks noChangeShapeType="1"/>
            </p:cNvSpPr>
            <p:nvPr/>
          </p:nvSpPr>
          <p:spPr bwMode="auto">
            <a:xfrm>
              <a:off x="3598392" y="1905450"/>
              <a:ext cx="4762" cy="29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5143" name="Object 54"/>
            <p:cNvGraphicFramePr>
              <a:graphicFrameLocks noChangeAspect="1"/>
            </p:cNvGraphicFramePr>
            <p:nvPr/>
          </p:nvGraphicFramePr>
          <p:xfrm>
            <a:off x="3269779" y="1867469"/>
            <a:ext cx="274638" cy="371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3" name="Equation" r:id="rId28" imgW="152268" imgH="203024" progId="Equation.3">
                    <p:embed/>
                  </p:oleObj>
                </mc:Choice>
                <mc:Fallback>
                  <p:oleObj name="Equation" r:id="rId28" imgW="152268" imgH="203024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9779" y="1867469"/>
                          <a:ext cx="274638" cy="371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4" name="Line 55"/>
            <p:cNvSpPr>
              <a:spLocks noChangeShapeType="1"/>
            </p:cNvSpPr>
            <p:nvPr/>
          </p:nvSpPr>
          <p:spPr bwMode="auto">
            <a:xfrm>
              <a:off x="4620742" y="1949900"/>
              <a:ext cx="4762" cy="29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5145" name="Object 56"/>
            <p:cNvGraphicFramePr>
              <a:graphicFrameLocks noChangeAspect="1"/>
            </p:cNvGraphicFramePr>
            <p:nvPr/>
          </p:nvGraphicFramePr>
          <p:xfrm>
            <a:off x="4673129" y="1905569"/>
            <a:ext cx="320675" cy="371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4" name="Equation" r:id="rId30" imgW="177569" imgH="202936" progId="Equation.3">
                    <p:embed/>
                  </p:oleObj>
                </mc:Choice>
                <mc:Fallback>
                  <p:oleObj name="Equation" r:id="rId30" imgW="177569" imgH="202936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129" y="1905569"/>
                          <a:ext cx="320675" cy="371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Retângulo 1"/>
            <p:cNvSpPr/>
            <p:nvPr/>
          </p:nvSpPr>
          <p:spPr>
            <a:xfrm>
              <a:off x="6516949" y="1268526"/>
              <a:ext cx="1727459" cy="2160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0" y="3783013"/>
            <a:ext cx="9144000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 dirty="0"/>
              <a:t>Os parâmetros do circuito equivalente podem ser determinados por meio de dois testes: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t-BR" sz="2000" b="1" u="sng" dirty="0"/>
              <a:t>Teste em vazio</a:t>
            </a:r>
            <a:r>
              <a:rPr lang="pt-BR" sz="2000" dirty="0"/>
              <a:t> ou </a:t>
            </a:r>
            <a:r>
              <a:rPr lang="pt-BR" sz="2000" b="1" u="sng" dirty="0"/>
              <a:t>em circuito aberto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t-BR" sz="2000" b="1" u="sng" dirty="0"/>
              <a:t>Teste em curto-circuito</a:t>
            </a:r>
            <a:r>
              <a:rPr lang="pt-BR" sz="2000" dirty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Determinação dos parâmetros do circuito equivalente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0" y="447675"/>
            <a:ext cx="9001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chemeClr val="accent2"/>
                </a:solidFill>
              </a:rPr>
              <a:t>Teste em vazio ou circuito aberto:</a:t>
            </a:r>
          </a:p>
        </p:txBody>
      </p:sp>
      <p:pic>
        <p:nvPicPr>
          <p:cNvPr id="6149" name="Picture 21" descr="C:\Documents and Settings\walmir\Desktop\AULA13\vaz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1341438"/>
            <a:ext cx="487997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0" y="3476625"/>
            <a:ext cx="9001125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No teste em vazio, o secundário do transformador é deixado em aberto e tensão nominal a frequência nominal é aplicada no primário. 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Usualmente, o lado de baixa tensão é utilizado como primário no teste em vazio (menor valor de tensão nominal).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Então, mede-se a tensão, a corrente e a potência ativa nos terminais do primário.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Neste caso, a corrente do primário é composta somente pela corrente de excitação, cujo valor é pequeno, portanto, a queda de tensão na impedância série do primário pode ser desprezada, levando ao seguinte circuito equivalente:</a:t>
            </a:r>
            <a:endParaRPr lang="pt-BR" altLang="pt-BR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Determinação dos parâmetros do circuito equivalente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42875" y="3243263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Portanto, temos:</a:t>
            </a:r>
          </a:p>
        </p:txBody>
      </p:sp>
      <p:graphicFrame>
        <p:nvGraphicFramePr>
          <p:cNvPr id="8197" name="Object 25"/>
          <p:cNvGraphicFramePr>
            <a:graphicFrameLocks noChangeAspect="1"/>
          </p:cNvGraphicFramePr>
          <p:nvPr/>
        </p:nvGraphicFramePr>
        <p:xfrm>
          <a:off x="3825875" y="3670300"/>
          <a:ext cx="1530350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850531" imgH="1459866" progId="Equation.3">
                  <p:embed/>
                </p:oleObj>
              </mc:Choice>
              <mc:Fallback>
                <p:oleObj name="Equation" r:id="rId3" imgW="850531" imgH="1459866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3670300"/>
                        <a:ext cx="1530350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4" name="Grupo 1"/>
          <p:cNvGrpSpPr>
            <a:grpSpLocks/>
          </p:cNvGrpSpPr>
          <p:nvPr/>
        </p:nvGrpSpPr>
        <p:grpSpPr bwMode="auto">
          <a:xfrm>
            <a:off x="2771775" y="754063"/>
            <a:ext cx="3448050" cy="2027237"/>
            <a:chOff x="3200400" y="542925"/>
            <a:chExt cx="2587625" cy="1522413"/>
          </a:xfrm>
        </p:grpSpPr>
        <p:pic>
          <p:nvPicPr>
            <p:cNvPr id="7175" name="Picture 16" descr="C:\Documents and Settings\walmir\Desktop\AULA13\eq_vazio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75" y="542925"/>
              <a:ext cx="2470150" cy="152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7176" name="Object 17"/>
            <p:cNvGraphicFramePr>
              <a:graphicFrameLocks noChangeAspect="1"/>
            </p:cNvGraphicFramePr>
            <p:nvPr/>
          </p:nvGraphicFramePr>
          <p:xfrm>
            <a:off x="3200400" y="1133475"/>
            <a:ext cx="296863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Equation" r:id="rId6" imgW="164957" imgH="203024" progId="Equation.3">
                    <p:embed/>
                  </p:oleObj>
                </mc:Choice>
                <mc:Fallback>
                  <p:oleObj name="Equation" r:id="rId6" imgW="164957" imgH="203024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1133475"/>
                          <a:ext cx="296863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7" name="Line 18"/>
            <p:cNvSpPr>
              <a:spLocks noChangeShapeType="1"/>
            </p:cNvSpPr>
            <p:nvPr/>
          </p:nvSpPr>
          <p:spPr bwMode="auto">
            <a:xfrm>
              <a:off x="4618038" y="631825"/>
              <a:ext cx="4762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7178" name="Object 19"/>
            <p:cNvGraphicFramePr>
              <a:graphicFrameLocks noChangeAspect="1"/>
            </p:cNvGraphicFramePr>
            <p:nvPr/>
          </p:nvGraphicFramePr>
          <p:xfrm>
            <a:off x="4670425" y="615950"/>
            <a:ext cx="274638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7" name="Equation" r:id="rId8" imgW="152268" imgH="215713" progId="Equation.3">
                    <p:embed/>
                  </p:oleObj>
                </mc:Choice>
                <mc:Fallback>
                  <p:oleObj name="Equation" r:id="rId8" imgW="152268" imgH="215713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0425" y="615950"/>
                          <a:ext cx="274638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9" name="Object 20"/>
            <p:cNvGraphicFramePr>
              <a:graphicFrameLocks noChangeAspect="1"/>
            </p:cNvGraphicFramePr>
            <p:nvPr/>
          </p:nvGraphicFramePr>
          <p:xfrm>
            <a:off x="3546475" y="698500"/>
            <a:ext cx="273050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8" name="Equation" r:id="rId10" imgW="152268" imgH="203024" progId="Equation.3">
                    <p:embed/>
                  </p:oleObj>
                </mc:Choice>
                <mc:Fallback>
                  <p:oleObj name="Equation" r:id="rId10" imgW="152268" imgH="203024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6475" y="698500"/>
                          <a:ext cx="273050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0" name="Line 21"/>
            <p:cNvSpPr>
              <a:spLocks noChangeShapeType="1"/>
            </p:cNvSpPr>
            <p:nvPr/>
          </p:nvSpPr>
          <p:spPr bwMode="auto">
            <a:xfrm>
              <a:off x="3473450" y="695325"/>
              <a:ext cx="828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7181" name="Object 22"/>
            <p:cNvGraphicFramePr>
              <a:graphicFrameLocks noChangeAspect="1"/>
            </p:cNvGraphicFramePr>
            <p:nvPr/>
          </p:nvGraphicFramePr>
          <p:xfrm>
            <a:off x="3819525" y="1312863"/>
            <a:ext cx="319088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name="Equation" r:id="rId12" imgW="177646" imgH="190335" progId="Equation.3">
                    <p:embed/>
                  </p:oleObj>
                </mc:Choice>
                <mc:Fallback>
                  <p:oleObj name="Equation" r:id="rId12" imgW="177646" imgH="190335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525" y="1312863"/>
                          <a:ext cx="319088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Object 23"/>
            <p:cNvGraphicFramePr>
              <a:graphicFrameLocks noChangeAspect="1"/>
            </p:cNvGraphicFramePr>
            <p:nvPr/>
          </p:nvGraphicFramePr>
          <p:xfrm>
            <a:off x="4999038" y="1303338"/>
            <a:ext cx="3873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0" name="Equation" r:id="rId14" imgW="215713" imgH="190335" progId="Equation.3">
                    <p:embed/>
                  </p:oleObj>
                </mc:Choice>
                <mc:Fallback>
                  <p:oleObj name="Equation" r:id="rId14" imgW="215713" imgH="190335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9038" y="1303338"/>
                          <a:ext cx="3873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3" name="Object 28"/>
            <p:cNvGraphicFramePr>
              <a:graphicFrameLocks noChangeAspect="1"/>
            </p:cNvGraphicFramePr>
            <p:nvPr/>
          </p:nvGraphicFramePr>
          <p:xfrm>
            <a:off x="3778250" y="957263"/>
            <a:ext cx="274638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1" name="Equation" r:id="rId16" imgW="152268" imgH="203024" progId="Equation.3">
                    <p:embed/>
                  </p:oleObj>
                </mc:Choice>
                <mc:Fallback>
                  <p:oleObj name="Equation" r:id="rId16" imgW="152268" imgH="203024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8250" y="957263"/>
                          <a:ext cx="274638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4" name="Line 29"/>
            <p:cNvSpPr>
              <a:spLocks noChangeShapeType="1"/>
            </p:cNvSpPr>
            <p:nvPr/>
          </p:nvSpPr>
          <p:spPr bwMode="auto">
            <a:xfrm>
              <a:off x="4995863" y="971550"/>
              <a:ext cx="4762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aphicFrame>
          <p:nvGraphicFramePr>
            <p:cNvPr id="7185" name="Object 30"/>
            <p:cNvGraphicFramePr>
              <a:graphicFrameLocks noChangeAspect="1"/>
            </p:cNvGraphicFramePr>
            <p:nvPr/>
          </p:nvGraphicFramePr>
          <p:xfrm>
            <a:off x="5076825" y="947738"/>
            <a:ext cx="32067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name="Equation" r:id="rId18" imgW="177569" imgH="202936" progId="Equation.3">
                    <p:embed/>
                  </p:oleObj>
                </mc:Choice>
                <mc:Fallback>
                  <p:oleObj name="Equation" r:id="rId18" imgW="177569" imgH="202936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825" y="947738"/>
                          <a:ext cx="320675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6" name="Line 27"/>
            <p:cNvSpPr>
              <a:spLocks noChangeShapeType="1"/>
            </p:cNvSpPr>
            <p:nvPr/>
          </p:nvSpPr>
          <p:spPr bwMode="auto">
            <a:xfrm>
              <a:off x="4078288" y="993775"/>
              <a:ext cx="4762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Determinação dos parâmetros do circuito equivalente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4476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chemeClr val="accent2"/>
                </a:solidFill>
              </a:rPr>
              <a:t>Teste de curto-circuito:</a:t>
            </a:r>
            <a:endParaRPr lang="pt-BR" altLang="pt-BR" sz="2000"/>
          </a:p>
        </p:txBody>
      </p:sp>
      <p:sp>
        <p:nvSpPr>
          <p:cNvPr id="9222" name="Text Box 20"/>
          <p:cNvSpPr txBox="1">
            <a:spLocks noChangeArrowheads="1"/>
          </p:cNvSpPr>
          <p:nvPr/>
        </p:nvSpPr>
        <p:spPr bwMode="auto">
          <a:xfrm>
            <a:off x="0" y="2992438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No teste de curto-circuito, o secundário é curto-circuitado e a tensão aplicada ao primário é gradualmente aumentada até se obter corrente nominal no primário. 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Usualmente, o lado de baixa tensão é curto-circuitado neste teste (menor valor de corrente nominal).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Então, mede-se a tensão, a corrente e a potência ativa nos terminais do primário.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 Visto que a tensão aplicada ao primário é bastante reduzida, a corrente de magnetização é também bem reduzida quando comparada com a corrente de carga e, por conseguinte, o ramo de excitação pode ser desprezado, levando ao seguinte circuito equivalente:</a:t>
            </a:r>
          </a:p>
          <a:p>
            <a:pPr algn="just" eaLnBrk="1" hangingPunct="1">
              <a:spcBef>
                <a:spcPct val="50000"/>
              </a:spcBef>
            </a:pPr>
            <a:endParaRPr lang="pt-BR" altLang="pt-BR" sz="2000"/>
          </a:p>
        </p:txBody>
      </p:sp>
      <p:pic>
        <p:nvPicPr>
          <p:cNvPr id="8199" name="Picture 21" descr="C:\Documents and Settings\walmir\Desktop\AULA13\cu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8" y="1125538"/>
            <a:ext cx="47688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Determinação dos parâmetros do circuito equivalente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466725"/>
            <a:ext cx="900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pt-BR" sz="2000"/>
          </a:p>
        </p:txBody>
      </p:sp>
      <p:pic>
        <p:nvPicPr>
          <p:cNvPr id="9221" name="Picture 8" descr="C:\Documents and Settings\walmir\Desktop\AULA13\eq_curt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830263"/>
            <a:ext cx="335121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2635250" y="1295400"/>
          <a:ext cx="3413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4" imgW="190417" imgH="203112" progId="Equation.3">
                  <p:embed/>
                </p:oleObj>
              </mc:Choice>
              <mc:Fallback>
                <p:oleObj name="Equation" r:id="rId4" imgW="190417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1295400"/>
                        <a:ext cx="3413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0"/>
          <p:cNvGraphicFramePr>
            <a:graphicFrameLocks noChangeAspect="1"/>
          </p:cNvGraphicFramePr>
          <p:nvPr/>
        </p:nvGraphicFramePr>
        <p:xfrm>
          <a:off x="4606925" y="427038"/>
          <a:ext cx="8905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6" imgW="494870" imgH="215713" progId="Equation.3">
                  <p:embed/>
                </p:oleObj>
              </mc:Choice>
              <mc:Fallback>
                <p:oleObj name="Equation" r:id="rId6" imgW="494870" imgH="2157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427038"/>
                        <a:ext cx="89058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1"/>
          <p:cNvGraphicFramePr>
            <a:graphicFrameLocks noChangeAspect="1"/>
          </p:cNvGraphicFramePr>
          <p:nvPr/>
        </p:nvGraphicFramePr>
        <p:xfrm>
          <a:off x="3765550" y="439738"/>
          <a:ext cx="7524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8" imgW="418918" imgH="215806" progId="Equation.3">
                  <p:embed/>
                </p:oleObj>
              </mc:Choice>
              <mc:Fallback>
                <p:oleObj name="Equation" r:id="rId8" imgW="418918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439738"/>
                        <a:ext cx="7524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12"/>
          <p:cNvGraphicFramePr>
            <a:graphicFrameLocks noChangeAspect="1"/>
          </p:cNvGraphicFramePr>
          <p:nvPr/>
        </p:nvGraphicFramePr>
        <p:xfrm>
          <a:off x="3963988" y="1136650"/>
          <a:ext cx="12827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10" imgW="711200" imgH="368300" progId="Equation.3">
                  <p:embed/>
                </p:oleObj>
              </mc:Choice>
              <mc:Fallback>
                <p:oleObj name="Equation" r:id="rId10" imgW="711200" imgH="368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1136650"/>
                        <a:ext cx="12827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4102100" y="1128713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0" y="256222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Portanto, temos:</a:t>
            </a:r>
          </a:p>
        </p:txBody>
      </p:sp>
      <p:graphicFrame>
        <p:nvGraphicFramePr>
          <p:cNvPr id="10252" name="Object 15"/>
          <p:cNvGraphicFramePr>
            <a:graphicFrameLocks noChangeAspect="1"/>
          </p:cNvGraphicFramePr>
          <p:nvPr/>
        </p:nvGraphicFramePr>
        <p:xfrm>
          <a:off x="3790950" y="2930525"/>
          <a:ext cx="1849438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2" imgW="1028700" imgH="1155700" progId="Equation.3">
                  <p:embed/>
                </p:oleObj>
              </mc:Choice>
              <mc:Fallback>
                <p:oleObj name="Equation" r:id="rId12" imgW="1028700" imgH="1155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2930525"/>
                        <a:ext cx="1849438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6"/>
          <p:cNvSpPr txBox="1">
            <a:spLocks noChangeArrowheads="1"/>
          </p:cNvSpPr>
          <p:nvPr/>
        </p:nvSpPr>
        <p:spPr bwMode="auto">
          <a:xfrm>
            <a:off x="0" y="5238750"/>
            <a:ext cx="9001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Caso seja necessário determinar </a:t>
            </a:r>
            <a:r>
              <a:rPr lang="pt-BR" altLang="pt-BR" sz="2000" i="1"/>
              <a:t>R</a:t>
            </a:r>
            <a:r>
              <a:rPr lang="pt-BR" altLang="pt-BR" sz="2000" i="1" baseline="-25000"/>
              <a:t>1</a:t>
            </a:r>
            <a:r>
              <a:rPr lang="pt-BR" altLang="pt-BR" sz="2000"/>
              <a:t>, </a:t>
            </a:r>
            <a:r>
              <a:rPr lang="pt-BR" altLang="pt-BR" sz="2000" i="1"/>
              <a:t>R</a:t>
            </a:r>
            <a:r>
              <a:rPr lang="pt-BR" altLang="pt-BR" sz="2000" i="1" baseline="-25000"/>
              <a:t>2</a:t>
            </a:r>
            <a:r>
              <a:rPr lang="pt-BR" altLang="pt-BR" sz="2000"/>
              <a:t>, </a:t>
            </a:r>
            <a:r>
              <a:rPr lang="pt-BR" altLang="pt-BR" sz="2000" i="1"/>
              <a:t>X</a:t>
            </a:r>
            <a:r>
              <a:rPr lang="pt-BR" altLang="pt-BR" sz="2000" i="1" baseline="-25000"/>
              <a:t>1</a:t>
            </a:r>
            <a:r>
              <a:rPr lang="pt-BR" altLang="pt-BR" sz="2000"/>
              <a:t> e </a:t>
            </a:r>
            <a:r>
              <a:rPr lang="pt-BR" altLang="pt-BR" sz="2000" i="1"/>
              <a:t>X</a:t>
            </a:r>
            <a:r>
              <a:rPr lang="pt-BR" altLang="pt-BR" sz="2000" i="1" baseline="-25000"/>
              <a:t>2</a:t>
            </a:r>
            <a:r>
              <a:rPr lang="pt-BR" altLang="pt-BR" sz="2000"/>
              <a:t>, o seguinte procedimento é utilizado. Considera-se que em um transformador bem projetado as perdas ôhmicas e a dispersão sejam iguais nos enrolamentos do primário e do secundário. Assim, temos:</a:t>
            </a:r>
          </a:p>
        </p:txBody>
      </p:sp>
      <p:graphicFrame>
        <p:nvGraphicFramePr>
          <p:cNvPr id="9230" name="Object 17"/>
          <p:cNvGraphicFramePr>
            <a:graphicFrameLocks noChangeAspect="1"/>
          </p:cNvGraphicFramePr>
          <p:nvPr/>
        </p:nvGraphicFramePr>
        <p:xfrm>
          <a:off x="7045325" y="935038"/>
          <a:ext cx="1530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14" imgW="850531" imgH="495085" progId="Equation.3">
                  <p:embed/>
                </p:oleObj>
              </mc:Choice>
              <mc:Fallback>
                <p:oleObj name="Equation" r:id="rId14" imgW="850531" imgH="49508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935038"/>
                        <a:ext cx="15303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Determinação dos parâmetros do circuito equivalente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10244" name="Objeto 1"/>
          <p:cNvGraphicFramePr>
            <a:graphicFrameLocks noChangeAspect="1"/>
          </p:cNvGraphicFramePr>
          <p:nvPr/>
        </p:nvGraphicFramePr>
        <p:xfrm>
          <a:off x="3636963" y="733425"/>
          <a:ext cx="1165225" cy="272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647700" imgH="1511300" progId="Equation.3">
                  <p:embed/>
                </p:oleObj>
              </mc:Choice>
              <mc:Fallback>
                <p:oleObj name="Equation" r:id="rId3" imgW="647700" imgH="15113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733425"/>
                        <a:ext cx="1165225" cy="272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2093</Words>
  <Application>Microsoft Office PowerPoint</Application>
  <PresentationFormat>Apresentação na tela (4:3)</PresentationFormat>
  <Paragraphs>213</Paragraphs>
  <Slides>35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2" baseType="lpstr">
      <vt:lpstr>Times New Roman</vt:lpstr>
      <vt:lpstr>Arial</vt:lpstr>
      <vt:lpstr>Calibri</vt:lpstr>
      <vt:lpstr>Symbol</vt:lpstr>
      <vt:lpstr>Wingdings</vt:lpstr>
      <vt:lpstr>Estrutura padrão</vt:lpstr>
      <vt:lpstr>Microsoft Equation 3.0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FEEC/UNICAMP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Walmir Freitas</dc:creator>
  <cp:lastModifiedBy>José Carlos</cp:lastModifiedBy>
  <cp:revision>203</cp:revision>
  <cp:lastPrinted>2012-08-13T18:50:07Z</cp:lastPrinted>
  <dcterms:created xsi:type="dcterms:W3CDTF">2009-03-01T18:18:44Z</dcterms:created>
  <dcterms:modified xsi:type="dcterms:W3CDTF">2017-09-18T01:36:27Z</dcterms:modified>
</cp:coreProperties>
</file>