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48"/>
  </p:notesMasterIdLst>
  <p:handoutMasterIdLst>
    <p:handoutMasterId r:id="rId49"/>
  </p:handoutMasterIdLst>
  <p:sldIdLst>
    <p:sldId id="260" r:id="rId2"/>
    <p:sldId id="315" r:id="rId3"/>
    <p:sldId id="316" r:id="rId4"/>
    <p:sldId id="421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426" r:id="rId14"/>
    <p:sldId id="427" r:id="rId15"/>
    <p:sldId id="327" r:id="rId16"/>
    <p:sldId id="328" r:id="rId17"/>
    <p:sldId id="329" r:id="rId18"/>
    <p:sldId id="330" r:id="rId19"/>
    <p:sldId id="359" r:id="rId20"/>
    <p:sldId id="339" r:id="rId21"/>
    <p:sldId id="340" r:id="rId22"/>
    <p:sldId id="341" r:id="rId23"/>
    <p:sldId id="342" r:id="rId24"/>
    <p:sldId id="343" r:id="rId25"/>
    <p:sldId id="371" r:id="rId26"/>
    <p:sldId id="344" r:id="rId27"/>
    <p:sldId id="428" r:id="rId28"/>
    <p:sldId id="345" r:id="rId29"/>
    <p:sldId id="346" r:id="rId30"/>
    <p:sldId id="347" r:id="rId31"/>
    <p:sldId id="354" r:id="rId32"/>
    <p:sldId id="380" r:id="rId33"/>
    <p:sldId id="381" r:id="rId34"/>
    <p:sldId id="382" r:id="rId35"/>
    <p:sldId id="383" r:id="rId36"/>
    <p:sldId id="390" r:id="rId37"/>
    <p:sldId id="391" r:id="rId38"/>
    <p:sldId id="392" r:id="rId39"/>
    <p:sldId id="402" r:id="rId40"/>
    <p:sldId id="403" r:id="rId41"/>
    <p:sldId id="404" r:id="rId42"/>
    <p:sldId id="406" r:id="rId43"/>
    <p:sldId id="407" r:id="rId44"/>
    <p:sldId id="420" r:id="rId45"/>
    <p:sldId id="273" r:id="rId46"/>
    <p:sldId id="295" r:id="rId4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33CC"/>
    <a:srgbClr val="FDE0BD"/>
    <a:srgbClr val="F983C1"/>
    <a:srgbClr val="99FF33"/>
    <a:srgbClr val="FFFFCC"/>
    <a:srgbClr val="CCCCFF"/>
    <a:srgbClr val="FDD9AD"/>
    <a:srgbClr val="FEE8CE"/>
    <a:srgbClr val="C7D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8" autoAdjust="0"/>
    <p:restoredTop sz="94647" autoAdjust="0"/>
  </p:normalViewPr>
  <p:slideViewPr>
    <p:cSldViewPr showGuides="1">
      <p:cViewPr varScale="1">
        <p:scale>
          <a:sx n="61" d="100"/>
          <a:sy n="61" d="100"/>
        </p:scale>
        <p:origin x="13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308"/>
    </p:cViewPr>
  </p:sorterViewPr>
  <p:notesViewPr>
    <p:cSldViewPr showGuides="1">
      <p:cViewPr>
        <p:scale>
          <a:sx n="75" d="100"/>
          <a:sy n="75" d="100"/>
        </p:scale>
        <p:origin x="-2130" y="-2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24.wmf"/><Relationship Id="rId1" Type="http://schemas.openxmlformats.org/officeDocument/2006/relationships/image" Target="../media/image32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6200" y="8823325"/>
            <a:ext cx="67056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8" y="55563"/>
            <a:ext cx="67151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200"/>
              <a:t>	Chapter 16		 16-</a:t>
            </a:r>
            <a:fld id="{DBADCAF1-DD07-4484-89D2-3C9577AA92DD}" type="slidenum">
              <a:rPr lang="en-US" altLang="pt-BR" sz="1200"/>
              <a:pPr/>
              <a:t>‹nº›</a:t>
            </a:fld>
            <a:endParaRPr lang="en-US" altLang="pt-BR" sz="1200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charset="0"/>
                <a:cs typeface="+mn-cs"/>
              </a:rPr>
              <a:t>Basic Business Statistics, 10/e	© 2006 Prentice Hall, Inc.</a:t>
            </a:r>
          </a:p>
        </p:txBody>
      </p:sp>
    </p:spTree>
    <p:extLst>
      <p:ext uri="{BB962C8B-B14F-4D97-AF65-F5344CB8AC3E}">
        <p14:creationId xmlns:p14="http://schemas.microsoft.com/office/powerpoint/2010/main" val="21723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76600"/>
            <a:ext cx="502920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0" y="533400"/>
            <a:ext cx="3962400" cy="266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77788" y="61913"/>
            <a:ext cx="670242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1200"/>
              <a:t>	Chapter 16		16-</a:t>
            </a:r>
            <a:fld id="{03326353-ADF2-4BD2-B5D7-26BE557A3303}" type="slidenum">
              <a:rPr lang="en-US" altLang="pt-BR" sz="1200"/>
              <a:pPr/>
              <a:t>‹nº›</a:t>
            </a:fld>
            <a:endParaRPr lang="en-US" altLang="pt-BR" sz="120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tabLst>
                <a:tab pos="285750" algn="l"/>
                <a:tab pos="6457950" algn="r"/>
              </a:tabLst>
              <a:defRPr/>
            </a:pPr>
            <a:r>
              <a:rPr lang="en-US" sz="1000">
                <a:latin typeface="Arial" charset="0"/>
                <a:cs typeface="+mn-cs"/>
              </a:rPr>
              <a:t>Basic Business Statistics, 10/e	© 2006 Prentice Hall, Inc.</a:t>
            </a:r>
          </a:p>
        </p:txBody>
      </p:sp>
    </p:spTree>
    <p:extLst>
      <p:ext uri="{BB962C8B-B14F-4D97-AF65-F5344CB8AC3E}">
        <p14:creationId xmlns:p14="http://schemas.microsoft.com/office/powerpoint/2010/main" val="1687188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134938" y="2438400"/>
            <a:ext cx="9009062" cy="1181100"/>
            <a:chOff x="0" y="1536"/>
            <a:chExt cx="5675" cy="744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6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3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1438"/>
            <a:ext cx="6400800" cy="17621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9E272777-E2F6-4FEF-987C-7F709CF42E2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9739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DE166493-9007-4D4F-B482-5A324425462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731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19300" cy="6132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905500" cy="6132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7B63C6C1-15C0-487A-82B3-C3D0BEF881C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685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D6555297-DD71-4A46-A9E8-732BC85660B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583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2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4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83DE5FD8-1E4D-410D-BD24-3073CA5C313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6861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3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9624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275EB3DC-6C5D-4F5A-8F21-6F1137657F1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3158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8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5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9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7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441C0CD7-182B-4207-A1EE-2C6A3E5B0AC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6107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4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1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5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3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AB524104-3BA5-4A88-851F-F0AC27A3A43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442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4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5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6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2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C3C6FC81-D1AA-4DCE-BC93-2A8F2CBECAB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2204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3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A3A3219F-9695-47EC-BABE-E7B5A1CA089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9787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6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7"/>
              <a:chOff x="720" y="336"/>
              <a:chExt cx="624" cy="432"/>
            </a:xfrm>
          </p:grpSpPr>
          <p:sp>
            <p:nvSpPr>
              <p:cNvPr id="13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15" name="Rectangle 14"/>
          <p:cNvSpPr txBox="1">
            <a:spLocks noChangeArrowheads="1"/>
          </p:cNvSpPr>
          <p:nvPr userDrawn="1"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pt-BR"/>
              <a:t>16-</a:t>
            </a:r>
            <a:fld id="{EF760B71-0CC5-4727-BF7A-012F3569E21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9717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F4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28600"/>
            <a:ext cx="73834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80772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3415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altLang="pt-BR"/>
              <a:t>16-</a:t>
            </a:r>
            <a:fld id="{F55E5833-D86A-4870-A15E-3D85FB929B6D}" type="slidenum">
              <a:rPr lang="en-US" altLang="pt-BR"/>
              <a:pPr/>
              <a:t>‹nº›</a:t>
            </a:fld>
            <a:endParaRPr lang="en-US" altLang="pt-BR"/>
          </a:p>
        </p:txBody>
      </p:sp>
      <p:grpSp>
        <p:nvGrpSpPr>
          <p:cNvPr id="34821" name="Group 6"/>
          <p:cNvGrpSpPr>
            <a:grpSpLocks/>
          </p:cNvGrpSpPr>
          <p:nvPr/>
        </p:nvGrpSpPr>
        <p:grpSpPr bwMode="auto">
          <a:xfrm>
            <a:off x="0" y="609600"/>
            <a:ext cx="9009063" cy="1181100"/>
            <a:chOff x="0" y="1536"/>
            <a:chExt cx="5675" cy="744"/>
          </a:xfrm>
        </p:grpSpPr>
        <p:grpSp>
          <p:nvGrpSpPr>
            <p:cNvPr id="34823" name="Group 7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7"/>
              <a:chOff x="720" y="336"/>
              <a:chExt cx="624" cy="432"/>
            </a:xfrm>
          </p:grpSpPr>
          <p:sp>
            <p:nvSpPr>
              <p:cNvPr id="234504" name="Rectangle 8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34505" name="Rectangle 9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  <p:sp>
          <p:nvSpPr>
            <p:cNvPr id="234506" name="Rectangle 10"/>
            <p:cNvSpPr>
              <a:spLocks noChangeArrowheads="1"/>
            </p:cNvSpPr>
            <p:nvPr userDrawn="1"/>
          </p:nvSpPr>
          <p:spPr bwMode="auto">
            <a:xfrm>
              <a:off x="432" y="1868"/>
              <a:ext cx="294" cy="298"/>
            </a:xfrm>
            <a:prstGeom prst="rect">
              <a:avLst/>
            </a:prstGeom>
            <a:gradFill rotWithShape="1">
              <a:gsLst>
                <a:gs pos="0">
                  <a:srgbClr val="339966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34507" name="Rectangle 11"/>
            <p:cNvSpPr>
              <a:spLocks noChangeArrowheads="1"/>
            </p:cNvSpPr>
            <p:nvPr userDrawn="1"/>
          </p:nvSpPr>
          <p:spPr bwMode="auto">
            <a:xfrm>
              <a:off x="245" y="1868"/>
              <a:ext cx="187" cy="298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 userDrawn="1"/>
          </p:nvSpPr>
          <p:spPr bwMode="auto">
            <a:xfrm>
              <a:off x="144" y="2016"/>
              <a:ext cx="353" cy="264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100000">
                  <a:srgbClr val="FFFF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34509" name="Rectangle 13"/>
            <p:cNvSpPr>
              <a:spLocks noChangeArrowheads="1"/>
            </p:cNvSpPr>
            <p:nvPr userDrawn="1"/>
          </p:nvSpPr>
          <p:spPr bwMode="auto">
            <a:xfrm>
              <a:off x="0" y="1823"/>
              <a:ext cx="353" cy="264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00FF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34510" name="Rectangle 14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34511" name="Rectangle 15"/>
            <p:cNvSpPr>
              <a:spLocks noChangeArrowheads="1"/>
            </p:cNvSpPr>
            <p:nvPr userDrawn="1"/>
          </p:nvSpPr>
          <p:spPr bwMode="auto">
            <a:xfrm flipV="1">
              <a:off x="199" y="2052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27" name="Rectangle 14"/>
          <p:cNvSpPr txBox="1">
            <a:spLocks noChangeArrowheads="1"/>
          </p:cNvSpPr>
          <p:nvPr/>
        </p:nvSpPr>
        <p:spPr bwMode="auto">
          <a:xfrm>
            <a:off x="304800" y="6477000"/>
            <a:ext cx="4648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5342" tIns="42672" rIns="85342" bIns="42672" anchor="b"/>
          <a:lstStyle/>
          <a:p>
            <a:pPr>
              <a:defRPr/>
            </a:pPr>
            <a:r>
              <a:rPr lang="en-US" sz="1000" i="1">
                <a:latin typeface="Arial" charset="0"/>
                <a:cs typeface="+mn-cs"/>
              </a:rPr>
              <a:t>Copyright ©2011 Pearson Education, Inc. publishing as Prentice Hall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7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10" Type="http://schemas.openxmlformats.org/officeDocument/2006/relationships/image" Target="../media/image34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6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3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5668550B-8E8D-4C4B-9AA4-90FAE96C4367}" type="slidenum">
              <a:rPr lang="en-US" altLang="pt-BR" sz="1000"/>
              <a:pPr eaLnBrk="1" hangingPunct="1"/>
              <a:t>1</a:t>
            </a:fld>
            <a:endParaRPr lang="en-US" altLang="pt-BR" sz="10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657600"/>
            <a:ext cx="6400800" cy="2438400"/>
          </a:xfrm>
        </p:spPr>
        <p:txBody>
          <a:bodyPr/>
          <a:lstStyle/>
          <a:p>
            <a:pPr eaLnBrk="1" hangingPunct="1"/>
            <a:r>
              <a:rPr lang="en-US" altLang="pt-BR" sz="3500" b="1" dirty="0" err="1"/>
              <a:t>Capítulo</a:t>
            </a:r>
            <a:r>
              <a:rPr lang="en-US" altLang="pt-BR" sz="3500" b="1" dirty="0"/>
              <a:t> 16</a:t>
            </a:r>
          </a:p>
          <a:p>
            <a:pPr eaLnBrk="1" hangingPunct="1"/>
            <a:endParaRPr lang="en-US" altLang="pt-BR" sz="3500" b="1" dirty="0"/>
          </a:p>
          <a:p>
            <a:pPr eaLnBrk="1" hangingPunct="1"/>
            <a:r>
              <a:rPr lang="en-US" altLang="pt-BR" sz="3500" dirty="0" err="1"/>
              <a:t>Previsão</a:t>
            </a:r>
            <a:r>
              <a:rPr lang="en-US" altLang="pt-BR" sz="3500" dirty="0"/>
              <a:t> de </a:t>
            </a:r>
            <a:r>
              <a:rPr lang="en-US" altLang="pt-BR" sz="3500" dirty="0" err="1"/>
              <a:t>Séries</a:t>
            </a:r>
            <a:r>
              <a:rPr lang="en-US" altLang="pt-BR" sz="3500" dirty="0"/>
              <a:t> </a:t>
            </a:r>
            <a:r>
              <a:rPr lang="en-US" altLang="pt-BR" sz="3500" dirty="0" err="1"/>
              <a:t>Temporais</a:t>
            </a:r>
            <a:r>
              <a:rPr lang="en-US" altLang="pt-BR" sz="3500" dirty="0"/>
              <a:t> 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1600200" y="990600"/>
            <a:ext cx="7010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 anchor="b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000" i="1" dirty="0">
                <a:solidFill>
                  <a:schemeClr val="folHlink"/>
                </a:solidFill>
              </a:rPr>
              <a:t>Estatística para Gestores usando o Microsoft Excel </a:t>
            </a:r>
          </a:p>
          <a:p>
            <a:pPr algn="ctr" eaLnBrk="1" hangingPunct="1"/>
            <a:r>
              <a:rPr lang="pt-BR" altLang="pt-BR" sz="4000" i="1" dirty="0">
                <a:solidFill>
                  <a:schemeClr val="folHlink"/>
                </a:solidFill>
              </a:rPr>
              <a:t>6ª Edição</a:t>
            </a:r>
            <a:br>
              <a:rPr lang="en-US" altLang="pt-BR" sz="4100" dirty="0">
                <a:solidFill>
                  <a:schemeClr val="folHlink"/>
                </a:solidFill>
              </a:rPr>
            </a:br>
            <a:endParaRPr lang="en-US" altLang="pt-BR" sz="3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386E8BD2-4BC7-4837-B138-B78BFF05E859}" type="slidenum">
              <a:rPr lang="en-US" altLang="pt-BR" sz="1000"/>
              <a:pPr eaLnBrk="1" hangingPunct="1"/>
              <a:t>10</a:t>
            </a:fld>
            <a:endParaRPr lang="en-US" altLang="pt-BR" sz="10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Componente Sazonal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1595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pt-BR" sz="2700" dirty="0" err="1"/>
              <a:t>Padrão</a:t>
            </a:r>
            <a:r>
              <a:rPr lang="en-US" altLang="pt-BR" sz="2700" dirty="0"/>
              <a:t> </a:t>
            </a:r>
            <a:r>
              <a:rPr lang="en-US" altLang="pt-BR" sz="2700" dirty="0" err="1"/>
              <a:t>oscilatório</a:t>
            </a:r>
            <a:r>
              <a:rPr lang="en-US" altLang="pt-BR" sz="2700" dirty="0"/>
              <a:t> </a:t>
            </a:r>
            <a:r>
              <a:rPr lang="en-US" altLang="pt-BR" sz="2700" dirty="0" err="1"/>
              <a:t>em</a:t>
            </a:r>
            <a:r>
              <a:rPr lang="en-US" altLang="pt-BR" sz="2700" dirty="0"/>
              <a:t> </a:t>
            </a:r>
            <a:r>
              <a:rPr lang="en-US" altLang="pt-BR" sz="2700" dirty="0" err="1"/>
              <a:t>períodos</a:t>
            </a:r>
            <a:r>
              <a:rPr lang="en-US" altLang="pt-BR" sz="2700" dirty="0"/>
              <a:t> </a:t>
            </a:r>
            <a:r>
              <a:rPr lang="en-US" altLang="pt-BR" sz="2700" dirty="0" err="1"/>
              <a:t>pequenos</a:t>
            </a:r>
            <a:endParaRPr lang="en-US" altLang="pt-BR" sz="2700" dirty="0"/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Observado dentro de 1 ano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600" dirty="0"/>
              <a:t>Muitas vezes, mensal ou trimestral</a:t>
            </a:r>
            <a:endParaRPr lang="en-US" altLang="pt-BR" sz="2600" dirty="0"/>
          </a:p>
        </p:txBody>
      </p:sp>
      <p:sp>
        <p:nvSpPr>
          <p:cNvPr id="55301" name="Line 4"/>
          <p:cNvSpPr>
            <a:spLocks noChangeShapeType="1"/>
          </p:cNvSpPr>
          <p:nvPr/>
        </p:nvSpPr>
        <p:spPr bwMode="auto">
          <a:xfrm>
            <a:off x="1217613" y="3748088"/>
            <a:ext cx="0" cy="2427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 flipV="1">
            <a:off x="1217613" y="6172200"/>
            <a:ext cx="7240587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3" name="Rectangle 6"/>
          <p:cNvSpPr>
            <a:spLocks noChangeArrowheads="1"/>
          </p:cNvSpPr>
          <p:nvPr/>
        </p:nvSpPr>
        <p:spPr bwMode="auto">
          <a:xfrm>
            <a:off x="228600" y="3586163"/>
            <a:ext cx="14446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Vendas</a:t>
            </a:r>
            <a:endParaRPr lang="en-US" altLang="pt-BR" dirty="0"/>
          </a:p>
        </p:txBody>
      </p:sp>
      <p:sp>
        <p:nvSpPr>
          <p:cNvPr id="55304" name="Rectangle 7"/>
          <p:cNvSpPr>
            <a:spLocks noChangeArrowheads="1"/>
          </p:cNvSpPr>
          <p:nvPr/>
        </p:nvSpPr>
        <p:spPr bwMode="auto">
          <a:xfrm>
            <a:off x="3505200" y="6172200"/>
            <a:ext cx="449262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/>
              <a:t>Tempo (</a:t>
            </a:r>
            <a:r>
              <a:rPr lang="en-US" altLang="pt-BR" dirty="0" err="1"/>
              <a:t>Trimestre</a:t>
            </a:r>
            <a:r>
              <a:rPr lang="en-US" altLang="pt-BR" dirty="0"/>
              <a:t>) </a:t>
            </a:r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 flipV="1">
            <a:off x="1219200" y="4422775"/>
            <a:ext cx="609600" cy="1371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1828800" y="4422775"/>
            <a:ext cx="7620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 flipV="1">
            <a:off x="2590800" y="4041775"/>
            <a:ext cx="914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3505200" y="4041775"/>
            <a:ext cx="9144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 flipV="1">
            <a:off x="4419600" y="3657600"/>
            <a:ext cx="838200" cy="1450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10" name="Oval 13"/>
          <p:cNvSpPr>
            <a:spLocks noChangeArrowheads="1"/>
          </p:cNvSpPr>
          <p:nvPr/>
        </p:nvSpPr>
        <p:spPr bwMode="auto">
          <a:xfrm>
            <a:off x="1065213" y="5718175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11" name="Oval 14"/>
          <p:cNvSpPr>
            <a:spLocks noChangeArrowheads="1"/>
          </p:cNvSpPr>
          <p:nvPr/>
        </p:nvSpPr>
        <p:spPr bwMode="auto">
          <a:xfrm>
            <a:off x="1676400" y="4270375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12" name="Oval 15"/>
          <p:cNvSpPr>
            <a:spLocks noChangeArrowheads="1"/>
          </p:cNvSpPr>
          <p:nvPr/>
        </p:nvSpPr>
        <p:spPr bwMode="auto">
          <a:xfrm>
            <a:off x="2438400" y="5032375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13" name="Oval 16"/>
          <p:cNvSpPr>
            <a:spLocks noChangeArrowheads="1"/>
          </p:cNvSpPr>
          <p:nvPr/>
        </p:nvSpPr>
        <p:spPr bwMode="auto">
          <a:xfrm>
            <a:off x="3352800" y="3889375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14" name="Oval 17"/>
          <p:cNvSpPr>
            <a:spLocks noChangeArrowheads="1"/>
          </p:cNvSpPr>
          <p:nvPr/>
        </p:nvSpPr>
        <p:spPr bwMode="auto">
          <a:xfrm>
            <a:off x="4267200" y="4956175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15" name="AutoShape 19"/>
          <p:cNvSpPr>
            <a:spLocks/>
          </p:cNvSpPr>
          <p:nvPr/>
        </p:nvSpPr>
        <p:spPr bwMode="auto">
          <a:xfrm rot="5400000">
            <a:off x="2933700" y="2327275"/>
            <a:ext cx="304800" cy="2819400"/>
          </a:xfrm>
          <a:prstGeom prst="leftBrace">
            <a:avLst>
              <a:gd name="adj1" fmla="val 77083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1524000" y="4953000"/>
            <a:ext cx="10390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Inverno</a:t>
            </a:r>
            <a:endParaRPr lang="en-US" altLang="pt-BR" sz="2000" dirty="0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2209800" y="5576888"/>
            <a:ext cx="13532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/>
              <a:t>Primavera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3048000" y="4575175"/>
            <a:ext cx="854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Verão</a:t>
            </a:r>
            <a:endParaRPr lang="en-US" altLang="pt-BR" sz="2000" dirty="0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191000" y="5489575"/>
            <a:ext cx="10246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Outono</a:t>
            </a:r>
            <a:endParaRPr lang="en-US" altLang="pt-BR" sz="2000" dirty="0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1828800" y="4700588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 flipH="1" flipV="1">
            <a:off x="2590800" y="5413375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 flipV="1">
            <a:off x="6934200" y="3733800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 flipH="1" flipV="1">
            <a:off x="4419600" y="5337175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4" name="Line 31"/>
          <p:cNvSpPr>
            <a:spLocks noChangeShapeType="1"/>
          </p:cNvSpPr>
          <p:nvPr/>
        </p:nvSpPr>
        <p:spPr bwMode="auto">
          <a:xfrm>
            <a:off x="5257800" y="3630613"/>
            <a:ext cx="7620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5" name="Line 32"/>
          <p:cNvSpPr>
            <a:spLocks noChangeShapeType="1"/>
          </p:cNvSpPr>
          <p:nvPr/>
        </p:nvSpPr>
        <p:spPr bwMode="auto">
          <a:xfrm flipV="1">
            <a:off x="6019800" y="3478213"/>
            <a:ext cx="9144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6" name="Line 33"/>
          <p:cNvSpPr>
            <a:spLocks noChangeShapeType="1"/>
          </p:cNvSpPr>
          <p:nvPr/>
        </p:nvSpPr>
        <p:spPr bwMode="auto">
          <a:xfrm>
            <a:off x="6934200" y="3478213"/>
            <a:ext cx="91440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27" name="Text Box 34"/>
          <p:cNvSpPr txBox="1">
            <a:spLocks noChangeArrowheads="1"/>
          </p:cNvSpPr>
          <p:nvPr/>
        </p:nvSpPr>
        <p:spPr bwMode="auto">
          <a:xfrm>
            <a:off x="4876800" y="4240213"/>
            <a:ext cx="10390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Inverno</a:t>
            </a:r>
            <a:endParaRPr lang="en-US" altLang="pt-BR" sz="2000" dirty="0"/>
          </a:p>
        </p:txBody>
      </p:sp>
      <p:sp>
        <p:nvSpPr>
          <p:cNvPr id="55328" name="Text Box 35"/>
          <p:cNvSpPr txBox="1">
            <a:spLocks noChangeArrowheads="1"/>
          </p:cNvSpPr>
          <p:nvPr/>
        </p:nvSpPr>
        <p:spPr bwMode="auto">
          <a:xfrm>
            <a:off x="5638800" y="4937125"/>
            <a:ext cx="13532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/>
              <a:t>Primavera</a:t>
            </a:r>
          </a:p>
          <a:p>
            <a:endParaRPr lang="en-US" altLang="pt-BR" sz="2000" dirty="0"/>
          </a:p>
        </p:txBody>
      </p:sp>
      <p:sp>
        <p:nvSpPr>
          <p:cNvPr id="55329" name="Text Box 36"/>
          <p:cNvSpPr txBox="1">
            <a:spLocks noChangeArrowheads="1"/>
          </p:cNvSpPr>
          <p:nvPr/>
        </p:nvSpPr>
        <p:spPr bwMode="auto">
          <a:xfrm>
            <a:off x="6400800" y="3962400"/>
            <a:ext cx="854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Verão</a:t>
            </a:r>
            <a:endParaRPr lang="en-US" altLang="pt-BR" sz="2000" dirty="0"/>
          </a:p>
        </p:txBody>
      </p:sp>
      <p:sp>
        <p:nvSpPr>
          <p:cNvPr id="55330" name="Text Box 37"/>
          <p:cNvSpPr txBox="1">
            <a:spLocks noChangeArrowheads="1"/>
          </p:cNvSpPr>
          <p:nvPr/>
        </p:nvSpPr>
        <p:spPr bwMode="auto">
          <a:xfrm>
            <a:off x="7620000" y="4849813"/>
            <a:ext cx="10246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pt-BR" sz="2000" dirty="0" err="1"/>
              <a:t>Outono</a:t>
            </a:r>
            <a:endParaRPr lang="en-US" altLang="pt-BR" sz="2000" dirty="0"/>
          </a:p>
        </p:txBody>
      </p:sp>
      <p:sp>
        <p:nvSpPr>
          <p:cNvPr id="55331" name="Line 38"/>
          <p:cNvSpPr>
            <a:spLocks noChangeShapeType="1"/>
          </p:cNvSpPr>
          <p:nvPr/>
        </p:nvSpPr>
        <p:spPr bwMode="auto">
          <a:xfrm flipV="1">
            <a:off x="5257800" y="3935413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32" name="Line 39"/>
          <p:cNvSpPr>
            <a:spLocks noChangeShapeType="1"/>
          </p:cNvSpPr>
          <p:nvPr/>
        </p:nvSpPr>
        <p:spPr bwMode="auto">
          <a:xfrm flipH="1" flipV="1">
            <a:off x="6019800" y="4773613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33" name="Line 40"/>
          <p:cNvSpPr>
            <a:spLocks noChangeShapeType="1"/>
          </p:cNvSpPr>
          <p:nvPr/>
        </p:nvSpPr>
        <p:spPr bwMode="auto">
          <a:xfrm flipH="1" flipV="1">
            <a:off x="7848600" y="4697413"/>
            <a:ext cx="0" cy="2286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34" name="Oval 18"/>
          <p:cNvSpPr>
            <a:spLocks noChangeArrowheads="1"/>
          </p:cNvSpPr>
          <p:nvPr/>
        </p:nvSpPr>
        <p:spPr bwMode="auto">
          <a:xfrm>
            <a:off x="5105400" y="3478213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35" name="Oval 28"/>
          <p:cNvSpPr>
            <a:spLocks noChangeArrowheads="1"/>
          </p:cNvSpPr>
          <p:nvPr/>
        </p:nvSpPr>
        <p:spPr bwMode="auto">
          <a:xfrm>
            <a:off x="5867400" y="4468813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36" name="Oval 29"/>
          <p:cNvSpPr>
            <a:spLocks noChangeArrowheads="1"/>
          </p:cNvSpPr>
          <p:nvPr/>
        </p:nvSpPr>
        <p:spPr bwMode="auto">
          <a:xfrm>
            <a:off x="6781800" y="3325813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37" name="Oval 30"/>
          <p:cNvSpPr>
            <a:spLocks noChangeArrowheads="1"/>
          </p:cNvSpPr>
          <p:nvPr/>
        </p:nvSpPr>
        <p:spPr bwMode="auto">
          <a:xfrm>
            <a:off x="7696200" y="4392613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5338" name="Line 41"/>
          <p:cNvSpPr>
            <a:spLocks noChangeShapeType="1"/>
          </p:cNvSpPr>
          <p:nvPr/>
        </p:nvSpPr>
        <p:spPr bwMode="auto">
          <a:xfrm flipV="1">
            <a:off x="3505200" y="4267200"/>
            <a:ext cx="0" cy="3048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5339" name="AutoShape 42"/>
          <p:cNvSpPr>
            <a:spLocks/>
          </p:cNvSpPr>
          <p:nvPr/>
        </p:nvSpPr>
        <p:spPr bwMode="auto">
          <a:xfrm rot="5400000">
            <a:off x="6438900" y="1790700"/>
            <a:ext cx="304800" cy="2819400"/>
          </a:xfrm>
          <a:prstGeom prst="leftBrace">
            <a:avLst>
              <a:gd name="adj1" fmla="val 77083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pt-BR" altLang="pt-BR"/>
          </a:p>
        </p:txBody>
      </p:sp>
      <p:sp>
        <p:nvSpPr>
          <p:cNvPr id="55340" name="Rectangle 6"/>
          <p:cNvSpPr>
            <a:spLocks noChangeArrowheads="1"/>
          </p:cNvSpPr>
          <p:nvPr/>
        </p:nvSpPr>
        <p:spPr bwMode="auto">
          <a:xfrm>
            <a:off x="7848600" y="1423194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dirty="0"/>
              <a:t>DCO</a:t>
            </a:r>
            <a:r>
              <a:rPr lang="en-US" altLang="pt-BR" u="sng" dirty="0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310B97F8-5B2A-47E2-B41E-50D43679CC8E}" type="slidenum">
              <a:rPr lang="en-US" altLang="pt-BR" sz="1000"/>
              <a:pPr eaLnBrk="1" hangingPunct="1"/>
              <a:t>11</a:t>
            </a:fld>
            <a:endParaRPr lang="en-US" altLang="pt-BR" sz="10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Componente</a:t>
            </a:r>
            <a:r>
              <a:rPr lang="en-US" altLang="pt-BR" dirty="0"/>
              <a:t> </a:t>
            </a:r>
            <a:r>
              <a:rPr lang="en-US" altLang="pt-BR" dirty="0" err="1"/>
              <a:t>Cíclica</a:t>
            </a:r>
            <a:endParaRPr lang="en-US" altLang="pt-BR" dirty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226695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Padrões</a:t>
            </a:r>
            <a:r>
              <a:rPr lang="en-US" altLang="pt-BR" dirty="0"/>
              <a:t> de </a:t>
            </a:r>
            <a:r>
              <a:rPr lang="en-US" altLang="pt-BR" dirty="0" err="1"/>
              <a:t>oscilação</a:t>
            </a:r>
            <a:r>
              <a:rPr lang="en-US" altLang="pt-BR" dirty="0">
                <a:solidFill>
                  <a:srgbClr val="FFFF00"/>
                </a:solidFill>
              </a:rPr>
              <a:t> </a:t>
            </a:r>
            <a:r>
              <a:rPr lang="en-US" altLang="pt-BR" dirty="0"/>
              <a:t>de </a:t>
            </a:r>
            <a:r>
              <a:rPr lang="en-US" altLang="pt-BR" dirty="0" err="1">
                <a:solidFill>
                  <a:schemeClr val="folHlink"/>
                </a:solidFill>
              </a:rPr>
              <a:t>longo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en-US" altLang="pt-BR" dirty="0" err="1">
                <a:solidFill>
                  <a:schemeClr val="folHlink"/>
                </a:solidFill>
              </a:rPr>
              <a:t>prazo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endParaRPr lang="en-US" altLang="pt-BR" dirty="0"/>
          </a:p>
          <a:p>
            <a:pPr eaLnBrk="1" hangingPunct="1"/>
            <a:r>
              <a:rPr lang="pt-BR" altLang="pt-BR" sz="2600" dirty="0"/>
              <a:t>Ocorre regularmente, mas podem variar em comprimento</a:t>
            </a:r>
          </a:p>
          <a:p>
            <a:pPr eaLnBrk="1" hangingPunct="1"/>
            <a:r>
              <a:rPr lang="pt-BR" altLang="pt-BR" sz="2500" dirty="0"/>
              <a:t>Muitas vezes medida de pico a pico</a:t>
            </a:r>
            <a:endParaRPr lang="en-US" altLang="pt-BR" sz="2500" dirty="0"/>
          </a:p>
        </p:txBody>
      </p:sp>
      <p:sp>
        <p:nvSpPr>
          <p:cNvPr id="56325" name="Line 4"/>
          <p:cNvSpPr>
            <a:spLocks noChangeShapeType="1"/>
          </p:cNvSpPr>
          <p:nvPr/>
        </p:nvSpPr>
        <p:spPr bwMode="auto">
          <a:xfrm flipH="1">
            <a:off x="1976438" y="4267200"/>
            <a:ext cx="4762" cy="1982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1981200" y="6248400"/>
            <a:ext cx="5475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1295400" y="3810000"/>
            <a:ext cx="143743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Vendas</a:t>
            </a:r>
            <a:endParaRPr lang="en-US" altLang="pt-BR" dirty="0"/>
          </a:p>
        </p:txBody>
      </p:sp>
      <p:sp>
        <p:nvSpPr>
          <p:cNvPr id="56328" name="Oval 7"/>
          <p:cNvSpPr>
            <a:spLocks noChangeArrowheads="1"/>
          </p:cNvSpPr>
          <p:nvPr/>
        </p:nvSpPr>
        <p:spPr bwMode="auto">
          <a:xfrm>
            <a:off x="1828800" y="54864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29" name="Oval 8"/>
          <p:cNvSpPr>
            <a:spLocks noChangeArrowheads="1"/>
          </p:cNvSpPr>
          <p:nvPr/>
        </p:nvSpPr>
        <p:spPr bwMode="auto">
          <a:xfrm>
            <a:off x="2895600" y="4953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0" name="Oval 9"/>
          <p:cNvSpPr>
            <a:spLocks noChangeArrowheads="1"/>
          </p:cNvSpPr>
          <p:nvPr/>
        </p:nvSpPr>
        <p:spPr bwMode="auto">
          <a:xfrm>
            <a:off x="5791200" y="54102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1" name="Oval 10"/>
          <p:cNvSpPr>
            <a:spLocks noChangeArrowheads="1"/>
          </p:cNvSpPr>
          <p:nvPr/>
        </p:nvSpPr>
        <p:spPr bwMode="auto">
          <a:xfrm>
            <a:off x="6934200" y="4191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2" name="Freeform 11"/>
          <p:cNvSpPr>
            <a:spLocks/>
          </p:cNvSpPr>
          <p:nvPr/>
        </p:nvSpPr>
        <p:spPr bwMode="auto">
          <a:xfrm rot="225312">
            <a:off x="3351213" y="3962400"/>
            <a:ext cx="3735387" cy="390525"/>
          </a:xfrm>
          <a:custGeom>
            <a:avLst/>
            <a:gdLst>
              <a:gd name="T0" fmla="*/ 2147483647 w 1285"/>
              <a:gd name="T1" fmla="*/ 2147483647 h 246"/>
              <a:gd name="T2" fmla="*/ 2147483647 w 1285"/>
              <a:gd name="T3" fmla="*/ 2147483647 h 246"/>
              <a:gd name="T4" fmla="*/ 2147483647 w 1285"/>
              <a:gd name="T5" fmla="*/ 2147483647 h 246"/>
              <a:gd name="T6" fmla="*/ 2147483647 w 1285"/>
              <a:gd name="T7" fmla="*/ 0 h 246"/>
              <a:gd name="T8" fmla="*/ 2147483647 w 1285"/>
              <a:gd name="T9" fmla="*/ 0 h 246"/>
              <a:gd name="T10" fmla="*/ 2147483647 w 1285"/>
              <a:gd name="T11" fmla="*/ 2147483647 h 246"/>
              <a:gd name="T12" fmla="*/ 2147483647 w 1285"/>
              <a:gd name="T13" fmla="*/ 2147483647 h 246"/>
              <a:gd name="T14" fmla="*/ 2147483647 w 1285"/>
              <a:gd name="T15" fmla="*/ 2147483647 h 246"/>
              <a:gd name="T16" fmla="*/ 2147483647 w 1285"/>
              <a:gd name="T17" fmla="*/ 2147483647 h 246"/>
              <a:gd name="T18" fmla="*/ 2147483647 w 1285"/>
              <a:gd name="T19" fmla="*/ 2147483647 h 246"/>
              <a:gd name="T20" fmla="*/ 2147483647 w 1285"/>
              <a:gd name="T21" fmla="*/ 2147483647 h 246"/>
              <a:gd name="T22" fmla="*/ 2147483647 w 1285"/>
              <a:gd name="T23" fmla="*/ 2147483647 h 246"/>
              <a:gd name="T24" fmla="*/ 2147483647 w 1285"/>
              <a:gd name="T25" fmla="*/ 2147483647 h 246"/>
              <a:gd name="T26" fmla="*/ 2147483647 w 1285"/>
              <a:gd name="T27" fmla="*/ 2147483647 h 246"/>
              <a:gd name="T28" fmla="*/ 2147483647 w 1285"/>
              <a:gd name="T29" fmla="*/ 2147483647 h 246"/>
              <a:gd name="T30" fmla="*/ 2147483647 w 1285"/>
              <a:gd name="T31" fmla="*/ 2147483647 h 246"/>
              <a:gd name="T32" fmla="*/ 2147483647 w 1285"/>
              <a:gd name="T33" fmla="*/ 2147483647 h 246"/>
              <a:gd name="T34" fmla="*/ 2147483647 w 1285"/>
              <a:gd name="T35" fmla="*/ 2147483647 h 246"/>
              <a:gd name="T36" fmla="*/ 0 w 1285"/>
              <a:gd name="T37" fmla="*/ 2147483647 h 24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85"/>
              <a:gd name="T58" fmla="*/ 0 h 246"/>
              <a:gd name="T59" fmla="*/ 1285 w 1285"/>
              <a:gd name="T60" fmla="*/ 246 h 24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85" h="246">
                <a:moveTo>
                  <a:pt x="1284" y="54"/>
                </a:moveTo>
                <a:lnTo>
                  <a:pt x="1273" y="27"/>
                </a:lnTo>
                <a:lnTo>
                  <a:pt x="1247" y="9"/>
                </a:lnTo>
                <a:lnTo>
                  <a:pt x="1210" y="0"/>
                </a:lnTo>
                <a:lnTo>
                  <a:pt x="1167" y="0"/>
                </a:lnTo>
                <a:lnTo>
                  <a:pt x="727" y="62"/>
                </a:lnTo>
                <a:lnTo>
                  <a:pt x="684" y="62"/>
                </a:lnTo>
                <a:lnTo>
                  <a:pt x="647" y="54"/>
                </a:lnTo>
                <a:lnTo>
                  <a:pt x="621" y="36"/>
                </a:lnTo>
                <a:lnTo>
                  <a:pt x="610" y="9"/>
                </a:lnTo>
                <a:lnTo>
                  <a:pt x="605" y="40"/>
                </a:lnTo>
                <a:lnTo>
                  <a:pt x="589" y="67"/>
                </a:lnTo>
                <a:lnTo>
                  <a:pt x="557" y="85"/>
                </a:lnTo>
                <a:lnTo>
                  <a:pt x="514" y="98"/>
                </a:lnTo>
                <a:lnTo>
                  <a:pt x="95" y="156"/>
                </a:lnTo>
                <a:lnTo>
                  <a:pt x="53" y="169"/>
                </a:lnTo>
                <a:lnTo>
                  <a:pt x="26" y="187"/>
                </a:lnTo>
                <a:lnTo>
                  <a:pt x="5" y="214"/>
                </a:lnTo>
                <a:lnTo>
                  <a:pt x="0" y="245"/>
                </a:lnTo>
              </a:path>
            </a:pathLst>
          </a:custGeom>
          <a:noFill/>
          <a:ln w="28575" cap="rnd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3" name="Rectangle 12"/>
          <p:cNvSpPr>
            <a:spLocks noChangeArrowheads="1"/>
          </p:cNvSpPr>
          <p:nvPr/>
        </p:nvSpPr>
        <p:spPr bwMode="auto">
          <a:xfrm>
            <a:off x="4495800" y="3591119"/>
            <a:ext cx="1371600" cy="39754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000" dirty="0"/>
              <a:t>1 </a:t>
            </a:r>
            <a:r>
              <a:rPr lang="en-US" altLang="pt-BR" sz="2000" dirty="0" err="1"/>
              <a:t>Ciclo</a:t>
            </a:r>
            <a:endParaRPr lang="en-US" altLang="pt-BR" sz="2000" dirty="0"/>
          </a:p>
        </p:txBody>
      </p:sp>
      <p:sp>
        <p:nvSpPr>
          <p:cNvPr id="56334" name="Oval 13"/>
          <p:cNvSpPr>
            <a:spLocks noChangeArrowheads="1"/>
          </p:cNvSpPr>
          <p:nvPr/>
        </p:nvSpPr>
        <p:spPr bwMode="auto">
          <a:xfrm>
            <a:off x="3200400" y="46482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5" name="Oval 14"/>
          <p:cNvSpPr>
            <a:spLocks noChangeArrowheads="1"/>
          </p:cNvSpPr>
          <p:nvPr/>
        </p:nvSpPr>
        <p:spPr bwMode="auto">
          <a:xfrm>
            <a:off x="3581400" y="4953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6" name="Oval 15"/>
          <p:cNvSpPr>
            <a:spLocks noChangeArrowheads="1"/>
          </p:cNvSpPr>
          <p:nvPr/>
        </p:nvSpPr>
        <p:spPr bwMode="auto">
          <a:xfrm>
            <a:off x="3962400" y="4800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7" name="Oval 16"/>
          <p:cNvSpPr>
            <a:spLocks noChangeArrowheads="1"/>
          </p:cNvSpPr>
          <p:nvPr/>
        </p:nvSpPr>
        <p:spPr bwMode="auto">
          <a:xfrm>
            <a:off x="4267200" y="5257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8" name="Oval 17"/>
          <p:cNvSpPr>
            <a:spLocks noChangeArrowheads="1"/>
          </p:cNvSpPr>
          <p:nvPr/>
        </p:nvSpPr>
        <p:spPr bwMode="auto">
          <a:xfrm>
            <a:off x="4648200" y="51054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39" name="Oval 18"/>
          <p:cNvSpPr>
            <a:spLocks noChangeArrowheads="1"/>
          </p:cNvSpPr>
          <p:nvPr/>
        </p:nvSpPr>
        <p:spPr bwMode="auto">
          <a:xfrm>
            <a:off x="5029200" y="5334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0" name="Oval 19"/>
          <p:cNvSpPr>
            <a:spLocks noChangeArrowheads="1"/>
          </p:cNvSpPr>
          <p:nvPr/>
        </p:nvSpPr>
        <p:spPr bwMode="auto">
          <a:xfrm>
            <a:off x="5410200" y="5562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1" name="Oval 20"/>
          <p:cNvSpPr>
            <a:spLocks noChangeArrowheads="1"/>
          </p:cNvSpPr>
          <p:nvPr/>
        </p:nvSpPr>
        <p:spPr bwMode="auto">
          <a:xfrm>
            <a:off x="6019800" y="4953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2" name="Oval 21"/>
          <p:cNvSpPr>
            <a:spLocks noChangeArrowheads="1"/>
          </p:cNvSpPr>
          <p:nvPr/>
        </p:nvSpPr>
        <p:spPr bwMode="auto">
          <a:xfrm>
            <a:off x="6248400" y="4419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3" name="Oval 22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4" name="Oval 23"/>
          <p:cNvSpPr>
            <a:spLocks noChangeArrowheads="1"/>
          </p:cNvSpPr>
          <p:nvPr/>
        </p:nvSpPr>
        <p:spPr bwMode="auto">
          <a:xfrm>
            <a:off x="2438400" y="4876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5" name="Oval 24"/>
          <p:cNvSpPr>
            <a:spLocks noChangeArrowheads="1"/>
          </p:cNvSpPr>
          <p:nvPr/>
        </p:nvSpPr>
        <p:spPr bwMode="auto">
          <a:xfrm>
            <a:off x="2209800" y="5257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6" name="Oval 25"/>
          <p:cNvSpPr>
            <a:spLocks noChangeArrowheads="1"/>
          </p:cNvSpPr>
          <p:nvPr/>
        </p:nvSpPr>
        <p:spPr bwMode="auto">
          <a:xfrm>
            <a:off x="7315200" y="4495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7" name="Oval 26"/>
          <p:cNvSpPr>
            <a:spLocks noChangeArrowheads="1"/>
          </p:cNvSpPr>
          <p:nvPr/>
        </p:nvSpPr>
        <p:spPr bwMode="auto">
          <a:xfrm>
            <a:off x="7696200" y="4572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6348" name="Rectangle 27"/>
          <p:cNvSpPr>
            <a:spLocks noChangeArrowheads="1"/>
          </p:cNvSpPr>
          <p:nvPr/>
        </p:nvSpPr>
        <p:spPr bwMode="auto">
          <a:xfrm>
            <a:off x="6934200" y="6172200"/>
            <a:ext cx="1069975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 err="1"/>
              <a:t>Ano</a:t>
            </a:r>
            <a:endParaRPr lang="en-US" altLang="pt-BR" dirty="0"/>
          </a:p>
        </p:txBody>
      </p:sp>
      <p:sp>
        <p:nvSpPr>
          <p:cNvPr id="56349" name="Line 28"/>
          <p:cNvSpPr>
            <a:spLocks noChangeShapeType="1"/>
          </p:cNvSpPr>
          <p:nvPr/>
        </p:nvSpPr>
        <p:spPr bwMode="auto">
          <a:xfrm>
            <a:off x="33528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6350" name="Line 29"/>
          <p:cNvSpPr>
            <a:spLocks noChangeShapeType="1"/>
          </p:cNvSpPr>
          <p:nvPr/>
        </p:nvSpPr>
        <p:spPr bwMode="auto">
          <a:xfrm>
            <a:off x="7086600" y="4343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6351" name="Rectangle 6"/>
          <p:cNvSpPr>
            <a:spLocks noChangeArrowheads="1"/>
          </p:cNvSpPr>
          <p:nvPr/>
        </p:nvSpPr>
        <p:spPr bwMode="auto">
          <a:xfrm>
            <a:off x="7543800" y="167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92E9BDB2-14B0-4A57-824D-3F8FED3351D0}" type="slidenum">
              <a:rPr lang="en-US" altLang="pt-BR" sz="1000"/>
              <a:pPr eaLnBrk="1" hangingPunct="1"/>
              <a:t>12</a:t>
            </a:fld>
            <a:endParaRPr lang="en-US" altLang="pt-BR" sz="10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Componente</a:t>
            </a:r>
            <a:r>
              <a:rPr lang="en-US" altLang="pt-BR" dirty="0"/>
              <a:t> Irregular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Imprevisíveis</a:t>
            </a:r>
            <a:r>
              <a:rPr lang="en-US" altLang="pt-BR" dirty="0"/>
              <a:t>, </a:t>
            </a:r>
            <a:r>
              <a:rPr lang="en-US" altLang="pt-BR" dirty="0" err="1"/>
              <a:t>aleatório</a:t>
            </a:r>
            <a:r>
              <a:rPr lang="en-US" altLang="pt-BR" dirty="0"/>
              <a:t>, </a:t>
            </a:r>
            <a:r>
              <a:rPr lang="en-US" altLang="pt-BR" dirty="0" err="1"/>
              <a:t>flutuações</a:t>
            </a:r>
            <a:r>
              <a:rPr lang="en-US" altLang="pt-BR" dirty="0"/>
              <a:t> "</a:t>
            </a:r>
            <a:r>
              <a:rPr lang="en-US" altLang="pt-BR" dirty="0" err="1"/>
              <a:t>residuais</a:t>
            </a:r>
            <a:r>
              <a:rPr lang="en-US" altLang="pt-BR" dirty="0"/>
              <a:t>“</a:t>
            </a:r>
            <a:endParaRPr lang="pt-BR" dirty="0"/>
          </a:p>
          <a:p>
            <a:r>
              <a:rPr lang="pt-BR" dirty="0"/>
              <a:t>Devido à variação aleatória: </a:t>
            </a:r>
          </a:p>
          <a:p>
            <a:pPr lvl="1" eaLnBrk="1" hangingPunct="1"/>
            <a:r>
              <a:rPr lang="pt-BR" altLang="pt-BR" dirty="0"/>
              <a:t>Natureza</a:t>
            </a:r>
          </a:p>
          <a:p>
            <a:pPr lvl="1" eaLnBrk="1" hangingPunct="1"/>
            <a:r>
              <a:rPr lang="pt-BR" altLang="pt-BR" dirty="0"/>
              <a:t>Acidentes ou eventos incomuns</a:t>
            </a:r>
            <a:endParaRPr lang="pt-BR" dirty="0"/>
          </a:p>
          <a:p>
            <a:r>
              <a:rPr lang="pt-BR" dirty="0"/>
              <a:t>“Ruído” da série histórica</a:t>
            </a:r>
          </a:p>
        </p:txBody>
      </p:sp>
      <p:graphicFrame>
        <p:nvGraphicFramePr>
          <p:cNvPr id="205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91200" y="4267200"/>
          <a:ext cx="25273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Clip" r:id="rId3" imgW="2527200" imgH="1233360" progId="">
                  <p:embed/>
                </p:oleObj>
              </mc:Choice>
              <mc:Fallback>
                <p:oleObj name="Clip" r:id="rId3" imgW="2527200" imgH="123336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267200"/>
                        <a:ext cx="2527300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72E3FDED-43E7-4F2E-91D4-741F5F1CBECD}" type="slidenum">
              <a:rPr lang="en-US" altLang="pt-BR" sz="1000"/>
              <a:pPr eaLnBrk="1" hangingPunct="1"/>
              <a:t>13</a:t>
            </a:fld>
            <a:endParaRPr lang="en-US" altLang="pt-BR" sz="10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z="3600" dirty="0" err="1"/>
              <a:t>Suas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séries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temporais</a:t>
            </a:r>
            <a:r>
              <a:rPr lang="en-US" altLang="pt-BR" sz="3600" dirty="0"/>
              <a:t> </a:t>
            </a:r>
            <a:r>
              <a:rPr lang="en-US" altLang="pt-BR" sz="3600" dirty="0" err="1"/>
              <a:t>possuem</a:t>
            </a:r>
            <a:r>
              <a:rPr lang="en-US" altLang="pt-BR" sz="3600" dirty="0"/>
              <a:t> </a:t>
            </a:r>
            <a:r>
              <a:rPr lang="en-US" altLang="pt-BR" sz="3600" dirty="0" err="1"/>
              <a:t>componente</a:t>
            </a:r>
            <a:r>
              <a:rPr lang="en-US" altLang="pt-BR" sz="3600" dirty="0"/>
              <a:t> de </a:t>
            </a:r>
            <a:r>
              <a:rPr lang="en-US" altLang="pt-BR" sz="3600" dirty="0" err="1"/>
              <a:t>tendência</a:t>
            </a:r>
            <a:r>
              <a:rPr lang="en-US" altLang="pt-BR" sz="3600" dirty="0"/>
              <a:t> ?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Um gráfico de séries temporais deve ajudá-lo a responder a esta pergunta.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Muitas vezes, ajuda a responder a pergunta fazendo a </a:t>
            </a:r>
            <a:r>
              <a:rPr lang="pt-BR" altLang="pt-BR" b="1" dirty="0"/>
              <a:t>suavização</a:t>
            </a:r>
            <a:r>
              <a:rPr lang="pt-BR" altLang="pt-BR" dirty="0"/>
              <a:t> dos dados da série temporal. </a:t>
            </a:r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Dois métodos de suavização populares são </a:t>
            </a:r>
            <a:r>
              <a:rPr lang="pt-BR" altLang="pt-BR" b="1" dirty="0"/>
              <a:t>médias móveis </a:t>
            </a:r>
            <a:r>
              <a:rPr lang="pt-BR" altLang="pt-BR" dirty="0"/>
              <a:t>e </a:t>
            </a:r>
            <a:r>
              <a:rPr lang="pt-BR" altLang="pt-BR" b="1" dirty="0"/>
              <a:t>suavização exponencial</a:t>
            </a:r>
            <a:r>
              <a:rPr lang="pt-BR" altLang="pt-BR" dirty="0"/>
              <a:t>.</a:t>
            </a:r>
          </a:p>
          <a:p>
            <a:pPr eaLnBrk="1" hangingPunct="1"/>
            <a:endParaRPr lang="en-US" altLang="pt-BR" dirty="0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CBDC376D-6B73-46CD-8FB5-F97C712A3AAF}" type="slidenum">
              <a:rPr lang="en-US" altLang="pt-BR" sz="1000"/>
              <a:pPr eaLnBrk="1" hangingPunct="1"/>
              <a:t>14</a:t>
            </a:fld>
            <a:endParaRPr lang="en-US" altLang="pt-BR" sz="10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 Métodos de Suavização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Médias</a:t>
            </a:r>
            <a:r>
              <a:rPr lang="en-US" altLang="pt-BR" dirty="0"/>
              <a:t> </a:t>
            </a:r>
            <a:r>
              <a:rPr lang="en-US" altLang="pt-BR" dirty="0" err="1"/>
              <a:t>Móveis</a:t>
            </a:r>
            <a:endParaRPr lang="en-US" altLang="pt-BR" dirty="0"/>
          </a:p>
          <a:p>
            <a:pPr lvl="1" eaLnBrk="1" hangingPunct="1"/>
            <a:r>
              <a:rPr lang="pt-BR" altLang="pt-BR" dirty="0"/>
              <a:t>Calcular médias móveis para obter uma impressão geral do padrão de movimento ao longo do tempo</a:t>
            </a:r>
          </a:p>
          <a:p>
            <a:pPr lvl="1" eaLnBrk="1" hangingPunct="1"/>
            <a:r>
              <a:rPr lang="pt-BR" altLang="pt-BR" dirty="0"/>
              <a:t>Médias de valores de séries temporais consecutivas para um período escolhido de comprimento L</a:t>
            </a:r>
          </a:p>
          <a:p>
            <a:pPr lvl="1" eaLnBrk="1" hangingPunct="1"/>
            <a:endParaRPr lang="en-US" altLang="pt-BR" dirty="0"/>
          </a:p>
          <a:p>
            <a:pPr eaLnBrk="1" hangingPunct="1"/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r>
              <a:rPr lang="en-US" altLang="pt-BR" dirty="0"/>
              <a:t> </a:t>
            </a:r>
          </a:p>
          <a:p>
            <a:pPr lvl="1" eaLnBrk="1" hangingPunct="1"/>
            <a:r>
              <a:rPr lang="en-US" altLang="pt-BR" dirty="0"/>
              <a:t>A </a:t>
            </a:r>
            <a:r>
              <a:rPr lang="en-US" altLang="pt-BR" dirty="0" err="1"/>
              <a:t>média</a:t>
            </a:r>
            <a:r>
              <a:rPr lang="en-US" altLang="pt-BR" dirty="0"/>
              <a:t> </a:t>
            </a:r>
            <a:r>
              <a:rPr lang="en-US" altLang="pt-BR" dirty="0" err="1"/>
              <a:t>móvel</a:t>
            </a:r>
            <a:r>
              <a:rPr lang="en-US" altLang="pt-BR" dirty="0"/>
              <a:t> </a:t>
            </a:r>
            <a:r>
              <a:rPr lang="en-US" altLang="pt-BR" dirty="0" err="1"/>
              <a:t>ponderada</a:t>
            </a:r>
            <a:r>
              <a:rPr lang="en-US" altLang="pt-BR" dirty="0"/>
              <a:t> 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703B5B1-E170-49B1-8C39-E1C67B821C9D}" type="slidenum">
              <a:rPr lang="en-US" altLang="pt-BR" sz="1000"/>
              <a:pPr eaLnBrk="1" hangingPunct="1"/>
              <a:t>15</a:t>
            </a:fld>
            <a:endParaRPr lang="en-US" altLang="pt-BR" sz="100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90600"/>
          </a:xfrm>
        </p:spPr>
        <p:txBody>
          <a:bodyPr/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Médias Móveis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800600"/>
          </a:xfrm>
        </p:spPr>
        <p:txBody>
          <a:bodyPr/>
          <a:lstStyle/>
          <a:p>
            <a:pPr marL="225425" indent="-225425" eaLnBrk="1" hangingPunct="1">
              <a:lnSpc>
                <a:spcPct val="90000"/>
              </a:lnSpc>
            </a:pPr>
            <a:r>
              <a:rPr lang="pt-BR" altLang="pt-BR" sz="2700" dirty="0"/>
              <a:t>Usado para suavizar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pt-BR" altLang="pt-BR" sz="2700" dirty="0"/>
              <a:t>Uma série de médias aritméticas ao longo do tempo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pt-BR" altLang="pt-BR" sz="2700" dirty="0"/>
              <a:t>O resultado depende da escolha de L (duração do período de meios de computação)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pt-BR" altLang="pt-BR" sz="2700" dirty="0"/>
              <a:t>Última média móvel de comprimento L podem ser extrapolados em um período futuro para uma previsão de curto prazo</a:t>
            </a:r>
          </a:p>
          <a:p>
            <a:pPr marL="225425" indent="-225425" eaLnBrk="1" hangingPunct="1">
              <a:lnSpc>
                <a:spcPct val="90000"/>
              </a:lnSpc>
            </a:pPr>
            <a:r>
              <a:rPr lang="en-US" altLang="pt-BR" sz="2700" dirty="0" err="1"/>
              <a:t>Exemplos</a:t>
            </a:r>
            <a:r>
              <a:rPr lang="en-US" altLang="pt-BR" sz="2700" dirty="0"/>
              <a:t>: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Para uma média móvel de 5 anos, L = 5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Para uma média móvel de sete anos, L = 7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/>
              <a:t>Etc.</a:t>
            </a:r>
            <a:endParaRPr lang="en-US" altLang="pt-BR" dirty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069E4C6C-5082-4312-93BD-8F87545347D7}" type="slidenum">
              <a:rPr lang="en-US" altLang="pt-BR" sz="1000"/>
              <a:pPr eaLnBrk="1" hangingPunct="1"/>
              <a:t>16</a:t>
            </a:fld>
            <a:endParaRPr lang="en-US" altLang="pt-BR" sz="10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Médias Móveis</a:t>
            </a:r>
            <a:endParaRPr lang="en-US" altLang="pt-BR" dirty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495800"/>
          </a:xfrm>
        </p:spPr>
        <p:txBody>
          <a:bodyPr/>
          <a:lstStyle/>
          <a:p>
            <a:pPr eaLnBrk="1" hangingPunct="1"/>
            <a:r>
              <a:rPr lang="en-US" altLang="pt-BR" sz="2400" dirty="0" err="1">
                <a:solidFill>
                  <a:schemeClr val="folHlink"/>
                </a:solidFill>
              </a:rPr>
              <a:t>Exemplo</a:t>
            </a:r>
            <a:r>
              <a:rPr lang="en-US" altLang="pt-BR" sz="2400" dirty="0">
                <a:solidFill>
                  <a:schemeClr val="folHlink"/>
                </a:solidFill>
              </a:rPr>
              <a:t>:</a:t>
            </a:r>
            <a:r>
              <a:rPr lang="en-US" altLang="pt-BR" sz="2400" dirty="0"/>
              <a:t> </a:t>
            </a:r>
            <a:r>
              <a:rPr lang="pt-BR" altLang="pt-BR" sz="2400" dirty="0"/>
              <a:t>Média móvel de cinco anos</a:t>
            </a:r>
            <a:r>
              <a:rPr lang="en-US" altLang="pt-BR" sz="2400" dirty="0"/>
              <a:t> </a:t>
            </a:r>
          </a:p>
          <a:p>
            <a:pPr lvl="1" eaLnBrk="1" hangingPunct="1"/>
            <a:endParaRPr lang="en-US" altLang="pt-BR" sz="900" dirty="0"/>
          </a:p>
          <a:p>
            <a:pPr lvl="1" eaLnBrk="1" hangingPunct="1"/>
            <a:r>
              <a:rPr lang="en-US" altLang="pt-BR" dirty="0" err="1"/>
              <a:t>Primeira</a:t>
            </a:r>
            <a:r>
              <a:rPr lang="en-US" altLang="pt-BR" dirty="0"/>
              <a:t> </a:t>
            </a:r>
            <a:r>
              <a:rPr lang="en-US" altLang="pt-BR" dirty="0" err="1"/>
              <a:t>Média</a:t>
            </a:r>
            <a:r>
              <a:rPr lang="en-US" altLang="pt-BR" dirty="0"/>
              <a:t>:</a:t>
            </a:r>
          </a:p>
          <a:p>
            <a:pPr lvl="1" eaLnBrk="1" hangingPunct="1"/>
            <a:endParaRPr lang="en-US" altLang="pt-BR" dirty="0"/>
          </a:p>
          <a:p>
            <a:pPr lvl="1" eaLnBrk="1" hangingPunct="1"/>
            <a:endParaRPr lang="en-US" altLang="pt-BR" sz="2000" dirty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pt-BR" sz="2000" dirty="0"/>
          </a:p>
          <a:p>
            <a:pPr lvl="1" eaLnBrk="1" hangingPunct="1"/>
            <a:r>
              <a:rPr lang="en-US" altLang="pt-BR" dirty="0" err="1"/>
              <a:t>Segunda</a:t>
            </a:r>
            <a:r>
              <a:rPr lang="en-US" altLang="pt-BR" dirty="0"/>
              <a:t> </a:t>
            </a:r>
            <a:r>
              <a:rPr lang="en-US" altLang="pt-BR" dirty="0" err="1"/>
              <a:t>Média</a:t>
            </a:r>
            <a:r>
              <a:rPr lang="en-US" altLang="pt-BR" dirty="0"/>
              <a:t>:</a:t>
            </a:r>
          </a:p>
          <a:p>
            <a:pPr lvl="1" eaLnBrk="1" hangingPunct="1"/>
            <a:endParaRPr lang="en-US" altLang="pt-BR" sz="2000" dirty="0"/>
          </a:p>
          <a:p>
            <a:pPr lvl="1" eaLnBrk="1" hangingPunct="1"/>
            <a:endParaRPr lang="en-US" altLang="pt-BR" sz="2000" dirty="0"/>
          </a:p>
          <a:p>
            <a:pPr lvl="1" eaLnBrk="1" hangingPunct="1"/>
            <a:endParaRPr lang="en-US" altLang="pt-BR" sz="2000" dirty="0"/>
          </a:p>
          <a:p>
            <a:pPr lvl="1" eaLnBrk="1" hangingPunct="1"/>
            <a:endParaRPr lang="en-US" altLang="pt-BR" sz="2000" dirty="0"/>
          </a:p>
          <a:p>
            <a:pPr lvl="1" eaLnBrk="1" hangingPunct="1"/>
            <a:r>
              <a:rPr lang="en-US" altLang="pt-BR" sz="2000" dirty="0"/>
              <a:t>etc.</a:t>
            </a:r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7391400" y="1219200"/>
            <a:ext cx="189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14824"/>
              </p:ext>
            </p:extLst>
          </p:nvPr>
        </p:nvGraphicFramePr>
        <p:xfrm>
          <a:off x="2836863" y="2743200"/>
          <a:ext cx="379095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ção" r:id="rId3" imgW="2006280" imgH="393480" progId="Equation.3">
                  <p:embed/>
                </p:oleObj>
              </mc:Choice>
              <mc:Fallback>
                <p:oleObj name="Equação" r:id="rId3" imgW="2006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3" y="2743200"/>
                        <a:ext cx="3790950" cy="7445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073762"/>
              </p:ext>
            </p:extLst>
          </p:nvPr>
        </p:nvGraphicFramePr>
        <p:xfrm>
          <a:off x="2824163" y="4513263"/>
          <a:ext cx="3814762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ção" r:id="rId5" imgW="2019240" imgH="393480" progId="Equation.3">
                  <p:embed/>
                </p:oleObj>
              </mc:Choice>
              <mc:Fallback>
                <p:oleObj name="Equação" r:id="rId5" imgW="20192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4513263"/>
                        <a:ext cx="3814762" cy="744537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7543800" y="17478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" name="Conector reto 2"/>
          <p:cNvCxnSpPr>
            <a:cxnSpLocks/>
          </p:cNvCxnSpPr>
          <p:nvPr/>
        </p:nvCxnSpPr>
        <p:spPr bwMode="auto">
          <a:xfrm>
            <a:off x="2895600" y="3352800"/>
            <a:ext cx="685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Conector reto 12"/>
          <p:cNvCxnSpPr>
            <a:cxnSpLocks/>
          </p:cNvCxnSpPr>
          <p:nvPr/>
        </p:nvCxnSpPr>
        <p:spPr bwMode="auto">
          <a:xfrm>
            <a:off x="2895600" y="5105400"/>
            <a:ext cx="6858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2ED93BB6-FC7C-4DF9-BDD5-6404A58B09FE}" type="slidenum">
              <a:rPr lang="en-US" altLang="pt-BR" sz="1000"/>
              <a:pPr eaLnBrk="1" hangingPunct="1"/>
              <a:t>17</a:t>
            </a:fld>
            <a:endParaRPr lang="en-US" altLang="pt-BR" sz="10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br>
              <a:rPr lang="pt-BR" dirty="0"/>
            </a:br>
            <a:r>
              <a:rPr lang="pt-BR" dirty="0"/>
              <a:t>Exemplo: Os dados anuais</a:t>
            </a:r>
          </a:p>
        </p:txBody>
      </p:sp>
      <p:graphicFrame>
        <p:nvGraphicFramePr>
          <p:cNvPr id="13314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48256"/>
              </p:ext>
            </p:extLst>
          </p:nvPr>
        </p:nvGraphicFramePr>
        <p:xfrm>
          <a:off x="457200" y="1828800"/>
          <a:ext cx="2057400" cy="440738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1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Vendas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118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etc…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5" marB="4571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9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314156"/>
              </p:ext>
            </p:extLst>
          </p:nvPr>
        </p:nvGraphicFramePr>
        <p:xfrm>
          <a:off x="3124200" y="2133600"/>
          <a:ext cx="52959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Worksheet" r:id="rId3" imgW="4914762" imgH="3695858" progId="Excel.Sheet.8">
                  <p:embed/>
                </p:oleObj>
              </mc:Choice>
              <mc:Fallback>
                <p:oleObj name="Worksheet" r:id="rId3" imgW="4914762" imgH="3695858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33600"/>
                        <a:ext cx="529590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8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BA0DE838-E9B8-4ABF-AB2B-DBB3EE6B2420}" type="slidenum">
              <a:rPr lang="en-US" altLang="pt-BR" sz="1000"/>
              <a:pPr eaLnBrk="1" hangingPunct="1"/>
              <a:t>18</a:t>
            </a:fld>
            <a:endParaRPr lang="en-US" altLang="pt-BR" sz="10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Calcular</a:t>
            </a:r>
            <a:r>
              <a:rPr lang="en-US" altLang="pt-BR" dirty="0"/>
              <a:t> </a:t>
            </a:r>
            <a:r>
              <a:rPr lang="en-US" altLang="pt-BR" dirty="0" err="1"/>
              <a:t>médias</a:t>
            </a:r>
            <a:r>
              <a:rPr lang="en-US" altLang="pt-BR" dirty="0"/>
              <a:t> </a:t>
            </a:r>
            <a:r>
              <a:rPr lang="en-US" altLang="pt-BR" dirty="0" err="1"/>
              <a:t>móveis</a:t>
            </a:r>
            <a:endParaRPr lang="en-US" altLang="pt-BR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5675313"/>
            <a:ext cx="58674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>Cada média móvel é para um bloco consecutivo de 5 anos</a:t>
            </a:r>
            <a:endParaRPr lang="en-US" altLang="pt-BR" sz="2400" dirty="0"/>
          </a:p>
        </p:txBody>
      </p:sp>
      <p:graphicFrame>
        <p:nvGraphicFramePr>
          <p:cNvPr id="134236" name="Group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707708"/>
              </p:ext>
            </p:extLst>
          </p:nvPr>
        </p:nvGraphicFramePr>
        <p:xfrm>
          <a:off x="228600" y="2057400"/>
          <a:ext cx="2133600" cy="442002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Vendas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1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07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4239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0228"/>
              </p:ext>
            </p:extLst>
          </p:nvPr>
        </p:nvGraphicFramePr>
        <p:xfrm>
          <a:off x="3276600" y="1600200"/>
          <a:ext cx="2514600" cy="384040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3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dos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Média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Móvel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5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34.4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35.4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37.4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41.0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39.4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6" marB="45716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45716" marB="4571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183" name="Rectangle 66"/>
          <p:cNvSpPr>
            <a:spLocks noChangeArrowheads="1"/>
          </p:cNvSpPr>
          <p:nvPr/>
        </p:nvSpPr>
        <p:spPr bwMode="auto">
          <a:xfrm>
            <a:off x="304800" y="2438400"/>
            <a:ext cx="2209800" cy="18288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86" name="Line 69"/>
          <p:cNvSpPr>
            <a:spLocks noChangeShapeType="1"/>
          </p:cNvSpPr>
          <p:nvPr/>
        </p:nvSpPr>
        <p:spPr bwMode="auto">
          <a:xfrm>
            <a:off x="2514600" y="2667000"/>
            <a:ext cx="114300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pSp>
        <p:nvGrpSpPr>
          <p:cNvPr id="2" name="Agrupar 1"/>
          <p:cNvGrpSpPr/>
          <p:nvPr/>
        </p:nvGrpSpPr>
        <p:grpSpPr>
          <a:xfrm>
            <a:off x="457200" y="2819400"/>
            <a:ext cx="3200400" cy="1828800"/>
            <a:chOff x="457200" y="2819400"/>
            <a:chExt cx="3200400" cy="1828800"/>
          </a:xfrm>
        </p:grpSpPr>
        <p:sp>
          <p:nvSpPr>
            <p:cNvPr id="5184" name="Rectangle 67"/>
            <p:cNvSpPr>
              <a:spLocks noChangeArrowheads="1"/>
            </p:cNvSpPr>
            <p:nvPr/>
          </p:nvSpPr>
          <p:spPr bwMode="auto">
            <a:xfrm>
              <a:off x="457200" y="2819400"/>
              <a:ext cx="2209800" cy="1828800"/>
            </a:xfrm>
            <a:prstGeom prst="rect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5187" name="Line 70"/>
            <p:cNvSpPr>
              <a:spLocks noChangeShapeType="1"/>
            </p:cNvSpPr>
            <p:nvPr/>
          </p:nvSpPr>
          <p:spPr bwMode="auto">
            <a:xfrm>
              <a:off x="2667000" y="3048000"/>
              <a:ext cx="9906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pSp>
        <p:nvGrpSpPr>
          <p:cNvPr id="3" name="Agrupar 2"/>
          <p:cNvGrpSpPr/>
          <p:nvPr/>
        </p:nvGrpSpPr>
        <p:grpSpPr>
          <a:xfrm>
            <a:off x="609600" y="3200400"/>
            <a:ext cx="3048000" cy="1828800"/>
            <a:chOff x="609600" y="3200400"/>
            <a:chExt cx="3048000" cy="1828800"/>
          </a:xfrm>
        </p:grpSpPr>
        <p:sp>
          <p:nvSpPr>
            <p:cNvPr id="5185" name="Rectangle 68"/>
            <p:cNvSpPr>
              <a:spLocks noChangeArrowheads="1"/>
            </p:cNvSpPr>
            <p:nvPr/>
          </p:nvSpPr>
          <p:spPr bwMode="auto">
            <a:xfrm>
              <a:off x="609600" y="3200400"/>
              <a:ext cx="2209800" cy="182880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endParaRPr lang="pt-BR" altLang="pt-BR">
                <a:solidFill>
                  <a:schemeClr val="accent1"/>
                </a:solidFill>
              </a:endParaRPr>
            </a:p>
          </p:txBody>
        </p:sp>
        <p:sp>
          <p:nvSpPr>
            <p:cNvPr id="5188" name="Line 71"/>
            <p:cNvSpPr>
              <a:spLocks noChangeShapeType="1"/>
            </p:cNvSpPr>
            <p:nvPr/>
          </p:nvSpPr>
          <p:spPr bwMode="auto">
            <a:xfrm>
              <a:off x="2819400" y="3429000"/>
              <a:ext cx="838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graphicFrame>
        <p:nvGraphicFramePr>
          <p:cNvPr id="5122" name="Object 72"/>
          <p:cNvGraphicFramePr>
            <a:graphicFrameLocks noChangeAspect="1"/>
          </p:cNvGraphicFramePr>
          <p:nvPr/>
        </p:nvGraphicFramePr>
        <p:xfrm>
          <a:off x="6408738" y="2362200"/>
          <a:ext cx="19621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2362200"/>
                        <a:ext cx="19621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9" name="Line 73"/>
          <p:cNvSpPr>
            <a:spLocks noChangeShapeType="1"/>
          </p:cNvSpPr>
          <p:nvPr/>
        </p:nvSpPr>
        <p:spPr bwMode="auto">
          <a:xfrm>
            <a:off x="5562600" y="2667000"/>
            <a:ext cx="45720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190" name="Rectangle 74"/>
          <p:cNvSpPr>
            <a:spLocks noChangeArrowheads="1"/>
          </p:cNvSpPr>
          <p:nvPr/>
        </p:nvSpPr>
        <p:spPr bwMode="auto">
          <a:xfrm>
            <a:off x="3657600" y="2514600"/>
            <a:ext cx="1905000" cy="3810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5123" name="Object 75"/>
          <p:cNvGraphicFramePr>
            <a:graphicFrameLocks noChangeAspect="1"/>
          </p:cNvGraphicFramePr>
          <p:nvPr/>
        </p:nvGraphicFramePr>
        <p:xfrm>
          <a:off x="6046788" y="3200400"/>
          <a:ext cx="30210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5" imgW="1955520" imgH="393480" progId="Equation.3">
                  <p:embed/>
                </p:oleObj>
              </mc:Choice>
              <mc:Fallback>
                <p:oleObj name="Equation" r:id="rId5" imgW="1955520" imgH="393480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6788" y="3200400"/>
                        <a:ext cx="3021012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91" name="Rectangle 76"/>
          <p:cNvSpPr>
            <a:spLocks noChangeArrowheads="1"/>
          </p:cNvSpPr>
          <p:nvPr/>
        </p:nvSpPr>
        <p:spPr bwMode="auto">
          <a:xfrm>
            <a:off x="6019800" y="2133600"/>
            <a:ext cx="3048000" cy="1981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92" name="Text Box 77"/>
          <p:cNvSpPr txBox="1">
            <a:spLocks noChangeArrowheads="1"/>
          </p:cNvSpPr>
          <p:nvPr/>
        </p:nvSpPr>
        <p:spPr bwMode="auto">
          <a:xfrm>
            <a:off x="2514600" y="5105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/>
              <a:t>etc…</a:t>
            </a:r>
          </a:p>
        </p:txBody>
      </p:sp>
      <p:sp>
        <p:nvSpPr>
          <p:cNvPr id="5193" name="Rectangle 19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02BB1E76-D1BF-4231-9351-D8CE9F641F54}" type="slidenum">
              <a:rPr lang="en-US" altLang="pt-BR" sz="1000"/>
              <a:pPr eaLnBrk="1" hangingPunct="1"/>
              <a:t>19</a:t>
            </a:fld>
            <a:endParaRPr lang="en-US" altLang="pt-BR" sz="1000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323158"/>
              </p:ext>
            </p:extLst>
          </p:nvPr>
        </p:nvGraphicFramePr>
        <p:xfrm>
          <a:off x="2971800" y="1960563"/>
          <a:ext cx="6002338" cy="461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Worksheet" r:id="rId3" imgW="5029294" imgH="3866966" progId="Excel.Sheet.8">
                  <p:embed/>
                </p:oleObj>
              </mc:Choice>
              <mc:Fallback>
                <p:oleObj name="Worksheet" r:id="rId3" imgW="5029294" imgH="3866966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60563"/>
                        <a:ext cx="6002338" cy="461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Anual</a:t>
            </a:r>
            <a:r>
              <a:rPr lang="en-US" altLang="pt-BR" dirty="0"/>
              <a:t> vs. </a:t>
            </a:r>
            <a:r>
              <a:rPr lang="en-US" altLang="pt-BR" dirty="0" err="1"/>
              <a:t>Média</a:t>
            </a:r>
            <a:r>
              <a:rPr lang="en-US" altLang="pt-BR" dirty="0"/>
              <a:t> </a:t>
            </a:r>
            <a:r>
              <a:rPr lang="en-US" altLang="pt-BR" dirty="0" err="1"/>
              <a:t>Móvel</a:t>
            </a:r>
            <a:r>
              <a:rPr lang="en-US" altLang="pt-BR" dirty="0"/>
              <a:t> 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2819400" cy="259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pt-BR" altLang="pt-BR" sz="2400" dirty="0"/>
              <a:t>A média móvel de 5 anos </a:t>
            </a:r>
            <a:r>
              <a:rPr lang="pt-BR" altLang="pt-BR" sz="2400" b="1" dirty="0"/>
              <a:t>suaviza</a:t>
            </a:r>
            <a:r>
              <a:rPr lang="pt-BR" altLang="pt-BR" sz="2400" dirty="0"/>
              <a:t> os dados e torna mais fácil observar a tendência subjacente</a:t>
            </a:r>
            <a:endParaRPr lang="en-US" altLang="pt-BR" sz="24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418BE258-6537-401D-98BF-C68D88B5F630}" type="slidenum">
              <a:rPr lang="en-US" altLang="pt-BR" sz="1000"/>
              <a:pPr eaLnBrk="1" hangingPunct="1"/>
              <a:t>2</a:t>
            </a:fld>
            <a:endParaRPr lang="en-US" altLang="pt-BR" sz="10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Objetivos</a:t>
            </a:r>
            <a:r>
              <a:rPr lang="en-US" altLang="pt-BR" dirty="0"/>
              <a:t> de </a:t>
            </a:r>
            <a:r>
              <a:rPr lang="en-US" altLang="pt-BR" dirty="0" err="1"/>
              <a:t>Aprendizado</a:t>
            </a:r>
            <a:endParaRPr lang="en-US" altLang="pt-BR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031873"/>
          </a:xfrm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  <a:buNone/>
            </a:pPr>
            <a:r>
              <a:rPr lang="en-US" altLang="pt-BR" sz="3200" b="1" dirty="0" err="1"/>
              <a:t>Neste</a:t>
            </a:r>
            <a:r>
              <a:rPr lang="en-US" altLang="pt-BR" sz="3200" b="1" dirty="0"/>
              <a:t> </a:t>
            </a:r>
            <a:r>
              <a:rPr lang="en-US" altLang="pt-BR" sz="3200" b="1" dirty="0" err="1"/>
              <a:t>capítulo</a:t>
            </a:r>
            <a:r>
              <a:rPr lang="en-US" altLang="pt-BR" sz="3200" b="1" dirty="0"/>
              <a:t>, </a:t>
            </a:r>
            <a:r>
              <a:rPr lang="en-US" altLang="pt-BR" sz="3200" b="1" dirty="0" err="1"/>
              <a:t>você</a:t>
            </a:r>
            <a:r>
              <a:rPr lang="en-US" altLang="pt-BR" sz="3200" b="1" dirty="0"/>
              <a:t> </a:t>
            </a:r>
            <a:r>
              <a:rPr lang="en-US" altLang="pt-BR" sz="3200" b="1" dirty="0" err="1"/>
              <a:t>aprenderá</a:t>
            </a:r>
            <a:r>
              <a:rPr lang="en-US" altLang="pt-BR" sz="3200" b="1" dirty="0"/>
              <a:t>:</a:t>
            </a:r>
            <a:r>
              <a:rPr lang="en-US" altLang="pt-BR" dirty="0"/>
              <a:t> </a:t>
            </a:r>
          </a:p>
          <a:p>
            <a:pPr eaLnBrk="1" hangingPunct="1">
              <a:spcBef>
                <a:spcPct val="35000"/>
              </a:spcBef>
            </a:pPr>
            <a:r>
              <a:rPr lang="pt-BR" altLang="pt-BR" dirty="0"/>
              <a:t>Sobre os diferentes modelos de séries temporais de previsão: médias móveis, suavização exponencial, tendência linear, tendência quadrática, tendência exponencial e modelos de mínimos quadrados para os dados sazonais </a:t>
            </a:r>
            <a:endParaRPr lang="en-US" altLang="pt-BR" dirty="0"/>
          </a:p>
          <a:p>
            <a:pPr eaLnBrk="1" hangingPunct="1">
              <a:lnSpc>
                <a:spcPct val="110000"/>
              </a:lnSpc>
              <a:spcBef>
                <a:spcPct val="35000"/>
              </a:spcBef>
            </a:pPr>
            <a:r>
              <a:rPr lang="en-US" altLang="pt-BR" dirty="0"/>
              <a:t>E</a:t>
            </a:r>
            <a:r>
              <a:rPr lang="pt-BR" altLang="pt-BR" dirty="0" err="1"/>
              <a:t>scolher</a:t>
            </a:r>
            <a:r>
              <a:rPr lang="pt-BR" altLang="pt-BR" dirty="0"/>
              <a:t> o modelo de previsão de séries temporais mais adequado</a:t>
            </a:r>
            <a:endParaRPr lang="en-US" alt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3D68D38B-0872-49A0-BFAF-2AC52C59B763}" type="slidenum">
              <a:rPr lang="en-US" altLang="pt-BR" sz="1000"/>
              <a:pPr eaLnBrk="1" hangingPunct="1"/>
              <a:t>20</a:t>
            </a:fld>
            <a:endParaRPr lang="en-US" altLang="pt-BR" sz="100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endParaRPr lang="en-US" altLang="pt-BR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65313"/>
            <a:ext cx="7467600" cy="3944937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altLang="pt-BR" dirty="0"/>
              <a:t>Usado para </a:t>
            </a:r>
            <a:r>
              <a:rPr lang="pt-BR" altLang="pt-BR" dirty="0" err="1"/>
              <a:t>suavizamento</a:t>
            </a:r>
            <a:r>
              <a:rPr lang="pt-BR" altLang="pt-BR" dirty="0"/>
              <a:t> e previsão de curto prazo (um período para o futuro)</a:t>
            </a:r>
            <a:endParaRPr lang="en-US" altLang="pt-BR" dirty="0"/>
          </a:p>
          <a:p>
            <a:pPr eaLnBrk="1" hangingPunct="1">
              <a:spcBef>
                <a:spcPct val="40000"/>
              </a:spcBef>
            </a:pPr>
            <a:endParaRPr lang="en-US" altLang="pt-BR" dirty="0"/>
          </a:p>
          <a:p>
            <a:pPr eaLnBrk="1" hangingPunct="1">
              <a:spcBef>
                <a:spcPct val="40000"/>
              </a:spcBef>
            </a:pPr>
            <a:r>
              <a:rPr lang="en-US" altLang="pt-BR" dirty="0"/>
              <a:t>A </a:t>
            </a:r>
            <a:r>
              <a:rPr lang="en-US" altLang="pt-BR" dirty="0" err="1"/>
              <a:t>média</a:t>
            </a:r>
            <a:r>
              <a:rPr lang="en-US" altLang="pt-BR" dirty="0"/>
              <a:t> </a:t>
            </a:r>
            <a:r>
              <a:rPr lang="en-US" altLang="pt-BR" dirty="0" err="1"/>
              <a:t>móvel</a:t>
            </a:r>
            <a:r>
              <a:rPr lang="en-US" altLang="pt-BR" dirty="0"/>
              <a:t> </a:t>
            </a:r>
            <a:r>
              <a:rPr lang="en-US" altLang="pt-BR" dirty="0" err="1">
                <a:solidFill>
                  <a:srgbClr val="0000FF"/>
                </a:solidFill>
              </a:rPr>
              <a:t>ponderada</a:t>
            </a:r>
            <a:endParaRPr lang="en-US" altLang="pt-BR" dirty="0">
              <a:solidFill>
                <a:srgbClr val="0000FF"/>
              </a:solidFill>
            </a:endParaRPr>
          </a:p>
          <a:p>
            <a:pPr lvl="1" eaLnBrk="1" hangingPunct="1">
              <a:spcBef>
                <a:spcPct val="40000"/>
              </a:spcBef>
            </a:pPr>
            <a:r>
              <a:rPr lang="pt-BR" altLang="pt-BR" dirty="0"/>
              <a:t>Pesos diminuem exponencialmente</a:t>
            </a:r>
          </a:p>
          <a:p>
            <a:pPr lvl="1" eaLnBrk="1" hangingPunct="1">
              <a:spcBef>
                <a:spcPct val="40000"/>
              </a:spcBef>
            </a:pPr>
            <a:r>
              <a:rPr lang="pt-BR" altLang="pt-BR" dirty="0"/>
              <a:t>Observação mais recente é dado o maior peso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7F057D5D-6D03-4218-8C37-85C1CE1F51E4}" type="slidenum">
              <a:rPr lang="en-US" altLang="pt-BR" sz="1000"/>
              <a:pPr eaLnBrk="1" hangingPunct="1"/>
              <a:t>21</a:t>
            </a:fld>
            <a:endParaRPr lang="en-US" altLang="pt-BR" sz="100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endParaRPr lang="en-US" altLang="pt-BR" dirty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3800" cy="4495800"/>
          </a:xfrm>
        </p:spPr>
        <p:txBody>
          <a:bodyPr/>
          <a:lstStyle/>
          <a:p>
            <a:pPr eaLnBrk="1" hangingPunct="1"/>
            <a:r>
              <a:rPr lang="pt-BR" altLang="pt-BR" dirty="0"/>
              <a:t>O peso (coeficiente suavização) é </a:t>
            </a:r>
            <a:r>
              <a:rPr lang="en-US" altLang="pt-BR" dirty="0">
                <a:solidFill>
                  <a:schemeClr val="folHlink"/>
                </a:solidFill>
              </a:rPr>
              <a:t>W</a:t>
            </a:r>
            <a:endParaRPr lang="en-US" altLang="pt-BR" dirty="0">
              <a:solidFill>
                <a:schemeClr val="folHlink"/>
              </a:solidFill>
              <a:sym typeface="Symbol" panose="05050102010706020507" pitchFamily="18" charset="2"/>
            </a:endParaRPr>
          </a:p>
          <a:p>
            <a:pPr lvl="1" eaLnBrk="1" hangingPunct="1"/>
            <a:r>
              <a:rPr lang="pt-BR" altLang="pt-BR" dirty="0"/>
              <a:t>Escolhido de forma subjetiva ou otimizada</a:t>
            </a:r>
          </a:p>
          <a:p>
            <a:pPr lvl="1" eaLnBrk="1" hangingPunct="1"/>
            <a:r>
              <a:rPr lang="pt-BR" altLang="pt-BR" dirty="0"/>
              <a:t>Varia de 0 a 1</a:t>
            </a:r>
          </a:p>
          <a:p>
            <a:pPr lvl="1" eaLnBrk="1" hangingPunct="1"/>
            <a:r>
              <a:rPr lang="pt-BR" altLang="pt-BR" dirty="0"/>
              <a:t>Menor W resulta em mais suavização, maior W resulta em menos suavização</a:t>
            </a:r>
            <a:endParaRPr lang="en-US" altLang="pt-BR" dirty="0"/>
          </a:p>
          <a:p>
            <a:pPr eaLnBrk="1" hangingPunct="1"/>
            <a:r>
              <a:rPr lang="en-US" altLang="pt-BR" dirty="0"/>
              <a:t>O peso é :</a:t>
            </a:r>
          </a:p>
          <a:p>
            <a:pPr lvl="1" eaLnBrk="1" hangingPunct="1"/>
            <a:r>
              <a:rPr lang="pt-BR" altLang="pt-BR" dirty="0"/>
              <a:t>Perto de 0 para suavizar componentes cíclicos e irregulares indesejados</a:t>
            </a:r>
          </a:p>
          <a:p>
            <a:pPr lvl="1" eaLnBrk="1" hangingPunct="1"/>
            <a:r>
              <a:rPr lang="pt-BR" altLang="pt-BR" dirty="0"/>
              <a:t>Perto de 1 para a previsão</a:t>
            </a:r>
            <a:endParaRPr lang="en-US" altLang="pt-BR" dirty="0"/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7391400" y="914400"/>
            <a:ext cx="189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B264C8B-36AE-4AD8-B953-7FC4C1DD90DD}" type="slidenum">
              <a:rPr lang="en-US" altLang="pt-BR" sz="1000"/>
              <a:pPr eaLnBrk="1" hangingPunct="1"/>
              <a:t>22</a:t>
            </a:fld>
            <a:endParaRPr lang="en-US" altLang="pt-BR" sz="10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78663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endParaRPr lang="en-US" altLang="pt-BR" dirty="0"/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990600" y="1524000"/>
            <a:ext cx="7162800" cy="5029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pt-BR" sz="2800" dirty="0"/>
              <a:t>  </a:t>
            </a:r>
            <a:r>
              <a:rPr lang="en-US" altLang="pt-BR" sz="2800" dirty="0" err="1"/>
              <a:t>Modelo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Suavização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Exponencial</a:t>
            </a:r>
            <a:endParaRPr lang="en-US" altLang="pt-BR" sz="280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pt-BR" sz="280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pt-BR" sz="210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pt-BR" sz="2800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3603625" y="2155825"/>
          <a:ext cx="17446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3" imgW="482400" imgH="215640" progId="Equation.3">
                  <p:embed/>
                </p:oleObj>
              </mc:Choice>
              <mc:Fallback>
                <p:oleObj name="Equation" r:id="rId3" imgW="48240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25" y="2155825"/>
                        <a:ext cx="1744663" cy="7794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2020888" y="3048000"/>
          <a:ext cx="499586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5" imgW="1422360" imgH="215640" progId="Equation.3">
                  <p:embed/>
                </p:oleObj>
              </mc:Choice>
              <mc:Fallback>
                <p:oleObj name="Equation" r:id="rId5" imgW="14223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3048000"/>
                        <a:ext cx="4995862" cy="7572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524000" y="4495800"/>
            <a:ext cx="6553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dirty="0" err="1"/>
              <a:t>onde</a:t>
            </a:r>
            <a:r>
              <a:rPr lang="en-US" altLang="pt-BR" sz="2000" dirty="0"/>
              <a:t>:</a:t>
            </a:r>
          </a:p>
          <a:p>
            <a:pPr eaLnBrk="1" hangingPunct="1"/>
            <a:r>
              <a:rPr lang="en-US" altLang="pt-BR" sz="2000" dirty="0"/>
              <a:t>	</a:t>
            </a:r>
            <a:r>
              <a:rPr lang="en-US" altLang="pt-BR" sz="2000" dirty="0" err="1"/>
              <a:t>E</a:t>
            </a:r>
            <a:r>
              <a:rPr lang="en-US" altLang="pt-BR" sz="2000" baseline="-25000" dirty="0" err="1"/>
              <a:t>i</a:t>
            </a:r>
            <a:r>
              <a:rPr lang="en-US" altLang="pt-BR" sz="2000" baseline="-25000" dirty="0"/>
              <a:t> </a:t>
            </a:r>
            <a:r>
              <a:rPr lang="en-US" altLang="pt-BR" sz="2000" dirty="0"/>
              <a:t>= </a:t>
            </a:r>
            <a:r>
              <a:rPr lang="pt-BR" altLang="pt-BR" sz="2000" dirty="0"/>
              <a:t>valor suavizado para um período i</a:t>
            </a:r>
            <a:r>
              <a:rPr lang="en-US" altLang="pt-BR" dirty="0"/>
              <a:t>	</a:t>
            </a:r>
          </a:p>
          <a:p>
            <a:pPr eaLnBrk="1" hangingPunct="1"/>
            <a:r>
              <a:rPr lang="en-US" altLang="pt-BR" sz="2000" dirty="0"/>
              <a:t>	Y</a:t>
            </a:r>
            <a:r>
              <a:rPr lang="en-US" altLang="pt-BR" sz="2000" baseline="-25000" dirty="0"/>
              <a:t>i</a:t>
            </a:r>
            <a:r>
              <a:rPr lang="en-US" altLang="pt-BR" sz="2000" dirty="0"/>
              <a:t> = </a:t>
            </a:r>
            <a:r>
              <a:rPr lang="pt-BR" altLang="pt-BR" sz="2000" dirty="0"/>
              <a:t>valor observado no período i</a:t>
            </a:r>
          </a:p>
          <a:p>
            <a:pPr eaLnBrk="1" hangingPunct="1"/>
            <a:r>
              <a:rPr lang="en-US" altLang="pt-BR" sz="2000" dirty="0">
                <a:sym typeface="Symbol" panose="05050102010706020507" pitchFamily="18" charset="2"/>
              </a:rPr>
              <a:t>	W = peso (</a:t>
            </a:r>
            <a:r>
              <a:rPr lang="en-US" altLang="pt-BR" sz="2000" dirty="0" err="1">
                <a:sym typeface="Symbol" panose="05050102010706020507" pitchFamily="18" charset="2"/>
              </a:rPr>
              <a:t>coeficiente</a:t>
            </a:r>
            <a:r>
              <a:rPr lang="en-US" altLang="pt-BR" sz="2000" dirty="0">
                <a:sym typeface="Symbol" panose="05050102010706020507" pitchFamily="18" charset="2"/>
              </a:rPr>
              <a:t> </a:t>
            </a:r>
            <a:r>
              <a:rPr lang="en-US" altLang="pt-BR" sz="2000" dirty="0" err="1">
                <a:sym typeface="Symbol" panose="05050102010706020507" pitchFamily="18" charset="2"/>
              </a:rPr>
              <a:t>suavização</a:t>
            </a:r>
            <a:r>
              <a:rPr lang="en-US" altLang="pt-BR" sz="2000" dirty="0">
                <a:sym typeface="Symbol" panose="05050102010706020507" pitchFamily="18" charset="2"/>
              </a:rPr>
              <a:t>), 0 &lt; W &lt; 1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532563" y="3940175"/>
            <a:ext cx="26709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dirty="0"/>
              <a:t>Para </a:t>
            </a:r>
            <a:r>
              <a:rPr lang="en-US" altLang="pt-BR" dirty="0" err="1"/>
              <a:t>i</a:t>
            </a:r>
            <a:r>
              <a:rPr lang="en-US" altLang="pt-BR" dirty="0"/>
              <a:t> = 2, 3, 4, …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EBDC6BF-DAE5-414B-AD46-81B7DAB3A8D6}" type="slidenum">
              <a:rPr lang="en-US" altLang="pt-BR" sz="1000"/>
              <a:pPr eaLnBrk="1" hangingPunct="1"/>
              <a:t>23</a:t>
            </a:fld>
            <a:endParaRPr lang="en-US" altLang="pt-BR" sz="10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Exemplo</a:t>
            </a:r>
            <a:r>
              <a:rPr lang="en-US" altLang="pt-BR" dirty="0"/>
              <a:t> </a:t>
            </a:r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endParaRPr lang="en-US" altLang="pt-BR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5715000" cy="457200"/>
          </a:xfrm>
        </p:spPr>
        <p:txBody>
          <a:bodyPr/>
          <a:lstStyle/>
          <a:p>
            <a:pPr eaLnBrk="1" hangingPunct="1"/>
            <a:r>
              <a:rPr lang="pt-BR" altLang="pt-BR" sz="2400" dirty="0"/>
              <a:t>Supondo o peso W = 0,2</a:t>
            </a:r>
            <a:endParaRPr lang="en-US" altLang="pt-BR" sz="2400" dirty="0">
              <a:sym typeface="Symbol" panose="05050102010706020507" pitchFamily="18" charset="2"/>
            </a:endParaRPr>
          </a:p>
        </p:txBody>
      </p:sp>
      <p:graphicFrame>
        <p:nvGraphicFramePr>
          <p:cNvPr id="146468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46629"/>
              </p:ext>
            </p:extLst>
          </p:nvPr>
        </p:nvGraphicFramePr>
        <p:xfrm>
          <a:off x="228600" y="1981200"/>
          <a:ext cx="6934200" cy="4627563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5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Período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 tempo(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Vendas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(Y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Previsão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 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período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anterior(E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i-1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 da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Suavização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Exponencial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neste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periodo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r>
                        <a:rPr kumimoji="0" lang="en-US" sz="1800" b="1" i="0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0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etc.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7" marB="45727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etc.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26.4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26.12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26.296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27.437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31.549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31.840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32.872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33.697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etc.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(.2)(40)+(.8)(23)=26.4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(.2)(25)+(.8)(26.4)=26.12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(.2)(27)+(.8)(26.12)=26.296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(.2)(32)+(.8)(26.296)=27.437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(.2)(48)+(.8)(27.437)=31.549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(.2)(48)+(.8)(31.549)=31.840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(.2)(33)+(.8)(31.840)=32.872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(.2)(37)+(.8)(32.872)=33.697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(.2)(50)+(.8)(33.697)=36.958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etc.</a:t>
                      </a:r>
                    </a:p>
                  </a:txBody>
                  <a:tcPr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194" name="Object 30"/>
          <p:cNvGraphicFramePr>
            <a:graphicFrameLocks noChangeAspect="1"/>
          </p:cNvGraphicFramePr>
          <p:nvPr/>
        </p:nvGraphicFramePr>
        <p:xfrm>
          <a:off x="7467600" y="4419600"/>
          <a:ext cx="14763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tion" r:id="rId3" imgW="1130040" imgH="533160" progId="Equation.3">
                  <p:embed/>
                </p:oleObj>
              </mc:Choice>
              <mc:Fallback>
                <p:oleObj name="Equation" r:id="rId3" imgW="1130040" imgH="5331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419600"/>
                        <a:ext cx="1476375" cy="6953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Text Box 31"/>
          <p:cNvSpPr txBox="1">
            <a:spLocks noChangeArrowheads="1"/>
          </p:cNvSpPr>
          <p:nvPr/>
        </p:nvSpPr>
        <p:spPr bwMode="auto">
          <a:xfrm>
            <a:off x="7772400" y="2743200"/>
            <a:ext cx="13716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1800" dirty="0"/>
              <a:t>E</a:t>
            </a:r>
            <a:r>
              <a:rPr lang="en-US" altLang="pt-BR" sz="1800" baseline="-25000" dirty="0"/>
              <a:t>1</a:t>
            </a:r>
            <a:r>
              <a:rPr lang="en-US" altLang="pt-BR" sz="1800" dirty="0"/>
              <a:t> = Y</a:t>
            </a:r>
            <a:r>
              <a:rPr lang="en-US" altLang="pt-BR" sz="1800" baseline="-25000" dirty="0"/>
              <a:t>1</a:t>
            </a:r>
            <a:r>
              <a:rPr lang="en-US" altLang="pt-BR" sz="18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pt-BR" altLang="pt-BR" sz="1800" dirty="0"/>
              <a:t>já que não existe informação prévia</a:t>
            </a:r>
            <a:endParaRPr lang="en-US" altLang="pt-BR" sz="1800" dirty="0"/>
          </a:p>
        </p:txBody>
      </p:sp>
      <p:sp>
        <p:nvSpPr>
          <p:cNvPr id="8216" name="Line 32"/>
          <p:cNvSpPr>
            <a:spLocks noChangeShapeType="1"/>
          </p:cNvSpPr>
          <p:nvPr/>
        </p:nvSpPr>
        <p:spPr bwMode="auto">
          <a:xfrm>
            <a:off x="6096000" y="3124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8217" name="AutoShape 37"/>
          <p:cNvSpPr>
            <a:spLocks/>
          </p:cNvSpPr>
          <p:nvPr/>
        </p:nvSpPr>
        <p:spPr bwMode="auto">
          <a:xfrm>
            <a:off x="7162800" y="3352800"/>
            <a:ext cx="228600" cy="2895600"/>
          </a:xfrm>
          <a:prstGeom prst="rightBrace">
            <a:avLst>
              <a:gd name="adj1" fmla="val 10555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18" name="Rectangle 10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8E45D0C-3A66-4C8C-89C6-2FA6894982CE}" type="slidenum">
              <a:rPr lang="en-US" altLang="pt-BR" sz="1000"/>
              <a:pPr eaLnBrk="1" hangingPunct="1"/>
              <a:t>24</a:t>
            </a:fld>
            <a:endParaRPr lang="en-US" altLang="pt-BR" sz="10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Vendas</a:t>
            </a:r>
            <a:r>
              <a:rPr lang="en-US" altLang="pt-BR" dirty="0"/>
              <a:t> vs. </a:t>
            </a:r>
            <a:r>
              <a:rPr lang="en-US" altLang="pt-BR" dirty="0" err="1"/>
              <a:t>Vendas</a:t>
            </a:r>
            <a:r>
              <a:rPr lang="en-US" altLang="pt-BR" dirty="0"/>
              <a:t> </a:t>
            </a:r>
            <a:r>
              <a:rPr lang="en-US" altLang="pt-BR" dirty="0" err="1"/>
              <a:t>Suavizadas</a:t>
            </a:r>
            <a:endParaRPr lang="en-US" altLang="pt-BR" dirty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2819400" cy="4572000"/>
          </a:xfrm>
          <a:solidFill>
            <a:srgbClr val="FDE0BD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pt-BR" sz="2400" dirty="0"/>
              <a:t>As </a:t>
            </a:r>
            <a:r>
              <a:rPr lang="en-US" altLang="pt-BR" sz="2400" dirty="0" err="1"/>
              <a:t>flutuações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foram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suavizadas</a:t>
            </a:r>
            <a:endParaRPr lang="en-US" altLang="pt-BR" sz="2400" dirty="0"/>
          </a:p>
          <a:p>
            <a:pPr marL="0" indent="0" eaLnBrk="1" hangingPunct="1">
              <a:buNone/>
            </a:pPr>
            <a:endParaRPr lang="en-US" altLang="pt-BR" sz="2400" dirty="0"/>
          </a:p>
          <a:p>
            <a:pPr eaLnBrk="1" hangingPunct="1"/>
            <a:r>
              <a:rPr lang="en-US" altLang="pt-BR" sz="2000" dirty="0">
                <a:solidFill>
                  <a:schemeClr val="folHlink"/>
                </a:solidFill>
              </a:rPr>
              <a:t>NOTA:</a:t>
            </a:r>
            <a:r>
              <a:rPr lang="en-US" altLang="pt-BR" sz="2000" dirty="0"/>
              <a:t>  </a:t>
            </a:r>
            <a:r>
              <a:rPr lang="pt-BR" altLang="pt-BR" sz="2000" dirty="0"/>
              <a:t>o valor suavizado, neste caso, é geralmente um pouco mais baixo, uma vez que a tendência é ascendente e o fator de ponderação é de apenas 0</a:t>
            </a:r>
            <a:r>
              <a:rPr lang="en-US" altLang="pt-BR" sz="2000" dirty="0"/>
              <a:t>.2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352800" y="2438400"/>
          <a:ext cx="5819775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Chart" r:id="rId3" imgW="6124575" imgH="3562502" progId="Excel.Sheet.8">
                  <p:embed/>
                </p:oleObj>
              </mc:Choice>
              <mc:Fallback>
                <p:oleObj name="Chart" r:id="rId3" imgW="6124575" imgH="3562502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438400"/>
                        <a:ext cx="5819775" cy="338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75D66211-C733-4E3A-9498-A490F21E3CEA}" type="slidenum">
              <a:rPr lang="en-US" altLang="pt-BR" sz="1000"/>
              <a:pPr eaLnBrk="1" hangingPunct="1"/>
              <a:t>25</a:t>
            </a:fld>
            <a:endParaRPr lang="en-US" altLang="pt-BR" sz="10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078663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Previsão</a:t>
            </a:r>
            <a:r>
              <a:rPr lang="en-US" altLang="pt-BR" dirty="0"/>
              <a:t> </a:t>
            </a:r>
            <a:r>
              <a:rPr lang="en-US" altLang="pt-BR" dirty="0" err="1"/>
              <a:t>Período</a:t>
            </a:r>
            <a:r>
              <a:rPr lang="en-US" altLang="pt-BR" dirty="0"/>
              <a:t> </a:t>
            </a:r>
            <a:r>
              <a:rPr lang="en-US" altLang="pt-BR" dirty="0" err="1"/>
              <a:t>i</a:t>
            </a:r>
            <a:r>
              <a:rPr lang="en-US" altLang="pt-BR" dirty="0"/>
              <a:t> + 1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1295400" y="1752600"/>
            <a:ext cx="6629400" cy="1371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pt-BR" sz="2800" dirty="0"/>
              <a:t> </a:t>
            </a:r>
            <a:r>
              <a:rPr lang="pt-BR" altLang="pt-BR" sz="2800" dirty="0"/>
              <a:t>O valor suavizado no período atual (i) é usado como o valor de previsão para o próximo período</a:t>
            </a:r>
            <a:r>
              <a:rPr lang="en-US" altLang="pt-BR" sz="2800" dirty="0"/>
              <a:t> (</a:t>
            </a:r>
            <a:r>
              <a:rPr lang="en-US" altLang="pt-BR" sz="2800" dirty="0" err="1"/>
              <a:t>i</a:t>
            </a:r>
            <a:r>
              <a:rPr lang="en-US" altLang="pt-BR" sz="2800" dirty="0"/>
              <a:t> + 1) :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pt-BR" sz="210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pt-BR" sz="2800" dirty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3352800" y="3581400"/>
          <a:ext cx="1973263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3" imgW="545760" imgH="241200" progId="Equation.3">
                  <p:embed/>
                </p:oleObj>
              </mc:Choice>
              <mc:Fallback>
                <p:oleObj name="Equation" r:id="rId3" imgW="54576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581400"/>
                        <a:ext cx="1973263" cy="87153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B78D7FD7-A6C8-4780-99B3-3D4848758C13}" type="slidenum">
              <a:rPr lang="en-US" altLang="pt-BR" sz="1000"/>
              <a:pPr eaLnBrk="1" hangingPunct="1"/>
              <a:t>26</a:t>
            </a:fld>
            <a:endParaRPr lang="en-US" altLang="pt-BR" sz="100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64462" cy="990600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A Suavização Exponencial no Excel</a:t>
            </a:r>
            <a:endParaRPr lang="en-US" altLang="pt-BR" sz="3600" dirty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2590800"/>
          </a:xfrm>
        </p:spPr>
        <p:txBody>
          <a:bodyPr/>
          <a:lstStyle/>
          <a:p>
            <a:pPr eaLnBrk="1" hangingPunct="1"/>
            <a:r>
              <a:rPr lang="pt-BR" altLang="pt-BR" sz="3200" dirty="0"/>
              <a:t>Análise de uso de dados / suavização exponencial</a:t>
            </a:r>
            <a:endParaRPr lang="en-US" altLang="pt-BR" sz="3200" dirty="0"/>
          </a:p>
          <a:p>
            <a:pPr lvl="1" eaLnBrk="1" hangingPunct="1"/>
            <a:r>
              <a:rPr lang="pt-BR" altLang="pt-BR" sz="2800" dirty="0"/>
              <a:t>O "fator de amortecimento" é</a:t>
            </a:r>
            <a:r>
              <a:rPr lang="en-US" altLang="pt-BR" sz="2800" dirty="0"/>
              <a:t>(1 - </a:t>
            </a:r>
            <a:r>
              <a:rPr lang="en-US" altLang="pt-BR" sz="2800" dirty="0">
                <a:sym typeface="Symbol" panose="05050102010706020507" pitchFamily="18" charset="2"/>
              </a:rPr>
              <a:t>W</a:t>
            </a:r>
            <a:r>
              <a:rPr lang="en-US" altLang="pt-BR" sz="2800" dirty="0"/>
              <a:t>)</a:t>
            </a:r>
          </a:p>
        </p:txBody>
      </p:sp>
      <p:pic>
        <p:nvPicPr>
          <p:cNvPr id="62469" name="Picture 4" descr="15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38004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Freeform 5"/>
          <p:cNvSpPr>
            <a:spLocks/>
          </p:cNvSpPr>
          <p:nvPr/>
        </p:nvSpPr>
        <p:spPr bwMode="auto">
          <a:xfrm>
            <a:off x="2971800" y="3505200"/>
            <a:ext cx="1752600" cy="1371600"/>
          </a:xfrm>
          <a:custGeom>
            <a:avLst/>
            <a:gdLst>
              <a:gd name="T0" fmla="*/ 0 w 1104"/>
              <a:gd name="T1" fmla="*/ 0 h 432"/>
              <a:gd name="T2" fmla="*/ 0 w 1104"/>
              <a:gd name="T3" fmla="*/ 2147483647 h 432"/>
              <a:gd name="T4" fmla="*/ 2147483647 w 1104"/>
              <a:gd name="T5" fmla="*/ 2147483647 h 432"/>
              <a:gd name="T6" fmla="*/ 0 60000 65536"/>
              <a:gd name="T7" fmla="*/ 0 60000 65536"/>
              <a:gd name="T8" fmla="*/ 0 60000 65536"/>
              <a:gd name="T9" fmla="*/ 0 w 1104"/>
              <a:gd name="T10" fmla="*/ 0 h 432"/>
              <a:gd name="T11" fmla="*/ 1104 w 1104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4" h="432">
                <a:moveTo>
                  <a:pt x="0" y="0"/>
                </a:moveTo>
                <a:lnTo>
                  <a:pt x="0" y="432"/>
                </a:lnTo>
                <a:lnTo>
                  <a:pt x="1104" y="432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2471" name="Oval 6"/>
          <p:cNvSpPr>
            <a:spLocks noChangeArrowheads="1"/>
          </p:cNvSpPr>
          <p:nvPr/>
        </p:nvSpPr>
        <p:spPr bwMode="auto">
          <a:xfrm>
            <a:off x="4724400" y="4724400"/>
            <a:ext cx="1143000" cy="3048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6DEFAF04-B772-4410-947D-0A7C23ECFFD9}" type="slidenum">
              <a:rPr lang="en-US" altLang="pt-BR" sz="1000"/>
              <a:pPr eaLnBrk="1" hangingPunct="1"/>
              <a:t>27</a:t>
            </a:fld>
            <a:endParaRPr lang="en-US" altLang="pt-BR" sz="100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dirty="0"/>
              <a:t>Existem três métodos mais populares para a previsão </a:t>
            </a:r>
            <a:r>
              <a:rPr lang="pt-BR" altLang="pt-BR" sz="3200" dirty="0">
                <a:solidFill>
                  <a:srgbClr val="0033CC"/>
                </a:solidFill>
              </a:rPr>
              <a:t>baseado em tendência</a:t>
            </a:r>
            <a:endParaRPr lang="en-US" altLang="pt-BR" sz="3200" dirty="0">
              <a:solidFill>
                <a:srgbClr val="0033CC"/>
              </a:solidFill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Previsão de tendência linear 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Previsão de tendência não-linear</a:t>
            </a:r>
          </a:p>
          <a:p>
            <a:pPr eaLnBrk="1" hangingPunct="1"/>
            <a:endParaRPr lang="pt-BR" altLang="pt-BR" dirty="0"/>
          </a:p>
          <a:p>
            <a:pPr eaLnBrk="1" hangingPunct="1"/>
            <a:endParaRPr lang="pt-BR" altLang="pt-BR" dirty="0"/>
          </a:p>
          <a:p>
            <a:pPr eaLnBrk="1" hangingPunct="1"/>
            <a:r>
              <a:rPr lang="pt-BR" altLang="pt-BR" dirty="0"/>
              <a:t>Previsão tendência exponencial</a:t>
            </a:r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87D06CDC-8337-4F61-95C3-926790EB6328}" type="slidenum">
              <a:rPr lang="en-US" altLang="pt-BR" sz="1000"/>
              <a:pPr eaLnBrk="1" hangingPunct="1"/>
              <a:t>28</a:t>
            </a:fld>
            <a:endParaRPr lang="en-US" altLang="pt-BR" sz="10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Previsão de Tendência Linear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503238"/>
          </a:xfrm>
        </p:spPr>
        <p:txBody>
          <a:bodyPr/>
          <a:lstStyle/>
          <a:p>
            <a:pPr eaLnBrk="1" hangingPunct="1">
              <a:buNone/>
            </a:pPr>
            <a:r>
              <a:rPr lang="pt-BR" altLang="pt-BR" sz="2200" dirty="0"/>
              <a:t>Estimar uma linha de tendência usando análise de regressão</a:t>
            </a:r>
            <a:endParaRPr lang="en-US" altLang="pt-BR" sz="2200" dirty="0"/>
          </a:p>
        </p:txBody>
      </p:sp>
      <p:graphicFrame>
        <p:nvGraphicFramePr>
          <p:cNvPr id="14952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94525"/>
              </p:ext>
            </p:extLst>
          </p:nvPr>
        </p:nvGraphicFramePr>
        <p:xfrm>
          <a:off x="1066800" y="2514600"/>
          <a:ext cx="3200400" cy="3730711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8955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Período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(X)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Vendas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67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266" name="Object 18"/>
          <p:cNvGraphicFramePr>
            <a:graphicFrameLocks noChangeAspect="1"/>
          </p:cNvGraphicFramePr>
          <p:nvPr/>
        </p:nvGraphicFramePr>
        <p:xfrm>
          <a:off x="5048250" y="3613150"/>
          <a:ext cx="2933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Equation" r:id="rId3" imgW="838080" imgH="253800" progId="Equation.3">
                  <p:embed/>
                </p:oleObj>
              </mc:Choice>
              <mc:Fallback>
                <p:oleObj name="Equation" r:id="rId3" imgW="838080" imgH="253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3613150"/>
                        <a:ext cx="29337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Rectangle 19"/>
          <p:cNvSpPr>
            <a:spLocks noChangeArrowheads="1"/>
          </p:cNvSpPr>
          <p:nvPr/>
        </p:nvSpPr>
        <p:spPr bwMode="auto">
          <a:xfrm>
            <a:off x="4572000" y="2362200"/>
            <a:ext cx="4343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pt-BR" sz="2800" dirty="0"/>
              <a:t>Use </a:t>
            </a:r>
            <a:r>
              <a:rPr lang="en-US" altLang="pt-BR" sz="2800" dirty="0">
                <a:solidFill>
                  <a:schemeClr val="folHlink"/>
                </a:solidFill>
              </a:rPr>
              <a:t>tempo (X)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como</a:t>
            </a:r>
            <a:r>
              <a:rPr lang="en-US" altLang="pt-BR" sz="2800" dirty="0"/>
              <a:t> </a:t>
            </a:r>
            <a:r>
              <a:rPr lang="en-US" altLang="pt-BR" sz="2600" dirty="0" err="1"/>
              <a:t>uma</a:t>
            </a:r>
            <a:r>
              <a:rPr lang="en-US" altLang="pt-BR" sz="2600" dirty="0"/>
              <a:t> </a:t>
            </a:r>
            <a:r>
              <a:rPr lang="en-US" altLang="pt-BR" sz="2600" dirty="0" err="1"/>
              <a:t>variável</a:t>
            </a:r>
            <a:r>
              <a:rPr lang="en-US" altLang="pt-BR" sz="2600" dirty="0"/>
              <a:t> </a:t>
            </a:r>
            <a:r>
              <a:rPr lang="en-US" altLang="pt-BR" sz="2600" dirty="0" err="1"/>
              <a:t>independente</a:t>
            </a:r>
            <a:r>
              <a:rPr lang="en-US" altLang="pt-BR" sz="2600" dirty="0"/>
              <a:t>:</a:t>
            </a:r>
          </a:p>
        </p:txBody>
      </p:sp>
      <p:sp>
        <p:nvSpPr>
          <p:cNvPr id="11285" name="Text Box 22"/>
          <p:cNvSpPr txBox="1">
            <a:spLocks noChangeArrowheads="1"/>
          </p:cNvSpPr>
          <p:nvPr/>
        </p:nvSpPr>
        <p:spPr bwMode="auto">
          <a:xfrm>
            <a:off x="4572000" y="4624388"/>
            <a:ext cx="441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1600" dirty="0"/>
              <a:t>No quadrado linear, não linear, e</a:t>
            </a:r>
          </a:p>
          <a:p>
            <a:pPr eaLnBrk="1" hangingPunct="1"/>
            <a:r>
              <a:rPr lang="pt-BR" altLang="pt-BR" sz="1600" dirty="0"/>
              <a:t>modelagem exponencial, os períodos de tempo são numeradas começando com 0 e aumentando de 1 para cada período de tempo.</a:t>
            </a:r>
            <a:endParaRPr lang="en-US" altLang="pt-BR" sz="1600" dirty="0"/>
          </a:p>
        </p:txBody>
      </p:sp>
      <p:sp>
        <p:nvSpPr>
          <p:cNvPr id="11286" name="Line 23"/>
          <p:cNvSpPr>
            <a:spLocks noChangeShapeType="1"/>
          </p:cNvSpPr>
          <p:nvPr/>
        </p:nvSpPr>
        <p:spPr bwMode="auto">
          <a:xfrm>
            <a:off x="2590800" y="6248400"/>
            <a:ext cx="0" cy="1524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87" name="Line 24"/>
          <p:cNvSpPr>
            <a:spLocks noChangeShapeType="1"/>
          </p:cNvSpPr>
          <p:nvPr/>
        </p:nvSpPr>
        <p:spPr bwMode="auto">
          <a:xfrm>
            <a:off x="2590800" y="6400800"/>
            <a:ext cx="4038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88" name="Line 25"/>
          <p:cNvSpPr>
            <a:spLocks noChangeShapeType="1"/>
          </p:cNvSpPr>
          <p:nvPr/>
        </p:nvSpPr>
        <p:spPr bwMode="auto">
          <a:xfrm flipV="1">
            <a:off x="6629400" y="59436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11289" name="Rectangle 12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17F22D4B-1DFE-4CA8-B11E-B945C6C7348C}" type="slidenum">
              <a:rPr lang="en-US" altLang="pt-BR" sz="1000"/>
              <a:pPr eaLnBrk="1" hangingPunct="1"/>
              <a:t>29</a:t>
            </a:fld>
            <a:endParaRPr lang="en-US" altLang="pt-BR" sz="10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eaLnBrk="1" hangingPunct="1"/>
            <a:r>
              <a:rPr lang="pt-BR" altLang="pt-BR" dirty="0"/>
              <a:t>Previsão de Tendência Linear </a:t>
            </a:r>
            <a:endParaRPr lang="en-US" altLang="pt-BR" dirty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600200"/>
            <a:ext cx="5638800" cy="503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pt-BR" altLang="pt-BR" sz="2000" dirty="0"/>
              <a:t>A equação de previsão de tendência linear é </a:t>
            </a:r>
            <a:r>
              <a:rPr lang="en-US" altLang="pt-BR" sz="2000" dirty="0"/>
              <a:t>: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3476625" y="2895600"/>
          <a:ext cx="5514975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" name="Chart" r:id="rId3" imgW="6724650" imgH="3648253" progId="Excel.Sheet.8">
                  <p:embed/>
                </p:oleObj>
              </mc:Choice>
              <mc:Fallback>
                <p:oleObj name="Chart" r:id="rId3" imgW="6724650" imgH="364825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2895600"/>
                        <a:ext cx="5514975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3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770"/>
              </p:ext>
            </p:extLst>
          </p:nvPr>
        </p:nvGraphicFramePr>
        <p:xfrm>
          <a:off x="228600" y="2057400"/>
          <a:ext cx="3200400" cy="3852863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0972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eriodo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(X)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endas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891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291" name="Object 19"/>
          <p:cNvGraphicFramePr>
            <a:graphicFrameLocks noChangeAspect="1"/>
          </p:cNvGraphicFramePr>
          <p:nvPr/>
        </p:nvGraphicFramePr>
        <p:xfrm>
          <a:off x="4448175" y="2254250"/>
          <a:ext cx="39592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Equation" r:id="rId5" imgW="1574640" imgH="241200" progId="Equation.3">
                  <p:embed/>
                </p:oleObj>
              </mc:Choice>
              <mc:Fallback>
                <p:oleObj name="Equation" r:id="rId5" imgW="157464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2254250"/>
                        <a:ext cx="395922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Text Box 20"/>
          <p:cNvSpPr txBox="1">
            <a:spLocks noChangeArrowheads="1"/>
          </p:cNvSpPr>
          <p:nvPr/>
        </p:nvSpPr>
        <p:spPr bwMode="auto">
          <a:xfrm>
            <a:off x="7467600" y="762000"/>
            <a:ext cx="189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2310" name="Rectangle 9"/>
          <p:cNvSpPr>
            <a:spLocks noChangeArrowheads="1"/>
          </p:cNvSpPr>
          <p:nvPr/>
        </p:nvSpPr>
        <p:spPr bwMode="auto">
          <a:xfrm>
            <a:off x="7543800" y="1219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CD181040-5BB7-4C83-9CD4-9A16BACFE03C}" type="slidenum">
              <a:rPr lang="en-US" altLang="pt-BR" sz="1000"/>
              <a:pPr eaLnBrk="1" hangingPunct="1"/>
              <a:t>3</a:t>
            </a:fld>
            <a:endParaRPr lang="en-US" altLang="pt-BR" sz="10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z="3600" dirty="0"/>
              <a:t>A </a:t>
            </a:r>
            <a:r>
              <a:rPr lang="en-US" altLang="pt-BR" sz="3600" dirty="0" err="1"/>
              <a:t>Importância</a:t>
            </a:r>
            <a:r>
              <a:rPr lang="en-US" altLang="pt-BR" sz="3600" dirty="0"/>
              <a:t> da </a:t>
            </a:r>
            <a:r>
              <a:rPr lang="en-US" altLang="pt-BR" sz="3600" dirty="0" err="1"/>
              <a:t>Previsão</a:t>
            </a:r>
            <a:endParaRPr lang="en-US" altLang="pt-BR" sz="3600" dirty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altLang="pt-BR" sz="2600" dirty="0" err="1"/>
              <a:t>Previsões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governamentais</a:t>
            </a:r>
            <a:r>
              <a:rPr lang="en-US" altLang="pt-BR" sz="2600" dirty="0"/>
              <a:t> </a:t>
            </a:r>
            <a:r>
              <a:rPr lang="en-US" altLang="pt-BR" sz="2600" dirty="0" err="1"/>
              <a:t>sobre</a:t>
            </a:r>
            <a:r>
              <a:rPr lang="en-US" altLang="pt-BR" sz="2600" dirty="0"/>
              <a:t> </a:t>
            </a:r>
            <a:r>
              <a:rPr lang="pt-BR" altLang="pt-BR" sz="2600" dirty="0"/>
              <a:t>taxas de desemprego, taxas de juros e receitas esperadas dos impostos de renda para fins de política</a:t>
            </a:r>
            <a:endParaRPr lang="pt-BR" sz="2400" dirty="0"/>
          </a:p>
          <a:p>
            <a:r>
              <a:rPr lang="pt-BR" sz="2400" dirty="0"/>
              <a:t>Previsões de executivos de marketing sobre demanda, vendas e preferências dos consumidores para o planejamento estratégico</a:t>
            </a:r>
          </a:p>
          <a:p>
            <a:r>
              <a:rPr lang="pt-BR" sz="2400" dirty="0"/>
              <a:t>Para administradores de faculdade na previsão matrículas para planejar instalações e para o recrutamento de professores</a:t>
            </a:r>
          </a:p>
          <a:p>
            <a:r>
              <a:rPr lang="pt-BR" sz="2400" dirty="0"/>
              <a:t>Previsão de lojas de varejo para controlar os níveis de estoque, contratar funcionários e fornecer treinamento</a:t>
            </a: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AA1A0ED-95CD-41DA-82DA-229AB4B49F90}" type="slidenum">
              <a:rPr lang="en-US" altLang="pt-BR" sz="1000"/>
              <a:pPr eaLnBrk="1" hangingPunct="1"/>
              <a:t>30</a:t>
            </a:fld>
            <a:endParaRPr lang="en-US" altLang="pt-BR" sz="10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990600"/>
          </a:xfrm>
        </p:spPr>
        <p:txBody>
          <a:bodyPr/>
          <a:lstStyle/>
          <a:p>
            <a:pPr eaLnBrk="1" hangingPunct="1"/>
            <a:r>
              <a:rPr lang="pt-BR" altLang="pt-BR" dirty="0"/>
              <a:t>Previsão de Tendência Linear </a:t>
            </a:r>
            <a:endParaRPr lang="en-US" altLang="pt-BR" dirty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524000"/>
            <a:ext cx="5943600" cy="457200"/>
          </a:xfrm>
        </p:spPr>
        <p:txBody>
          <a:bodyPr/>
          <a:lstStyle/>
          <a:p>
            <a:pPr eaLnBrk="1" hangingPunct="1"/>
            <a:r>
              <a:rPr lang="en-US" altLang="pt-BR" sz="2100" dirty="0" err="1"/>
              <a:t>Previsão</a:t>
            </a:r>
            <a:r>
              <a:rPr lang="en-US" altLang="pt-BR" sz="2100" dirty="0"/>
              <a:t> para o </a:t>
            </a:r>
            <a:r>
              <a:rPr lang="en-US" altLang="pt-BR" sz="2100" dirty="0" err="1"/>
              <a:t>período</a:t>
            </a:r>
            <a:r>
              <a:rPr lang="en-US" altLang="pt-BR" sz="2100" dirty="0"/>
              <a:t> de tempo 6 (2010):</a:t>
            </a:r>
          </a:p>
        </p:txBody>
      </p:sp>
      <p:graphicFrame>
        <p:nvGraphicFramePr>
          <p:cNvPr id="15158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855103"/>
              </p:ext>
            </p:extLst>
          </p:nvPr>
        </p:nvGraphicFramePr>
        <p:xfrm>
          <a:off x="228600" y="2057400"/>
          <a:ext cx="2895600" cy="3901440"/>
        </p:xfrm>
        <a:graphic>
          <a:graphicData uri="http://schemas.openxmlformats.org/drawingml/2006/table">
            <a:tbl>
              <a:tblPr/>
              <a:tblGrid>
                <a:gridCol w="82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de tempo 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Vendas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A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2008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2009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3" name="Text Box 19"/>
          <p:cNvSpPr txBox="1">
            <a:spLocks noChangeArrowheads="1"/>
          </p:cNvSpPr>
          <p:nvPr/>
        </p:nvSpPr>
        <p:spPr bwMode="auto">
          <a:xfrm>
            <a:off x="7543800" y="609600"/>
            <a:ext cx="1814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7620000" y="1752600"/>
            <a:ext cx="457200" cy="381000"/>
          </a:xfrm>
          <a:custGeom>
            <a:avLst/>
            <a:gdLst>
              <a:gd name="T0" fmla="*/ 0 w 384"/>
              <a:gd name="T1" fmla="*/ 0 h 339"/>
              <a:gd name="T2" fmla="*/ 2147483647 w 384"/>
              <a:gd name="T3" fmla="*/ 0 h 339"/>
              <a:gd name="T4" fmla="*/ 2147483647 w 384"/>
              <a:gd name="T5" fmla="*/ 2147483647 h 339"/>
              <a:gd name="T6" fmla="*/ 0 60000 65536"/>
              <a:gd name="T7" fmla="*/ 0 60000 65536"/>
              <a:gd name="T8" fmla="*/ 0 60000 65536"/>
              <a:gd name="T9" fmla="*/ 0 w 384"/>
              <a:gd name="T10" fmla="*/ 0 h 339"/>
              <a:gd name="T11" fmla="*/ 384 w 384"/>
              <a:gd name="T12" fmla="*/ 339 h 3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339">
                <a:moveTo>
                  <a:pt x="0" y="0"/>
                </a:moveTo>
                <a:lnTo>
                  <a:pt x="384" y="0"/>
                </a:lnTo>
                <a:lnTo>
                  <a:pt x="383" y="339"/>
                </a:lnTo>
              </a:path>
            </a:pathLst>
          </a:custGeom>
          <a:noFill/>
          <a:ln w="28575">
            <a:solidFill>
              <a:schemeClr val="hlink"/>
            </a:solidFill>
            <a:miter lim="800000"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3314" name="Object 29"/>
          <p:cNvGraphicFramePr>
            <a:graphicFrameLocks noChangeAspect="1"/>
          </p:cNvGraphicFramePr>
          <p:nvPr/>
        </p:nvGraphicFramePr>
        <p:xfrm>
          <a:off x="3476625" y="3124200"/>
          <a:ext cx="551497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2" name="Chart" r:id="rId3" imgW="6724650" imgH="3648253" progId="Excel.Sheet.8">
                  <p:embed/>
                </p:oleObj>
              </mc:Choice>
              <mc:Fallback>
                <p:oleObj name="Chart" r:id="rId3" imgW="6724650" imgH="3648253" progId="Excel.Sheet.8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3124200"/>
                        <a:ext cx="5514975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5" name="Freeform 20"/>
          <p:cNvSpPr>
            <a:spLocks/>
          </p:cNvSpPr>
          <p:nvPr/>
        </p:nvSpPr>
        <p:spPr bwMode="auto">
          <a:xfrm>
            <a:off x="8077200" y="3886200"/>
            <a:ext cx="674688" cy="230188"/>
          </a:xfrm>
          <a:custGeom>
            <a:avLst/>
            <a:gdLst>
              <a:gd name="T0" fmla="*/ 0 w 425"/>
              <a:gd name="T1" fmla="*/ 2147483647 h 145"/>
              <a:gd name="T2" fmla="*/ 2147483647 w 425"/>
              <a:gd name="T3" fmla="*/ 0 h 145"/>
              <a:gd name="T4" fmla="*/ 0 60000 65536"/>
              <a:gd name="T5" fmla="*/ 0 60000 65536"/>
              <a:gd name="T6" fmla="*/ 0 w 425"/>
              <a:gd name="T7" fmla="*/ 0 h 145"/>
              <a:gd name="T8" fmla="*/ 425 w 425"/>
              <a:gd name="T9" fmla="*/ 145 h 1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5" h="145">
                <a:moveTo>
                  <a:pt x="0" y="145"/>
                </a:moveTo>
                <a:lnTo>
                  <a:pt x="425" y="0"/>
                </a:lnTo>
              </a:path>
            </a:pathLst>
          </a:custGeom>
          <a:noFill/>
          <a:ln w="28575">
            <a:solidFill>
              <a:schemeClr val="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36" name="Oval 21"/>
          <p:cNvSpPr>
            <a:spLocks noChangeArrowheads="1"/>
          </p:cNvSpPr>
          <p:nvPr/>
        </p:nvSpPr>
        <p:spPr bwMode="auto">
          <a:xfrm>
            <a:off x="8667750" y="37973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4238625" y="3756025"/>
            <a:ext cx="4572000" cy="1882775"/>
          </a:xfrm>
          <a:custGeom>
            <a:avLst/>
            <a:gdLst>
              <a:gd name="T0" fmla="*/ 2147483647 w 2953"/>
              <a:gd name="T1" fmla="*/ 2147483647 h 1138"/>
              <a:gd name="T2" fmla="*/ 2147483647 w 2953"/>
              <a:gd name="T3" fmla="*/ 0 h 1138"/>
              <a:gd name="T4" fmla="*/ 0 w 2953"/>
              <a:gd name="T5" fmla="*/ 2147483647 h 1138"/>
              <a:gd name="T6" fmla="*/ 0 60000 65536"/>
              <a:gd name="T7" fmla="*/ 0 60000 65536"/>
              <a:gd name="T8" fmla="*/ 0 60000 65536"/>
              <a:gd name="T9" fmla="*/ 0 w 2953"/>
              <a:gd name="T10" fmla="*/ 0 h 1138"/>
              <a:gd name="T11" fmla="*/ 2953 w 2953"/>
              <a:gd name="T12" fmla="*/ 1138 h 11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53" h="1138">
                <a:moveTo>
                  <a:pt x="2953" y="1138"/>
                </a:moveTo>
                <a:lnTo>
                  <a:pt x="2953" y="0"/>
                </a:lnTo>
                <a:lnTo>
                  <a:pt x="0" y="7"/>
                </a:lnTo>
              </a:path>
            </a:pathLst>
          </a:cu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3315" name="Object 24"/>
          <p:cNvGraphicFramePr>
            <a:graphicFrameLocks noChangeAspect="1"/>
          </p:cNvGraphicFramePr>
          <p:nvPr/>
        </p:nvGraphicFramePr>
        <p:xfrm>
          <a:off x="4598988" y="2060575"/>
          <a:ext cx="34798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Equação" r:id="rId5" imgW="1384200" imgH="444240" progId="Equation.3">
                  <p:embed/>
                </p:oleObj>
              </mc:Choice>
              <mc:Fallback>
                <p:oleObj name="Equação" r:id="rId5" imgW="1384200" imgH="4442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2060575"/>
                        <a:ext cx="3479800" cy="1119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4953000" y="2590800"/>
            <a:ext cx="1143000" cy="6096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39" name="Rectangle 14"/>
          <p:cNvSpPr>
            <a:spLocks noChangeArrowheads="1"/>
          </p:cNvSpPr>
          <p:nvPr/>
        </p:nvSpPr>
        <p:spPr bwMode="auto">
          <a:xfrm>
            <a:off x="7543800" y="1066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2182060A-3B4C-4C94-AE18-A3BA5AE3788A}" type="slidenum">
              <a:rPr lang="en-US" altLang="pt-BR" sz="1000"/>
              <a:pPr eaLnBrk="1" hangingPunct="1"/>
              <a:t>31</a:t>
            </a:fld>
            <a:endParaRPr lang="en-US" altLang="pt-BR" sz="10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pt-BR" altLang="pt-BR" dirty="0"/>
            </a:br>
            <a:r>
              <a:rPr lang="pt-BR" altLang="pt-BR" dirty="0"/>
              <a:t>Previsão de tendência não-linear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pt-BR" altLang="pt-BR" sz="2600" dirty="0"/>
              <a:t>Um modelo de regressão não-linear pode ser usado quando a série temporal apresenta uma tendência não linear</a:t>
            </a:r>
          </a:p>
          <a:p>
            <a:r>
              <a:rPr lang="en-US" altLang="pt-BR" dirty="0" err="1">
                <a:solidFill>
                  <a:schemeClr val="folHlink"/>
                </a:solidFill>
              </a:rPr>
              <a:t>Fórmula</a:t>
            </a: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en-US" altLang="pt-BR" dirty="0" err="1">
                <a:solidFill>
                  <a:schemeClr val="folHlink"/>
                </a:solidFill>
              </a:rPr>
              <a:t>Quadratica</a:t>
            </a:r>
            <a:r>
              <a:rPr lang="pt-BR" altLang="pt-BR" dirty="0"/>
              <a:t> </a:t>
            </a:r>
            <a:r>
              <a:rPr lang="pt-BR" dirty="0"/>
              <a:t>é um tipo de um modelo não-linear</a:t>
            </a:r>
            <a:r>
              <a:rPr lang="en-US" altLang="pt-BR" dirty="0"/>
              <a:t>:</a:t>
            </a:r>
          </a:p>
          <a:p>
            <a:pPr marL="0" indent="0" eaLnBrk="1" hangingPunct="1">
              <a:lnSpc>
                <a:spcPct val="105000"/>
              </a:lnSpc>
              <a:spcBef>
                <a:spcPct val="40000"/>
              </a:spcBef>
              <a:buNone/>
            </a:pPr>
            <a:endParaRPr lang="en-US" altLang="pt-BR" dirty="0"/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pt-BR" altLang="pt-BR" dirty="0"/>
              <a:t>Compare adj. r2 e o erro padrão ao do modelo linear para ver se esta é uma melhoria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</a:pPr>
            <a:r>
              <a:rPr lang="pt-BR" altLang="pt-BR" dirty="0"/>
              <a:t>Pode tentar outras formas funcionais para obter melhor ajuste</a:t>
            </a:r>
            <a:endParaRPr lang="en-US" altLang="pt-BR" dirty="0">
              <a:cs typeface="Arial" panose="020B0604020202020204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035863"/>
              </p:ext>
            </p:extLst>
          </p:nvPr>
        </p:nvGraphicFramePr>
        <p:xfrm>
          <a:off x="2362200" y="3886200"/>
          <a:ext cx="46593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3" imgW="1612800" imgH="241200" progId="Equation.3">
                  <p:embed/>
                </p:oleObj>
              </mc:Choice>
              <mc:Fallback>
                <p:oleObj name="Equation" r:id="rId3" imgW="16128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886200"/>
                        <a:ext cx="4659312" cy="693737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543800" y="1143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B6E5817E-3B80-4B5C-82CC-3AD52FC16CB4}" type="slidenum">
              <a:rPr lang="en-US" altLang="pt-BR" sz="1000"/>
              <a:pPr eaLnBrk="1" hangingPunct="1"/>
              <a:t>32</a:t>
            </a:fld>
            <a:endParaRPr lang="en-US" altLang="pt-BR" sz="10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Modelo de Tendência  Exponencial 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3048000"/>
          </a:xfrm>
        </p:spPr>
        <p:txBody>
          <a:bodyPr/>
          <a:lstStyle/>
          <a:p>
            <a:pPr eaLnBrk="1" hangingPunct="1">
              <a:lnSpc>
                <a:spcPct val="175000"/>
              </a:lnSpc>
              <a:spcBef>
                <a:spcPct val="40000"/>
              </a:spcBef>
            </a:pPr>
            <a:r>
              <a:rPr lang="pt-BR" altLang="pt-BR" dirty="0"/>
              <a:t>Outro modelo de tendência não linear</a:t>
            </a:r>
            <a:r>
              <a:rPr lang="en-US" altLang="pt-BR" dirty="0"/>
              <a:t>:</a:t>
            </a:r>
          </a:p>
          <a:p>
            <a:pPr eaLnBrk="1" hangingPunct="1">
              <a:lnSpc>
                <a:spcPct val="17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/>
          </a:p>
          <a:p>
            <a:pPr eaLnBrk="1" hangingPunct="1">
              <a:lnSpc>
                <a:spcPct val="175000"/>
              </a:lnSpc>
              <a:spcBef>
                <a:spcPct val="40000"/>
              </a:spcBef>
            </a:pPr>
            <a:r>
              <a:rPr lang="en-US" altLang="pt-BR" dirty="0" err="1"/>
              <a:t>Transformar</a:t>
            </a:r>
            <a:r>
              <a:rPr lang="en-US" altLang="pt-BR" dirty="0"/>
              <a:t> a forma linear: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endParaRPr lang="en-US" altLang="pt-BR" dirty="0"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>
              <a:cs typeface="Arial" panose="020B0604020202020204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3505200" y="2438400"/>
          <a:ext cx="2133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tion" r:id="rId3" imgW="838080" imgH="279360" progId="Equation.3">
                  <p:embed/>
                </p:oleObj>
              </mc:Choice>
              <mc:Fallback>
                <p:oleObj name="Equation" r:id="rId3" imgW="83808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438400"/>
                        <a:ext cx="2133600" cy="7080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>
            <a:graphicFrameLocks noChangeAspect="1"/>
          </p:cNvGraphicFramePr>
          <p:nvPr/>
        </p:nvGraphicFramePr>
        <p:xfrm>
          <a:off x="1676400" y="4435475"/>
          <a:ext cx="62484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tion" r:id="rId5" imgW="2387520" imgH="241200" progId="Equation.3">
                  <p:embed/>
                </p:oleObj>
              </mc:Choice>
              <mc:Fallback>
                <p:oleObj name="Equation" r:id="rId5" imgW="23875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35475"/>
                        <a:ext cx="6248400" cy="628650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BAC4964B-30B2-43A8-911D-76F21BEE55F1}" type="slidenum">
              <a:rPr lang="en-US" altLang="pt-BR" sz="1000"/>
              <a:pPr eaLnBrk="1" hangingPunct="1"/>
              <a:t>33</a:t>
            </a:fld>
            <a:endParaRPr lang="en-US" altLang="pt-BR" sz="10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-228600"/>
            <a:ext cx="7383462" cy="1524000"/>
          </a:xfrm>
        </p:spPr>
        <p:txBody>
          <a:bodyPr/>
          <a:lstStyle/>
          <a:p>
            <a:pPr eaLnBrk="1" hangingPunct="1"/>
            <a:br>
              <a:rPr lang="pt-BR" dirty="0"/>
            </a:br>
            <a:r>
              <a:rPr lang="pt-BR" dirty="0"/>
              <a:t>Modelo de Tendência  Exponencial </a:t>
            </a:r>
            <a:endParaRPr lang="en-US" altLang="pt-BR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077200" cy="838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r>
              <a:rPr lang="en-US" altLang="pt-BR" sz="2600" dirty="0" err="1"/>
              <a:t>Equação</a:t>
            </a:r>
            <a:r>
              <a:rPr lang="en-US" altLang="pt-BR" sz="2600" dirty="0"/>
              <a:t> do </a:t>
            </a:r>
            <a:r>
              <a:rPr lang="pt-BR" sz="2600" dirty="0"/>
              <a:t>Modelo do Tendência  Exponencial</a:t>
            </a:r>
            <a:r>
              <a:rPr lang="en-US" altLang="pt-BR" sz="2600" dirty="0"/>
              <a:t>:</a:t>
            </a:r>
            <a:endParaRPr lang="en-US" altLang="pt-BR" sz="2600" dirty="0"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sz="2000" dirty="0">
              <a:cs typeface="Arial" panose="020B0604020202020204" pitchFamily="34" charset="0"/>
            </a:endParaRPr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3021013" y="2514600"/>
          <a:ext cx="302577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3" imgW="1155600" imgH="266400" progId="Equation.3">
                  <p:embed/>
                </p:oleObj>
              </mc:Choice>
              <mc:Fallback>
                <p:oleObj name="Equation" r:id="rId3" imgW="115560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1013" y="2514600"/>
                        <a:ext cx="3025775" cy="695325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438400" y="3368675"/>
            <a:ext cx="4724400" cy="68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pt-BR" sz="2000" dirty="0" err="1"/>
              <a:t>Onde</a:t>
            </a:r>
            <a:r>
              <a:rPr lang="en-US" altLang="pt-BR" sz="2000" dirty="0"/>
              <a:t>:    b</a:t>
            </a:r>
            <a:r>
              <a:rPr lang="en-US" altLang="pt-BR" sz="2000" baseline="-25000" dirty="0"/>
              <a:t>0</a:t>
            </a:r>
            <a:r>
              <a:rPr lang="en-US" altLang="pt-BR" sz="2000" dirty="0"/>
              <a:t> = </a:t>
            </a:r>
            <a:r>
              <a:rPr lang="en-US" altLang="pt-BR" sz="2000" dirty="0" err="1"/>
              <a:t>estimativa</a:t>
            </a:r>
            <a:r>
              <a:rPr lang="en-US" altLang="pt-BR" sz="2000" dirty="0"/>
              <a:t> do log(</a:t>
            </a:r>
            <a:r>
              <a:rPr lang="el-GR" altLang="pt-BR" sz="2000" dirty="0"/>
              <a:t>β</a:t>
            </a:r>
            <a:r>
              <a:rPr lang="en-US" altLang="pt-BR" sz="2000" baseline="-25000" dirty="0"/>
              <a:t>0</a:t>
            </a:r>
            <a:r>
              <a:rPr lang="en-US" altLang="pt-BR" sz="2000" dirty="0"/>
              <a:t>)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pt-BR" sz="2000" dirty="0"/>
              <a:t>	 b</a:t>
            </a:r>
            <a:r>
              <a:rPr lang="en-US" altLang="pt-BR" sz="2000" baseline="-25000" dirty="0"/>
              <a:t>1</a:t>
            </a:r>
            <a:r>
              <a:rPr lang="en-US" altLang="pt-BR" sz="2000" dirty="0"/>
              <a:t> = </a:t>
            </a:r>
            <a:r>
              <a:rPr lang="en-US" altLang="pt-BR" sz="2000" dirty="0" err="1"/>
              <a:t>estimativa</a:t>
            </a:r>
            <a:r>
              <a:rPr lang="en-US" altLang="pt-BR" sz="2000" dirty="0"/>
              <a:t> do log(</a:t>
            </a:r>
            <a:r>
              <a:rPr lang="el-GR" altLang="pt-BR" sz="2000" dirty="0"/>
              <a:t>β</a:t>
            </a:r>
            <a:r>
              <a:rPr lang="en-US" altLang="pt-BR" sz="2000" baseline="-25000" dirty="0"/>
              <a:t>1</a:t>
            </a:r>
            <a:r>
              <a:rPr lang="en-US" altLang="pt-BR" sz="2000" dirty="0"/>
              <a:t>)</a:t>
            </a:r>
            <a:endParaRPr lang="el-GR" altLang="pt-BR" sz="2000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467600" y="685800"/>
            <a:ext cx="189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143000" y="4495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 err="1">
                <a:solidFill>
                  <a:schemeClr val="folHlink"/>
                </a:solidFill>
              </a:rPr>
              <a:t>Interpretação</a:t>
            </a:r>
            <a:r>
              <a:rPr lang="en-US" altLang="pt-BR" dirty="0">
                <a:solidFill>
                  <a:schemeClr val="folHlink"/>
                </a:solidFill>
              </a:rPr>
              <a:t>:</a:t>
            </a:r>
          </a:p>
        </p:txBody>
      </p:sp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1371600" y="5029200"/>
          <a:ext cx="18510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5" imgW="977760" imgH="241200" progId="Equation.3">
                  <p:embed/>
                </p:oleObj>
              </mc:Choice>
              <mc:Fallback>
                <p:oleObj name="Equation" r:id="rId5" imgW="97776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18510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3124200" y="5181600"/>
            <a:ext cx="525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pt-BR" dirty="0">
                <a:solidFill>
                  <a:schemeClr val="folHlink"/>
                </a:solidFill>
              </a:rPr>
              <a:t> </a:t>
            </a:r>
            <a:r>
              <a:rPr lang="pt-BR" altLang="pt-BR" dirty="0"/>
              <a:t>é a taxa de crescimento composta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5B006B02-CC00-411E-A23C-CA82DFE9B0E2}" type="slidenum">
              <a:rPr lang="en-US" altLang="pt-BR" sz="1000"/>
              <a:pPr eaLnBrk="1" hangingPunct="1"/>
              <a:t>34</a:t>
            </a:fld>
            <a:endParaRPr lang="en-US" altLang="pt-BR" sz="10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Seleção</a:t>
            </a:r>
            <a:r>
              <a:rPr lang="en-US" altLang="pt-BR" dirty="0"/>
              <a:t> do </a:t>
            </a:r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Tendência</a:t>
            </a:r>
            <a:r>
              <a:rPr lang="en-US" altLang="pt-BR" dirty="0"/>
              <a:t> </a:t>
            </a:r>
            <a:r>
              <a:rPr lang="en-US" altLang="pt-BR" dirty="0" err="1"/>
              <a:t>usando</a:t>
            </a:r>
            <a:r>
              <a:rPr lang="en-US" altLang="pt-BR" dirty="0"/>
              <a:t> </a:t>
            </a:r>
            <a:r>
              <a:rPr lang="en-US" altLang="pt-BR" dirty="0" err="1"/>
              <a:t>Diferenças</a:t>
            </a:r>
            <a:endParaRPr lang="en-US" altLang="pt-BR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500" dirty="0"/>
              <a:t>Usar um modelo de tendência linear se as primeiras diferenças são aproximadamente constante</a:t>
            </a:r>
            <a:r>
              <a:rPr lang="en-US" altLang="pt-BR" sz="2500" dirty="0"/>
              <a:t> </a:t>
            </a:r>
          </a:p>
          <a:p>
            <a:pPr eaLnBrk="1" hangingPunct="1"/>
            <a:endParaRPr lang="en-US" altLang="pt-BR" dirty="0"/>
          </a:p>
          <a:p>
            <a:pPr eaLnBrk="1" hangingPunct="1"/>
            <a:endParaRPr lang="en-US" altLang="pt-BR" dirty="0"/>
          </a:p>
          <a:p>
            <a:pPr eaLnBrk="1" hangingPunct="1"/>
            <a:r>
              <a:rPr lang="pt-BR" altLang="pt-BR" sz="2500" dirty="0"/>
              <a:t>Use um modelo de tendência quadrática se as segundas diferenças são aproximadamente constante</a:t>
            </a:r>
            <a:endParaRPr lang="en-US" altLang="pt-BR" sz="2500" dirty="0"/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903413" y="2971800"/>
          <a:ext cx="57165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3" imgW="2387520" imgH="228600" progId="Equation.3">
                  <p:embed/>
                </p:oleObj>
              </mc:Choice>
              <mc:Fallback>
                <p:oleObj name="Equation" r:id="rId3" imgW="23875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2971800"/>
                        <a:ext cx="5716587" cy="547688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7"/>
          <p:cNvGraphicFramePr>
            <a:graphicFrameLocks noChangeAspect="1"/>
          </p:cNvGraphicFramePr>
          <p:nvPr/>
        </p:nvGraphicFramePr>
        <p:xfrm>
          <a:off x="1066800" y="4876800"/>
          <a:ext cx="78708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5" imgW="3390840" imgH="482400" progId="Equation.3">
                  <p:embed/>
                </p:oleObj>
              </mc:Choice>
              <mc:Fallback>
                <p:oleObj name="Equation" r:id="rId5" imgW="339084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7870825" cy="1122363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90BF08DE-D641-4B6B-A128-78D0E3FB9E7B}" type="slidenum">
              <a:rPr lang="en-US" altLang="pt-BR" sz="1000"/>
              <a:pPr eaLnBrk="1" hangingPunct="1"/>
              <a:t>35</a:t>
            </a:fld>
            <a:endParaRPr lang="en-US" altLang="pt-BR" sz="10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Use um modelo de tendência exponencial se as diferenças percentuais são </a:t>
            </a:r>
            <a:r>
              <a:rPr lang="pt-BR" altLang="pt-BR" sz="2600" dirty="0"/>
              <a:t>aproximadamente constantes</a:t>
            </a:r>
            <a:endParaRPr lang="en-US" altLang="pt-BR" sz="2600" dirty="0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7315200" y="1158815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8438" name="Rectangle 8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Seleção</a:t>
            </a:r>
            <a:r>
              <a:rPr lang="en-US" altLang="pt-BR" dirty="0"/>
              <a:t> do </a:t>
            </a:r>
            <a:r>
              <a:rPr lang="en-US" altLang="pt-BR" dirty="0" err="1"/>
              <a:t>Modelo</a:t>
            </a:r>
            <a:r>
              <a:rPr lang="en-US" altLang="pt-BR" dirty="0"/>
              <a:t> de </a:t>
            </a:r>
            <a:r>
              <a:rPr lang="en-US" altLang="pt-BR" dirty="0" err="1"/>
              <a:t>Tendência</a:t>
            </a:r>
            <a:r>
              <a:rPr lang="en-US" altLang="pt-BR" dirty="0"/>
              <a:t> </a:t>
            </a:r>
            <a:r>
              <a:rPr lang="en-US" altLang="pt-BR" dirty="0" err="1"/>
              <a:t>usando</a:t>
            </a:r>
            <a:r>
              <a:rPr lang="en-US" altLang="pt-BR" dirty="0"/>
              <a:t> </a:t>
            </a:r>
            <a:r>
              <a:rPr lang="en-US" altLang="pt-BR" dirty="0" err="1"/>
              <a:t>Diferenças</a:t>
            </a:r>
            <a:endParaRPr lang="en-US" altLang="pt-BR" dirty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533400" y="3505200"/>
          <a:ext cx="80676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3" imgW="3962160" imgH="431640" progId="Equation.3">
                  <p:embed/>
                </p:oleObj>
              </mc:Choice>
              <mc:Fallback>
                <p:oleObj name="Equation" r:id="rId3" imgW="39621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505200"/>
                        <a:ext cx="8067675" cy="87947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023B292E-7863-499F-A28B-6290B700E66A}" type="slidenum">
              <a:rPr lang="en-US" altLang="pt-BR" sz="1000"/>
              <a:pPr eaLnBrk="1" hangingPunct="1"/>
              <a:t>36</a:t>
            </a:fld>
            <a:endParaRPr lang="en-US" altLang="pt-BR" sz="100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54863" cy="990600"/>
          </a:xfrm>
        </p:spPr>
        <p:txBody>
          <a:bodyPr/>
          <a:lstStyle/>
          <a:p>
            <a:pPr eaLnBrk="1" hangingPunct="1"/>
            <a:r>
              <a:rPr lang="pt-BR" altLang="pt-BR" dirty="0"/>
              <a:t>Escolhendo um Modelo de Previsão</a:t>
            </a:r>
            <a:endParaRPr lang="en-US" altLang="pt-BR" dirty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620000" cy="4532313"/>
          </a:xfrm>
        </p:spPr>
        <p:txBody>
          <a:bodyPr/>
          <a:lstStyle/>
          <a:p>
            <a:pPr eaLnBrk="1" hangingPunct="1"/>
            <a:r>
              <a:rPr lang="pt-BR" altLang="pt-BR" sz="2400" dirty="0"/>
              <a:t>Realizar uma análise de resíduos</a:t>
            </a:r>
            <a:endParaRPr lang="en-US" altLang="pt-BR" sz="2400" dirty="0"/>
          </a:p>
          <a:p>
            <a:pPr lvl="1" eaLnBrk="1" hangingPunct="1"/>
            <a:r>
              <a:rPr lang="pt-BR" altLang="pt-BR" sz="2000" dirty="0"/>
              <a:t>Eliminar um modelo que mostra um padrão ou tendência</a:t>
            </a:r>
            <a:r>
              <a:rPr lang="en-US" altLang="pt-BR" sz="2000" dirty="0"/>
              <a:t> </a:t>
            </a:r>
          </a:p>
          <a:p>
            <a:pPr eaLnBrk="1" hangingPunct="1"/>
            <a:r>
              <a:rPr lang="pt-BR" altLang="pt-BR" sz="2400" dirty="0"/>
              <a:t>Medir a magnitude do erro residual usando diferenças ao quadrado e selecione o modelo com o menor valor</a:t>
            </a:r>
          </a:p>
          <a:p>
            <a:pPr eaLnBrk="1" hangingPunct="1"/>
            <a:r>
              <a:rPr lang="pt-BR" altLang="pt-BR" sz="2400" dirty="0"/>
              <a:t>Medir a magnitude do erro residual usando diferenças absolutas e selecione o modelo com o menor valor</a:t>
            </a:r>
          </a:p>
          <a:p>
            <a:pPr eaLnBrk="1" hangingPunct="1"/>
            <a:r>
              <a:rPr lang="en-US" altLang="pt-BR" sz="2400" dirty="0"/>
              <a:t>Use o </a:t>
            </a:r>
            <a:r>
              <a:rPr lang="en-US" altLang="pt-BR" sz="2400" dirty="0" err="1"/>
              <a:t>modelo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mais</a:t>
            </a:r>
            <a:r>
              <a:rPr lang="en-US" altLang="pt-BR" sz="2400" dirty="0"/>
              <a:t> simples</a:t>
            </a:r>
          </a:p>
          <a:p>
            <a:pPr lvl="1" eaLnBrk="1" hangingPunct="1"/>
            <a:r>
              <a:rPr lang="en-US" altLang="pt-BR" sz="2000" dirty="0" err="1"/>
              <a:t>Princípio</a:t>
            </a:r>
            <a:r>
              <a:rPr lang="en-US" altLang="pt-BR" sz="2000" dirty="0"/>
              <a:t> da </a:t>
            </a:r>
            <a:r>
              <a:rPr lang="en-US" altLang="pt-BR" sz="2000" dirty="0" err="1"/>
              <a:t>parcimônia</a:t>
            </a:r>
            <a:endParaRPr lang="en-US" altLang="pt-BR" sz="2000" dirty="0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E3AC98B6-02AB-4DBF-BF45-07F358ECB44F}" type="slidenum">
              <a:rPr lang="en-US" altLang="pt-BR" sz="1000"/>
              <a:pPr eaLnBrk="1" hangingPunct="1"/>
              <a:t>37</a:t>
            </a:fld>
            <a:endParaRPr lang="en-US" altLang="pt-BR" sz="100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Análise</a:t>
            </a:r>
            <a:r>
              <a:rPr lang="en-US" altLang="pt-BR" dirty="0"/>
              <a:t> Residual</a:t>
            </a:r>
          </a:p>
        </p:txBody>
      </p:sp>
      <p:sp>
        <p:nvSpPr>
          <p:cNvPr id="66564" name="Line 3"/>
          <p:cNvSpPr>
            <a:spLocks noChangeShapeType="1"/>
          </p:cNvSpPr>
          <p:nvPr/>
        </p:nvSpPr>
        <p:spPr bwMode="auto">
          <a:xfrm>
            <a:off x="609600" y="1685925"/>
            <a:ext cx="0" cy="181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 flipV="1">
            <a:off x="609600" y="3503613"/>
            <a:ext cx="30480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66" name="Line 5"/>
          <p:cNvSpPr>
            <a:spLocks noChangeShapeType="1"/>
          </p:cNvSpPr>
          <p:nvPr/>
        </p:nvSpPr>
        <p:spPr bwMode="auto">
          <a:xfrm>
            <a:off x="4800600" y="1685925"/>
            <a:ext cx="0" cy="181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67" name="Line 6"/>
          <p:cNvSpPr>
            <a:spLocks noChangeShapeType="1"/>
          </p:cNvSpPr>
          <p:nvPr/>
        </p:nvSpPr>
        <p:spPr bwMode="auto">
          <a:xfrm flipV="1">
            <a:off x="4800600" y="3503613"/>
            <a:ext cx="38100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68" name="Line 7"/>
          <p:cNvSpPr>
            <a:spLocks noChangeShapeType="1"/>
          </p:cNvSpPr>
          <p:nvPr/>
        </p:nvSpPr>
        <p:spPr bwMode="auto">
          <a:xfrm>
            <a:off x="609600" y="4200525"/>
            <a:ext cx="0" cy="1819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69" name="Line 8"/>
          <p:cNvSpPr>
            <a:spLocks noChangeShapeType="1"/>
          </p:cNvSpPr>
          <p:nvPr/>
        </p:nvSpPr>
        <p:spPr bwMode="auto">
          <a:xfrm>
            <a:off x="4876800" y="41910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70" name="Line 9"/>
          <p:cNvSpPr>
            <a:spLocks noChangeShapeType="1"/>
          </p:cNvSpPr>
          <p:nvPr/>
        </p:nvSpPr>
        <p:spPr bwMode="auto">
          <a:xfrm flipV="1">
            <a:off x="609600" y="6018213"/>
            <a:ext cx="31242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71" name="Line 10"/>
          <p:cNvSpPr>
            <a:spLocks noChangeShapeType="1"/>
          </p:cNvSpPr>
          <p:nvPr/>
        </p:nvSpPr>
        <p:spPr bwMode="auto">
          <a:xfrm flipV="1">
            <a:off x="4876800" y="6008688"/>
            <a:ext cx="3810000" cy="11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1068388" y="3582988"/>
            <a:ext cx="2055812" cy="366767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b="1" dirty="0" err="1"/>
              <a:t>Erros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aleatórios</a:t>
            </a:r>
            <a:endParaRPr lang="en-US" altLang="pt-BR" sz="1800" b="1" dirty="0"/>
          </a:p>
        </p:txBody>
      </p:sp>
      <p:sp>
        <p:nvSpPr>
          <p:cNvPr id="66573" name="Rectangle 12"/>
          <p:cNvSpPr>
            <a:spLocks noChangeArrowheads="1"/>
          </p:cNvSpPr>
          <p:nvPr/>
        </p:nvSpPr>
        <p:spPr bwMode="auto">
          <a:xfrm>
            <a:off x="533400" y="6096000"/>
            <a:ext cx="3240088" cy="351378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700" b="1" dirty="0" err="1"/>
              <a:t>Tendência</a:t>
            </a:r>
            <a:r>
              <a:rPr lang="en-US" altLang="pt-BR" sz="1700" b="1" dirty="0"/>
              <a:t> </a:t>
            </a:r>
            <a:r>
              <a:rPr lang="en-US" altLang="pt-BR" sz="1700" b="1" dirty="0" err="1"/>
              <a:t>não</a:t>
            </a:r>
            <a:r>
              <a:rPr lang="en-US" altLang="pt-BR" sz="1700" b="1" dirty="0"/>
              <a:t> </a:t>
            </a:r>
            <a:r>
              <a:rPr lang="en-US" altLang="pt-BR" sz="1700" b="1" dirty="0" err="1"/>
              <a:t>representada</a:t>
            </a:r>
            <a:endParaRPr lang="en-US" altLang="pt-BR" sz="1700" b="1" dirty="0"/>
          </a:p>
        </p:txBody>
      </p:sp>
      <p:sp>
        <p:nvSpPr>
          <p:cNvPr id="66574" name="Rectangle 13"/>
          <p:cNvSpPr>
            <a:spLocks noChangeArrowheads="1"/>
          </p:cNvSpPr>
          <p:nvPr/>
        </p:nvSpPr>
        <p:spPr bwMode="auto">
          <a:xfrm>
            <a:off x="4572000" y="3581400"/>
            <a:ext cx="4341813" cy="366767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b="1" dirty="0" err="1"/>
              <a:t>Efeitos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cíclicos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não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representados</a:t>
            </a:r>
            <a:endParaRPr lang="en-US" altLang="pt-BR" sz="1800" b="1" dirty="0"/>
          </a:p>
        </p:txBody>
      </p:sp>
      <p:sp>
        <p:nvSpPr>
          <p:cNvPr id="66575" name="Rectangle 14"/>
          <p:cNvSpPr>
            <a:spLocks noChangeArrowheads="1"/>
          </p:cNvSpPr>
          <p:nvPr/>
        </p:nvSpPr>
        <p:spPr bwMode="auto">
          <a:xfrm>
            <a:off x="4572000" y="6096000"/>
            <a:ext cx="4419600" cy="366767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1800" b="1" dirty="0" err="1"/>
              <a:t>Efeitos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sazonais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não</a:t>
            </a:r>
            <a:r>
              <a:rPr lang="en-US" altLang="pt-BR" sz="1800" b="1" dirty="0"/>
              <a:t> </a:t>
            </a:r>
            <a:r>
              <a:rPr lang="en-US" altLang="pt-BR" sz="1800" b="1" dirty="0" err="1"/>
              <a:t>representados</a:t>
            </a:r>
            <a:endParaRPr lang="en-US" altLang="pt-BR" sz="1800" b="1" dirty="0"/>
          </a:p>
        </p:txBody>
      </p:sp>
      <p:sp>
        <p:nvSpPr>
          <p:cNvPr id="66576" name="Rectangle 15"/>
          <p:cNvSpPr>
            <a:spLocks noChangeArrowheads="1"/>
          </p:cNvSpPr>
          <p:nvPr/>
        </p:nvSpPr>
        <p:spPr bwMode="auto">
          <a:xfrm>
            <a:off x="3735388" y="32766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T</a:t>
            </a:r>
          </a:p>
        </p:txBody>
      </p:sp>
      <p:sp>
        <p:nvSpPr>
          <p:cNvPr id="66577" name="Rectangle 16"/>
          <p:cNvSpPr>
            <a:spLocks noChangeArrowheads="1"/>
          </p:cNvSpPr>
          <p:nvPr/>
        </p:nvSpPr>
        <p:spPr bwMode="auto">
          <a:xfrm>
            <a:off x="8688388" y="32004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T</a:t>
            </a:r>
          </a:p>
        </p:txBody>
      </p:sp>
      <p:sp>
        <p:nvSpPr>
          <p:cNvPr id="66578" name="Rectangle 17"/>
          <p:cNvSpPr>
            <a:spLocks noChangeArrowheads="1"/>
          </p:cNvSpPr>
          <p:nvPr/>
        </p:nvSpPr>
        <p:spPr bwMode="auto">
          <a:xfrm>
            <a:off x="3811588" y="57150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T</a:t>
            </a:r>
          </a:p>
        </p:txBody>
      </p:sp>
      <p:sp>
        <p:nvSpPr>
          <p:cNvPr id="66579" name="Rectangle 18"/>
          <p:cNvSpPr>
            <a:spLocks noChangeArrowheads="1"/>
          </p:cNvSpPr>
          <p:nvPr/>
        </p:nvSpPr>
        <p:spPr bwMode="auto">
          <a:xfrm>
            <a:off x="8688388" y="5638800"/>
            <a:ext cx="4540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b="1"/>
              <a:t>T</a:t>
            </a:r>
          </a:p>
        </p:txBody>
      </p:sp>
      <p:sp>
        <p:nvSpPr>
          <p:cNvPr id="66580" name="Rectangle 19"/>
          <p:cNvSpPr>
            <a:spLocks noChangeArrowheads="1"/>
          </p:cNvSpPr>
          <p:nvPr/>
        </p:nvSpPr>
        <p:spPr bwMode="auto">
          <a:xfrm>
            <a:off x="228600" y="14478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e</a:t>
            </a:r>
          </a:p>
        </p:txBody>
      </p:sp>
      <p:sp>
        <p:nvSpPr>
          <p:cNvPr id="66581" name="Rectangle 20"/>
          <p:cNvSpPr>
            <a:spLocks noChangeArrowheads="1"/>
          </p:cNvSpPr>
          <p:nvPr/>
        </p:nvSpPr>
        <p:spPr bwMode="auto">
          <a:xfrm>
            <a:off x="4419600" y="14478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e</a:t>
            </a:r>
          </a:p>
        </p:txBody>
      </p:sp>
      <p:sp>
        <p:nvSpPr>
          <p:cNvPr id="66582" name="Rectangle 21"/>
          <p:cNvSpPr>
            <a:spLocks noChangeArrowheads="1"/>
          </p:cNvSpPr>
          <p:nvPr/>
        </p:nvSpPr>
        <p:spPr bwMode="auto">
          <a:xfrm>
            <a:off x="228600" y="38862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e</a:t>
            </a:r>
          </a:p>
        </p:txBody>
      </p:sp>
      <p:sp>
        <p:nvSpPr>
          <p:cNvPr id="66583" name="Rectangle 22"/>
          <p:cNvSpPr>
            <a:spLocks noChangeArrowheads="1"/>
          </p:cNvSpPr>
          <p:nvPr/>
        </p:nvSpPr>
        <p:spPr bwMode="auto">
          <a:xfrm>
            <a:off x="4495800" y="3963988"/>
            <a:ext cx="53022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e</a:t>
            </a:r>
          </a:p>
        </p:txBody>
      </p:sp>
      <p:sp>
        <p:nvSpPr>
          <p:cNvPr id="66584" name="Line 23"/>
          <p:cNvSpPr>
            <a:spLocks noChangeShapeType="1"/>
          </p:cNvSpPr>
          <p:nvPr/>
        </p:nvSpPr>
        <p:spPr bwMode="auto">
          <a:xfrm>
            <a:off x="696913" y="2513013"/>
            <a:ext cx="296068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85" name="Rectangle 24"/>
          <p:cNvSpPr>
            <a:spLocks noChangeArrowheads="1"/>
          </p:cNvSpPr>
          <p:nvPr/>
        </p:nvSpPr>
        <p:spPr bwMode="auto">
          <a:xfrm>
            <a:off x="228600" y="22098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0</a:t>
            </a:r>
          </a:p>
        </p:txBody>
      </p:sp>
      <p:sp>
        <p:nvSpPr>
          <p:cNvPr id="66586" name="Rectangle 25"/>
          <p:cNvSpPr>
            <a:spLocks noChangeArrowheads="1"/>
          </p:cNvSpPr>
          <p:nvPr/>
        </p:nvSpPr>
        <p:spPr bwMode="auto">
          <a:xfrm>
            <a:off x="4419600" y="22098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0</a:t>
            </a:r>
          </a:p>
        </p:txBody>
      </p:sp>
      <p:sp>
        <p:nvSpPr>
          <p:cNvPr id="66587" name="Line 26"/>
          <p:cNvSpPr>
            <a:spLocks noChangeShapeType="1"/>
          </p:cNvSpPr>
          <p:nvPr/>
        </p:nvSpPr>
        <p:spPr bwMode="auto">
          <a:xfrm>
            <a:off x="4887913" y="2513013"/>
            <a:ext cx="372268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88" name="Line 27"/>
          <p:cNvSpPr>
            <a:spLocks noChangeShapeType="1"/>
          </p:cNvSpPr>
          <p:nvPr/>
        </p:nvSpPr>
        <p:spPr bwMode="auto">
          <a:xfrm>
            <a:off x="696913" y="4951413"/>
            <a:ext cx="280828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89" name="Line 28"/>
          <p:cNvSpPr>
            <a:spLocks noChangeShapeType="1"/>
          </p:cNvSpPr>
          <p:nvPr/>
        </p:nvSpPr>
        <p:spPr bwMode="auto">
          <a:xfrm>
            <a:off x="4964113" y="5018088"/>
            <a:ext cx="3646487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6590" name="Rectangle 29"/>
          <p:cNvSpPr>
            <a:spLocks noChangeArrowheads="1"/>
          </p:cNvSpPr>
          <p:nvPr/>
        </p:nvSpPr>
        <p:spPr bwMode="auto">
          <a:xfrm>
            <a:off x="228600" y="4648200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0</a:t>
            </a:r>
          </a:p>
        </p:txBody>
      </p:sp>
      <p:sp>
        <p:nvSpPr>
          <p:cNvPr id="66591" name="Rectangle 30"/>
          <p:cNvSpPr>
            <a:spLocks noChangeArrowheads="1"/>
          </p:cNvSpPr>
          <p:nvPr/>
        </p:nvSpPr>
        <p:spPr bwMode="auto">
          <a:xfrm>
            <a:off x="4495800" y="4714875"/>
            <a:ext cx="5302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800" b="1"/>
              <a:t>0</a:t>
            </a:r>
          </a:p>
        </p:txBody>
      </p:sp>
      <p:sp>
        <p:nvSpPr>
          <p:cNvPr id="66592" name="Oval 31"/>
          <p:cNvSpPr>
            <a:spLocks noChangeArrowheads="1"/>
          </p:cNvSpPr>
          <p:nvPr/>
        </p:nvSpPr>
        <p:spPr bwMode="auto">
          <a:xfrm>
            <a:off x="990600" y="2132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3" name="Oval 32"/>
          <p:cNvSpPr>
            <a:spLocks noChangeArrowheads="1"/>
          </p:cNvSpPr>
          <p:nvPr/>
        </p:nvSpPr>
        <p:spPr bwMode="auto">
          <a:xfrm>
            <a:off x="1295400" y="2284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4" name="Oval 33"/>
          <p:cNvSpPr>
            <a:spLocks noChangeArrowheads="1"/>
          </p:cNvSpPr>
          <p:nvPr/>
        </p:nvSpPr>
        <p:spPr bwMode="auto">
          <a:xfrm>
            <a:off x="1600200" y="28178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5" name="Oval 34"/>
          <p:cNvSpPr>
            <a:spLocks noChangeArrowheads="1"/>
          </p:cNvSpPr>
          <p:nvPr/>
        </p:nvSpPr>
        <p:spPr bwMode="auto">
          <a:xfrm>
            <a:off x="1828800" y="2132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6" name="Oval 35"/>
          <p:cNvSpPr>
            <a:spLocks noChangeArrowheads="1"/>
          </p:cNvSpPr>
          <p:nvPr/>
        </p:nvSpPr>
        <p:spPr bwMode="auto">
          <a:xfrm>
            <a:off x="2209800" y="25892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7" name="Oval 36"/>
          <p:cNvSpPr>
            <a:spLocks noChangeArrowheads="1"/>
          </p:cNvSpPr>
          <p:nvPr/>
        </p:nvSpPr>
        <p:spPr bwMode="auto">
          <a:xfrm>
            <a:off x="2590800" y="19796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8" name="Oval 37"/>
          <p:cNvSpPr>
            <a:spLocks noChangeArrowheads="1"/>
          </p:cNvSpPr>
          <p:nvPr/>
        </p:nvSpPr>
        <p:spPr bwMode="auto">
          <a:xfrm>
            <a:off x="2819400" y="3046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599" name="Oval 38"/>
          <p:cNvSpPr>
            <a:spLocks noChangeArrowheads="1"/>
          </p:cNvSpPr>
          <p:nvPr/>
        </p:nvSpPr>
        <p:spPr bwMode="auto">
          <a:xfrm>
            <a:off x="3048000" y="22082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0" name="Oval 39"/>
          <p:cNvSpPr>
            <a:spLocks noChangeArrowheads="1"/>
          </p:cNvSpPr>
          <p:nvPr/>
        </p:nvSpPr>
        <p:spPr bwMode="auto">
          <a:xfrm>
            <a:off x="6705600" y="20558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1" name="Oval 40"/>
          <p:cNvSpPr>
            <a:spLocks noChangeArrowheads="1"/>
          </p:cNvSpPr>
          <p:nvPr/>
        </p:nvSpPr>
        <p:spPr bwMode="auto">
          <a:xfrm>
            <a:off x="5410200" y="2284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2" name="Oval 41"/>
          <p:cNvSpPr>
            <a:spLocks noChangeArrowheads="1"/>
          </p:cNvSpPr>
          <p:nvPr/>
        </p:nvSpPr>
        <p:spPr bwMode="auto">
          <a:xfrm>
            <a:off x="5029200" y="20558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3" name="Oval 42"/>
          <p:cNvSpPr>
            <a:spLocks noChangeArrowheads="1"/>
          </p:cNvSpPr>
          <p:nvPr/>
        </p:nvSpPr>
        <p:spPr bwMode="auto">
          <a:xfrm>
            <a:off x="5715000" y="2665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4" name="Oval 43"/>
          <p:cNvSpPr>
            <a:spLocks noChangeArrowheads="1"/>
          </p:cNvSpPr>
          <p:nvPr/>
        </p:nvSpPr>
        <p:spPr bwMode="auto">
          <a:xfrm>
            <a:off x="6096000" y="28178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5" name="Oval 44"/>
          <p:cNvSpPr>
            <a:spLocks noChangeArrowheads="1"/>
          </p:cNvSpPr>
          <p:nvPr/>
        </p:nvSpPr>
        <p:spPr bwMode="auto">
          <a:xfrm>
            <a:off x="7239000" y="18272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6" name="Oval 45"/>
          <p:cNvSpPr>
            <a:spLocks noChangeArrowheads="1"/>
          </p:cNvSpPr>
          <p:nvPr/>
        </p:nvSpPr>
        <p:spPr bwMode="auto">
          <a:xfrm>
            <a:off x="7543800" y="20558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7" name="Oval 46"/>
          <p:cNvSpPr>
            <a:spLocks noChangeArrowheads="1"/>
          </p:cNvSpPr>
          <p:nvPr/>
        </p:nvSpPr>
        <p:spPr bwMode="auto">
          <a:xfrm>
            <a:off x="838200" y="41132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8" name="Oval 47"/>
          <p:cNvSpPr>
            <a:spLocks noChangeArrowheads="1"/>
          </p:cNvSpPr>
          <p:nvPr/>
        </p:nvSpPr>
        <p:spPr bwMode="auto">
          <a:xfrm>
            <a:off x="1447800" y="4418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09" name="Oval 48"/>
          <p:cNvSpPr>
            <a:spLocks noChangeArrowheads="1"/>
          </p:cNvSpPr>
          <p:nvPr/>
        </p:nvSpPr>
        <p:spPr bwMode="auto">
          <a:xfrm>
            <a:off x="1219200" y="4189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0" name="Oval 49"/>
          <p:cNvSpPr>
            <a:spLocks noChangeArrowheads="1"/>
          </p:cNvSpPr>
          <p:nvPr/>
        </p:nvSpPr>
        <p:spPr bwMode="auto">
          <a:xfrm>
            <a:off x="1828800" y="46466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1" name="Oval 50"/>
          <p:cNvSpPr>
            <a:spLocks noChangeArrowheads="1"/>
          </p:cNvSpPr>
          <p:nvPr/>
        </p:nvSpPr>
        <p:spPr bwMode="auto">
          <a:xfrm>
            <a:off x="2133600" y="49514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2" name="Oval 51"/>
          <p:cNvSpPr>
            <a:spLocks noChangeArrowheads="1"/>
          </p:cNvSpPr>
          <p:nvPr/>
        </p:nvSpPr>
        <p:spPr bwMode="auto">
          <a:xfrm>
            <a:off x="2743200" y="54086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3" name="Oval 52"/>
          <p:cNvSpPr>
            <a:spLocks noChangeArrowheads="1"/>
          </p:cNvSpPr>
          <p:nvPr/>
        </p:nvSpPr>
        <p:spPr bwMode="auto">
          <a:xfrm>
            <a:off x="2362200" y="5180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4" name="Oval 53"/>
          <p:cNvSpPr>
            <a:spLocks noChangeArrowheads="1"/>
          </p:cNvSpPr>
          <p:nvPr/>
        </p:nvSpPr>
        <p:spPr bwMode="auto">
          <a:xfrm>
            <a:off x="3048000" y="5561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5" name="Oval 54"/>
          <p:cNvSpPr>
            <a:spLocks noChangeArrowheads="1"/>
          </p:cNvSpPr>
          <p:nvPr/>
        </p:nvSpPr>
        <p:spPr bwMode="auto">
          <a:xfrm>
            <a:off x="6019800" y="54752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6" name="Oval 55"/>
          <p:cNvSpPr>
            <a:spLocks noChangeArrowheads="1"/>
          </p:cNvSpPr>
          <p:nvPr/>
        </p:nvSpPr>
        <p:spPr bwMode="auto">
          <a:xfrm>
            <a:off x="5410200" y="4560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7" name="Oval 56"/>
          <p:cNvSpPr>
            <a:spLocks noChangeArrowheads="1"/>
          </p:cNvSpPr>
          <p:nvPr/>
        </p:nvSpPr>
        <p:spPr bwMode="auto">
          <a:xfrm>
            <a:off x="5105400" y="48656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8" name="Oval 57"/>
          <p:cNvSpPr>
            <a:spLocks noChangeArrowheads="1"/>
          </p:cNvSpPr>
          <p:nvPr/>
        </p:nvSpPr>
        <p:spPr bwMode="auto">
          <a:xfrm>
            <a:off x="4800600" y="52466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19" name="Oval 58"/>
          <p:cNvSpPr>
            <a:spLocks noChangeArrowheads="1"/>
          </p:cNvSpPr>
          <p:nvPr/>
        </p:nvSpPr>
        <p:spPr bwMode="auto">
          <a:xfrm>
            <a:off x="5715000" y="4941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0" name="Oval 59"/>
          <p:cNvSpPr>
            <a:spLocks noChangeArrowheads="1"/>
          </p:cNvSpPr>
          <p:nvPr/>
        </p:nvSpPr>
        <p:spPr bwMode="auto">
          <a:xfrm>
            <a:off x="6248400" y="4941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1" name="Oval 60"/>
          <p:cNvSpPr>
            <a:spLocks noChangeArrowheads="1"/>
          </p:cNvSpPr>
          <p:nvPr/>
        </p:nvSpPr>
        <p:spPr bwMode="auto">
          <a:xfrm>
            <a:off x="6553200" y="44084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2" name="Oval 61"/>
          <p:cNvSpPr>
            <a:spLocks noChangeArrowheads="1"/>
          </p:cNvSpPr>
          <p:nvPr/>
        </p:nvSpPr>
        <p:spPr bwMode="auto">
          <a:xfrm>
            <a:off x="6858000" y="4941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3" name="Oval 62"/>
          <p:cNvSpPr>
            <a:spLocks noChangeArrowheads="1"/>
          </p:cNvSpPr>
          <p:nvPr/>
        </p:nvSpPr>
        <p:spPr bwMode="auto">
          <a:xfrm>
            <a:off x="7162800" y="53990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4" name="Oval 63"/>
          <p:cNvSpPr>
            <a:spLocks noChangeArrowheads="1"/>
          </p:cNvSpPr>
          <p:nvPr/>
        </p:nvSpPr>
        <p:spPr bwMode="auto">
          <a:xfrm>
            <a:off x="7391400" y="4941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5" name="Oval 64"/>
          <p:cNvSpPr>
            <a:spLocks noChangeArrowheads="1"/>
          </p:cNvSpPr>
          <p:nvPr/>
        </p:nvSpPr>
        <p:spPr bwMode="auto">
          <a:xfrm>
            <a:off x="7620000" y="4560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6" name="Oval 65"/>
          <p:cNvSpPr>
            <a:spLocks noChangeArrowheads="1"/>
          </p:cNvSpPr>
          <p:nvPr/>
        </p:nvSpPr>
        <p:spPr bwMode="auto">
          <a:xfrm>
            <a:off x="8001000" y="48656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7" name="Oval 66"/>
          <p:cNvSpPr>
            <a:spLocks noChangeArrowheads="1"/>
          </p:cNvSpPr>
          <p:nvPr/>
        </p:nvSpPr>
        <p:spPr bwMode="auto">
          <a:xfrm>
            <a:off x="7924800" y="22082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8" name="Oval 67"/>
          <p:cNvSpPr>
            <a:spLocks noChangeArrowheads="1"/>
          </p:cNvSpPr>
          <p:nvPr/>
        </p:nvSpPr>
        <p:spPr bwMode="auto">
          <a:xfrm>
            <a:off x="8229600" y="25130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29" name="Oval 68"/>
          <p:cNvSpPr>
            <a:spLocks noChangeArrowheads="1"/>
          </p:cNvSpPr>
          <p:nvPr/>
        </p:nvSpPr>
        <p:spPr bwMode="auto">
          <a:xfrm>
            <a:off x="8305800" y="5322888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30" name="Oval 69"/>
          <p:cNvSpPr>
            <a:spLocks noChangeArrowheads="1"/>
          </p:cNvSpPr>
          <p:nvPr/>
        </p:nvSpPr>
        <p:spPr bwMode="auto">
          <a:xfrm>
            <a:off x="6477000" y="2741613"/>
            <a:ext cx="228600" cy="228600"/>
          </a:xfrm>
          <a:prstGeom prst="ellips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6631" name="Rectangle 71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4641B17D-3191-45AB-AA19-47E0FFD44ADA}" type="slidenum">
              <a:rPr lang="en-US" altLang="pt-BR" sz="1000"/>
              <a:pPr eaLnBrk="1" hangingPunct="1"/>
              <a:t>38</a:t>
            </a:fld>
            <a:endParaRPr lang="en-US" altLang="pt-BR" sz="10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Erros</a:t>
            </a:r>
            <a:r>
              <a:rPr lang="en-US" altLang="pt-BR" dirty="0"/>
              <a:t> de </a:t>
            </a:r>
            <a:r>
              <a:rPr lang="en-US" altLang="pt-BR" dirty="0" err="1"/>
              <a:t>Medição</a:t>
            </a:r>
            <a:endParaRPr lang="en-US" altLang="pt-BR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77200" cy="950913"/>
          </a:xfrm>
        </p:spPr>
        <p:txBody>
          <a:bodyPr/>
          <a:lstStyle/>
          <a:p>
            <a:pPr eaLnBrk="1" hangingPunct="1"/>
            <a:r>
              <a:rPr lang="pt-BR" altLang="pt-BR" dirty="0"/>
              <a:t>Escolha o modelo que resulta em menores erros de medição</a:t>
            </a:r>
            <a:endParaRPr lang="en-US" altLang="pt-BR" dirty="0"/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4419600" y="2743200"/>
            <a:ext cx="4495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3738" indent="-268288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en-US" altLang="pt-BR" sz="2800" dirty="0" err="1"/>
              <a:t>Desvio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Absoluto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Médio</a:t>
            </a:r>
            <a:endParaRPr lang="en-US" altLang="pt-BR" sz="28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pt-BR" sz="2800" dirty="0"/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endParaRPr lang="en-US" altLang="pt-BR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pt-BR" dirty="0"/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pt-BR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endParaRPr lang="en-US" altLang="pt-BR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pt-BR" altLang="pt-BR" dirty="0"/>
              <a:t>Menos sensível às observações extremas</a:t>
            </a:r>
            <a:endParaRPr lang="en-US" altLang="pt-BR" dirty="0"/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228600" y="2743200"/>
            <a:ext cx="4191000" cy="316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93738" indent="-268288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2800" dirty="0"/>
              <a:t>Soma dos quadrados dos erros</a:t>
            </a:r>
          </a:p>
          <a:p>
            <a:pPr marL="0" indent="0" eaLnBrk="1" hangingPunct="1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altLang="pt-BR" sz="2800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None/>
            </a:pPr>
            <a:r>
              <a:rPr lang="en-US" altLang="pt-BR" dirty="0"/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endParaRPr lang="en-US" altLang="pt-BR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pt-BR" dirty="0" err="1"/>
              <a:t>Sensíveis</a:t>
            </a:r>
            <a:r>
              <a:rPr lang="en-US" altLang="pt-BR" dirty="0"/>
              <a:t> a </a:t>
            </a:r>
            <a:r>
              <a:rPr lang="en-US" altLang="pt-BR" dirty="0" err="1"/>
              <a:t>discrepâncias</a:t>
            </a:r>
            <a:endParaRPr lang="en-US" altLang="pt-BR" dirty="0"/>
          </a:p>
        </p:txBody>
      </p:sp>
      <p:sp>
        <p:nvSpPr>
          <p:cNvPr id="23561" name="Line 7"/>
          <p:cNvSpPr>
            <a:spLocks noChangeShapeType="1"/>
          </p:cNvSpPr>
          <p:nvPr/>
        </p:nvSpPr>
        <p:spPr bwMode="auto">
          <a:xfrm>
            <a:off x="381000" y="25908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3562" name="Line 8"/>
          <p:cNvSpPr>
            <a:spLocks noChangeShapeType="1"/>
          </p:cNvSpPr>
          <p:nvPr/>
        </p:nvSpPr>
        <p:spPr bwMode="auto">
          <a:xfrm>
            <a:off x="4343400" y="2590800"/>
            <a:ext cx="0" cy="3886200"/>
          </a:xfrm>
          <a:prstGeom prst="line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613398"/>
              </p:ext>
            </p:extLst>
          </p:nvPr>
        </p:nvGraphicFramePr>
        <p:xfrm>
          <a:off x="1143000" y="3962400"/>
          <a:ext cx="2590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2" name="Equação" r:id="rId3" imgW="1257120" imgH="431640" progId="Equation.3">
                  <p:embed/>
                </p:oleObj>
              </mc:Choice>
              <mc:Fallback>
                <p:oleObj name="Equação" r:id="rId3" imgW="125712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2590800" cy="885825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825969"/>
              </p:ext>
            </p:extLst>
          </p:nvPr>
        </p:nvGraphicFramePr>
        <p:xfrm>
          <a:off x="5294313" y="3962400"/>
          <a:ext cx="251301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3" name="Equação" r:id="rId5" imgW="1218960" imgH="609480" progId="Equation.3">
                  <p:embed/>
                </p:oleObj>
              </mc:Choice>
              <mc:Fallback>
                <p:oleObj name="Equação" r:id="rId5" imgW="121896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4313" y="3962400"/>
                        <a:ext cx="2513012" cy="12509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1CA94A1E-ADCF-4440-B4AF-E1D3AFA3E835}" type="slidenum">
              <a:rPr lang="en-US" altLang="pt-BR" sz="1000"/>
              <a:pPr eaLnBrk="1" hangingPunct="1"/>
              <a:t>39</a:t>
            </a:fld>
            <a:endParaRPr lang="en-US" altLang="pt-BR" sz="1000"/>
          </a:p>
        </p:txBody>
      </p:sp>
      <p:sp>
        <p:nvSpPr>
          <p:cNvPr id="68611" name="Rectangle 8"/>
          <p:cNvSpPr>
            <a:spLocks noChangeArrowheads="1"/>
          </p:cNvSpPr>
          <p:nvPr/>
        </p:nvSpPr>
        <p:spPr bwMode="auto">
          <a:xfrm>
            <a:off x="1676400" y="4495800"/>
            <a:ext cx="5257800" cy="14478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1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/>
              <a:t>Séries temporais são frequentemente coletadas mensalmente ou trimestralmente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Estas séries de tempo, muitas vezes contêm uma componente de tendência, um componente sazonal e o componente irregular</a:t>
            </a:r>
            <a:endParaRPr lang="en-US" altLang="pt-BR" dirty="0"/>
          </a:p>
          <a:p>
            <a:pPr eaLnBrk="1" hangingPunct="1">
              <a:lnSpc>
                <a:spcPct val="90000"/>
              </a:lnSpc>
            </a:pPr>
            <a:r>
              <a:rPr lang="pt-BR" altLang="pt-BR" dirty="0"/>
              <a:t>Suponha que a sazonalidade é trimestral</a:t>
            </a:r>
            <a:endParaRPr lang="en-US" altLang="pt-BR" dirty="0"/>
          </a:p>
          <a:p>
            <a:pPr lvl="1" eaLnBrk="1" hangingPunct="1">
              <a:lnSpc>
                <a:spcPct val="110000"/>
              </a:lnSpc>
            </a:pPr>
            <a:r>
              <a:rPr lang="pt-BR" altLang="pt-BR" dirty="0"/>
              <a:t>Definir três novas variáveis modelo para trimestres:</a:t>
            </a:r>
            <a:r>
              <a:rPr lang="en-US" altLang="pt-BR" dirty="0"/>
              <a:t>		</a:t>
            </a:r>
            <a:r>
              <a:rPr lang="en-US" altLang="pt-BR" sz="2000" dirty="0"/>
              <a:t>Q</a:t>
            </a:r>
            <a:r>
              <a:rPr lang="en-US" altLang="pt-BR" sz="2000" baseline="-25000" dirty="0"/>
              <a:t>1</a:t>
            </a:r>
            <a:r>
              <a:rPr lang="en-US" altLang="pt-BR" sz="2000" dirty="0"/>
              <a:t> = 1 se </a:t>
            </a:r>
            <a:r>
              <a:rPr lang="en-US" altLang="pt-BR" sz="2000" dirty="0" err="1"/>
              <a:t>primeiro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trimestre</a:t>
            </a:r>
            <a:r>
              <a:rPr lang="en-US" altLang="pt-BR" sz="2000" dirty="0"/>
              <a:t>, 0 </a:t>
            </a:r>
            <a:r>
              <a:rPr lang="en-US" altLang="pt-BR" sz="2000" dirty="0" err="1"/>
              <a:t>caso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contrário</a:t>
            </a:r>
            <a:endParaRPr lang="en-US" altLang="pt-BR" sz="2000" dirty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sz="2000" dirty="0"/>
              <a:t>		Q</a:t>
            </a:r>
            <a:r>
              <a:rPr lang="en-US" altLang="pt-BR" sz="2000" baseline="-25000" dirty="0"/>
              <a:t>2</a:t>
            </a:r>
            <a:r>
              <a:rPr lang="en-US" altLang="pt-BR" sz="2000" dirty="0"/>
              <a:t> = 1 se </a:t>
            </a:r>
            <a:r>
              <a:rPr lang="en-US" altLang="pt-BR" sz="2000" dirty="0" err="1"/>
              <a:t>segundo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trimestre</a:t>
            </a:r>
            <a:r>
              <a:rPr lang="en-US" altLang="pt-BR" sz="2000" dirty="0"/>
              <a:t>, 0 </a:t>
            </a:r>
            <a:r>
              <a:rPr lang="en-US" altLang="pt-BR" sz="2000" dirty="0" err="1"/>
              <a:t>caso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contrário</a:t>
            </a:r>
            <a:endParaRPr lang="en-US" altLang="pt-BR" sz="2000" dirty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sz="2000" dirty="0"/>
              <a:t>		Q</a:t>
            </a:r>
            <a:r>
              <a:rPr lang="en-US" altLang="pt-BR" sz="2000" baseline="-25000" dirty="0"/>
              <a:t>3</a:t>
            </a:r>
            <a:r>
              <a:rPr lang="en-US" altLang="pt-BR" sz="2000" dirty="0"/>
              <a:t> = 1 se </a:t>
            </a:r>
            <a:r>
              <a:rPr lang="en-US" altLang="pt-BR" sz="2000" dirty="0" err="1"/>
              <a:t>terceiro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trimestre</a:t>
            </a:r>
            <a:r>
              <a:rPr lang="en-US" altLang="pt-BR" sz="2000" dirty="0"/>
              <a:t>, 0 </a:t>
            </a:r>
            <a:r>
              <a:rPr lang="en-US" altLang="pt-BR" sz="2000" dirty="0" err="1"/>
              <a:t>caso</a:t>
            </a:r>
            <a:r>
              <a:rPr lang="en-US" altLang="pt-BR" sz="2000" dirty="0"/>
              <a:t> </a:t>
            </a:r>
            <a:r>
              <a:rPr lang="en-US" altLang="pt-BR" sz="2000" dirty="0" err="1"/>
              <a:t>contrário</a:t>
            </a:r>
            <a:endParaRPr lang="en-US" altLang="pt-BR" sz="2000" dirty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dirty="0"/>
              <a:t> 	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dirty="0"/>
              <a:t>(</a:t>
            </a:r>
            <a:r>
              <a:rPr lang="en-US" altLang="pt-BR" dirty="0" err="1"/>
              <a:t>Trimestre</a:t>
            </a:r>
            <a:r>
              <a:rPr lang="en-US" altLang="pt-BR" dirty="0"/>
              <a:t> 4 é o </a:t>
            </a:r>
            <a:r>
              <a:rPr lang="en-US" altLang="pt-BR" dirty="0" err="1"/>
              <a:t>padrão</a:t>
            </a:r>
            <a:r>
              <a:rPr lang="en-US" altLang="pt-BR" dirty="0"/>
              <a:t> se Q</a:t>
            </a:r>
            <a:r>
              <a:rPr lang="en-US" altLang="pt-BR" baseline="-25000" dirty="0"/>
              <a:t>1 </a:t>
            </a:r>
            <a:r>
              <a:rPr lang="en-US" altLang="pt-BR" dirty="0"/>
              <a:t>= Q</a:t>
            </a:r>
            <a:r>
              <a:rPr lang="en-US" altLang="pt-BR" baseline="-25000" dirty="0"/>
              <a:t>2 </a:t>
            </a:r>
            <a:r>
              <a:rPr lang="en-US" altLang="pt-BR" dirty="0"/>
              <a:t>= Q</a:t>
            </a:r>
            <a:r>
              <a:rPr lang="en-US" altLang="pt-BR" baseline="-25000" dirty="0"/>
              <a:t>3 </a:t>
            </a:r>
            <a:r>
              <a:rPr lang="en-US" altLang="pt-BR" dirty="0"/>
              <a:t>= 0)</a:t>
            </a:r>
          </a:p>
          <a:p>
            <a:pPr lvl="1" eaLnBrk="1" hangingPunct="1">
              <a:lnSpc>
                <a:spcPct val="90000"/>
              </a:lnSpc>
            </a:pPr>
            <a:endParaRPr lang="en-US" altLang="pt-BR" dirty="0"/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6120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Previsões</a:t>
            </a:r>
            <a:r>
              <a:rPr lang="en-US" altLang="pt-BR" dirty="0"/>
              <a:t> com dados </a:t>
            </a:r>
            <a:r>
              <a:rPr lang="en-US" altLang="pt-BR" dirty="0" err="1"/>
              <a:t>Sazonais</a:t>
            </a:r>
            <a:endParaRPr lang="en-US" altLang="pt-BR" dirty="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543800" y="11430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87051EE3-21FE-4477-AA97-A7E0EE4140E1}" type="slidenum">
              <a:rPr lang="en-US" altLang="pt-BR" sz="1000"/>
              <a:pPr eaLnBrk="1" hangingPunct="1"/>
              <a:t>4</a:t>
            </a:fld>
            <a:endParaRPr lang="en-US" altLang="pt-BR" sz="10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/>
            <a:r>
              <a:rPr lang="en-US" altLang="pt-BR" sz="3600" dirty="0" err="1"/>
              <a:t>Abordagem</a:t>
            </a:r>
            <a:r>
              <a:rPr lang="en-US" altLang="pt-BR" sz="3600" dirty="0"/>
              <a:t> </a:t>
            </a:r>
            <a:r>
              <a:rPr lang="en-US" altLang="pt-BR" sz="3600" dirty="0" err="1"/>
              <a:t>Comum</a:t>
            </a:r>
            <a:r>
              <a:rPr lang="en-US" altLang="pt-BR" sz="3600" dirty="0"/>
              <a:t> para </a:t>
            </a:r>
            <a:r>
              <a:rPr lang="en-US" altLang="pt-BR" sz="3600" dirty="0" err="1"/>
              <a:t>Previsões</a:t>
            </a:r>
            <a:r>
              <a:rPr lang="en-US" altLang="pt-BR" sz="3600" dirty="0"/>
              <a:t> 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191000"/>
            <a:ext cx="3657600" cy="1828800"/>
          </a:xfrm>
        </p:spPr>
        <p:txBody>
          <a:bodyPr/>
          <a:lstStyle/>
          <a:p>
            <a:pPr eaLnBrk="1" hangingPunct="1"/>
            <a:r>
              <a:rPr lang="pt-BR" altLang="pt-BR" sz="2000" dirty="0"/>
              <a:t>Usado quando os dados históricos estão indisponíveis</a:t>
            </a:r>
          </a:p>
          <a:p>
            <a:pPr eaLnBrk="1" hangingPunct="1"/>
            <a:r>
              <a:rPr lang="pt-BR" altLang="pt-BR" sz="2000" dirty="0"/>
              <a:t>Considerado altamente subjetivo </a:t>
            </a:r>
            <a:endParaRPr lang="en-US" altLang="pt-BR" sz="2000" dirty="0"/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2438400" y="1828800"/>
            <a:ext cx="4267200" cy="951543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800" b="1" dirty="0" err="1"/>
              <a:t>Abordagem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Comum</a:t>
            </a:r>
            <a:r>
              <a:rPr lang="en-US" altLang="pt-BR" sz="2800" b="1" dirty="0"/>
              <a:t> para </a:t>
            </a:r>
            <a:r>
              <a:rPr lang="en-US" altLang="pt-BR" sz="2800" b="1" dirty="0" err="1"/>
              <a:t>Previsões</a:t>
            </a:r>
            <a:r>
              <a:rPr lang="en-US" altLang="pt-BR" sz="2800" b="1" dirty="0"/>
              <a:t> </a:t>
            </a:r>
            <a:r>
              <a:rPr lang="en-US" altLang="pt-BR" sz="28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6707188" y="4495800"/>
            <a:ext cx="1903412" cy="46355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/>
              <a:t>Causal</a:t>
            </a:r>
          </a:p>
        </p:txBody>
      </p:sp>
      <p:sp>
        <p:nvSpPr>
          <p:cNvPr id="50183" name="Rectangle 6"/>
          <p:cNvSpPr>
            <a:spLocks noChangeArrowheads="1"/>
          </p:cNvSpPr>
          <p:nvPr/>
        </p:nvSpPr>
        <p:spPr bwMode="auto">
          <a:xfrm>
            <a:off x="4724400" y="3209925"/>
            <a:ext cx="3886200" cy="82867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 err="1"/>
              <a:t>Métodos</a:t>
            </a:r>
            <a:r>
              <a:rPr lang="en-US" altLang="pt-BR" dirty="0"/>
              <a:t> de </a:t>
            </a:r>
            <a:r>
              <a:rPr lang="en-US" altLang="pt-BR" dirty="0" err="1"/>
              <a:t>Previsão</a:t>
            </a:r>
            <a:r>
              <a:rPr lang="en-US" altLang="pt-BR" dirty="0"/>
              <a:t> </a:t>
            </a:r>
            <a:r>
              <a:rPr lang="en-US" altLang="pt-BR" dirty="0" err="1"/>
              <a:t>Quantitativos</a:t>
            </a:r>
            <a:endParaRPr lang="en-US" altLang="pt-BR" dirty="0"/>
          </a:p>
        </p:txBody>
      </p:sp>
      <p:sp>
        <p:nvSpPr>
          <p:cNvPr id="50184" name="Rectangle 7"/>
          <p:cNvSpPr>
            <a:spLocks noChangeArrowheads="1"/>
          </p:cNvSpPr>
          <p:nvPr/>
        </p:nvSpPr>
        <p:spPr bwMode="auto">
          <a:xfrm>
            <a:off x="609600" y="3200400"/>
            <a:ext cx="3657600" cy="828432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 err="1"/>
              <a:t>Métodos</a:t>
            </a:r>
            <a:r>
              <a:rPr lang="en-US" altLang="pt-BR" dirty="0"/>
              <a:t> de </a:t>
            </a:r>
            <a:r>
              <a:rPr lang="en-US" altLang="pt-BR" dirty="0" err="1"/>
              <a:t>Previsão</a:t>
            </a:r>
            <a:r>
              <a:rPr lang="en-US" altLang="pt-BR" dirty="0"/>
              <a:t> </a:t>
            </a:r>
            <a:r>
              <a:rPr lang="en-US" altLang="pt-BR" dirty="0" err="1"/>
              <a:t>Qualitativos</a:t>
            </a:r>
            <a:endParaRPr lang="en-US" altLang="pt-BR" dirty="0"/>
          </a:p>
        </p:txBody>
      </p:sp>
      <p:sp>
        <p:nvSpPr>
          <p:cNvPr id="50185" name="Rectangle 8"/>
          <p:cNvSpPr>
            <a:spLocks noChangeArrowheads="1"/>
          </p:cNvSpPr>
          <p:nvPr/>
        </p:nvSpPr>
        <p:spPr bwMode="auto">
          <a:xfrm>
            <a:off x="4583234" y="4495800"/>
            <a:ext cx="1905000" cy="705321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000" dirty="0" err="1"/>
              <a:t>Séries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Temporais</a:t>
            </a:r>
            <a:endParaRPr lang="en-US" altLang="pt-BR" sz="2000" dirty="0"/>
          </a:p>
        </p:txBody>
      </p:sp>
      <p:sp>
        <p:nvSpPr>
          <p:cNvPr id="50186" name="Line 9"/>
          <p:cNvSpPr>
            <a:spLocks noChangeShapeType="1"/>
          </p:cNvSpPr>
          <p:nvPr/>
        </p:nvSpPr>
        <p:spPr bwMode="auto">
          <a:xfrm>
            <a:off x="4572000" y="2752725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 flipV="1">
            <a:off x="2438400" y="29718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88" name="Line 11"/>
          <p:cNvSpPr>
            <a:spLocks noChangeShapeType="1"/>
          </p:cNvSpPr>
          <p:nvPr/>
        </p:nvSpPr>
        <p:spPr bwMode="auto">
          <a:xfrm>
            <a:off x="2438400" y="2971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6629400" y="4038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90" name="Line 13"/>
          <p:cNvSpPr>
            <a:spLocks noChangeShapeType="1"/>
          </p:cNvSpPr>
          <p:nvPr/>
        </p:nvSpPr>
        <p:spPr bwMode="auto">
          <a:xfrm>
            <a:off x="5487988" y="4267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6705600" y="2971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>
            <a:off x="7850188" y="4267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87988" y="42672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0194" name="Rectangle 17"/>
          <p:cNvSpPr>
            <a:spLocks noChangeArrowheads="1"/>
          </p:cNvSpPr>
          <p:nvPr/>
        </p:nvSpPr>
        <p:spPr bwMode="auto">
          <a:xfrm>
            <a:off x="4572000" y="5201120"/>
            <a:ext cx="3657600" cy="97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342" tIns="42672" rIns="85342" bIns="42672"/>
          <a:lstStyle>
            <a:lvl1pPr marL="320675" indent="-320675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</a:pPr>
            <a:r>
              <a:rPr lang="pt-BR" altLang="pt-BR" sz="2000" dirty="0"/>
              <a:t>Use dados passados para prever valores futuros</a:t>
            </a:r>
            <a:endParaRPr lang="en-US" altLang="pt-BR" sz="2000" dirty="0"/>
          </a:p>
        </p:txBody>
      </p:sp>
      <p:sp>
        <p:nvSpPr>
          <p:cNvPr id="50195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48977E53-0DE7-441F-ABA2-37C1F3A01A2B}" type="slidenum">
              <a:rPr lang="en-US" altLang="pt-BR" sz="1000"/>
              <a:pPr eaLnBrk="1" hangingPunct="1"/>
              <a:t>40</a:t>
            </a:fld>
            <a:endParaRPr lang="en-US" altLang="pt-BR" sz="10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dirty="0"/>
              <a:t>Modelo Exponencial com Dados Trimestrais</a:t>
            </a:r>
            <a:endParaRPr lang="en-US" altLang="pt-BR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2514600"/>
          </a:xfrm>
        </p:spPr>
        <p:txBody>
          <a:bodyPr/>
          <a:lstStyle/>
          <a:p>
            <a:pPr eaLnBrk="1" hangingPunct="1">
              <a:lnSpc>
                <a:spcPct val="175000"/>
              </a:lnSpc>
              <a:spcBef>
                <a:spcPct val="40000"/>
              </a:spcBef>
            </a:pPr>
            <a:endParaRPr lang="en-US" altLang="pt-BR" dirty="0"/>
          </a:p>
          <a:p>
            <a:pPr eaLnBrk="1" hangingPunct="1">
              <a:lnSpc>
                <a:spcPct val="175000"/>
              </a:lnSpc>
              <a:spcBef>
                <a:spcPct val="40000"/>
              </a:spcBef>
            </a:pPr>
            <a:endParaRPr lang="en-US" altLang="pt-BR" dirty="0"/>
          </a:p>
          <a:p>
            <a:pPr eaLnBrk="1" hangingPunct="1">
              <a:lnSpc>
                <a:spcPct val="175000"/>
              </a:lnSpc>
              <a:spcBef>
                <a:spcPct val="40000"/>
              </a:spcBef>
            </a:pPr>
            <a:r>
              <a:rPr lang="en-US" altLang="pt-BR" dirty="0" err="1"/>
              <a:t>Transformar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forma linear :</a:t>
            </a:r>
          </a:p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endParaRPr lang="en-US" altLang="pt-BR" dirty="0"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>
              <a:cs typeface="Arial" panose="020B0604020202020204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2286000" y="1752600"/>
          <a:ext cx="46180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Equation" r:id="rId3" imgW="1574640" imgH="253800" progId="Equation.3">
                  <p:embed/>
                </p:oleObj>
              </mc:Choice>
              <mc:Fallback>
                <p:oleObj name="Equation" r:id="rId3" imgW="15746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4618038" cy="742950"/>
                      </a:xfrm>
                      <a:prstGeom prst="rect">
                        <a:avLst/>
                      </a:prstGeom>
                      <a:solidFill>
                        <a:srgbClr val="FDE0BD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914400" y="4800600"/>
          <a:ext cx="7848600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6" name="Equation" r:id="rId5" imgW="3213000" imgH="482400" progId="Equation.3">
                  <p:embed/>
                </p:oleObj>
              </mc:Choice>
              <mc:Fallback>
                <p:oleObj name="Equation" r:id="rId5" imgW="32130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00600"/>
                        <a:ext cx="7848600" cy="1173163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1447800" y="2667000"/>
            <a:ext cx="7239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sz="2000" dirty="0"/>
              <a:t>(</a:t>
            </a:r>
            <a:r>
              <a:rPr lang="el-GR" altLang="pt-BR" sz="2000" dirty="0"/>
              <a:t>β</a:t>
            </a:r>
            <a:r>
              <a:rPr lang="en-US" altLang="pt-BR" sz="2000" baseline="-25000" dirty="0"/>
              <a:t>1</a:t>
            </a:r>
            <a:r>
              <a:rPr lang="en-US" altLang="pt-BR" sz="2000" dirty="0"/>
              <a:t>–1)x100% </a:t>
            </a:r>
            <a:r>
              <a:rPr lang="pt-BR" altLang="pt-BR" sz="2000" dirty="0"/>
              <a:t>é a taxa composta de crescimento trimestral</a:t>
            </a:r>
            <a:endParaRPr lang="en-US" altLang="pt-BR" sz="2000" dirty="0"/>
          </a:p>
          <a:p>
            <a:pPr eaLnBrk="1" hangingPunct="1">
              <a:spcBef>
                <a:spcPct val="50000"/>
              </a:spcBef>
            </a:pPr>
            <a:r>
              <a:rPr lang="el-GR" altLang="pt-BR" sz="2000" dirty="0"/>
              <a:t>β</a:t>
            </a:r>
            <a:r>
              <a:rPr lang="en-US" altLang="pt-BR" sz="2000" baseline="-25000" dirty="0" err="1"/>
              <a:t>i</a:t>
            </a:r>
            <a:r>
              <a:rPr lang="en-US" altLang="pt-BR" sz="2000" dirty="0"/>
              <a:t> </a:t>
            </a:r>
            <a:r>
              <a:rPr lang="pt-BR" altLang="pt-BR" sz="2000" dirty="0"/>
              <a:t>fornece o multiplicador para o</a:t>
            </a:r>
            <a:r>
              <a:rPr lang="en-US" altLang="pt-BR" sz="2000" dirty="0"/>
              <a:t> </a:t>
            </a:r>
            <a:r>
              <a:rPr lang="pt-BR" altLang="pt-BR" sz="2000" dirty="0"/>
              <a:t>trimestre i-1 em relação ao 4º trimestre</a:t>
            </a:r>
            <a:r>
              <a:rPr lang="en-US" altLang="pt-BR" sz="2000" dirty="0"/>
              <a:t> (</a:t>
            </a:r>
            <a:r>
              <a:rPr lang="en-US" altLang="pt-BR" sz="2000" dirty="0" err="1"/>
              <a:t>i</a:t>
            </a:r>
            <a:r>
              <a:rPr lang="en-US" altLang="pt-BR" sz="2000" dirty="0"/>
              <a:t> = 2, 3, 4)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0A3E8942-9E18-4941-941E-555AD363585B}" type="slidenum">
              <a:rPr lang="en-US" altLang="pt-BR" sz="1000"/>
              <a:pPr eaLnBrk="1" hangingPunct="1"/>
              <a:t>41</a:t>
            </a:fld>
            <a:endParaRPr lang="en-US" altLang="pt-BR" sz="1000"/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2310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Estimar</a:t>
            </a:r>
            <a:r>
              <a:rPr lang="en-US" altLang="pt-BR" dirty="0"/>
              <a:t> o </a:t>
            </a:r>
            <a:r>
              <a:rPr lang="en-US" altLang="pt-BR" dirty="0" err="1"/>
              <a:t>Modelo</a:t>
            </a:r>
            <a:r>
              <a:rPr lang="en-US" altLang="pt-BR" dirty="0"/>
              <a:t> Trimestral</a:t>
            </a:r>
          </a:p>
        </p:txBody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838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r>
              <a:rPr lang="en-US" altLang="pt-BR" dirty="0" err="1"/>
              <a:t>Equação</a:t>
            </a:r>
            <a:r>
              <a:rPr lang="en-US" altLang="pt-BR" dirty="0"/>
              <a:t> de </a:t>
            </a:r>
            <a:r>
              <a:rPr lang="en-US" altLang="pt-BR" dirty="0" err="1"/>
              <a:t>previsão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r>
              <a:rPr lang="en-US" altLang="pt-BR" dirty="0"/>
              <a:t>:</a:t>
            </a:r>
            <a:endParaRPr lang="en-US" altLang="pt-BR" dirty="0"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>
              <a:cs typeface="Arial" panose="020B0604020202020204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1177925" y="2301875"/>
          <a:ext cx="67135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6" name="Equation" r:id="rId3" imgW="2565360" imgH="253800" progId="Equation.3">
                  <p:embed/>
                </p:oleObj>
              </mc:Choice>
              <mc:Fallback>
                <p:oleObj name="Equation" r:id="rId3" imgW="256536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301875"/>
                        <a:ext cx="6713538" cy="661988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2" name="Text Box 5"/>
          <p:cNvSpPr txBox="1">
            <a:spLocks noChangeArrowheads="1"/>
          </p:cNvSpPr>
          <p:nvPr/>
        </p:nvSpPr>
        <p:spPr bwMode="auto">
          <a:xfrm>
            <a:off x="2438400" y="3140075"/>
            <a:ext cx="426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pt-BR" sz="2000" dirty="0" err="1"/>
              <a:t>Onde</a:t>
            </a:r>
            <a:r>
              <a:rPr lang="en-US" altLang="pt-BR" sz="2000" dirty="0"/>
              <a:t>:   </a:t>
            </a:r>
            <a:r>
              <a:rPr lang="en-US" altLang="pt-BR" sz="1800" dirty="0"/>
              <a:t> b</a:t>
            </a:r>
            <a:r>
              <a:rPr lang="en-US" altLang="pt-BR" sz="1800" baseline="-25000" dirty="0"/>
              <a:t>0</a:t>
            </a:r>
            <a:r>
              <a:rPr lang="en-US" altLang="pt-BR" sz="1800" dirty="0"/>
              <a:t> = </a:t>
            </a:r>
            <a:r>
              <a:rPr lang="en-US" altLang="pt-BR" sz="1600" dirty="0" err="1"/>
              <a:t>estimativa</a:t>
            </a:r>
            <a:r>
              <a:rPr lang="en-US" altLang="pt-BR" sz="1600" dirty="0"/>
              <a:t> do log</a:t>
            </a:r>
            <a:r>
              <a:rPr lang="en-US" altLang="pt-BR" sz="1800" dirty="0"/>
              <a:t>(</a:t>
            </a:r>
            <a:r>
              <a:rPr lang="el-GR" altLang="pt-BR" sz="1800" dirty="0"/>
              <a:t>β</a:t>
            </a:r>
            <a:r>
              <a:rPr lang="en-US" altLang="pt-BR" sz="1800" baseline="-25000" dirty="0"/>
              <a:t>0</a:t>
            </a:r>
            <a:r>
              <a:rPr lang="en-US" altLang="pt-BR" sz="1800" dirty="0"/>
              <a:t>), </a:t>
            </a:r>
            <a:r>
              <a:rPr lang="en-US" altLang="pt-BR" sz="1800" dirty="0" err="1"/>
              <a:t>então</a:t>
            </a:r>
            <a:r>
              <a:rPr lang="en-US" altLang="pt-BR" sz="1800" dirty="0"/>
              <a:t> </a:t>
            </a:r>
            <a:endParaRPr lang="en-US" altLang="pt-BR" sz="2000" baseline="300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pt-BR" sz="1700" dirty="0"/>
              <a:t>	 b</a:t>
            </a:r>
            <a:r>
              <a:rPr lang="en-US" altLang="pt-BR" sz="1700" baseline="-25000" dirty="0"/>
              <a:t>1</a:t>
            </a:r>
            <a:r>
              <a:rPr lang="en-US" altLang="pt-BR" sz="1700" dirty="0"/>
              <a:t> =</a:t>
            </a:r>
            <a:r>
              <a:rPr lang="en-US" altLang="pt-BR" sz="1700" dirty="0" err="1"/>
              <a:t>estimativa</a:t>
            </a:r>
            <a:r>
              <a:rPr lang="en-US" altLang="pt-BR" sz="1700" dirty="0"/>
              <a:t> do log(</a:t>
            </a:r>
            <a:r>
              <a:rPr lang="el-GR" altLang="pt-BR" sz="1700" dirty="0"/>
              <a:t>β</a:t>
            </a:r>
            <a:r>
              <a:rPr lang="en-US" altLang="pt-BR" sz="1700" baseline="-25000" dirty="0"/>
              <a:t>1</a:t>
            </a:r>
            <a:r>
              <a:rPr lang="en-US" altLang="pt-BR" sz="1700" dirty="0"/>
              <a:t>), </a:t>
            </a:r>
            <a:r>
              <a:rPr lang="en-US" altLang="pt-BR" sz="1700" dirty="0" err="1"/>
              <a:t>então</a:t>
            </a:r>
            <a:endParaRPr lang="en-US" altLang="pt-BR" sz="1700" dirty="0"/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pt-BR" sz="1800" dirty="0"/>
              <a:t>	 </a:t>
            </a:r>
            <a:r>
              <a:rPr lang="en-US" altLang="pt-BR" sz="1800" dirty="0" err="1"/>
              <a:t>etc</a:t>
            </a:r>
            <a:r>
              <a:rPr lang="en-US" altLang="pt-BR" sz="1800" dirty="0"/>
              <a:t>…</a:t>
            </a:r>
            <a:endParaRPr lang="el-GR" altLang="pt-BR" sz="1800" dirty="0"/>
          </a:p>
        </p:txBody>
      </p:sp>
      <p:sp>
        <p:nvSpPr>
          <p:cNvPr id="25613" name="Text Box 7"/>
          <p:cNvSpPr txBox="1">
            <a:spLocks noChangeArrowheads="1"/>
          </p:cNvSpPr>
          <p:nvPr/>
        </p:nvSpPr>
        <p:spPr bwMode="auto">
          <a:xfrm>
            <a:off x="685800" y="414655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 err="1">
                <a:solidFill>
                  <a:schemeClr val="folHlink"/>
                </a:solidFill>
              </a:rPr>
              <a:t>Interpretação</a:t>
            </a:r>
            <a:r>
              <a:rPr lang="en-US" altLang="pt-BR" dirty="0">
                <a:solidFill>
                  <a:schemeClr val="folHlink"/>
                </a:solidFill>
              </a:rPr>
              <a:t>:</a:t>
            </a:r>
          </a:p>
        </p:txBody>
      </p:sp>
      <p:graphicFrame>
        <p:nvGraphicFramePr>
          <p:cNvPr id="25603" name="Object 8"/>
          <p:cNvGraphicFramePr>
            <a:graphicFrameLocks noChangeAspect="1"/>
          </p:cNvGraphicFramePr>
          <p:nvPr/>
        </p:nvGraphicFramePr>
        <p:xfrm>
          <a:off x="76200" y="4667250"/>
          <a:ext cx="1828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7" name="Equation" r:id="rId5" imgW="977760" imgH="241200" progId="Equation.3">
                  <p:embed/>
                </p:oleObj>
              </mc:Choice>
              <mc:Fallback>
                <p:oleObj name="Equation" r:id="rId5" imgW="97776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667250"/>
                        <a:ext cx="18288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4" name="Text Box 9"/>
          <p:cNvSpPr txBox="1">
            <a:spLocks noChangeArrowheads="1"/>
          </p:cNvSpPr>
          <p:nvPr/>
        </p:nvSpPr>
        <p:spPr bwMode="auto">
          <a:xfrm>
            <a:off x="996950" y="4685770"/>
            <a:ext cx="8229600" cy="143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en-US" altLang="pt-BR" sz="2000" dirty="0">
                <a:solidFill>
                  <a:schemeClr val="folHlink"/>
                </a:solidFill>
              </a:rPr>
              <a:t>             </a:t>
            </a:r>
            <a:r>
              <a:rPr lang="en-US" altLang="pt-BR" sz="1600" dirty="0"/>
              <a:t>= </a:t>
            </a:r>
            <a:r>
              <a:rPr lang="pt-BR" altLang="pt-BR" sz="1600" dirty="0"/>
              <a:t>taxa de crescimento composta trimestral (em%)</a:t>
            </a:r>
          </a:p>
          <a:p>
            <a:pPr eaLnBrk="1" hangingPunct="1">
              <a:spcBef>
                <a:spcPct val="40000"/>
              </a:spcBef>
            </a:pPr>
            <a:r>
              <a:rPr lang="pt-BR" altLang="pt-BR" sz="1600" dirty="0"/>
              <a:t>  = Multiplicador estimado para o primeiro trimestre em relação ao quarto trimestre</a:t>
            </a:r>
          </a:p>
          <a:p>
            <a:pPr eaLnBrk="1" hangingPunct="1">
              <a:spcBef>
                <a:spcPct val="40000"/>
              </a:spcBef>
            </a:pPr>
            <a:r>
              <a:rPr lang="pt-BR" altLang="pt-BR" sz="1600" dirty="0"/>
              <a:t>  = Multiplicador estimado para o segundo trimestre em relação ao quarto trimestre</a:t>
            </a:r>
          </a:p>
          <a:p>
            <a:pPr eaLnBrk="1" hangingPunct="1">
              <a:spcBef>
                <a:spcPct val="40000"/>
              </a:spcBef>
            </a:pPr>
            <a:r>
              <a:rPr lang="pt-BR" altLang="pt-BR" sz="1600" dirty="0"/>
              <a:t>  = Multiplicador estimado para o terceiro trimestre em relação ao quarto trimestre</a:t>
            </a:r>
          </a:p>
        </p:txBody>
      </p:sp>
      <p:graphicFrame>
        <p:nvGraphicFramePr>
          <p:cNvPr id="25604" name="Object 10"/>
          <p:cNvGraphicFramePr>
            <a:graphicFrameLocks noChangeAspect="1"/>
          </p:cNvGraphicFramePr>
          <p:nvPr/>
        </p:nvGraphicFramePr>
        <p:xfrm>
          <a:off x="6584950" y="3048000"/>
          <a:ext cx="10350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8" name="Equation" r:id="rId7" imgW="622080" imgH="253800" progId="Equation.3">
                  <p:embed/>
                </p:oleObj>
              </mc:Choice>
              <mc:Fallback>
                <p:oleObj name="Equation" r:id="rId7" imgW="62208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3048000"/>
                        <a:ext cx="10350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1"/>
          <p:cNvGraphicFramePr>
            <a:graphicFrameLocks noChangeAspect="1"/>
          </p:cNvGraphicFramePr>
          <p:nvPr/>
        </p:nvGraphicFramePr>
        <p:xfrm>
          <a:off x="6584950" y="3429000"/>
          <a:ext cx="971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69" name="Equation" r:id="rId9" imgW="583920" imgH="241200" progId="Equation.3">
                  <p:embed/>
                </p:oleObj>
              </mc:Choice>
              <mc:Fallback>
                <p:oleObj name="Equation" r:id="rId9" imgW="583920" imgH="241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3429000"/>
                        <a:ext cx="9715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134340"/>
              </p:ext>
            </p:extLst>
          </p:nvPr>
        </p:nvGraphicFramePr>
        <p:xfrm>
          <a:off x="838200" y="5029200"/>
          <a:ext cx="317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0" name="Equation" r:id="rId11" imgW="190440" imgH="241200" progId="Equation.3">
                  <p:embed/>
                </p:oleObj>
              </mc:Choice>
              <mc:Fallback>
                <p:oleObj name="Equation" r:id="rId11" imgW="1904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3175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372817"/>
              </p:ext>
            </p:extLst>
          </p:nvPr>
        </p:nvGraphicFramePr>
        <p:xfrm>
          <a:off x="838200" y="5334000"/>
          <a:ext cx="3175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1" name="Equation" r:id="rId13" imgW="190440" imgH="253800" progId="Equation.3">
                  <p:embed/>
                </p:oleObj>
              </mc:Choice>
              <mc:Fallback>
                <p:oleObj name="Equation" r:id="rId13" imgW="190440" imgH="253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3175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928886"/>
              </p:ext>
            </p:extLst>
          </p:nvPr>
        </p:nvGraphicFramePr>
        <p:xfrm>
          <a:off x="838200" y="5715000"/>
          <a:ext cx="317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72" name="Equation" r:id="rId15" imgW="190440" imgH="241200" progId="Equation.3">
                  <p:embed/>
                </p:oleObj>
              </mc:Choice>
              <mc:Fallback>
                <p:oleObj name="Equation" r:id="rId15" imgW="190440" imgH="24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15000"/>
                        <a:ext cx="3175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CA788B23-E3FF-4A63-B170-22344D26CA3A}" type="slidenum">
              <a:rPr lang="en-US" altLang="pt-BR" sz="1000"/>
              <a:pPr eaLnBrk="1" hangingPunct="1"/>
              <a:t>42</a:t>
            </a:fld>
            <a:endParaRPr lang="en-US" altLang="pt-BR" sz="1000"/>
          </a:p>
        </p:txBody>
      </p:sp>
      <p:sp>
        <p:nvSpPr>
          <p:cNvPr id="266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2310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Exemplo</a:t>
            </a:r>
            <a:r>
              <a:rPr lang="en-US" altLang="pt-BR" dirty="0"/>
              <a:t> de </a:t>
            </a:r>
            <a:r>
              <a:rPr lang="en-US" altLang="pt-BR" dirty="0" err="1"/>
              <a:t>Modelo</a:t>
            </a:r>
            <a:r>
              <a:rPr lang="en-US" altLang="pt-BR" dirty="0"/>
              <a:t> Trimestral</a:t>
            </a:r>
          </a:p>
        </p:txBody>
      </p:sp>
      <p:sp>
        <p:nvSpPr>
          <p:cNvPr id="26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077200" cy="838200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40000"/>
              </a:spcBef>
            </a:pPr>
            <a:r>
              <a:rPr lang="pt-BR" altLang="pt-BR" dirty="0"/>
              <a:t>Suponha que a equação de previsão é </a:t>
            </a:r>
            <a:r>
              <a:rPr lang="en-US" altLang="pt-BR" dirty="0"/>
              <a:t>:</a:t>
            </a:r>
            <a:endParaRPr lang="en-US" altLang="pt-BR" dirty="0">
              <a:cs typeface="Arial" panose="020B060402020202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pt-BR" dirty="0">
              <a:cs typeface="Arial" panose="020B0604020202020204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838200" y="2209800"/>
          <a:ext cx="774382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7" name="Equation" r:id="rId3" imgW="3327120" imgH="253800" progId="Equation.3">
                  <p:embed/>
                </p:oleObj>
              </mc:Choice>
              <mc:Fallback>
                <p:oleObj name="Equation" r:id="rId3" imgW="332712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7743825" cy="588963"/>
                      </a:xfrm>
                      <a:prstGeom prst="rect">
                        <a:avLst/>
                      </a:prstGeom>
                      <a:solidFill>
                        <a:srgbClr val="C7DAF7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Text Box 5"/>
          <p:cNvSpPr txBox="1">
            <a:spLocks noChangeArrowheads="1"/>
          </p:cNvSpPr>
          <p:nvPr/>
        </p:nvSpPr>
        <p:spPr bwMode="auto">
          <a:xfrm>
            <a:off x="1905000" y="3200400"/>
            <a:ext cx="42672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000" dirty="0"/>
              <a:t> b</a:t>
            </a:r>
            <a:r>
              <a:rPr lang="en-US" altLang="pt-BR" sz="2000" baseline="-25000" dirty="0"/>
              <a:t>0</a:t>
            </a:r>
            <a:r>
              <a:rPr lang="en-US" altLang="pt-BR" sz="2000" dirty="0"/>
              <a:t> = 3.43, </a:t>
            </a:r>
            <a:r>
              <a:rPr lang="en-US" altLang="pt-BR" sz="2000" dirty="0" err="1"/>
              <a:t>então</a:t>
            </a:r>
            <a:r>
              <a:rPr lang="en-US" altLang="pt-BR" sz="2000" dirty="0"/>
              <a:t> </a:t>
            </a:r>
            <a:endParaRPr lang="en-US" altLang="pt-BR" sz="2000" baseline="300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000" dirty="0"/>
              <a:t> b</a:t>
            </a:r>
            <a:r>
              <a:rPr lang="en-US" altLang="pt-BR" sz="2000" baseline="-25000" dirty="0"/>
              <a:t>1</a:t>
            </a:r>
            <a:r>
              <a:rPr lang="en-US" altLang="pt-BR" sz="2000" dirty="0"/>
              <a:t> = .017, </a:t>
            </a:r>
            <a:r>
              <a:rPr lang="en-US" altLang="pt-BR" sz="2000" dirty="0" err="1"/>
              <a:t>então</a:t>
            </a:r>
            <a:endParaRPr lang="en-US" altLang="pt-BR" sz="20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000" dirty="0"/>
              <a:t> b</a:t>
            </a:r>
            <a:r>
              <a:rPr lang="en-US" altLang="pt-BR" sz="2000" baseline="-25000" dirty="0"/>
              <a:t>2</a:t>
            </a:r>
            <a:r>
              <a:rPr lang="en-US" altLang="pt-BR" sz="2000" dirty="0"/>
              <a:t> = -.082, </a:t>
            </a:r>
            <a:r>
              <a:rPr lang="en-US" altLang="pt-BR" sz="2000" dirty="0" err="1"/>
              <a:t>então</a:t>
            </a:r>
            <a:endParaRPr lang="en-US" altLang="pt-BR" sz="20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000" dirty="0"/>
              <a:t> b</a:t>
            </a:r>
            <a:r>
              <a:rPr lang="en-US" altLang="pt-BR" sz="2000" baseline="-25000" dirty="0"/>
              <a:t>3</a:t>
            </a:r>
            <a:r>
              <a:rPr lang="en-US" altLang="pt-BR" sz="2000" dirty="0"/>
              <a:t> = -.073, </a:t>
            </a:r>
            <a:r>
              <a:rPr lang="en-US" altLang="pt-BR" sz="2000" dirty="0" err="1"/>
              <a:t>então</a:t>
            </a:r>
            <a:endParaRPr lang="en-US" altLang="pt-BR" sz="2000" dirty="0"/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000" dirty="0"/>
              <a:t> b</a:t>
            </a:r>
            <a:r>
              <a:rPr lang="en-US" altLang="pt-BR" sz="2000" baseline="-25000" dirty="0"/>
              <a:t>4</a:t>
            </a:r>
            <a:r>
              <a:rPr lang="en-US" altLang="pt-BR" sz="2000" dirty="0"/>
              <a:t> = .022, </a:t>
            </a:r>
            <a:r>
              <a:rPr lang="en-US" altLang="pt-BR" sz="2000" dirty="0" err="1"/>
              <a:t>então</a:t>
            </a:r>
            <a:endParaRPr lang="el-GR" altLang="pt-BR" sz="2000" dirty="0"/>
          </a:p>
        </p:txBody>
      </p:sp>
      <p:graphicFrame>
        <p:nvGraphicFramePr>
          <p:cNvPr id="266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528915"/>
              </p:ext>
            </p:extLst>
          </p:nvPr>
        </p:nvGraphicFramePr>
        <p:xfrm>
          <a:off x="3932237" y="3240088"/>
          <a:ext cx="2239963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8" name="Equation" r:id="rId5" imgW="1346040" imgH="253800" progId="Equation.3">
                  <p:embed/>
                </p:oleObj>
              </mc:Choice>
              <mc:Fallback>
                <p:oleObj name="Equation" r:id="rId5" imgW="134604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7" y="3240088"/>
                        <a:ext cx="2239963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140968"/>
              </p:ext>
            </p:extLst>
          </p:nvPr>
        </p:nvGraphicFramePr>
        <p:xfrm>
          <a:off x="3965575" y="3717925"/>
          <a:ext cx="19018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9" name="Equation" r:id="rId7" imgW="1143000" imgH="241200" progId="Equation.3">
                  <p:embed/>
                </p:oleObj>
              </mc:Choice>
              <mc:Fallback>
                <p:oleObj name="Equation" r:id="rId7" imgW="1143000" imgH="241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3717925"/>
                        <a:ext cx="19018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82490"/>
              </p:ext>
            </p:extLst>
          </p:nvPr>
        </p:nvGraphicFramePr>
        <p:xfrm>
          <a:off x="4054475" y="4191000"/>
          <a:ext cx="196532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0" name="Equation" r:id="rId9" imgW="1180800" imgH="241200" progId="Equation.3">
                  <p:embed/>
                </p:oleObj>
              </mc:Choice>
              <mc:Fallback>
                <p:oleObj name="Equation" r:id="rId9" imgW="1180800" imgH="24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191000"/>
                        <a:ext cx="196532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82360"/>
              </p:ext>
            </p:extLst>
          </p:nvPr>
        </p:nvGraphicFramePr>
        <p:xfrm>
          <a:off x="4054475" y="4699000"/>
          <a:ext cx="19653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1" name="Equation" r:id="rId11" imgW="1180800" imgH="253800" progId="Equation.3">
                  <p:embed/>
                </p:oleObj>
              </mc:Choice>
              <mc:Fallback>
                <p:oleObj name="Equation" r:id="rId11" imgW="1180800" imgH="253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699000"/>
                        <a:ext cx="19653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333597"/>
              </p:ext>
            </p:extLst>
          </p:nvPr>
        </p:nvGraphicFramePr>
        <p:xfrm>
          <a:off x="4078288" y="5165725"/>
          <a:ext cx="19415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42" name="Equation" r:id="rId13" imgW="1168200" imgH="241200" progId="Equation.3">
                  <p:embed/>
                </p:oleObj>
              </mc:Choice>
              <mc:Fallback>
                <p:oleObj name="Equation" r:id="rId13" imgW="116820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5165725"/>
                        <a:ext cx="1941512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F6510E8B-28DA-4D18-AB1E-49A6CFF4E72E}" type="slidenum">
              <a:rPr lang="en-US" altLang="pt-BR" sz="1000"/>
              <a:pPr eaLnBrk="1" hangingPunct="1"/>
              <a:t>43</a:t>
            </a:fld>
            <a:endParaRPr lang="en-US" altLang="pt-BR" sz="1000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231062" cy="990600"/>
          </a:xfrm>
        </p:spPr>
        <p:txBody>
          <a:bodyPr/>
          <a:lstStyle/>
          <a:p>
            <a:pPr eaLnBrk="1" hangingPunct="1"/>
            <a:r>
              <a:rPr lang="en-US" altLang="pt-BR" dirty="0" err="1"/>
              <a:t>Exemplo</a:t>
            </a:r>
            <a:r>
              <a:rPr lang="en-US" altLang="pt-BR" dirty="0"/>
              <a:t> de </a:t>
            </a:r>
            <a:r>
              <a:rPr lang="en-US" altLang="pt-BR" dirty="0" err="1"/>
              <a:t>Modelo</a:t>
            </a:r>
            <a:r>
              <a:rPr lang="en-US" altLang="pt-BR" dirty="0"/>
              <a:t> Trimestral</a:t>
            </a:r>
          </a:p>
        </p:txBody>
      </p:sp>
      <p:sp>
        <p:nvSpPr>
          <p:cNvPr id="27657" name="Text Box 6"/>
          <p:cNvSpPr txBox="1">
            <a:spLocks noChangeArrowheads="1"/>
          </p:cNvSpPr>
          <p:nvPr/>
        </p:nvSpPr>
        <p:spPr bwMode="auto">
          <a:xfrm>
            <a:off x="2286000" y="198120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 err="1">
                <a:solidFill>
                  <a:schemeClr val="folHlink"/>
                </a:solidFill>
              </a:rPr>
              <a:t>Interpretação</a:t>
            </a:r>
            <a:r>
              <a:rPr lang="en-US" altLang="pt-BR" dirty="0">
                <a:solidFill>
                  <a:schemeClr val="folHlink"/>
                </a:solidFill>
              </a:rPr>
              <a:t>:</a:t>
            </a:r>
          </a:p>
        </p:txBody>
      </p:sp>
      <p:graphicFrame>
        <p:nvGraphicFramePr>
          <p:cNvPr id="27650" name="Object 14"/>
          <p:cNvGraphicFramePr>
            <a:graphicFrameLocks noChangeAspect="1"/>
          </p:cNvGraphicFramePr>
          <p:nvPr/>
        </p:nvGraphicFramePr>
        <p:xfrm>
          <a:off x="544513" y="2586038"/>
          <a:ext cx="1522412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9" name="Equation" r:id="rId3" imgW="914400" imgH="253800" progId="Equation.3">
                  <p:embed/>
                </p:oleObj>
              </mc:Choice>
              <mc:Fallback>
                <p:oleObj name="Equation" r:id="rId3" imgW="91440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586038"/>
                        <a:ext cx="1522412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5"/>
          <p:cNvGraphicFramePr>
            <a:graphicFrameLocks noChangeAspect="1"/>
          </p:cNvGraphicFramePr>
          <p:nvPr/>
        </p:nvGraphicFramePr>
        <p:xfrm>
          <a:off x="554038" y="3063875"/>
          <a:ext cx="11826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0" name="Equation" r:id="rId5" imgW="711000" imgH="241200" progId="Equation.3">
                  <p:embed/>
                </p:oleObj>
              </mc:Choice>
              <mc:Fallback>
                <p:oleObj name="Equation" r:id="rId5" imgW="711000" imgH="241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3063875"/>
                        <a:ext cx="11826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16"/>
          <p:cNvGraphicFramePr>
            <a:graphicFrameLocks noChangeAspect="1"/>
          </p:cNvGraphicFramePr>
          <p:nvPr/>
        </p:nvGraphicFramePr>
        <p:xfrm>
          <a:off x="533400" y="3657600"/>
          <a:ext cx="1225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1" name="Equation" r:id="rId7" imgW="736560" imgH="241200" progId="Equation.3">
                  <p:embed/>
                </p:oleObj>
              </mc:Choice>
              <mc:Fallback>
                <p:oleObj name="Equation" r:id="rId7" imgW="73656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12255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17"/>
          <p:cNvGraphicFramePr>
            <a:graphicFrameLocks noChangeAspect="1"/>
          </p:cNvGraphicFramePr>
          <p:nvPr/>
        </p:nvGraphicFramePr>
        <p:xfrm>
          <a:off x="533400" y="4419600"/>
          <a:ext cx="122555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2" name="Equation" r:id="rId9" imgW="736560" imgH="253800" progId="Equation.3">
                  <p:embed/>
                </p:oleObj>
              </mc:Choice>
              <mc:Fallback>
                <p:oleObj name="Equation" r:id="rId9" imgW="736560" imgH="253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19600"/>
                        <a:ext cx="122555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18"/>
          <p:cNvGraphicFramePr>
            <a:graphicFrameLocks noChangeAspect="1"/>
          </p:cNvGraphicFramePr>
          <p:nvPr/>
        </p:nvGraphicFramePr>
        <p:xfrm>
          <a:off x="533400" y="5334000"/>
          <a:ext cx="122396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3" name="Equation" r:id="rId11" imgW="736560" imgH="241200" progId="Equation.3">
                  <p:embed/>
                </p:oleObj>
              </mc:Choice>
              <mc:Fallback>
                <p:oleObj name="Equation" r:id="rId11" imgW="736560" imgH="241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1223963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7DAF7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Text Box 21"/>
          <p:cNvSpPr txBox="1">
            <a:spLocks noChangeArrowheads="1"/>
          </p:cNvSpPr>
          <p:nvPr/>
        </p:nvSpPr>
        <p:spPr bwMode="auto">
          <a:xfrm>
            <a:off x="2286000" y="2546350"/>
            <a:ext cx="6553200" cy="3517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pt-BR" altLang="pt-BR" sz="1650" dirty="0"/>
              <a:t>valor de tendência não ajustado para o primeiro trimestre de primeiro ano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pt-BR" altLang="pt-BR" sz="1650" dirty="0"/>
              <a:t>taxa composta de crescimento trimestral = estimado de 4,0%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pt-BR" altLang="pt-BR" sz="1650" dirty="0"/>
              <a:t>média de vendas em Q1 são 82,7% das vendas médias 4º trimestre, após o ajuste para a taxa de crescimento trimestral de 4%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pt-BR" altLang="pt-BR" sz="1650" dirty="0"/>
              <a:t>média de vendas em Q2 são 84,5% das vendas médias 4ºtrimestre, após o ajuste para a taxa de crescimento trimestral de 4%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pt-BR" altLang="pt-BR" sz="1650" dirty="0"/>
              <a:t>média de vendas em Q3 são 105,2% das vendas médias 4ºtrimestre, após o ajuste para a taxa de crescimento trimestral de 4%</a:t>
            </a:r>
            <a:endParaRPr lang="en-US" altLang="pt-BR" sz="1650" dirty="0"/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457200" y="2438400"/>
            <a:ext cx="8458200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7660" name="Line 23"/>
          <p:cNvSpPr>
            <a:spLocks noChangeShapeType="1"/>
          </p:cNvSpPr>
          <p:nvPr/>
        </p:nvSpPr>
        <p:spPr bwMode="auto">
          <a:xfrm>
            <a:off x="2133600" y="24384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27661" name="Text Box 24"/>
          <p:cNvSpPr txBox="1">
            <a:spLocks noChangeArrowheads="1"/>
          </p:cNvSpPr>
          <p:nvPr/>
        </p:nvSpPr>
        <p:spPr bwMode="auto">
          <a:xfrm>
            <a:off x="436563" y="1981200"/>
            <a:ext cx="1316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pt-BR" dirty="0">
                <a:solidFill>
                  <a:schemeClr val="folHlink"/>
                </a:solidFill>
              </a:rPr>
              <a:t>Valor:</a:t>
            </a:r>
          </a:p>
        </p:txBody>
      </p:sp>
      <p:sp>
        <p:nvSpPr>
          <p:cNvPr id="27662" name="Text Box 25"/>
          <p:cNvSpPr txBox="1">
            <a:spLocks noChangeArrowheads="1"/>
          </p:cNvSpPr>
          <p:nvPr/>
        </p:nvSpPr>
        <p:spPr bwMode="auto">
          <a:xfrm>
            <a:off x="7391400" y="1219200"/>
            <a:ext cx="19665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543800" y="15954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1ACCB5DB-674D-4B9D-BC45-F93EA2A84E8F}" type="slidenum">
              <a:rPr lang="en-US" altLang="pt-BR" sz="1000"/>
              <a:pPr eaLnBrk="1" hangingPunct="1"/>
              <a:t>44</a:t>
            </a:fld>
            <a:endParaRPr lang="en-US" altLang="pt-BR" sz="100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81000"/>
            <a:ext cx="7078662" cy="99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pt-BR" dirty="0" err="1"/>
              <a:t>Armadilhas</a:t>
            </a:r>
            <a:r>
              <a:rPr lang="en-US" altLang="pt-BR" dirty="0"/>
              <a:t> </a:t>
            </a:r>
            <a:r>
              <a:rPr lang="en-US" altLang="pt-BR" dirty="0" err="1"/>
              <a:t>em</a:t>
            </a:r>
            <a:r>
              <a:rPr lang="en-US" altLang="pt-BR" dirty="0"/>
              <a:t> </a:t>
            </a:r>
            <a:r>
              <a:rPr lang="en-US" altLang="pt-BR" dirty="0" err="1"/>
              <a:t>Análises</a:t>
            </a:r>
            <a:r>
              <a:rPr lang="en-US" altLang="pt-BR" dirty="0"/>
              <a:t> de </a:t>
            </a:r>
            <a:r>
              <a:rPr lang="en-US" altLang="pt-BR" dirty="0" err="1"/>
              <a:t>Séries</a:t>
            </a:r>
            <a:r>
              <a:rPr lang="en-US" altLang="pt-BR" dirty="0"/>
              <a:t> </a:t>
            </a:r>
            <a:r>
              <a:rPr lang="en-US" altLang="pt-BR" dirty="0" err="1"/>
              <a:t>Temporais</a:t>
            </a:r>
            <a:endParaRPr lang="en-US" altLang="pt-BR" dirty="0"/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Assumindo que o mecanismo que governa o comportamento de séries temporais no passado ainda irá realizar no futuro.</a:t>
            </a:r>
          </a:p>
          <a:p>
            <a:pPr eaLnBrk="1" hangingPunct="1"/>
            <a:r>
              <a:rPr lang="pt-BR" altLang="pt-BR" dirty="0"/>
              <a:t>Usando extrapolação mecânica da tendência para prever o futuro sem considerar julgamentos pessoais, experiências de negócios, mudanças tecnológicas e hábitos, etc.</a:t>
            </a:r>
            <a:endParaRPr lang="en-US" altLang="pt-BR" dirty="0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7543800" y="1295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116B9C53-2626-4774-BE62-5AA26E4488CC}" type="slidenum">
              <a:rPr lang="en-US" altLang="pt-BR" sz="1000"/>
              <a:pPr eaLnBrk="1" hangingPunct="1"/>
              <a:t>45</a:t>
            </a:fld>
            <a:endParaRPr lang="en-US" altLang="pt-BR" sz="100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br>
              <a:rPr lang="pt-BR" dirty="0"/>
            </a:br>
            <a:r>
              <a:rPr lang="pt-BR" dirty="0"/>
              <a:t>Resumo do capítulo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Discussão da importância da previsão</a:t>
            </a:r>
          </a:p>
          <a:p>
            <a:pPr eaLnBrk="1" hangingPunct="1"/>
            <a:r>
              <a:rPr lang="pt-BR" altLang="pt-BR" dirty="0"/>
              <a:t>Abordagem dos fatores componentes do modelo de séries temporais</a:t>
            </a:r>
            <a:endParaRPr lang="en-US" altLang="pt-BR" dirty="0"/>
          </a:p>
          <a:p>
            <a:pPr eaLnBrk="1" hangingPunct="1"/>
            <a:r>
              <a:rPr lang="pt-BR" altLang="pt-BR" dirty="0"/>
              <a:t>Realização de suavização de séries de dados</a:t>
            </a:r>
            <a:endParaRPr lang="en-US" altLang="pt-BR" dirty="0"/>
          </a:p>
          <a:p>
            <a:pPr lvl="1" eaLnBrk="1" hangingPunct="1"/>
            <a:r>
              <a:rPr lang="en-US" altLang="pt-BR" dirty="0" err="1"/>
              <a:t>Médias</a:t>
            </a:r>
            <a:r>
              <a:rPr lang="en-US" altLang="pt-BR" dirty="0"/>
              <a:t> </a:t>
            </a:r>
            <a:r>
              <a:rPr lang="en-US" altLang="pt-BR" dirty="0" err="1"/>
              <a:t>móveis</a:t>
            </a:r>
            <a:endParaRPr lang="en-US" altLang="pt-BR" dirty="0"/>
          </a:p>
          <a:p>
            <a:pPr lvl="1" eaLnBrk="1" hangingPunct="1"/>
            <a:r>
              <a:rPr lang="en-US" altLang="pt-BR" dirty="0" err="1"/>
              <a:t>Suavização</a:t>
            </a:r>
            <a:r>
              <a:rPr lang="en-US" altLang="pt-BR" dirty="0"/>
              <a:t> </a:t>
            </a:r>
            <a:r>
              <a:rPr lang="en-US" altLang="pt-BR" dirty="0" err="1"/>
              <a:t>exponencial</a:t>
            </a:r>
            <a:endParaRPr lang="en-US" altLang="pt-BR" dirty="0"/>
          </a:p>
          <a:p>
            <a:pPr eaLnBrk="1" hangingPunct="1"/>
            <a:r>
              <a:rPr lang="pt-BR" altLang="pt-BR" dirty="0"/>
              <a:t>Descrição dos mínimos quadrados e suas tendências de montagem e previsão</a:t>
            </a:r>
            <a:endParaRPr lang="en-US" altLang="pt-BR" dirty="0"/>
          </a:p>
          <a:p>
            <a:pPr lvl="1" eaLnBrk="1" hangingPunct="1"/>
            <a:r>
              <a:rPr lang="pt-BR" altLang="pt-BR" dirty="0"/>
              <a:t>Linear, quadrática e modelos exponenciais</a:t>
            </a:r>
            <a:endParaRPr lang="en-US" alt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278BCD32-2847-48B7-8BDF-E8DDE5876162}" type="slidenum">
              <a:rPr lang="en-US" altLang="pt-BR" sz="1000"/>
              <a:pPr eaLnBrk="1" hangingPunct="1"/>
              <a:t>46</a:t>
            </a:fld>
            <a:endParaRPr lang="en-US" altLang="pt-BR" sz="100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ctr"/>
            <a:br>
              <a:rPr lang="pt-BR" dirty="0"/>
            </a:br>
            <a:r>
              <a:rPr lang="pt-BR" dirty="0"/>
              <a:t>Resumo do capítulo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/>
              <a:t>Descrição de procedimentos para a escolha de modelos adequados</a:t>
            </a:r>
          </a:p>
          <a:p>
            <a:pPr eaLnBrk="1" hangingPunct="1"/>
            <a:r>
              <a:rPr lang="pt-BR" altLang="pt-BR" dirty="0"/>
              <a:t>Abordagem previsão de séries temporais de dados mensais ou trimestrais (uso de variáveis </a:t>
            </a:r>
            <a:r>
              <a:rPr lang="pt-BR" altLang="pt-BR" dirty="0" err="1"/>
              <a:t>dummy</a:t>
            </a:r>
            <a:r>
              <a:rPr lang="pt-BR" altLang="pt-BR" dirty="0"/>
              <a:t>)</a:t>
            </a:r>
          </a:p>
          <a:p>
            <a:pPr eaLnBrk="1" hangingPunct="1"/>
            <a:r>
              <a:rPr lang="pt-BR" altLang="pt-BR" dirty="0" err="1"/>
              <a:t>Discusão</a:t>
            </a:r>
            <a:r>
              <a:rPr lang="pt-BR" altLang="pt-BR" dirty="0"/>
              <a:t> de armadilhas em matéria de análise de séries temporais</a:t>
            </a:r>
            <a:endParaRPr lang="en-US" altLang="pt-BR" dirty="0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391400" y="1219200"/>
            <a:ext cx="19665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2000" i="1" dirty="0">
                <a:solidFill>
                  <a:schemeClr val="tx2"/>
                </a:solidFill>
              </a:rPr>
              <a:t>(</a:t>
            </a:r>
            <a:r>
              <a:rPr lang="en-US" altLang="pt-BR" sz="20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2000" i="1" dirty="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736927A8-C6DD-41ED-B12E-3B6470293AF4}" type="slidenum">
              <a:rPr lang="en-US" altLang="pt-BR" sz="1000"/>
              <a:pPr eaLnBrk="1" hangingPunct="1"/>
              <a:t>5</a:t>
            </a:fld>
            <a:endParaRPr lang="en-US" altLang="pt-BR" sz="1000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1600200" y="4267200"/>
            <a:ext cx="7162800" cy="533400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1600200" y="4800600"/>
            <a:ext cx="7162800" cy="533400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/>
              <a:t>Dados de </a:t>
            </a:r>
            <a:r>
              <a:rPr lang="en-US" altLang="pt-BR" dirty="0" err="1"/>
              <a:t>Séries</a:t>
            </a:r>
            <a:r>
              <a:rPr lang="en-US" altLang="pt-BR" dirty="0"/>
              <a:t> </a:t>
            </a:r>
            <a:r>
              <a:rPr lang="en-US" altLang="pt-BR" dirty="0" err="1"/>
              <a:t>Temporais</a:t>
            </a:r>
            <a:endParaRPr lang="en-US" altLang="pt-BR" dirty="0"/>
          </a:p>
        </p:txBody>
      </p:sp>
      <p:sp>
        <p:nvSpPr>
          <p:cNvPr id="512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77200" cy="4114800"/>
          </a:xfrm>
        </p:spPr>
        <p:txBody>
          <a:bodyPr/>
          <a:lstStyle/>
          <a:p>
            <a:pPr eaLnBrk="1" hangingPunct="1"/>
            <a:r>
              <a:rPr lang="en-US" altLang="pt-BR" sz="2750" dirty="0"/>
              <a:t>D</a:t>
            </a:r>
            <a:r>
              <a:rPr lang="pt-BR" altLang="pt-BR" sz="2750" dirty="0"/>
              <a:t>ados numéricos obtidos em intervalos de tempo regulares</a:t>
            </a:r>
            <a:endParaRPr lang="en-US" altLang="pt-BR" sz="2750" dirty="0"/>
          </a:p>
          <a:p>
            <a:pPr eaLnBrk="1" hangingPunct="1"/>
            <a:r>
              <a:rPr lang="pt-BR" altLang="pt-BR" sz="2750" dirty="0"/>
              <a:t>Os intervalos de tempo pode ser, anualmente, trimestral, mensal, semanal, diária, por hora, </a:t>
            </a:r>
            <a:r>
              <a:rPr lang="en-US" altLang="pt-BR" sz="2750" dirty="0"/>
              <a:t>etc.</a:t>
            </a:r>
          </a:p>
          <a:p>
            <a:pPr eaLnBrk="1" hangingPunct="1"/>
            <a:r>
              <a:rPr lang="en-US" altLang="pt-BR" sz="2750" dirty="0" err="1"/>
              <a:t>Exemplo</a:t>
            </a:r>
            <a:r>
              <a:rPr lang="en-US" altLang="pt-BR" sz="2750" dirty="0"/>
              <a:t>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dirty="0"/>
              <a:t>		</a:t>
            </a:r>
            <a:r>
              <a:rPr lang="en-US" altLang="pt-BR" dirty="0" err="1"/>
              <a:t>Ano</a:t>
            </a:r>
            <a:r>
              <a:rPr lang="en-US" altLang="pt-BR" dirty="0"/>
              <a:t>:		2005   2006   2007   2008   2009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pt-BR" dirty="0"/>
              <a:t>		</a:t>
            </a:r>
            <a:r>
              <a:rPr lang="en-US" altLang="pt-BR" dirty="0" err="1"/>
              <a:t>Vendas</a:t>
            </a:r>
            <a:r>
              <a:rPr lang="en-US" altLang="pt-BR" dirty="0"/>
              <a:t>:	 75.3	   74.2    78.5    79.7    80.2</a:t>
            </a:r>
          </a:p>
          <a:p>
            <a:pPr eaLnBrk="1" hangingPunct="1"/>
            <a:endParaRPr lang="en-US" altLang="pt-BR" dirty="0"/>
          </a:p>
        </p:txBody>
      </p:sp>
      <p:sp>
        <p:nvSpPr>
          <p:cNvPr id="51207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</a:t>
            </a:r>
            <a:r>
              <a:rPr lang="en-US" altLang="pt-BR" u="sng">
                <a:solidFill>
                  <a:srgbClr val="FF0000"/>
                </a:solidFill>
              </a:rPr>
              <a:t>O</a:t>
            </a:r>
            <a:r>
              <a:rPr lang="en-US" altLang="pt-BR"/>
              <a:t>VA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A378712F-73FC-4930-ADB0-ECDE7CA8B6BA}" type="slidenum">
              <a:rPr lang="en-US" altLang="pt-BR" sz="1000"/>
              <a:pPr eaLnBrk="1" hangingPunct="1"/>
              <a:t>6</a:t>
            </a:fld>
            <a:endParaRPr lang="en-US" altLang="pt-BR" sz="10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Gráfico</a:t>
            </a:r>
            <a:r>
              <a:rPr lang="en-US" altLang="pt-BR" dirty="0"/>
              <a:t> de </a:t>
            </a:r>
            <a:r>
              <a:rPr lang="en-US" altLang="pt-BR" dirty="0" err="1"/>
              <a:t>Séries</a:t>
            </a:r>
            <a:r>
              <a:rPr lang="en-US" altLang="pt-BR" dirty="0"/>
              <a:t> </a:t>
            </a:r>
            <a:r>
              <a:rPr lang="en-US" altLang="pt-BR" dirty="0" err="1"/>
              <a:t>Temporais</a:t>
            </a:r>
            <a:endParaRPr lang="en-US" altLang="pt-BR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3657600" cy="32004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pt-BR" altLang="pt-BR" sz="2400" dirty="0"/>
              <a:t>o eixo vertical mede a variável de interesse</a:t>
            </a:r>
            <a:endParaRPr lang="en-US" altLang="pt-BR" sz="1400" dirty="0"/>
          </a:p>
          <a:p>
            <a:pPr eaLnBrk="1" hangingPunct="1">
              <a:spcBef>
                <a:spcPct val="40000"/>
              </a:spcBef>
            </a:pPr>
            <a:r>
              <a:rPr lang="pt-BR" altLang="pt-BR" sz="2400" dirty="0"/>
              <a:t>o eixo horizontal corresponde aos períodos</a:t>
            </a:r>
            <a:endParaRPr lang="en-US" altLang="pt-BR" sz="240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79813" y="3051175"/>
          <a:ext cx="5294312" cy="339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Chart" r:id="rId3" imgW="5695950" imgH="3657600" progId="Excel.Sheet.8">
                  <p:embed/>
                </p:oleObj>
              </mc:Choice>
              <mc:Fallback>
                <p:oleObj name="Chart" r:id="rId3" imgW="5695950" imgH="36576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3051175"/>
                        <a:ext cx="5294312" cy="339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1371600" y="1600200"/>
            <a:ext cx="7239000" cy="1477328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3000" dirty="0"/>
              <a:t>Um </a:t>
            </a:r>
            <a:r>
              <a:rPr lang="pt-BR" sz="3000" dirty="0">
                <a:solidFill>
                  <a:srgbClr val="0070C0"/>
                </a:solidFill>
              </a:rPr>
              <a:t>gráfico de séries temporais</a:t>
            </a:r>
            <a:r>
              <a:rPr lang="pt-BR" sz="3000" dirty="0"/>
              <a:t> é um gráfico bidimensional de dados de séries temporais</a:t>
            </a: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7543800" y="1066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</a:t>
            </a:r>
            <a:r>
              <a:rPr lang="en-US" altLang="pt-BR"/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B8F5CC17-632E-4638-BCA5-5DC6758DB0CB}" type="slidenum">
              <a:rPr lang="en-US" altLang="pt-BR" sz="1000"/>
              <a:pPr eaLnBrk="1" hangingPunct="1"/>
              <a:t>7</a:t>
            </a:fld>
            <a:endParaRPr lang="en-US" altLang="pt-BR" sz="10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Componentes</a:t>
            </a:r>
            <a:r>
              <a:rPr lang="en-US" altLang="pt-BR" dirty="0"/>
              <a:t> das </a:t>
            </a:r>
            <a:r>
              <a:rPr lang="en-US" altLang="pt-BR" dirty="0" err="1"/>
              <a:t>Séries</a:t>
            </a:r>
            <a:r>
              <a:rPr lang="en-US" altLang="pt-BR" dirty="0"/>
              <a:t> </a:t>
            </a:r>
            <a:r>
              <a:rPr lang="en-US" altLang="pt-BR" dirty="0" err="1"/>
              <a:t>Temporais</a:t>
            </a:r>
            <a:endParaRPr lang="en-US" altLang="pt-BR" dirty="0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3265337" y="1933878"/>
            <a:ext cx="2553835" cy="428322"/>
          </a:xfrm>
          <a:prstGeom prst="rect">
            <a:avLst/>
          </a:prstGeom>
          <a:solidFill>
            <a:srgbClr val="C7DA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200" b="1" dirty="0" err="1">
                <a:solidFill>
                  <a:srgbClr val="000000"/>
                </a:solidFill>
              </a:rPr>
              <a:t>Séries</a:t>
            </a:r>
            <a:r>
              <a:rPr lang="en-US" altLang="pt-BR" sz="2200" b="1" dirty="0">
                <a:solidFill>
                  <a:srgbClr val="000000"/>
                </a:solidFill>
              </a:rPr>
              <a:t> </a:t>
            </a:r>
            <a:r>
              <a:rPr lang="en-US" altLang="pt-BR" sz="2200" b="1" dirty="0" err="1">
                <a:solidFill>
                  <a:srgbClr val="000000"/>
                </a:solidFill>
              </a:rPr>
              <a:t>Temporais</a:t>
            </a:r>
            <a:endParaRPr lang="en-US" altLang="pt-BR" sz="2200" b="1" dirty="0">
              <a:solidFill>
                <a:srgbClr val="000000"/>
              </a:solidFill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4724400" y="2819400"/>
            <a:ext cx="1903413" cy="82867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 err="1"/>
              <a:t>C</a:t>
            </a:r>
            <a:r>
              <a:rPr lang="en-US" altLang="pt-BR" sz="2300" dirty="0" err="1"/>
              <a:t>omponente</a:t>
            </a:r>
            <a:r>
              <a:rPr lang="en-US" altLang="pt-BR" dirty="0"/>
              <a:t> </a:t>
            </a:r>
            <a:r>
              <a:rPr lang="en-US" altLang="pt-BR" dirty="0" err="1"/>
              <a:t>Cíclica</a:t>
            </a:r>
            <a:endParaRPr lang="en-US" altLang="pt-BR" dirty="0"/>
          </a:p>
        </p:txBody>
      </p:sp>
      <p:sp>
        <p:nvSpPr>
          <p:cNvPr id="52230" name="Rectangle 5"/>
          <p:cNvSpPr>
            <a:spLocks noChangeArrowheads="1"/>
          </p:cNvSpPr>
          <p:nvPr/>
        </p:nvSpPr>
        <p:spPr bwMode="auto">
          <a:xfrm>
            <a:off x="6934200" y="2819400"/>
            <a:ext cx="1905000" cy="828432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dirty="0"/>
              <a:t>C</a:t>
            </a:r>
            <a:r>
              <a:rPr lang="pt-BR" sz="2300" dirty="0"/>
              <a:t>omponente</a:t>
            </a:r>
            <a:r>
              <a:rPr lang="pt-BR" dirty="0"/>
              <a:t> Irregular</a:t>
            </a:r>
          </a:p>
        </p:txBody>
      </p:sp>
      <p:sp>
        <p:nvSpPr>
          <p:cNvPr id="52231" name="Rectangle 6"/>
          <p:cNvSpPr>
            <a:spLocks noChangeArrowheads="1"/>
          </p:cNvSpPr>
          <p:nvPr/>
        </p:nvSpPr>
        <p:spPr bwMode="auto">
          <a:xfrm>
            <a:off x="304800" y="2819400"/>
            <a:ext cx="1905000" cy="766877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200" dirty="0" err="1"/>
              <a:t>Componente</a:t>
            </a:r>
            <a:r>
              <a:rPr lang="en-US" altLang="pt-BR" sz="2200" dirty="0"/>
              <a:t> de </a:t>
            </a:r>
            <a:r>
              <a:rPr lang="en-US" altLang="pt-BR" sz="2200" dirty="0" err="1"/>
              <a:t>Tendência</a:t>
            </a:r>
            <a:endParaRPr lang="en-US" altLang="pt-BR" sz="2200" dirty="0"/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514600" y="2819400"/>
            <a:ext cx="1905000" cy="828675"/>
          </a:xfrm>
          <a:prstGeom prst="rect">
            <a:avLst/>
          </a:prstGeom>
          <a:solidFill>
            <a:srgbClr val="FDE0B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dirty="0" err="1"/>
              <a:t>C</a:t>
            </a:r>
            <a:r>
              <a:rPr lang="en-US" altLang="pt-BR" sz="2300" dirty="0" err="1"/>
              <a:t>omponente</a:t>
            </a:r>
            <a:r>
              <a:rPr lang="en-US" altLang="pt-BR" dirty="0"/>
              <a:t> </a:t>
            </a:r>
            <a:r>
              <a:rPr lang="en-US" altLang="pt-BR" dirty="0" err="1"/>
              <a:t>Sazonal</a:t>
            </a:r>
            <a:endParaRPr lang="en-US" altLang="pt-BR" dirty="0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4572000" y="2362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1295400" y="2590800"/>
            <a:ext cx="6553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12954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34290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>
            <a:off x="56388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8" name="Line 13"/>
          <p:cNvSpPr>
            <a:spLocks noChangeShapeType="1"/>
          </p:cNvSpPr>
          <p:nvPr/>
        </p:nvSpPr>
        <p:spPr bwMode="auto">
          <a:xfrm>
            <a:off x="7848600" y="25908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sp>
        <p:nvSpPr>
          <p:cNvPr id="52239" name="Text Box 14"/>
          <p:cNvSpPr txBox="1">
            <a:spLocks noChangeArrowheads="1"/>
          </p:cNvSpPr>
          <p:nvPr/>
        </p:nvSpPr>
        <p:spPr bwMode="auto">
          <a:xfrm>
            <a:off x="228600" y="4114800"/>
            <a:ext cx="2057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No geral, persistente, o movimento de longo prazo</a:t>
            </a:r>
            <a:endParaRPr lang="en-US" altLang="pt-BR" sz="2000" dirty="0"/>
          </a:p>
        </p:txBody>
      </p:sp>
      <p:sp>
        <p:nvSpPr>
          <p:cNvPr id="52240" name="Text Box 15"/>
          <p:cNvSpPr txBox="1">
            <a:spLocks noChangeArrowheads="1"/>
          </p:cNvSpPr>
          <p:nvPr/>
        </p:nvSpPr>
        <p:spPr bwMode="auto">
          <a:xfrm>
            <a:off x="2438400" y="4038600"/>
            <a:ext cx="2133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Flutuações periódicas regulares, geralmente dentro de um período de 12 meses</a:t>
            </a:r>
            <a:endParaRPr lang="en-US" altLang="pt-BR" sz="2000" dirty="0"/>
          </a:p>
        </p:txBody>
      </p:sp>
      <p:sp>
        <p:nvSpPr>
          <p:cNvPr id="52241" name="Text Box 27"/>
          <p:cNvSpPr txBox="1">
            <a:spLocks noChangeArrowheads="1"/>
          </p:cNvSpPr>
          <p:nvPr/>
        </p:nvSpPr>
        <p:spPr bwMode="auto">
          <a:xfrm>
            <a:off x="4724400" y="4038600"/>
            <a:ext cx="2133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2000" dirty="0"/>
              <a:t>Repetição de oscilações ou movimentos ao longo de mais de um ano</a:t>
            </a:r>
            <a:endParaRPr lang="en-US" altLang="pt-BR" sz="2000" dirty="0"/>
          </a:p>
        </p:txBody>
      </p:sp>
      <p:sp>
        <p:nvSpPr>
          <p:cNvPr id="52242" name="Text Box 28"/>
          <p:cNvSpPr txBox="1">
            <a:spLocks noChangeArrowheads="1"/>
          </p:cNvSpPr>
          <p:nvPr/>
        </p:nvSpPr>
        <p:spPr bwMode="auto">
          <a:xfrm>
            <a:off x="6934200" y="4038600"/>
            <a:ext cx="2133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pt-BR" sz="2000" dirty="0" err="1"/>
              <a:t>Flutuações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erráticas</a:t>
            </a:r>
            <a:r>
              <a:rPr lang="en-US" altLang="pt-BR" sz="2000" dirty="0"/>
              <a:t> </a:t>
            </a:r>
            <a:r>
              <a:rPr lang="en-US" altLang="pt-BR" sz="2000" dirty="0" err="1"/>
              <a:t>ou</a:t>
            </a:r>
            <a:r>
              <a:rPr lang="en-US" altLang="pt-BR" sz="2000" dirty="0"/>
              <a:t> </a:t>
            </a:r>
            <a:r>
              <a:rPr lang="en-US" altLang="pt-BR" sz="2000" dirty="0" err="1"/>
              <a:t>residuais</a:t>
            </a:r>
            <a:endParaRPr lang="en-US" altLang="pt-BR" sz="2000" dirty="0"/>
          </a:p>
        </p:txBody>
      </p:sp>
      <p:sp>
        <p:nvSpPr>
          <p:cNvPr id="52243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DCOV</a:t>
            </a:r>
            <a:r>
              <a:rPr lang="en-US" altLang="pt-BR" u="sng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D63520C4-0F78-4FC4-A766-3052EF986D6E}" type="slidenum">
              <a:rPr lang="en-US" altLang="pt-BR" sz="1000"/>
              <a:pPr eaLnBrk="1" hangingPunct="1"/>
              <a:t>8</a:t>
            </a:fld>
            <a:endParaRPr lang="en-US" altLang="pt-BR" sz="1000"/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 rot="-660000">
            <a:off x="6938474" y="3568582"/>
            <a:ext cx="1667852" cy="643766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sz="1800" dirty="0"/>
              <a:t>Tendência Ascendente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Componente</a:t>
            </a:r>
            <a:r>
              <a:rPr lang="en-US" altLang="pt-BR" dirty="0"/>
              <a:t> de </a:t>
            </a:r>
            <a:r>
              <a:rPr lang="en-US" altLang="pt-BR" dirty="0" err="1"/>
              <a:t>Tendência</a:t>
            </a:r>
            <a:endParaRPr lang="en-US" altLang="pt-BR" dirty="0"/>
          </a:p>
        </p:txBody>
      </p:sp>
      <p:sp>
        <p:nvSpPr>
          <p:cNvPr id="532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620000" cy="1846263"/>
          </a:xfrm>
        </p:spPr>
        <p:txBody>
          <a:bodyPr/>
          <a:lstStyle/>
          <a:p>
            <a:pPr eaLnBrk="1" hangingPunct="1"/>
            <a:r>
              <a:rPr lang="pt-BR" altLang="pt-BR" sz="2600" dirty="0"/>
              <a:t>Aumento ou diminuição ao longo prazo (em geral movimento ascendente ou descendente)</a:t>
            </a:r>
          </a:p>
          <a:p>
            <a:pPr eaLnBrk="1" hangingPunct="1"/>
            <a:r>
              <a:rPr lang="pt-BR" altLang="pt-BR" sz="2600" dirty="0"/>
              <a:t>Dados obtidos durante um longo período de tempo</a:t>
            </a:r>
            <a:endParaRPr lang="en-US" altLang="pt-BR" sz="2600" dirty="0"/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1598613" y="4049713"/>
            <a:ext cx="0" cy="235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55" name="Line 6"/>
          <p:cNvSpPr>
            <a:spLocks noChangeShapeType="1"/>
          </p:cNvSpPr>
          <p:nvPr/>
        </p:nvSpPr>
        <p:spPr bwMode="auto">
          <a:xfrm>
            <a:off x="1600200" y="6402388"/>
            <a:ext cx="5475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56" name="Rectangle 7"/>
          <p:cNvSpPr>
            <a:spLocks noChangeArrowheads="1"/>
          </p:cNvSpPr>
          <p:nvPr/>
        </p:nvSpPr>
        <p:spPr bwMode="auto">
          <a:xfrm>
            <a:off x="457200" y="3813175"/>
            <a:ext cx="1219200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200" dirty="0" err="1"/>
              <a:t>Vendas</a:t>
            </a:r>
            <a:endParaRPr lang="en-US" altLang="pt-BR" sz="2200" dirty="0"/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6781800" y="6324600"/>
            <a:ext cx="1295400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dirty="0"/>
              <a:t>Tempo 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 flipV="1">
            <a:off x="1600200" y="4262438"/>
            <a:ext cx="6000750" cy="1452562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V="1">
            <a:off x="1524000" y="4651375"/>
            <a:ext cx="1141413" cy="144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2828925" y="4737100"/>
            <a:ext cx="979488" cy="674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61" name="Line 12"/>
          <p:cNvSpPr>
            <a:spLocks noChangeShapeType="1"/>
          </p:cNvSpPr>
          <p:nvPr/>
        </p:nvSpPr>
        <p:spPr bwMode="auto">
          <a:xfrm flipV="1">
            <a:off x="3886200" y="4346575"/>
            <a:ext cx="1141413" cy="1217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62" name="Line 13"/>
          <p:cNvSpPr>
            <a:spLocks noChangeShapeType="1"/>
          </p:cNvSpPr>
          <p:nvPr/>
        </p:nvSpPr>
        <p:spPr bwMode="auto">
          <a:xfrm>
            <a:off x="5114925" y="4432300"/>
            <a:ext cx="979488" cy="979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63" name="Line 14"/>
          <p:cNvSpPr>
            <a:spLocks noChangeShapeType="1"/>
          </p:cNvSpPr>
          <p:nvPr/>
        </p:nvSpPr>
        <p:spPr bwMode="auto">
          <a:xfrm flipV="1">
            <a:off x="6096000" y="3279775"/>
            <a:ext cx="1141413" cy="2208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3264" name="Oval 15"/>
          <p:cNvSpPr>
            <a:spLocks noChangeArrowheads="1"/>
          </p:cNvSpPr>
          <p:nvPr/>
        </p:nvSpPr>
        <p:spPr bwMode="auto">
          <a:xfrm>
            <a:off x="1446213" y="59451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65" name="Oval 16"/>
          <p:cNvSpPr>
            <a:spLocks noChangeArrowheads="1"/>
          </p:cNvSpPr>
          <p:nvPr/>
        </p:nvSpPr>
        <p:spPr bwMode="auto">
          <a:xfrm>
            <a:off x="2589213" y="44973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66" name="Oval 17"/>
          <p:cNvSpPr>
            <a:spLocks noChangeArrowheads="1"/>
          </p:cNvSpPr>
          <p:nvPr/>
        </p:nvSpPr>
        <p:spPr bwMode="auto">
          <a:xfrm>
            <a:off x="3732213" y="54117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67" name="Oval 18"/>
          <p:cNvSpPr>
            <a:spLocks noChangeArrowheads="1"/>
          </p:cNvSpPr>
          <p:nvPr/>
        </p:nvSpPr>
        <p:spPr bwMode="auto">
          <a:xfrm>
            <a:off x="4875213" y="41925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68" name="Oval 19"/>
          <p:cNvSpPr>
            <a:spLocks noChangeArrowheads="1"/>
          </p:cNvSpPr>
          <p:nvPr/>
        </p:nvSpPr>
        <p:spPr bwMode="auto">
          <a:xfrm>
            <a:off x="6018213" y="53355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69" name="Oval 20"/>
          <p:cNvSpPr>
            <a:spLocks noChangeArrowheads="1"/>
          </p:cNvSpPr>
          <p:nvPr/>
        </p:nvSpPr>
        <p:spPr bwMode="auto">
          <a:xfrm>
            <a:off x="7085013" y="3125788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3270" name="Rectangle 6"/>
          <p:cNvSpPr>
            <a:spLocks noChangeArrowheads="1"/>
          </p:cNvSpPr>
          <p:nvPr/>
        </p:nvSpPr>
        <p:spPr bwMode="auto">
          <a:xfrm>
            <a:off x="7543800" y="1304925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000"/>
              <a:t>16-</a:t>
            </a:r>
            <a:fld id="{697674E2-9A7A-4413-8647-A868F72CC358}" type="slidenum">
              <a:rPr lang="en-US" altLang="pt-BR" sz="1000"/>
              <a:pPr eaLnBrk="1" hangingPunct="1"/>
              <a:t>9</a:t>
            </a:fld>
            <a:endParaRPr lang="en-US" altLang="pt-BR" sz="1000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914400" y="5791200"/>
            <a:ext cx="2743200" cy="705321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pt-BR" sz="2000" dirty="0" err="1"/>
              <a:t>Tendência</a:t>
            </a:r>
            <a:r>
              <a:rPr lang="en-US" altLang="pt-BR" sz="2000" dirty="0"/>
              <a:t> linear </a:t>
            </a:r>
            <a:r>
              <a:rPr lang="en-US" altLang="pt-BR" sz="2000" dirty="0" err="1"/>
              <a:t>descendente</a:t>
            </a:r>
            <a:endParaRPr lang="en-US" altLang="pt-BR" sz="2000" dirty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dirty="0" err="1"/>
              <a:t>Componente</a:t>
            </a:r>
            <a:r>
              <a:rPr lang="en-US" altLang="pt-BR" dirty="0"/>
              <a:t> de </a:t>
            </a:r>
            <a:r>
              <a:rPr lang="en-US" altLang="pt-BR" dirty="0" err="1"/>
              <a:t>Tendência</a:t>
            </a:r>
            <a:endParaRPr lang="en-US" altLang="pt-BR" dirty="0"/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20000" cy="1343025"/>
          </a:xfrm>
        </p:spPr>
        <p:txBody>
          <a:bodyPr/>
          <a:lstStyle/>
          <a:p>
            <a:pPr eaLnBrk="1" hangingPunct="1"/>
            <a:r>
              <a:rPr lang="pt-BR" altLang="pt-BR" dirty="0"/>
              <a:t>Tendência pode ser ascendente ou descendente</a:t>
            </a:r>
          </a:p>
          <a:p>
            <a:pPr eaLnBrk="1" hangingPunct="1"/>
            <a:r>
              <a:rPr lang="pt-BR" altLang="pt-BR" dirty="0"/>
              <a:t>Tendência pode ser linear ou não-linear</a:t>
            </a:r>
            <a:endParaRPr lang="en-US" altLang="pt-BR" dirty="0"/>
          </a:p>
        </p:txBody>
      </p:sp>
      <p:sp>
        <p:nvSpPr>
          <p:cNvPr id="54278" name="Line 5"/>
          <p:cNvSpPr>
            <a:spLocks noChangeShapeType="1"/>
          </p:cNvSpPr>
          <p:nvPr/>
        </p:nvSpPr>
        <p:spPr bwMode="auto">
          <a:xfrm>
            <a:off x="914400" y="35814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 flipV="1">
            <a:off x="914400" y="55626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280" name="Rectangle 7"/>
          <p:cNvSpPr>
            <a:spLocks noChangeArrowheads="1"/>
          </p:cNvSpPr>
          <p:nvPr/>
        </p:nvSpPr>
        <p:spPr bwMode="auto">
          <a:xfrm>
            <a:off x="457200" y="3200400"/>
            <a:ext cx="11430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Vendas</a:t>
            </a:r>
            <a:endParaRPr lang="en-US" altLang="pt-BR" sz="2000" dirty="0"/>
          </a:p>
        </p:txBody>
      </p: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3581400" y="5486400"/>
            <a:ext cx="990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/>
              <a:t>Tempo </a:t>
            </a:r>
          </a:p>
        </p:txBody>
      </p:sp>
      <p:sp>
        <p:nvSpPr>
          <p:cNvPr id="54282" name="Line 9"/>
          <p:cNvSpPr>
            <a:spLocks noChangeShapeType="1"/>
          </p:cNvSpPr>
          <p:nvPr/>
        </p:nvSpPr>
        <p:spPr bwMode="auto">
          <a:xfrm>
            <a:off x="914400" y="3962400"/>
            <a:ext cx="2209800" cy="1524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283" name="Oval 10"/>
          <p:cNvSpPr>
            <a:spLocks noChangeArrowheads="1"/>
          </p:cNvSpPr>
          <p:nvPr/>
        </p:nvSpPr>
        <p:spPr bwMode="auto">
          <a:xfrm>
            <a:off x="990600" y="38862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4" name="Oval 11"/>
          <p:cNvSpPr>
            <a:spLocks noChangeArrowheads="1"/>
          </p:cNvSpPr>
          <p:nvPr/>
        </p:nvSpPr>
        <p:spPr bwMode="auto">
          <a:xfrm>
            <a:off x="1295400" y="4419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5" name="Oval 12"/>
          <p:cNvSpPr>
            <a:spLocks noChangeArrowheads="1"/>
          </p:cNvSpPr>
          <p:nvPr/>
        </p:nvSpPr>
        <p:spPr bwMode="auto">
          <a:xfrm>
            <a:off x="2514600" y="50292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6" name="Oval 13"/>
          <p:cNvSpPr>
            <a:spLocks noChangeArrowheads="1"/>
          </p:cNvSpPr>
          <p:nvPr/>
        </p:nvSpPr>
        <p:spPr bwMode="auto">
          <a:xfrm>
            <a:off x="2286000" y="4495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7" name="Oval 14"/>
          <p:cNvSpPr>
            <a:spLocks noChangeArrowheads="1"/>
          </p:cNvSpPr>
          <p:nvPr/>
        </p:nvSpPr>
        <p:spPr bwMode="auto">
          <a:xfrm>
            <a:off x="1752600" y="46482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8" name="Oval 15"/>
          <p:cNvSpPr>
            <a:spLocks noChangeArrowheads="1"/>
          </p:cNvSpPr>
          <p:nvPr/>
        </p:nvSpPr>
        <p:spPr bwMode="auto">
          <a:xfrm>
            <a:off x="2971800" y="5181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89" name="Rectangle 16"/>
          <p:cNvSpPr>
            <a:spLocks noChangeArrowheads="1"/>
          </p:cNvSpPr>
          <p:nvPr/>
        </p:nvSpPr>
        <p:spPr bwMode="auto">
          <a:xfrm>
            <a:off x="5181600" y="5791200"/>
            <a:ext cx="2895600" cy="705321"/>
          </a:xfrm>
          <a:prstGeom prst="rect">
            <a:avLst/>
          </a:prstGeom>
          <a:solidFill>
            <a:srgbClr val="FDE0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sz="2000" dirty="0"/>
              <a:t>Tendência não linear ascendente</a:t>
            </a:r>
          </a:p>
        </p:txBody>
      </p:sp>
      <p:sp>
        <p:nvSpPr>
          <p:cNvPr id="54290" name="Line 17"/>
          <p:cNvSpPr>
            <a:spLocks noChangeShapeType="1"/>
          </p:cNvSpPr>
          <p:nvPr/>
        </p:nvSpPr>
        <p:spPr bwMode="auto">
          <a:xfrm>
            <a:off x="5181600" y="3581400"/>
            <a:ext cx="0" cy="198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291" name="Line 18"/>
          <p:cNvSpPr>
            <a:spLocks noChangeShapeType="1"/>
          </p:cNvSpPr>
          <p:nvPr/>
        </p:nvSpPr>
        <p:spPr bwMode="auto">
          <a:xfrm flipV="1">
            <a:off x="5181600" y="55626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4292" name="Rectangle 19"/>
          <p:cNvSpPr>
            <a:spLocks noChangeArrowheads="1"/>
          </p:cNvSpPr>
          <p:nvPr/>
        </p:nvSpPr>
        <p:spPr bwMode="auto">
          <a:xfrm>
            <a:off x="4724400" y="3200400"/>
            <a:ext cx="1143000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 err="1"/>
              <a:t>Vendas</a:t>
            </a:r>
            <a:endParaRPr lang="en-US" altLang="pt-BR" sz="2000" dirty="0"/>
          </a:p>
        </p:txBody>
      </p:sp>
      <p:sp>
        <p:nvSpPr>
          <p:cNvPr id="54293" name="Rectangle 20"/>
          <p:cNvSpPr>
            <a:spLocks noChangeArrowheads="1"/>
          </p:cNvSpPr>
          <p:nvPr/>
        </p:nvSpPr>
        <p:spPr bwMode="auto">
          <a:xfrm>
            <a:off x="7848600" y="5486400"/>
            <a:ext cx="990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pt-BR" sz="2000" dirty="0"/>
              <a:t>Tempo </a:t>
            </a:r>
          </a:p>
        </p:txBody>
      </p:sp>
      <p:sp>
        <p:nvSpPr>
          <p:cNvPr id="54294" name="Oval 21"/>
          <p:cNvSpPr>
            <a:spLocks noChangeArrowheads="1"/>
          </p:cNvSpPr>
          <p:nvPr/>
        </p:nvSpPr>
        <p:spPr bwMode="auto">
          <a:xfrm>
            <a:off x="5410200" y="51816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95" name="Oval 22"/>
          <p:cNvSpPr>
            <a:spLocks noChangeArrowheads="1"/>
          </p:cNvSpPr>
          <p:nvPr/>
        </p:nvSpPr>
        <p:spPr bwMode="auto">
          <a:xfrm>
            <a:off x="5562600" y="47244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96" name="Oval 23"/>
          <p:cNvSpPr>
            <a:spLocks noChangeArrowheads="1"/>
          </p:cNvSpPr>
          <p:nvPr/>
        </p:nvSpPr>
        <p:spPr bwMode="auto">
          <a:xfrm>
            <a:off x="6705600" y="4191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97" name="Oval 24"/>
          <p:cNvSpPr>
            <a:spLocks noChangeArrowheads="1"/>
          </p:cNvSpPr>
          <p:nvPr/>
        </p:nvSpPr>
        <p:spPr bwMode="auto">
          <a:xfrm>
            <a:off x="6248400" y="39624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98" name="Oval 25"/>
          <p:cNvSpPr>
            <a:spLocks noChangeArrowheads="1"/>
          </p:cNvSpPr>
          <p:nvPr/>
        </p:nvSpPr>
        <p:spPr bwMode="auto">
          <a:xfrm>
            <a:off x="6019800" y="4495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299" name="Oval 26"/>
          <p:cNvSpPr>
            <a:spLocks noChangeArrowheads="1"/>
          </p:cNvSpPr>
          <p:nvPr/>
        </p:nvSpPr>
        <p:spPr bwMode="auto">
          <a:xfrm>
            <a:off x="7086600" y="38100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300" name="Oval 27"/>
          <p:cNvSpPr>
            <a:spLocks noChangeArrowheads="1"/>
          </p:cNvSpPr>
          <p:nvPr/>
        </p:nvSpPr>
        <p:spPr bwMode="auto">
          <a:xfrm>
            <a:off x="7467600" y="4114800"/>
            <a:ext cx="304800" cy="3048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301" name="Freeform 28"/>
          <p:cNvSpPr>
            <a:spLocks/>
          </p:cNvSpPr>
          <p:nvPr/>
        </p:nvSpPr>
        <p:spPr bwMode="auto">
          <a:xfrm>
            <a:off x="5486400" y="4038600"/>
            <a:ext cx="2286000" cy="1371600"/>
          </a:xfrm>
          <a:custGeom>
            <a:avLst/>
            <a:gdLst>
              <a:gd name="T0" fmla="*/ 0 w 1440"/>
              <a:gd name="T1" fmla="*/ 2147483647 h 864"/>
              <a:gd name="T2" fmla="*/ 2147483647 w 1440"/>
              <a:gd name="T3" fmla="*/ 2147483647 h 864"/>
              <a:gd name="T4" fmla="*/ 2147483647 w 1440"/>
              <a:gd name="T5" fmla="*/ 0 h 864"/>
              <a:gd name="T6" fmla="*/ 0 60000 65536"/>
              <a:gd name="T7" fmla="*/ 0 60000 65536"/>
              <a:gd name="T8" fmla="*/ 0 60000 65536"/>
              <a:gd name="T9" fmla="*/ 0 w 1440"/>
              <a:gd name="T10" fmla="*/ 0 h 864"/>
              <a:gd name="T11" fmla="*/ 1440 w 1440"/>
              <a:gd name="T12" fmla="*/ 864 h 8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864">
                <a:moveTo>
                  <a:pt x="0" y="864"/>
                </a:moveTo>
                <a:cubicBezTo>
                  <a:pt x="216" y="576"/>
                  <a:pt x="432" y="288"/>
                  <a:pt x="672" y="144"/>
                </a:cubicBezTo>
                <a:cubicBezTo>
                  <a:pt x="912" y="0"/>
                  <a:pt x="1176" y="0"/>
                  <a:pt x="1440" y="0"/>
                </a:cubicBezTo>
              </a:path>
            </a:pathLst>
          </a:cu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4302" name="Text Box 29"/>
          <p:cNvSpPr txBox="1">
            <a:spLocks noChangeArrowheads="1"/>
          </p:cNvSpPr>
          <p:nvPr/>
        </p:nvSpPr>
        <p:spPr bwMode="auto">
          <a:xfrm>
            <a:off x="7620000" y="1223963"/>
            <a:ext cx="1582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 sz="1800" i="1" dirty="0">
                <a:solidFill>
                  <a:schemeClr val="tx2"/>
                </a:solidFill>
              </a:rPr>
              <a:t>(</a:t>
            </a:r>
            <a:r>
              <a:rPr lang="en-US" altLang="pt-BR" sz="1800" i="1" dirty="0" err="1">
                <a:solidFill>
                  <a:schemeClr val="tx2"/>
                </a:solidFill>
              </a:rPr>
              <a:t>continuação</a:t>
            </a:r>
            <a:r>
              <a:rPr lang="en-US" altLang="pt-BR" sz="1800" i="1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54303" name="Rectangle 6"/>
          <p:cNvSpPr>
            <a:spLocks noChangeArrowheads="1"/>
          </p:cNvSpPr>
          <p:nvPr/>
        </p:nvSpPr>
        <p:spPr bwMode="auto">
          <a:xfrm>
            <a:off x="7543800" y="1676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/>
              <a:t>DCO</a:t>
            </a:r>
            <a:r>
              <a:rPr lang="en-US" altLang="pt-BR" u="sng">
                <a:solidFill>
                  <a:srgbClr val="FF0000"/>
                </a:solidFill>
              </a:rPr>
              <a:t>VA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enHall1">
  <a:themeElements>
    <a:clrScheme name="1_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renHall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3519</TotalTime>
  <Pages>20</Pages>
  <Words>1977</Words>
  <Application>Microsoft Office PowerPoint</Application>
  <PresentationFormat>Apresentação na tela (4:3)</PresentationFormat>
  <Paragraphs>580</Paragraphs>
  <Slides>46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6</vt:i4>
      </vt:variant>
      <vt:variant>
        <vt:lpstr>Títulos de slides</vt:lpstr>
      </vt:variant>
      <vt:variant>
        <vt:i4>46</vt:i4>
      </vt:variant>
    </vt:vector>
  </HeadingPairs>
  <TitlesOfParts>
    <vt:vector size="56" baseType="lpstr">
      <vt:lpstr>Wingdings</vt:lpstr>
      <vt:lpstr>Arial</vt:lpstr>
      <vt:lpstr>Symbol</vt:lpstr>
      <vt:lpstr>1_PrenHall1</vt:lpstr>
      <vt:lpstr>Chart</vt:lpstr>
      <vt:lpstr>Clip</vt:lpstr>
      <vt:lpstr>Microsoft Equation 3.0</vt:lpstr>
      <vt:lpstr>Worksheet</vt:lpstr>
      <vt:lpstr>Equation</vt:lpstr>
      <vt:lpstr>Equação</vt:lpstr>
      <vt:lpstr>Apresentação do PowerPoint</vt:lpstr>
      <vt:lpstr>Objetivos de Aprendizado</vt:lpstr>
      <vt:lpstr>A Importância da Previsão</vt:lpstr>
      <vt:lpstr>Abordagem Comum para Previsões </vt:lpstr>
      <vt:lpstr>Dados de Séries Temporais</vt:lpstr>
      <vt:lpstr>Gráfico de Séries Temporais</vt:lpstr>
      <vt:lpstr>Componentes das Séries Temporais</vt:lpstr>
      <vt:lpstr>Componente de Tendência</vt:lpstr>
      <vt:lpstr>Componente de Tendência</vt:lpstr>
      <vt:lpstr> Componente Sazonal</vt:lpstr>
      <vt:lpstr>Componente Cíclica</vt:lpstr>
      <vt:lpstr>Componente Irregular</vt:lpstr>
      <vt:lpstr>Suas séries temporais possuem componente de tendência ?</vt:lpstr>
      <vt:lpstr>   Métodos de Suavização</vt:lpstr>
      <vt:lpstr>  Médias Móveis</vt:lpstr>
      <vt:lpstr>Médias Móveis</vt:lpstr>
      <vt:lpstr>  Exemplo: Os dados anuais</vt:lpstr>
      <vt:lpstr>Calcular médias móveis</vt:lpstr>
      <vt:lpstr>Anual vs. Média Móvel  </vt:lpstr>
      <vt:lpstr>Suavização Exponencial</vt:lpstr>
      <vt:lpstr>Suavização Exponencial</vt:lpstr>
      <vt:lpstr>Modelo de Suavização Exponencial</vt:lpstr>
      <vt:lpstr>Exemplo Suavização Exponencial</vt:lpstr>
      <vt:lpstr>Vendas vs. Vendas Suavizadas</vt:lpstr>
      <vt:lpstr>Previsão Período i + 1</vt:lpstr>
      <vt:lpstr>A Suavização Exponencial no Excel</vt:lpstr>
      <vt:lpstr>Existem três métodos mais populares para a previsão baseado em tendência</vt:lpstr>
      <vt:lpstr>Previsão de Tendência Linear </vt:lpstr>
      <vt:lpstr>Previsão de Tendência Linear </vt:lpstr>
      <vt:lpstr>Previsão de Tendência Linear </vt:lpstr>
      <vt:lpstr> Previsão de tendência não-linear</vt:lpstr>
      <vt:lpstr> Modelo de Tendência  Exponencial </vt:lpstr>
      <vt:lpstr> Modelo de Tendência  Exponencial </vt:lpstr>
      <vt:lpstr>Seleção do Modelo de Tendência usando Diferenças</vt:lpstr>
      <vt:lpstr>Seleção do Modelo de Tendência usando Diferenças</vt:lpstr>
      <vt:lpstr>Escolhendo um Modelo de Previsão</vt:lpstr>
      <vt:lpstr>Análise Residual</vt:lpstr>
      <vt:lpstr>Erros de Medição</vt:lpstr>
      <vt:lpstr>Previsões com dados Sazonais</vt:lpstr>
      <vt:lpstr>Modelo Exponencial com Dados Trimestrais</vt:lpstr>
      <vt:lpstr>Estimar o Modelo Trimestral</vt:lpstr>
      <vt:lpstr>Exemplo de Modelo Trimestral</vt:lpstr>
      <vt:lpstr>Exemplo de Modelo Trimestral</vt:lpstr>
      <vt:lpstr>Armadilhas em Análises de Séries Temporais</vt:lpstr>
      <vt:lpstr> Resumo do capítulo</vt:lpstr>
      <vt:lpstr> Resumo do capítulo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Business Statistics, 10/e</dc:title>
  <dc:subject>Chapter 16</dc:subject>
  <dc:creator>Dirk Yandell</dc:creator>
  <cp:lastModifiedBy>Evandro</cp:lastModifiedBy>
  <cp:revision>131</cp:revision>
  <cp:lastPrinted>1998-11-22T23:37:53Z</cp:lastPrinted>
  <dcterms:created xsi:type="dcterms:W3CDTF">2001-03-06T03:14:02Z</dcterms:created>
  <dcterms:modified xsi:type="dcterms:W3CDTF">2017-05-31T03:28:44Z</dcterms:modified>
</cp:coreProperties>
</file>