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Hind Siliguri Light"/>
      <p:regular r:id="rId25"/>
      <p:bold r:id="rId26"/>
    </p:embeddedFont>
    <p:embeddedFont>
      <p:font typeface="Hind Siliguri SemiBold"/>
      <p:regular r:id="rId27"/>
      <p:bold r:id="rId28"/>
    </p:embeddedFont>
    <p:embeddedFont>
      <p:font typeface="Hind Siliguri Medium"/>
      <p:regular r:id="rId29"/>
      <p:bold r:id="rId30"/>
    </p:embeddedFont>
    <p:embeddedFont>
      <p:font typeface="Hind Siliguri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">
          <p15:clr>
            <a:srgbClr val="9AA0A6"/>
          </p15:clr>
        </p15:guide>
        <p15:guide id="2" pos="737">
          <p15:clr>
            <a:srgbClr val="9AA0A6"/>
          </p15:clr>
        </p15:guide>
        <p15:guide id="3" pos="6944">
          <p15:clr>
            <a:srgbClr val="9AA0A6"/>
          </p15:clr>
        </p15:guide>
        <p15:guide id="4" orient="horz" pos="1191">
          <p15:clr>
            <a:srgbClr val="9AA0A6"/>
          </p15:clr>
        </p15:guide>
        <p15:guide id="5" orient="horz" pos="548">
          <p15:clr>
            <a:srgbClr val="9AA0A6"/>
          </p15:clr>
        </p15:guide>
        <p15:guide id="6" orient="horz" pos="33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3" roundtripDataSignature="AMtx7mizwNGggP8b81ud3xU6DQcY1ej4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" orient="horz"/>
        <p:guide pos="737"/>
        <p:guide pos="6944"/>
        <p:guide pos="1191" orient="horz"/>
        <p:guide pos="548" orient="horz"/>
        <p:guide pos="33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indSiliguriLight-bold.fntdata"/><Relationship Id="rId25" Type="http://schemas.openxmlformats.org/officeDocument/2006/relationships/font" Target="fonts/HindSiliguriLight-regular.fntdata"/><Relationship Id="rId28" Type="http://schemas.openxmlformats.org/officeDocument/2006/relationships/font" Target="fonts/HindSiliguriSemiBold-bold.fntdata"/><Relationship Id="rId27" Type="http://schemas.openxmlformats.org/officeDocument/2006/relationships/font" Target="fonts/HindSiliguri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indSiliguri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indSiliguri-regular.fntdata"/><Relationship Id="rId30" Type="http://schemas.openxmlformats.org/officeDocument/2006/relationships/font" Target="fonts/HindSiliguriMedium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HindSiliguri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c7b1d7e7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c7b1d7e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c7b1d7e77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c7b1d7e77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c7b1d7e77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c7b1d7e7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c7b1d7e77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c7b1d7e7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7b1d7e77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7b1d7e7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c7b1d7e77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c7b1d7e7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c7b1d7e77_1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c7b1d7e7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c7b1d7e77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c7b1d7e7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c7b1d7e77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c7b1d7e77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7b1d7e77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c7b1d7e77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c7b1d7e77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c7b1d7e7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c7b1d7e7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ec7b1d7e77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c7b1d7e7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c7b1d7e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c7b1d7e77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c7b1d7e7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7b1d7e77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c7b1d7e7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c7b1d7e77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c7b1d7e7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c7b1d7e77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c7b1d7e7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c7b1d7e77_0_0"/>
          <p:cNvSpPr txBox="1"/>
          <p:nvPr>
            <p:ph idx="1" type="subTitle"/>
          </p:nvPr>
        </p:nvSpPr>
        <p:spPr>
          <a:xfrm>
            <a:off x="8353425" y="5445125"/>
            <a:ext cx="36768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identificação dos alunos</a:t>
            </a:r>
            <a:endParaRPr sz="16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n</a:t>
            </a: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ome                            n</a:t>
            </a:r>
            <a:r>
              <a:rPr lang="pt-BR" sz="1200">
                <a:latin typeface="Hind Siliguri Light"/>
                <a:ea typeface="Hind Siliguri Light"/>
                <a:cs typeface="Hind Siliguri Light"/>
                <a:sym typeface="Hind Siliguri Light"/>
              </a:rPr>
              <a:t>º</a:t>
            </a: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 USP</a:t>
            </a:r>
            <a:endParaRPr sz="1500">
              <a:latin typeface="Hind Siliguri Light"/>
              <a:ea typeface="Hind Siliguri Light"/>
              <a:cs typeface="Hind Siliguri Light"/>
              <a:sym typeface="Hind Siliguri Light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nome                            n</a:t>
            </a:r>
            <a:r>
              <a:rPr lang="pt-BR" sz="1200">
                <a:latin typeface="Hind Siliguri Light"/>
                <a:ea typeface="Hind Siliguri Light"/>
                <a:cs typeface="Hind Siliguri Light"/>
                <a:sym typeface="Hind Siliguri Light"/>
              </a:rPr>
              <a:t>º</a:t>
            </a: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 USP</a:t>
            </a:r>
            <a:r>
              <a:rPr lang="pt-BR" sz="1500">
                <a:latin typeface="Hind Siliguri Light"/>
                <a:ea typeface="Hind Siliguri Light"/>
                <a:cs typeface="Hind Siliguri Light"/>
                <a:sym typeface="Hind Siliguri Light"/>
              </a:rPr>
              <a:t> </a:t>
            </a:r>
            <a:endParaRPr sz="1500">
              <a:latin typeface="Hind Siliguri Light"/>
              <a:ea typeface="Hind Siliguri Light"/>
              <a:cs typeface="Hind Siliguri Light"/>
              <a:sym typeface="Hind Siliguri Light"/>
            </a:endParaRPr>
          </a:p>
        </p:txBody>
      </p:sp>
      <p:pic>
        <p:nvPicPr>
          <p:cNvPr id="85" name="Google Shape;85;gec7b1d7e77_0_0"/>
          <p:cNvPicPr preferRelativeResize="0"/>
          <p:nvPr/>
        </p:nvPicPr>
        <p:blipFill rotWithShape="1">
          <a:blip r:embed="rId3">
            <a:alphaModFix/>
          </a:blip>
          <a:srcRect b="0" l="0" r="54967" t="0"/>
          <a:stretch/>
        </p:blipFill>
        <p:spPr>
          <a:xfrm>
            <a:off x="139000" y="126875"/>
            <a:ext cx="732550" cy="7048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ec7b1d7e77_0_0"/>
          <p:cNvSpPr txBox="1"/>
          <p:nvPr>
            <p:ph idx="1" type="subTitle"/>
          </p:nvPr>
        </p:nvSpPr>
        <p:spPr>
          <a:xfrm>
            <a:off x="871550" y="119325"/>
            <a:ext cx="5148300" cy="72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AUH0238 | História da Urbanização e do Urbanismo II</a:t>
            </a:r>
            <a:endParaRPr sz="12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l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212529"/>
                </a:solidFill>
                <a:highlight>
                  <a:srgbClr val="FFFFFF"/>
                </a:highlight>
                <a:latin typeface="Hind Siliguri"/>
                <a:ea typeface="Hind Siliguri"/>
                <a:cs typeface="Hind Siliguri"/>
                <a:sym typeface="Hind Siliguri"/>
              </a:rPr>
              <a:t>Docentes responsáveis: Ana Castro e Carlos Oliveira</a:t>
            </a:r>
            <a:endParaRPr sz="1150">
              <a:solidFill>
                <a:srgbClr val="212529"/>
              </a:solidFill>
              <a:highlight>
                <a:srgbClr val="FFFFFF"/>
              </a:highlight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12529"/>
                </a:solidFill>
                <a:highlight>
                  <a:srgbClr val="FFFFFF"/>
                </a:highlight>
                <a:latin typeface="Hind Siliguri"/>
                <a:ea typeface="Hind Siliguri"/>
                <a:cs typeface="Hind Siliguri"/>
                <a:sym typeface="Hind Siliguri"/>
              </a:rPr>
              <a:t>Monitores Pós: Adele Belitardo e Brenda Leite </a:t>
            </a:r>
            <a:endParaRPr sz="1100">
              <a:solidFill>
                <a:srgbClr val="212529"/>
              </a:solidFill>
              <a:highlight>
                <a:srgbClr val="FFFFFF"/>
              </a:highlight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12529"/>
                </a:solidFill>
                <a:highlight>
                  <a:srgbClr val="FFFFFF"/>
                </a:highlight>
                <a:latin typeface="Hind Siliguri"/>
                <a:ea typeface="Hind Siliguri"/>
                <a:cs typeface="Hind Siliguri"/>
                <a:sym typeface="Hind Siliguri"/>
              </a:rPr>
              <a:t>Monitores Graduação: Ana Kuhl e Gabriel Licastro</a:t>
            </a:r>
            <a:endParaRPr sz="1100">
              <a:solidFill>
                <a:srgbClr val="212529"/>
              </a:solidFill>
              <a:highlight>
                <a:srgbClr val="FFFFFF"/>
              </a:highlight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87" name="Google Shape;87;gec7b1d7e77_0_0"/>
          <p:cNvSpPr txBox="1"/>
          <p:nvPr>
            <p:ph idx="1" type="subTitle"/>
          </p:nvPr>
        </p:nvSpPr>
        <p:spPr>
          <a:xfrm>
            <a:off x="1524000" y="33451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título do texto (em português)</a:t>
            </a:r>
            <a:endParaRPr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666666"/>
                </a:solidFill>
                <a:latin typeface="Hind Siliguri"/>
                <a:ea typeface="Hind Siliguri"/>
                <a:cs typeface="Hind Siliguri"/>
                <a:sym typeface="Hind Siliguri"/>
              </a:rPr>
              <a:t>autor</a:t>
            </a:r>
            <a:endParaRPr sz="23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88" name="Google Shape;88;gec7b1d7e77_0_0"/>
          <p:cNvSpPr txBox="1"/>
          <p:nvPr/>
        </p:nvSpPr>
        <p:spPr>
          <a:xfrm>
            <a:off x="3929075" y="2882550"/>
            <a:ext cx="7258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50">
                <a:latin typeface="Hind Siliguri Medium"/>
                <a:ea typeface="Hind Siliguri Medium"/>
                <a:cs typeface="Hind Siliguri Medium"/>
                <a:sym typeface="Hind Siliguri Medium"/>
              </a:rPr>
              <a:t>trabalho final – leitura de obra publicada</a:t>
            </a:r>
            <a:endParaRPr sz="1850">
              <a:latin typeface="Hind Siliguri Medium"/>
              <a:ea typeface="Hind Siliguri Medium"/>
              <a:cs typeface="Hind Siliguri Medium"/>
              <a:sym typeface="Hind Siliguri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7b1d7e77_1_33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comentários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44" name="Google Shape;144;gec7b1d7e77_1_33"/>
          <p:cNvSpPr txBox="1"/>
          <p:nvPr/>
        </p:nvSpPr>
        <p:spPr>
          <a:xfrm>
            <a:off x="1170000" y="1890000"/>
            <a:ext cx="429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Comentários adicionais sobre o texto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7b1d7e77_0_51"/>
          <p:cNvSpPr txBox="1"/>
          <p:nvPr>
            <p:ph type="ctrTitle"/>
          </p:nvPr>
        </p:nvSpPr>
        <p:spPr>
          <a:xfrm>
            <a:off x="5195850" y="3230250"/>
            <a:ext cx="2105100" cy="39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exemplo</a:t>
            </a:r>
            <a:endParaRPr sz="7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gec7b1d7e77_0_56"/>
          <p:cNvCxnSpPr/>
          <p:nvPr/>
        </p:nvCxnSpPr>
        <p:spPr>
          <a:xfrm>
            <a:off x="6096008" y="1143000"/>
            <a:ext cx="0" cy="4572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gec7b1d7e77_0_56"/>
          <p:cNvSpPr/>
          <p:nvPr/>
        </p:nvSpPr>
        <p:spPr>
          <a:xfrm>
            <a:off x="117952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Siliguri Light"/>
              <a:ea typeface="Hind Siliguri Light"/>
              <a:cs typeface="Hind Siliguri Light"/>
              <a:sym typeface="Hind Siliguri Light"/>
            </a:endParaRPr>
          </a:p>
        </p:txBody>
      </p:sp>
      <p:sp>
        <p:nvSpPr>
          <p:cNvPr id="156" name="Google Shape;156;gec7b1d7e77_0_56"/>
          <p:cNvSpPr/>
          <p:nvPr/>
        </p:nvSpPr>
        <p:spPr>
          <a:xfrm>
            <a:off x="689557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7" name="Google Shape;157;gec7b1d7e77_0_56"/>
          <p:cNvPicPr preferRelativeResize="0"/>
          <p:nvPr/>
        </p:nvPicPr>
        <p:blipFill rotWithShape="1">
          <a:blip r:embed="rId3">
            <a:alphaModFix/>
          </a:blip>
          <a:srcRect b="2226" l="2158" r="2321" t="2226"/>
          <a:stretch/>
        </p:blipFill>
        <p:spPr>
          <a:xfrm>
            <a:off x="6993475" y="655899"/>
            <a:ext cx="3921100" cy="55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ec7b1d7e77_0_56"/>
          <p:cNvPicPr preferRelativeResize="0"/>
          <p:nvPr/>
        </p:nvPicPr>
        <p:blipFill rotWithShape="1">
          <a:blip r:embed="rId4">
            <a:alphaModFix/>
          </a:blip>
          <a:srcRect b="2226" l="2309" r="2633" t="2226"/>
          <a:stretch/>
        </p:blipFill>
        <p:spPr>
          <a:xfrm>
            <a:off x="1222925" y="655887"/>
            <a:ext cx="3921099" cy="554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1093800" y="1769250"/>
            <a:ext cx="523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Título original:  </a:t>
            </a:r>
            <a:r>
              <a:rPr lang="pt-BR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rPr>
              <a:t>Der Städtebau, Handbuch der Architektur</a:t>
            </a:r>
            <a:endParaRPr sz="1000"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Data da 1</a:t>
            </a:r>
            <a:r>
              <a:rPr lang="pt-BR" sz="1300">
                <a:latin typeface="Hind Siliguri"/>
                <a:ea typeface="Hind Siliguri"/>
                <a:cs typeface="Hind Siliguri"/>
                <a:sym typeface="Hind Siliguri"/>
              </a:rPr>
              <a:t>ª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 edição: 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1890</a:t>
            </a:r>
            <a:endParaRPr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Cidade: 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Darmstadt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, Alemanha</a:t>
            </a:r>
            <a:endParaRPr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Editora: 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Verlag von Arnold Bergstraße</a:t>
            </a:r>
            <a:endParaRPr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Número de páginas: 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561  </a:t>
            </a:r>
            <a:endParaRPr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Formato: </a:t>
            </a:r>
            <a:r>
              <a:rPr lang="pt-BR">
                <a:latin typeface="Hind Siliguri Medium"/>
                <a:ea typeface="Hind Siliguri Medium"/>
                <a:cs typeface="Hind Siliguri Medium"/>
                <a:sym typeface="Hind Siliguri Medium"/>
              </a:rPr>
              <a:t>19 x 27cm</a:t>
            </a:r>
            <a:endParaRPr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65" name="Google Shape;165;p2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ficha catalográfica | publicação original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c7b1d7e77_0_72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ficha catalográfica | tradução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71" name="Google Shape;171;gec7b1d7e77_0_72"/>
          <p:cNvSpPr txBox="1"/>
          <p:nvPr/>
        </p:nvSpPr>
        <p:spPr>
          <a:xfrm>
            <a:off x="1170000" y="1819275"/>
            <a:ext cx="591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Data da 1</a:t>
            </a: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ª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tradução em português: </a:t>
            </a:r>
            <a:r>
              <a:rPr lang="pt-BR">
                <a:solidFill>
                  <a:schemeClr val="dk1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não há tradução para o português</a:t>
            </a:r>
            <a:endParaRPr>
              <a:solidFill>
                <a:schemeClr val="dk1"/>
              </a:solidFill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ec7b1d7e77_0_72"/>
          <p:cNvSpPr txBox="1"/>
          <p:nvPr/>
        </p:nvSpPr>
        <p:spPr>
          <a:xfrm>
            <a:off x="1170000" y="4985875"/>
            <a:ext cx="5916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rPr>
              <a:t>Notas: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Em 1911, Adalbert Albrecht traduziu a edição de 1907 do Der Städtebau para o inglês (com o título de </a:t>
            </a:r>
            <a:r>
              <a:rPr i="1"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City Building 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)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mas o tradutor não era falante nativo da língua e especialistas apontam erros na tradução. 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173" name="Google Shape;173;gec7b1d7e77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800" y="976319"/>
            <a:ext cx="3432380" cy="4905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ec7b1d7e77_0_72"/>
          <p:cNvSpPr txBox="1"/>
          <p:nvPr/>
        </p:nvSpPr>
        <p:spPr>
          <a:xfrm>
            <a:off x="7930725" y="5983750"/>
            <a:ext cx="34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capa da versão estadunidense mais recente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Fonte: “City Building”, by Joseph Stübber - 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University of Chicago Press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c7b1d7e77_0_81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autor e contexto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80" name="Google Shape;180;gec7b1d7e77_0_81"/>
          <p:cNvSpPr txBox="1"/>
          <p:nvPr/>
        </p:nvSpPr>
        <p:spPr>
          <a:xfrm>
            <a:off x="1170000" y="1890000"/>
            <a:ext cx="4500600" cy="3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Nome autor:</a:t>
            </a:r>
            <a:r>
              <a:rPr lang="pt-BR" sz="1500">
                <a:latin typeface="Hind Siliguri"/>
                <a:ea typeface="Hind Siliguri"/>
                <a:cs typeface="Hind Siliguri"/>
                <a:sym typeface="Hind Siliguri"/>
              </a:rPr>
              <a:t> </a:t>
            </a:r>
            <a:r>
              <a:rPr lang="pt-BR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rPr>
              <a:t>Hermann Josef Stübben 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(10 de fevereiro de 1845 em Hülchrath - 8 de dezembro de 1936 em Frankfurt am Main)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Pequena biografia: 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foi um arquiteto e urbanista alemão, um dos teóricos e profissionais mais conhecidos da Alemanha no final do século XIX.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Obras principais (títulos e datas)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1880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Architektonische Reise in Belgien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Aix-la-Chapelle, 1880.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1890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Der Städtebau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im: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Handbuch der Architektur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 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1895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Der Bau der Städte in Geschichte und Gegenwart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 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1896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Hygiene des Städtebaues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 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1902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Die Bedeutung der Bauordnungen und Stadtbauplänen für das Wohnungswesen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1912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Vom englischen Städtebau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 </a:t>
            </a:r>
            <a:endParaRPr sz="12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1915 : </a:t>
            </a:r>
            <a:r>
              <a:rPr i="1"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Vom französischen Städtebau</a:t>
            </a:r>
            <a:r>
              <a:rPr lang="pt-BR" sz="12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 </a:t>
            </a:r>
            <a:endParaRPr sz="1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c7b1d7e77_0_81"/>
          <p:cNvSpPr txBox="1"/>
          <p:nvPr/>
        </p:nvSpPr>
        <p:spPr>
          <a:xfrm>
            <a:off x="7773475" y="5957900"/>
            <a:ext cx="325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retrato de Hermann Josef</a:t>
            </a:r>
            <a:r>
              <a:rPr lang="pt-BR" sz="1000">
                <a:solidFill>
                  <a:srgbClr val="4E4E4E"/>
                </a:solidFill>
                <a:latin typeface="Hind Siliguri"/>
                <a:ea typeface="Hind Siliguri"/>
                <a:cs typeface="Hind Siliguri"/>
                <a:sym typeface="Hind Siliguri"/>
              </a:rPr>
              <a:t> </a:t>
            </a: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Stübben</a:t>
            </a:r>
            <a:r>
              <a:rPr lang="pt-BR">
                <a:solidFill>
                  <a:schemeClr val="dk1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rPr>
              <a:t> </a:t>
            </a:r>
            <a:endParaRPr>
              <a:solidFill>
                <a:schemeClr val="dk1"/>
              </a:solidFill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autor desconhecido</a:t>
            </a: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 - s.d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Fonte: Portal Rheinische Geshichte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pic>
        <p:nvPicPr>
          <p:cNvPr id="182" name="Google Shape;182;gec7b1d7e77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050" y="885329"/>
            <a:ext cx="3252154" cy="50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c7b1d7e77_1_50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resumo e organização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88" name="Google Shape;188;gec7b1d7e77_1_50"/>
          <p:cNvSpPr txBox="1"/>
          <p:nvPr/>
        </p:nvSpPr>
        <p:spPr>
          <a:xfrm>
            <a:off x="1170000" y="1890000"/>
            <a:ext cx="7074000" cy="4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Resumo:  Texto publicado como parte de um manual de arquitetura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(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Handbuch der Architektur), sendo equivalente a uma “enciclopédia do planejamento urbano”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Índice (em português)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Parte I — OS PRINCÍPIOS FUNDAMENTAIS PLANEJAMENTO URBANO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Parte II — PARTES COMPONENTES DE UM PLANO URBANÍSTICO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Parte III — O PLANO COMPLETO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Parte IV — A EXECUÇÃO DO PLANO URBANÍSTICO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Parte V — ÁREAS URBANAS PLANTADAS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CONCLUSÃO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Apêndice A: LEIS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Apêndice B: Decretos Ministeriais, Regulações Policiais e Estatutos Locais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 Siliguri"/>
              <a:buChar char="●"/>
            </a:pP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Apêndice C: Resoluções Sociais</a:t>
            </a:r>
            <a:endParaRPr sz="1300"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ec7b1d7e77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260950"/>
            <a:ext cx="2953180" cy="36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ec7b1d7e77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123" y="385817"/>
            <a:ext cx="2760145" cy="357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ec7b1d7e77_0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7313" y="367725"/>
            <a:ext cx="2791937" cy="35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ec7b1d7e77_0_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6501" y="3652779"/>
            <a:ext cx="2346652" cy="312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ec7b1d7e77_0_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7954" y="3652726"/>
            <a:ext cx="2427312" cy="312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c7b1d7e77_1_64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iconografia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203" name="Google Shape;203;gec7b1d7e77_1_64"/>
          <p:cNvSpPr txBox="1"/>
          <p:nvPr/>
        </p:nvSpPr>
        <p:spPr>
          <a:xfrm>
            <a:off x="1170000" y="1890000"/>
            <a:ext cx="4296600" cy="3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Autor: desconhecido, provavelmente mais de um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Tipos de imagens (fotos, desenhos, mapas…):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 parte mais arquitetônica do livro é ilustrada com gravuras, enquanto a parte mais urbanística é repleta de mapas e diagramas esquemáticos, algumas estão reproduzidas a seguir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ec7b1d7e77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46398"/>
            <a:ext cx="3048010" cy="436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ec7b1d7e77_1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00" y="1224426"/>
            <a:ext cx="3048002" cy="440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ec7b1d7e77_1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198" y="1236148"/>
            <a:ext cx="3048000" cy="438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ec7b1d7e77_1_72"/>
          <p:cNvPicPr preferRelativeResize="0"/>
          <p:nvPr/>
        </p:nvPicPr>
        <p:blipFill rotWithShape="1">
          <a:blip r:embed="rId6">
            <a:alphaModFix/>
          </a:blip>
          <a:srcRect b="0" l="0" r="5464" t="0"/>
          <a:stretch/>
        </p:blipFill>
        <p:spPr>
          <a:xfrm>
            <a:off x="9220200" y="1240650"/>
            <a:ext cx="2881325" cy="43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ec7b1d7e77_1_72"/>
          <p:cNvSpPr txBox="1"/>
          <p:nvPr/>
        </p:nvSpPr>
        <p:spPr>
          <a:xfrm>
            <a:off x="1484851" y="5765100"/>
            <a:ext cx="922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imagens do livro</a:t>
            </a:r>
            <a:endParaRPr>
              <a:solidFill>
                <a:schemeClr val="dk1"/>
              </a:solidFill>
              <a:latin typeface="Hind Siliguri Medium"/>
              <a:ea typeface="Hind Siliguri Medium"/>
              <a:cs typeface="Hind Siliguri Medium"/>
              <a:sym typeface="Hind Siliguri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autor desconhecido - 1907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54595D"/>
                </a:solidFill>
                <a:latin typeface="Hind Siliguri"/>
                <a:ea typeface="Hind Siliguri"/>
                <a:cs typeface="Hind Siliguri"/>
                <a:sym typeface="Hind Siliguri"/>
              </a:rPr>
              <a:t>Fonte: “City Building”, by Joseph Stübber - University of Chicago Press</a:t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4595D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"/>
          <p:cNvCxnSpPr/>
          <p:nvPr/>
        </p:nvCxnSpPr>
        <p:spPr>
          <a:xfrm>
            <a:off x="6096008" y="1143000"/>
            <a:ext cx="0" cy="4572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"/>
          <p:cNvSpPr/>
          <p:nvPr/>
        </p:nvSpPr>
        <p:spPr>
          <a:xfrm>
            <a:off x="117952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 Light"/>
                <a:ea typeface="Hind Siliguri Light"/>
                <a:cs typeface="Hind Siliguri Light"/>
                <a:sym typeface="Hind Siliguri Light"/>
              </a:rPr>
              <a:t>Capa Original</a:t>
            </a:r>
            <a:endParaRPr>
              <a:latin typeface="Hind Siliguri Light"/>
              <a:ea typeface="Hind Siliguri Light"/>
              <a:cs typeface="Hind Siliguri Light"/>
              <a:sym typeface="Hind Siliguri Light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689557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Hind Siliguri Light"/>
                <a:ea typeface="Hind Siliguri Light"/>
                <a:cs typeface="Hind Siliguri Light"/>
                <a:sym typeface="Hind Siliguri Light"/>
              </a:rPr>
              <a:t>Folha de Rosto</a:t>
            </a:r>
            <a:r>
              <a:rPr lang="pt-BR">
                <a:solidFill>
                  <a:schemeClr val="dk1"/>
                </a:solidFill>
                <a:latin typeface="Hind Siliguri Light"/>
                <a:ea typeface="Hind Siliguri Light"/>
                <a:cs typeface="Hind Siliguri Light"/>
                <a:sym typeface="Hind Siliguri Light"/>
              </a:rPr>
              <a:t> Original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c7b1d7e77_0_17"/>
          <p:cNvSpPr txBox="1"/>
          <p:nvPr/>
        </p:nvSpPr>
        <p:spPr>
          <a:xfrm>
            <a:off x="1093800" y="1769250"/>
            <a:ext cx="35877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T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ítulo original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D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ata da 1</a:t>
            </a:r>
            <a:r>
              <a:rPr lang="pt-BR" sz="1300">
                <a:latin typeface="Hind Siliguri"/>
                <a:ea typeface="Hind Siliguri"/>
                <a:cs typeface="Hind Siliguri"/>
                <a:sym typeface="Hind Siliguri"/>
              </a:rPr>
              <a:t>ª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 edição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C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idade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E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ditora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Número de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 páginas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F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ormato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Cores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N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ome da revista (se for artigo) e período de circulação da revista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01" name="Google Shape;101;gec7b1d7e77_0_17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ficha catalográfica | publicação original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gec7b1d7e77_1_11"/>
          <p:cNvCxnSpPr/>
          <p:nvPr/>
        </p:nvCxnSpPr>
        <p:spPr>
          <a:xfrm>
            <a:off x="6096008" y="1143000"/>
            <a:ext cx="0" cy="4572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gec7b1d7e77_1_11"/>
          <p:cNvSpPr/>
          <p:nvPr/>
        </p:nvSpPr>
        <p:spPr>
          <a:xfrm>
            <a:off x="117952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 Light"/>
                <a:ea typeface="Hind Siliguri Light"/>
                <a:cs typeface="Hind Siliguri Light"/>
                <a:sym typeface="Hind Siliguri Light"/>
              </a:rPr>
              <a:t>Capa em Português</a:t>
            </a:r>
            <a:endParaRPr>
              <a:latin typeface="Hind Siliguri Light"/>
              <a:ea typeface="Hind Siliguri Light"/>
              <a:cs typeface="Hind Siliguri Light"/>
              <a:sym typeface="Hind Siliguri Light"/>
            </a:endParaRPr>
          </a:p>
        </p:txBody>
      </p:sp>
      <p:sp>
        <p:nvSpPr>
          <p:cNvPr id="108" name="Google Shape;108;gec7b1d7e77_1_11"/>
          <p:cNvSpPr/>
          <p:nvPr/>
        </p:nvSpPr>
        <p:spPr>
          <a:xfrm>
            <a:off x="6895575" y="582300"/>
            <a:ext cx="4116900" cy="56934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 Light"/>
                <a:ea typeface="Hind Siliguri Light"/>
                <a:cs typeface="Hind Siliguri Light"/>
                <a:sym typeface="Hind Siliguri Light"/>
              </a:rPr>
              <a:t>Folha de Rosto em Português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c7b1d7e77_0_25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ficha catalográfica</a:t>
            </a: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 | tradução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14" name="Google Shape;114;gec7b1d7e77_0_25"/>
          <p:cNvSpPr txBox="1"/>
          <p:nvPr/>
        </p:nvSpPr>
        <p:spPr>
          <a:xfrm>
            <a:off x="1170000" y="1590675"/>
            <a:ext cx="37449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Data da 1</a:t>
            </a:r>
            <a:r>
              <a:rPr lang="pt-BR" sz="13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ª</a:t>
            </a: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tradução em português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Cidade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Editora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Número de páginas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Formato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Cores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Nome da revista (se for artigo) e período de circulação da revista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c7b1d7e77_1_18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autor(es) e contexto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20" name="Google Shape;120;gec7b1d7e77_1_18"/>
          <p:cNvSpPr txBox="1"/>
          <p:nvPr/>
        </p:nvSpPr>
        <p:spPr>
          <a:xfrm>
            <a:off x="1170000" y="1890000"/>
            <a:ext cx="4296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N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ome(s) autor(es) (data nasc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-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morte)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Pequena(s)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 biografia(s)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O</a:t>
            </a:r>
            <a:r>
              <a:rPr lang="pt-BR">
                <a:latin typeface="Hind Siliguri"/>
                <a:ea typeface="Hind Siliguri"/>
                <a:cs typeface="Hind Siliguri"/>
                <a:sym typeface="Hind Siliguri"/>
              </a:rPr>
              <a:t>bras principais (títulos e datas)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ec7b1d7e77_1_18"/>
          <p:cNvSpPr/>
          <p:nvPr/>
        </p:nvSpPr>
        <p:spPr>
          <a:xfrm>
            <a:off x="6895575" y="870550"/>
            <a:ext cx="4116900" cy="5633700"/>
          </a:xfrm>
          <a:prstGeom prst="rect">
            <a:avLst/>
          </a:prstGeom>
          <a:solidFill>
            <a:srgbClr val="D5D5D5">
              <a:alpha val="1094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Hind Siliguri Light"/>
                <a:ea typeface="Hind Siliguri Light"/>
                <a:cs typeface="Hind Siliguri Light"/>
                <a:sym typeface="Hind Siliguri Light"/>
              </a:rPr>
              <a:t>Imagem autor(es) ou outras publicações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7b1d7e77_0_34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resumo e organização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27" name="Google Shape;127;gec7b1d7e77_0_34"/>
          <p:cNvSpPr txBox="1"/>
          <p:nvPr/>
        </p:nvSpPr>
        <p:spPr>
          <a:xfrm>
            <a:off x="1170000" y="1890000"/>
            <a:ext cx="4296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Resumo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Índice (em português)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Seções do texto (se for artigo)</a:t>
            </a:r>
            <a:endParaRPr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c7b1d7e77_1_23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iconografia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  <p:sp>
        <p:nvSpPr>
          <p:cNvPr id="133" name="Google Shape;133;gec7b1d7e77_1_23"/>
          <p:cNvSpPr txBox="1"/>
          <p:nvPr/>
        </p:nvSpPr>
        <p:spPr>
          <a:xfrm>
            <a:off x="1170000" y="1890000"/>
            <a:ext cx="4296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Autor(es)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Tipos de imagens (fotos, desenhos, mapas…)</a:t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c7b1d7e77_1_28"/>
          <p:cNvSpPr txBox="1"/>
          <p:nvPr>
            <p:ph idx="1" type="subTitle"/>
          </p:nvPr>
        </p:nvSpPr>
        <p:spPr>
          <a:xfrm>
            <a:off x="1093800" y="870544"/>
            <a:ext cx="9144000" cy="7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citações</a:t>
            </a:r>
            <a:endParaRPr sz="1800">
              <a:latin typeface="Hind Siliguri SemiBold"/>
              <a:ea typeface="Hind Siliguri SemiBold"/>
              <a:cs typeface="Hind Siliguri SemiBold"/>
              <a:sym typeface="Hind Siliguri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2021-08-22T20:55:11Z</dcterms:created>
  <dc:creator>Carlos Oliveira</dc:creator>
</cp:coreProperties>
</file>