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85" r:id="rId2"/>
    <p:sldId id="286" r:id="rId3"/>
    <p:sldId id="299" r:id="rId4"/>
    <p:sldId id="300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301" r:id="rId13"/>
    <p:sldId id="302" r:id="rId14"/>
    <p:sldId id="30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4660"/>
  </p:normalViewPr>
  <p:slideViewPr>
    <p:cSldViewPr>
      <p:cViewPr varScale="1">
        <p:scale>
          <a:sx n="73" d="100"/>
          <a:sy n="73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CCFA-1CEF-4AC3-8491-45A40A889562}" type="datetimeFigureOut">
              <a:rPr lang="pt-BR" smtClean="0"/>
              <a:t>23/10/2017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7949-1E6B-4022-9F7E-52C61C9880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87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CCFA-1CEF-4AC3-8491-45A40A889562}" type="datetimeFigureOut">
              <a:rPr lang="pt-BR" smtClean="0"/>
              <a:t>23/10/2017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7949-1E6B-4022-9F7E-52C61C9880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013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CCFA-1CEF-4AC3-8491-45A40A889562}" type="datetimeFigureOut">
              <a:rPr lang="pt-BR" smtClean="0"/>
              <a:t>23/10/2017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7949-1E6B-4022-9F7E-52C61C988039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9533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CCFA-1CEF-4AC3-8491-45A40A889562}" type="datetimeFigureOut">
              <a:rPr lang="pt-BR" smtClean="0"/>
              <a:t>23/10/2017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7949-1E6B-4022-9F7E-52C61C9880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9898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CCFA-1CEF-4AC3-8491-45A40A889562}" type="datetimeFigureOut">
              <a:rPr lang="pt-BR" smtClean="0"/>
              <a:t>23/10/2017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7949-1E6B-4022-9F7E-52C61C988039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9632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CCFA-1CEF-4AC3-8491-45A40A889562}" type="datetimeFigureOut">
              <a:rPr lang="pt-BR" smtClean="0"/>
              <a:t>23/10/2017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7949-1E6B-4022-9F7E-52C61C9880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647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CCFA-1CEF-4AC3-8491-45A40A889562}" type="datetimeFigureOut">
              <a:rPr lang="pt-BR" smtClean="0"/>
              <a:t>23/10/2017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7949-1E6B-4022-9F7E-52C61C9880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6925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CCFA-1CEF-4AC3-8491-45A40A889562}" type="datetimeFigureOut">
              <a:rPr lang="pt-BR" smtClean="0"/>
              <a:t>23/10/2017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7949-1E6B-4022-9F7E-52C61C9880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880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CCFA-1CEF-4AC3-8491-45A40A889562}" type="datetimeFigureOut">
              <a:rPr lang="pt-BR" smtClean="0"/>
              <a:t>23/10/2017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7949-1E6B-4022-9F7E-52C61C9880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1416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CCFA-1CEF-4AC3-8491-45A40A889562}" type="datetimeFigureOut">
              <a:rPr lang="pt-BR" smtClean="0"/>
              <a:t>23/10/2017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7949-1E6B-4022-9F7E-52C61C9880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27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CCFA-1CEF-4AC3-8491-45A40A889562}" type="datetimeFigureOut">
              <a:rPr lang="pt-BR" smtClean="0"/>
              <a:t>23/10/2017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7949-1E6B-4022-9F7E-52C61C9880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034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CCFA-1CEF-4AC3-8491-45A40A889562}" type="datetimeFigureOut">
              <a:rPr lang="pt-BR" smtClean="0"/>
              <a:t>23/10/2017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7949-1E6B-4022-9F7E-52C61C9880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8624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CCFA-1CEF-4AC3-8491-45A40A889562}" type="datetimeFigureOut">
              <a:rPr lang="pt-BR" smtClean="0"/>
              <a:t>23/10/2017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7949-1E6B-4022-9F7E-52C61C9880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628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CCFA-1CEF-4AC3-8491-45A40A889562}" type="datetimeFigureOut">
              <a:rPr lang="pt-BR" smtClean="0"/>
              <a:t>23/10/2017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7949-1E6B-4022-9F7E-52C61C9880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389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CCFA-1CEF-4AC3-8491-45A40A889562}" type="datetimeFigureOut">
              <a:rPr lang="pt-BR" smtClean="0"/>
              <a:t>23/10/2017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7949-1E6B-4022-9F7E-52C61C9880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8559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CCFA-1CEF-4AC3-8491-45A40A889562}" type="datetimeFigureOut">
              <a:rPr lang="pt-BR" smtClean="0"/>
              <a:t>23/10/2017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7949-1E6B-4022-9F7E-52C61C9880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207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FCCFA-1CEF-4AC3-8491-45A40A889562}" type="datetimeFigureOut">
              <a:rPr lang="pt-BR" smtClean="0"/>
              <a:t>23/10/2017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4827949-1E6B-4022-9F7E-52C61C9880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0352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638877-FBBB-439E-82FF-1FD30BBD8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NOVA SÍNTESE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EF6189-FC4D-4DE1-AF3E-5509D3DA2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Reconhecer a unidade de saúde como uma estrutura física, como um conjunto de profissionais e trabalhadores que formam uma EQUIPE e como uma série de ações em saúde</a:t>
            </a:r>
          </a:p>
          <a:p>
            <a:pPr algn="just"/>
            <a:r>
              <a:rPr lang="pt-BR" dirty="0"/>
              <a:t>CAPACIDADE INSTALADA: físico + humano +ações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Reconhecer a unidade de saúde em relação à rede de serviços (OFERTA)</a:t>
            </a:r>
          </a:p>
          <a:p>
            <a:pPr algn="just"/>
            <a:r>
              <a:rPr lang="pt-BR" dirty="0"/>
              <a:t>Reconhecer o território no qual a unidade se insere e a população ali inserida (DEMANDA)</a:t>
            </a:r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2340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41396E-45F5-446C-A3B3-6E36FCD62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Acesso avançado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BBB67E-3584-4926-AD16-DF74E8858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Abrir mão de uma agenda fragmentada em função de grupos por patologias ou faixas etárias (dias específicos para gestantes, crianças, hipertensos ou diabéticos). </a:t>
            </a:r>
          </a:p>
          <a:p>
            <a:pPr algn="just"/>
            <a:r>
              <a:rPr lang="pt-BR" dirty="0"/>
              <a:t>Essas agendas levam as equipes a dedicar enormes recursos (tempo dos profissionais) para as pessoas mais informadas (aquelas que conseguem se adequar à agenda da Unidade de Saúde) e dificultam o acesso de quem mais precisa dos recursos das equipes.</a:t>
            </a:r>
          </a:p>
        </p:txBody>
      </p:sp>
    </p:spTree>
    <p:extLst>
      <p:ext uri="{BB962C8B-B14F-4D97-AF65-F5344CB8AC3E}">
        <p14:creationId xmlns:p14="http://schemas.microsoft.com/office/powerpoint/2010/main" val="3538630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41396E-45F5-446C-A3B3-6E36FCD62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Acesso avançado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BBB67E-3584-4926-AD16-DF74E8858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O que é de hoje será atendido hoje!</a:t>
            </a:r>
          </a:p>
          <a:p>
            <a:pPr algn="just"/>
            <a:r>
              <a:rPr lang="pt-BR" dirty="0"/>
              <a:t>Ao atender as demandas reais e do momento, as consultas passam a ficar mais objetivas (e mais rápidas). Os profissionais de saúde se sentem mais satisfeitos porque passam a lidar com situações clínicas em que podem aumentar a resolutividade (resolver problemas concretos, aliviar sofrimentos). </a:t>
            </a:r>
          </a:p>
        </p:txBody>
      </p:sp>
    </p:spTree>
    <p:extLst>
      <p:ext uri="{BB962C8B-B14F-4D97-AF65-F5344CB8AC3E}">
        <p14:creationId xmlns:p14="http://schemas.microsoft.com/office/powerpoint/2010/main" val="1513731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A19703-46E4-46AB-98C2-2B2735F13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é demanda?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C215FDD-BDBF-43D5-ABFB-421F958C0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Queiramos ou não, o usuário também define, com formas e graus variados, o que é necessidade de saúde para ele, podendo apresentá-la enquanto demanda ao serviço de saúde. </a:t>
            </a:r>
          </a:p>
          <a:p>
            <a:pPr algn="just"/>
            <a:r>
              <a:rPr lang="pt-BR" dirty="0"/>
              <a:t>E é importante que a demanda apresentada pelo usuário seja acolhida, escutada, problematizada, reconhecida como legítima. </a:t>
            </a:r>
          </a:p>
          <a:p>
            <a:pPr algn="just"/>
            <a:r>
              <a:rPr lang="pt-BR" dirty="0"/>
              <a:t>Às vezes, há coincidência da demanda e do olhar técnico-profissional. No entanto, quando isso não acontece, é necessário um esforço de diálogo e compreensão, sem o qual são produzidos ruídos que se materializam, por exemplo, em queixas, reclamações, retornos repetidos, busca por outros serviços.</a:t>
            </a:r>
          </a:p>
        </p:txBody>
      </p:sp>
    </p:spTree>
    <p:extLst>
      <p:ext uri="{BB962C8B-B14F-4D97-AF65-F5344CB8AC3E}">
        <p14:creationId xmlns:p14="http://schemas.microsoft.com/office/powerpoint/2010/main" val="1356717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B8954E-35E0-45A3-9198-9A6201CBD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Acolhimento para quê?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342930-CA87-4C66-BB26-F6CB8B894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E o que tem a ver acolhimento com medicalização? Ele pode ser uma forma de ampliação da medicalização via ampliação do acesso (TESSER; POLI NETO; CAMPOS, 2010). Mas esse risco pode ser diminuído se o conjunto das práticas da unidade (mesmo as tipicamente curativas) estiver articulado e comprometido com a construção de maiores graus de autonomia dos usuários. Por isso é importante que a unidade tenha um “cardápio” diversificado de ofertas de cuidado.</a:t>
            </a:r>
          </a:p>
        </p:txBody>
      </p:sp>
    </p:spTree>
    <p:extLst>
      <p:ext uri="{BB962C8B-B14F-4D97-AF65-F5344CB8AC3E}">
        <p14:creationId xmlns:p14="http://schemas.microsoft.com/office/powerpoint/2010/main" val="4278408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9FA633-10DB-4859-8A16-48D1A162A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Processo de trabalho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C5D0AD0C-9368-4EE6-9DF1-44AD40AE5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160590"/>
            <a:ext cx="7130753" cy="388077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Transformação de um objeto determinado em um produto determinado, por meio da intervenção do ser humano que, para fazê-lo, emprega instrumentos. Ou seja, o trabalho é algo que o ser humano faz intencionalmente e conscientemente, com o objetivo de produzir algum produto ou serviço que tenha valor para o próprio ser humano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Objeto, agentes, instrumentos, finalidades, métodos e produtos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Enfermeiro, conhecimento técnico-científico, cuidado, SAE, pessoa saudável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Processo de trabalho dentro do escopo ideológico da SAÚDE DA FAMÍLIA ou dentro do escopo ideológico do cuidado fragmentado?</a:t>
            </a:r>
          </a:p>
        </p:txBody>
      </p:sp>
    </p:spTree>
    <p:extLst>
      <p:ext uri="{BB962C8B-B14F-4D97-AF65-F5344CB8AC3E}">
        <p14:creationId xmlns:p14="http://schemas.microsoft.com/office/powerpoint/2010/main" val="4258431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33B254-6810-4DFB-A402-B298EB46A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548680"/>
            <a:ext cx="6347714" cy="3880773"/>
          </a:xfrm>
        </p:spPr>
        <p:txBody>
          <a:bodyPr/>
          <a:lstStyle/>
          <a:p>
            <a:r>
              <a:rPr lang="pt-BR" dirty="0"/>
              <a:t>Conceitos de oferta e demanda em saúde e suas relações</a:t>
            </a:r>
          </a:p>
          <a:p>
            <a:endParaRPr lang="pt-BR" dirty="0"/>
          </a:p>
          <a:p>
            <a:r>
              <a:rPr lang="pt-BR" dirty="0"/>
              <a:t>Conceito de demanda programada, ações programáticas em saúde, acolhimento e demanda espontânea. 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4B21D97C-F723-4802-92DA-DCF7E13AF618}"/>
              </a:ext>
            </a:extLst>
          </p:cNvPr>
          <p:cNvSpPr txBox="1">
            <a:spLocks/>
          </p:cNvSpPr>
          <p:nvPr/>
        </p:nvSpPr>
        <p:spPr>
          <a:xfrm>
            <a:off x="1187624" y="3573016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Processo de trabalho no interior da unidade (Terapia de Grupo, Pré e pós-consulta, Sala de medicação)</a:t>
            </a:r>
          </a:p>
          <a:p>
            <a:r>
              <a:rPr lang="pt-BR" dirty="0"/>
              <a:t>Processo de trabalho na experiência da visita domiciliar </a:t>
            </a:r>
          </a:p>
        </p:txBody>
      </p:sp>
    </p:spTree>
    <p:extLst>
      <p:ext uri="{BB962C8B-B14F-4D97-AF65-F5344CB8AC3E}">
        <p14:creationId xmlns:p14="http://schemas.microsoft.com/office/powerpoint/2010/main" val="1794544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C5E530-9D7F-4344-B510-F7FF0CAFD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Síntese Provisória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0E2EA2-4D20-465A-A645-1FD078448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Pré e pós-consulta, consulta de enfermagem, visita domiciliar – mecanizados, automáticos, padronizados?</a:t>
            </a:r>
          </a:p>
          <a:p>
            <a:endParaRPr lang="pt-BR" dirty="0"/>
          </a:p>
          <a:p>
            <a:r>
              <a:rPr lang="pt-BR" dirty="0"/>
              <a:t>O que é processo de trabalho?</a:t>
            </a:r>
          </a:p>
        </p:txBody>
      </p:sp>
    </p:spTree>
    <p:extLst>
      <p:ext uri="{BB962C8B-B14F-4D97-AF65-F5344CB8AC3E}">
        <p14:creationId xmlns:p14="http://schemas.microsoft.com/office/powerpoint/2010/main" val="1585775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6406B2-930A-4D53-A9AB-32AC96ABE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Síntese Provisória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1EF7F8-C0FF-437F-992B-07FF798E1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HAS e DM</a:t>
            </a:r>
          </a:p>
          <a:p>
            <a:endParaRPr lang="pt-BR" dirty="0"/>
          </a:p>
          <a:p>
            <a:r>
              <a:rPr lang="pt-BR" dirty="0"/>
              <a:t>O que foi preciso conhecer para conseguir pensar o cuidado, entender a vivência de conviver com estas enfermidades?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5381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7BA4EA-4BEE-4631-8001-6DE755B17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Ação Programática em Saúde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4452C5-1834-4C01-9DF7-71C614D6E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Alargamento do campo da saúde pública na direção das ações médico assistenciais individuais.</a:t>
            </a:r>
          </a:p>
          <a:p>
            <a:pPr algn="just"/>
            <a:r>
              <a:rPr lang="pt-BR" dirty="0"/>
              <a:t>A programação como estratégia de organizar os serviços e atender o aumento da cobertura: padronizar, racionalizar e burocratizar.</a:t>
            </a:r>
          </a:p>
          <a:p>
            <a:pPr algn="just"/>
            <a:r>
              <a:rPr lang="pt-BR" dirty="0"/>
              <a:t>A ação programática busca reorganizar as ações individuais no contexto coletivo</a:t>
            </a:r>
          </a:p>
          <a:p>
            <a:pPr algn="just"/>
            <a:r>
              <a:rPr lang="pt-BR" dirty="0"/>
              <a:t>Isso tinha como objetivo proporcionar atendimento à doenças e agravos (individual) e integrar esse atendimento a um plano maior de intervenção </a:t>
            </a:r>
            <a:r>
              <a:rPr lang="pt-BR" dirty="0" err="1"/>
              <a:t>epidemiologicamente</a:t>
            </a:r>
            <a:r>
              <a:rPr lang="pt-BR" dirty="0"/>
              <a:t> relevante e articulado sobre a </a:t>
            </a:r>
            <a:r>
              <a:rPr lang="pt-BR" dirty="0" err="1"/>
              <a:t>idéia</a:t>
            </a:r>
            <a:r>
              <a:rPr lang="pt-BR" dirty="0"/>
              <a:t> da integralidade</a:t>
            </a:r>
          </a:p>
          <a:p>
            <a:pPr algn="just"/>
            <a:r>
              <a:rPr lang="pt-BR" dirty="0"/>
              <a:t>Como efeito “colateral” a isso, estabeleceu-se um atendimento de ROTINA e EVENTUAL.</a:t>
            </a:r>
          </a:p>
        </p:txBody>
      </p:sp>
    </p:spTree>
    <p:extLst>
      <p:ext uri="{BB962C8B-B14F-4D97-AF65-F5344CB8AC3E}">
        <p14:creationId xmlns:p14="http://schemas.microsoft.com/office/powerpoint/2010/main" val="3152698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191E87-145E-42D4-9D1B-1D078B6D1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Ação Programática em Saúde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47ECA9-2D10-40A9-AA07-1DB042DFC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Rotina: indivíduos pré-classificados em grupos (os hipertensos, os diabéticos, as mulheres, as crianças) que passam por atendimento de acordo com uma padronização e uma racionalização pré-organizada (Programa). Os programas se organizam na </a:t>
            </a:r>
            <a:r>
              <a:rPr lang="pt-BR" dirty="0" err="1"/>
              <a:t>idéia</a:t>
            </a:r>
            <a:r>
              <a:rPr lang="pt-BR" dirty="0"/>
              <a:t> de risco e dano da epidemiologia. </a:t>
            </a:r>
          </a:p>
          <a:p>
            <a:pPr algn="just"/>
            <a:r>
              <a:rPr lang="pt-BR" dirty="0"/>
              <a:t>Eventual: atendimento da necessidade que emerge, da pessoa que procura espontaneamente o serviço, e isso emerge como DEMANDA.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6098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7960AC-E582-437B-BBE9-0538E18A7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Ação Programática em Saúde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DE1D4D-8FDA-4C0D-93D8-1C914BF18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A padronização necessária para a ação programática também pode ter um efeito adverso se ela se tornar simplista e rígida.</a:t>
            </a:r>
          </a:p>
          <a:p>
            <a:pPr algn="just"/>
            <a:r>
              <a:rPr lang="pt-BR" dirty="0"/>
              <a:t>Se a realização das ações de cunho coletivo e individual são racionalizadas em um cronograma pré-estabelecido, elas perdem sua força e sentido.</a:t>
            </a:r>
          </a:p>
          <a:p>
            <a:pPr algn="just"/>
            <a:r>
              <a:rPr lang="pt-BR" dirty="0"/>
              <a:t>Na tentativa de fazer com que a soma de atendimentos individuais resultem em um impacto no coletivo (e vice-versa), a ação programática também erra ao manter o médico, o diagnóstico e o tratamento como centro de suas ações. </a:t>
            </a:r>
          </a:p>
        </p:txBody>
      </p:sp>
    </p:spTree>
    <p:extLst>
      <p:ext uri="{BB962C8B-B14F-4D97-AF65-F5344CB8AC3E}">
        <p14:creationId xmlns:p14="http://schemas.microsoft.com/office/powerpoint/2010/main" val="821778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676B94-CD72-4838-883F-C19A30921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Trabalho engessado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08571B-FC12-4701-A139-E48B82C34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“Cabe à hipertensa modificar o seu estilo de vida em função de um modelo centrado no uso de medicações e de procedimentos médicos científicos, em detrimento a uma abordagem social do problema.”</a:t>
            </a:r>
          </a:p>
          <a:p>
            <a:r>
              <a:rPr lang="pt-BR" dirty="0"/>
              <a:t>Quem produz o conhecimento legítimo do que é saúde seria o profissional e não o próprio </a:t>
            </a:r>
            <a:r>
              <a:rPr lang="pt-BR" dirty="0" err="1"/>
              <a:t>indíviduo</a:t>
            </a:r>
            <a:r>
              <a:rPr lang="pt-BR" dirty="0"/>
              <a:t>.</a:t>
            </a:r>
          </a:p>
          <a:p>
            <a:r>
              <a:rPr lang="pt-BR" dirty="0"/>
              <a:t>Aquele que vive a doença SABE falar sobre a doença, sabe o que é a doença; MUITO MAIS do que quem “controla” o que é ser doente e o que é ser saudável.</a:t>
            </a:r>
          </a:p>
        </p:txBody>
      </p:sp>
    </p:spTree>
    <p:extLst>
      <p:ext uri="{BB962C8B-B14F-4D97-AF65-F5344CB8AC3E}">
        <p14:creationId xmlns:p14="http://schemas.microsoft.com/office/powerpoint/2010/main" val="1067687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DC3EA-A0DE-4286-9387-1FDA15F1F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Acesso Avançado X Acolhimento com classificação de risco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7F3678-ADC7-45AB-A6D1-120E06A19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“O acolhimento é uma postura ética que implica na escuta do usuário em suas queixas, no reconhecimento do seu protagonismo no processo de saúde e adoecimento, e na responsabilização pela resolução, com ativação de redes de compartilhamento de saberes. ”</a:t>
            </a:r>
          </a:p>
          <a:p>
            <a:pPr algn="just"/>
            <a:r>
              <a:rPr lang="pt-BR" dirty="0"/>
              <a:t>A classificação de risco é um dispositivo de humanização do atendimento, ORGANIZANDO A FILA DE ESPERA de acordo com a prioridade CLÍNICA e não mais por ordem de chegada.</a:t>
            </a:r>
          </a:p>
          <a:p>
            <a:pPr algn="just"/>
            <a:r>
              <a:rPr lang="pt-BR" dirty="0"/>
              <a:t>A classificação de risco define somente a ordem do atendimento.   Todos são atendidos, mas há atenção ao grau de sofrimento físico e psíquico dos usuários e agilidade no atendimento a partir dessa análise. (SERÁ?)</a:t>
            </a:r>
          </a:p>
        </p:txBody>
      </p:sp>
    </p:spTree>
    <p:extLst>
      <p:ext uri="{BB962C8B-B14F-4D97-AF65-F5344CB8AC3E}">
        <p14:creationId xmlns:p14="http://schemas.microsoft.com/office/powerpoint/2010/main" val="36920171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3167</TotalTime>
  <Words>989</Words>
  <Application>Microsoft Office PowerPoint</Application>
  <PresentationFormat>Apresentação na tela (4:3)</PresentationFormat>
  <Paragraphs>60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Facetado</vt:lpstr>
      <vt:lpstr>NOVA SÍNTESE</vt:lpstr>
      <vt:lpstr>Apresentação do PowerPoint</vt:lpstr>
      <vt:lpstr>Síntese Provisória</vt:lpstr>
      <vt:lpstr>Síntese Provisória</vt:lpstr>
      <vt:lpstr>Ação Programática em Saúde</vt:lpstr>
      <vt:lpstr>Ação Programática em Saúde</vt:lpstr>
      <vt:lpstr>Ação Programática em Saúde</vt:lpstr>
      <vt:lpstr>Trabalho engessado</vt:lpstr>
      <vt:lpstr>Acesso Avançado X Acolhimento com classificação de risco</vt:lpstr>
      <vt:lpstr>Acesso avançado</vt:lpstr>
      <vt:lpstr>Acesso avançado</vt:lpstr>
      <vt:lpstr>O que é demanda?</vt:lpstr>
      <vt:lpstr>Acolhimento para quê?</vt:lpstr>
      <vt:lpstr>Processo de trabalho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Roteiro de Estudo</dc:title>
  <dc:creator>Tereza Cristina Scatena Villa</dc:creator>
  <cp:lastModifiedBy>Tiemi Arakawa</cp:lastModifiedBy>
  <cp:revision>28</cp:revision>
  <dcterms:created xsi:type="dcterms:W3CDTF">2017-08-07T14:50:14Z</dcterms:created>
  <dcterms:modified xsi:type="dcterms:W3CDTF">2017-10-23T14:19:00Z</dcterms:modified>
</cp:coreProperties>
</file>