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5" r:id="rId5"/>
    <p:sldId id="259" r:id="rId6"/>
    <p:sldId id="277" r:id="rId7"/>
    <p:sldId id="260" r:id="rId8"/>
    <p:sldId id="262" r:id="rId9"/>
    <p:sldId id="263" r:id="rId10"/>
    <p:sldId id="264" r:id="rId11"/>
    <p:sldId id="265" r:id="rId12"/>
    <p:sldId id="280" r:id="rId13"/>
    <p:sldId id="278" r:id="rId14"/>
    <p:sldId id="279" r:id="rId15"/>
    <p:sldId id="266" r:id="rId16"/>
    <p:sldId id="267" r:id="rId17"/>
    <p:sldId id="268" r:id="rId18"/>
    <p:sldId id="269" r:id="rId19"/>
    <p:sldId id="274" r:id="rId20"/>
    <p:sldId id="270" r:id="rId21"/>
    <p:sldId id="273" r:id="rId22"/>
    <p:sldId id="271" r:id="rId23"/>
    <p:sldId id="276" r:id="rId24"/>
    <p:sldId id="272" r:id="rId25"/>
  </p:sldIdLst>
  <p:sldSz cx="9144000" cy="6858000" type="screen4x3"/>
  <p:notesSz cx="6858000" cy="91471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99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99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97BE9FE0-332C-4D6E-90A4-9E03C1B050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99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99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2E991D8A-2406-4E4F-B07E-C257CAD089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92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2151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3738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72530-6164-4D21-A3E6-DDBAA61E2BFE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58069-42A5-477E-B5F7-77700C1D33D6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0105E-A332-4D75-8928-A932D1F37247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9E582-B26E-433C-B786-944231A7B1A9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A4D47-478C-4A20-A1A9-EFB0950FF636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484A6-7498-4EEE-9792-F30EDD655831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546C0-ECB1-4305-8296-D6B93FBC11F1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909DE-641D-43BB-B591-3B646338A7FE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2D1A6-555E-49E2-8C45-897F13CB1718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81FC6-96BE-4160-81E8-CB8F8A66EE82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0A800-B93F-4A5E-AD5D-C1D63D121ABD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56F5E-2E4A-4D8C-9D7B-5828B417EE52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147E5-32FB-4E85-9070-5B8CDF28CA0A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5A72E-0D3E-4D7F-A3B3-7541FE9AF0B1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FFF14-8A65-4A02-B08F-247C6D7AF024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283DC-7E3D-4934-B246-C82925CCB2C4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43BA3-E4B7-49C6-9970-7E95E5BC255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4673-44C8-417A-8DBC-EC15A817DD0A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1F03A-D7C1-43EA-8415-BD7CD830E80B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17FD-3209-46F3-904E-41EBBF638C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E23A-EC53-43DC-ABA1-58DA860321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8E6FA-481D-47FA-84C4-D66E57B44B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9EE62-2EDA-4B9A-B88E-4337A9DF9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D2FF-4CFE-4D5D-A951-89E9E30486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2D0-BCD7-43E5-92DD-2C6C028C45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00E6-2518-4447-8BBC-E8DB2BDD1A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C230-E35D-4F55-BB3B-66FF70728F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7FEBA-826C-48E9-B51B-1DE6D93BF6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A480-AB40-4C8D-A8FF-0AA14517BE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466C-80E3-4307-810F-3D75E6EA85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E22EB3-FBAE-4750-9129-9702D5C4A8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535988" y="6232525"/>
            <a:ext cx="63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fld id="{C15BC402-7D15-4866-A25E-960665C6F6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-pm9ia6N7wA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-vvTyY7Hi_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r.youtube.com/watch?v=IzdrW7G0af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praticahospitalar.com.br/pratica%2035/imagens/tab-02-mat-17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pt-BR" smtClean="0"/>
              <a:t>Gerando mensagens efetivas em comunicação de riscos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pt-BR" dirty="0" smtClean="0"/>
              <a:t>A relação do medo com a </a:t>
            </a:r>
            <a:r>
              <a:rPr lang="pt-BR" dirty="0" smtClean="0"/>
              <a:t>comunicação de </a:t>
            </a:r>
            <a:r>
              <a:rPr lang="pt-BR" dirty="0" smtClean="0"/>
              <a:t>riscos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pt-BR" sz="3600" dirty="0" smtClean="0"/>
              <a:t>II - O modelo de processamento paralelo</a:t>
            </a:r>
            <a:br>
              <a:rPr lang="pt-BR" sz="3600" dirty="0" smtClean="0"/>
            </a:br>
            <a:r>
              <a:rPr lang="pt-BR" sz="3600" dirty="0" smtClean="0"/>
              <a:t>(EPPM)</a:t>
            </a:r>
            <a:r>
              <a:rPr lang="pt-BR" sz="2000" dirty="0" smtClean="0"/>
              <a:t>(cont.)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pt-BR" dirty="0" smtClean="0"/>
              <a:t>2. Dimensões envolvidas:</a:t>
            </a:r>
          </a:p>
          <a:p>
            <a:pPr marL="971550" lvl="1" indent="-514350">
              <a:lnSpc>
                <a:spcPct val="80000"/>
              </a:lnSpc>
              <a:spcBef>
                <a:spcPct val="5000"/>
              </a:spcBef>
              <a:buFontTx/>
              <a:buAutoNum type="alphaLcPeriod"/>
            </a:pPr>
            <a:r>
              <a:rPr lang="pt-BR" sz="2000" dirty="0" smtClean="0"/>
              <a:t>Riscos percebidos como:</a:t>
            </a:r>
          </a:p>
          <a:p>
            <a:pPr marL="1371600" lvl="2" indent="-514350">
              <a:lnSpc>
                <a:spcPct val="80000"/>
              </a:lnSpc>
              <a:spcBef>
                <a:spcPct val="5000"/>
              </a:spcBef>
            </a:pPr>
            <a:r>
              <a:rPr lang="pt-BR" sz="1800" b="1" dirty="0" smtClean="0"/>
              <a:t>Comuns</a:t>
            </a:r>
            <a:r>
              <a:rPr lang="pt-BR" sz="1800" dirty="0" smtClean="0"/>
              <a:t> – baixo risco VS. </a:t>
            </a:r>
            <a:r>
              <a:rPr lang="pt-BR" sz="1800" b="1" dirty="0" smtClean="0"/>
              <a:t>Ameaçadores</a:t>
            </a:r>
            <a:r>
              <a:rPr lang="pt-BR" sz="1800" dirty="0" smtClean="0"/>
              <a:t> – alto risco</a:t>
            </a:r>
          </a:p>
          <a:p>
            <a:pPr marL="971550" lvl="1" indent="-514350">
              <a:lnSpc>
                <a:spcPct val="80000"/>
              </a:lnSpc>
              <a:spcBef>
                <a:spcPct val="5000"/>
              </a:spcBef>
              <a:buFontTx/>
              <a:buAutoNum type="alphaLcPeriod"/>
            </a:pPr>
            <a:r>
              <a:rPr lang="pt-BR" sz="2000" dirty="0" smtClean="0"/>
              <a:t>Percepção de </a:t>
            </a:r>
            <a:r>
              <a:rPr lang="pt-BR" sz="2000" b="1" dirty="0" smtClean="0"/>
              <a:t>eficientes</a:t>
            </a:r>
            <a:r>
              <a:rPr lang="pt-BR" sz="2000" dirty="0" smtClean="0"/>
              <a:t> </a:t>
            </a:r>
            <a:r>
              <a:rPr lang="pt-BR" sz="2000" dirty="0" err="1" smtClean="0"/>
              <a:t>vs</a:t>
            </a:r>
            <a:r>
              <a:rPr lang="pt-BR" sz="2000" dirty="0" smtClean="0"/>
              <a:t> </a:t>
            </a:r>
            <a:r>
              <a:rPr lang="pt-BR" sz="2000" b="1" dirty="0" smtClean="0"/>
              <a:t>não eficientes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</p:txBody>
      </p: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1643063" y="3282950"/>
            <a:ext cx="2236787" cy="3074988"/>
            <a:chOff x="916" y="2068"/>
            <a:chExt cx="1528" cy="2104"/>
          </a:xfrm>
        </p:grpSpPr>
        <p:sp>
          <p:nvSpPr>
            <p:cNvPr id="10247" name="Rectangle 4"/>
            <p:cNvSpPr>
              <a:spLocks noChangeArrowheads="1"/>
            </p:cNvSpPr>
            <p:nvPr/>
          </p:nvSpPr>
          <p:spPr bwMode="auto">
            <a:xfrm>
              <a:off x="916" y="2068"/>
              <a:ext cx="1528" cy="10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0000"/>
                </a:lnSpc>
              </a:pPr>
              <a:r>
                <a:rPr lang="pt-BR" sz="1800" b="1" u="sng" dirty="0"/>
                <a:t>comum / </a:t>
              </a:r>
              <a:r>
                <a:rPr lang="pt-BR" sz="1800" b="1" u="sng" dirty="0" smtClean="0"/>
                <a:t>não eficiente</a:t>
              </a:r>
              <a:endParaRPr lang="pt-BR" sz="1800" dirty="0"/>
            </a:p>
            <a:p>
              <a:pPr algn="ctr">
                <a:lnSpc>
                  <a:spcPct val="80000"/>
                </a:lnSpc>
              </a:pPr>
              <a:endParaRPr lang="pt-BR" sz="1800" dirty="0" smtClean="0"/>
            </a:p>
            <a:p>
              <a:pPr algn="ctr">
                <a:lnSpc>
                  <a:spcPct val="80000"/>
                </a:lnSpc>
              </a:pPr>
              <a:r>
                <a:rPr lang="pt-BR" sz="1800" dirty="0" smtClean="0"/>
                <a:t>flúor </a:t>
              </a:r>
              <a:r>
                <a:rPr lang="pt-BR" sz="1800" dirty="0"/>
                <a:t>na água</a:t>
              </a:r>
            </a:p>
            <a:p>
              <a:pPr algn="ctr">
                <a:lnSpc>
                  <a:spcPct val="80000"/>
                </a:lnSpc>
              </a:pPr>
              <a:r>
                <a:rPr lang="pt-BR" sz="1800" dirty="0"/>
                <a:t>sacarina</a:t>
              </a:r>
            </a:p>
            <a:p>
              <a:pPr algn="ctr">
                <a:lnSpc>
                  <a:spcPct val="80000"/>
                </a:lnSpc>
              </a:pPr>
              <a:r>
                <a:rPr lang="pt-BR" sz="1800" dirty="0"/>
                <a:t>cloro na água</a:t>
              </a:r>
            </a:p>
            <a:p>
              <a:pPr algn="ctr">
                <a:lnSpc>
                  <a:spcPct val="80000"/>
                </a:lnSpc>
              </a:pPr>
              <a:r>
                <a:rPr lang="pt-BR" sz="1800" dirty="0" err="1"/>
                <a:t>pilula</a:t>
              </a:r>
              <a:r>
                <a:rPr lang="pt-BR" sz="1800" dirty="0"/>
                <a:t> </a:t>
              </a:r>
              <a:r>
                <a:rPr lang="pt-BR" sz="1800" dirty="0" err="1"/>
                <a:t>anticonc</a:t>
              </a:r>
              <a:r>
                <a:rPr lang="pt-BR" sz="1800" dirty="0"/>
                <a:t>.</a:t>
              </a:r>
            </a:p>
            <a:p>
              <a:pPr algn="ctr">
                <a:lnSpc>
                  <a:spcPct val="80000"/>
                </a:lnSpc>
              </a:pPr>
              <a:endParaRPr lang="pt-BR" sz="1800" b="1" u="sng" dirty="0"/>
            </a:p>
          </p:txBody>
        </p:sp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916" y="3124"/>
              <a:ext cx="1528" cy="10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0000"/>
                </a:lnSpc>
              </a:pPr>
              <a:r>
                <a:rPr lang="pt-BR" sz="1800" b="1" u="sng" dirty="0"/>
                <a:t>comum / </a:t>
              </a:r>
              <a:r>
                <a:rPr lang="pt-BR" sz="1800" b="1" u="sng" dirty="0" smtClean="0"/>
                <a:t>eficiente</a:t>
              </a:r>
              <a:endParaRPr lang="pt-BR" sz="1800" dirty="0"/>
            </a:p>
            <a:p>
              <a:pPr algn="ctr">
                <a:lnSpc>
                  <a:spcPct val="80000"/>
                </a:lnSpc>
              </a:pPr>
              <a:endParaRPr lang="pt-BR" sz="1800" dirty="0" smtClean="0"/>
            </a:p>
            <a:p>
              <a:pPr algn="ctr">
                <a:lnSpc>
                  <a:spcPct val="80000"/>
                </a:lnSpc>
              </a:pPr>
              <a:r>
                <a:rPr lang="pt-BR" sz="1800" dirty="0" smtClean="0"/>
                <a:t>bicicleta</a:t>
              </a:r>
              <a:endParaRPr lang="pt-BR" sz="1800" dirty="0"/>
            </a:p>
            <a:p>
              <a:pPr algn="ctr">
                <a:lnSpc>
                  <a:spcPct val="80000"/>
                </a:lnSpc>
              </a:pPr>
              <a:r>
                <a:rPr lang="pt-BR" sz="1800" dirty="0"/>
                <a:t>piscina em casa</a:t>
              </a:r>
            </a:p>
            <a:p>
              <a:pPr algn="ctr">
                <a:lnSpc>
                  <a:spcPct val="80000"/>
                </a:lnSpc>
              </a:pPr>
              <a:r>
                <a:rPr lang="pt-BR" sz="1800" dirty="0" err="1"/>
                <a:t>ski</a:t>
              </a:r>
              <a:endParaRPr lang="pt-BR" sz="1800" dirty="0"/>
            </a:p>
            <a:p>
              <a:pPr algn="ctr">
                <a:lnSpc>
                  <a:spcPct val="80000"/>
                </a:lnSpc>
              </a:pPr>
              <a:r>
                <a:rPr lang="pt-BR" sz="1800" dirty="0" smtClean="0"/>
                <a:t>barcos</a:t>
              </a:r>
              <a:endParaRPr lang="pt-BR" sz="1800" dirty="0"/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4857750" y="3359150"/>
            <a:ext cx="2755900" cy="1465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lang="pt-BR" sz="1800" b="1" u="sng" dirty="0"/>
              <a:t>ameaçador / </a:t>
            </a:r>
            <a:r>
              <a:rPr lang="pt-BR" sz="1800" b="1" u="sng" dirty="0" smtClean="0"/>
              <a:t>não eficiente</a:t>
            </a:r>
            <a:endParaRPr lang="pt-BR" sz="1800" dirty="0"/>
          </a:p>
          <a:p>
            <a:pPr algn="ctr">
              <a:lnSpc>
                <a:spcPct val="80000"/>
              </a:lnSpc>
            </a:pPr>
            <a:endParaRPr lang="pt-BR" sz="1800" dirty="0" smtClean="0"/>
          </a:p>
          <a:p>
            <a:pPr algn="ctr">
              <a:lnSpc>
                <a:spcPct val="80000"/>
              </a:lnSpc>
            </a:pPr>
            <a:r>
              <a:rPr lang="pt-BR" sz="1800" dirty="0" smtClean="0"/>
              <a:t>engenharia </a:t>
            </a:r>
            <a:r>
              <a:rPr lang="pt-BR" sz="1800" dirty="0"/>
              <a:t>genética</a:t>
            </a:r>
          </a:p>
          <a:p>
            <a:pPr algn="ctr">
              <a:lnSpc>
                <a:spcPct val="80000"/>
              </a:lnSpc>
            </a:pPr>
            <a:r>
              <a:rPr lang="pt-BR" sz="1800" dirty="0"/>
              <a:t>lixo radioativo</a:t>
            </a:r>
          </a:p>
          <a:p>
            <a:pPr algn="ctr">
              <a:lnSpc>
                <a:spcPct val="80000"/>
              </a:lnSpc>
            </a:pPr>
            <a:r>
              <a:rPr lang="pt-BR" sz="1800" dirty="0"/>
              <a:t>acidentes c/ reatores nucleares</a:t>
            </a:r>
          </a:p>
          <a:p>
            <a:pPr algn="ctr">
              <a:lnSpc>
                <a:spcPct val="80000"/>
              </a:lnSpc>
            </a:pPr>
            <a:r>
              <a:rPr lang="pt-BR" sz="1800" dirty="0"/>
              <a:t>falhas em armas </a:t>
            </a:r>
            <a:r>
              <a:rPr lang="pt-BR" sz="1800" dirty="0" smtClean="0"/>
              <a:t>nucleares</a:t>
            </a:r>
            <a:endParaRPr lang="pt-BR" sz="1800" dirty="0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4857750" y="5035550"/>
            <a:ext cx="2755900" cy="1465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lang="pt-BR" sz="1800" b="1" u="sng" dirty="0"/>
              <a:t>ameaçador / </a:t>
            </a:r>
            <a:r>
              <a:rPr lang="pt-BR" sz="1800" b="1" u="sng" dirty="0" smtClean="0"/>
              <a:t>eficiente</a:t>
            </a:r>
            <a:endParaRPr lang="pt-BR" sz="1800" dirty="0"/>
          </a:p>
          <a:p>
            <a:pPr algn="ctr">
              <a:lnSpc>
                <a:spcPct val="80000"/>
              </a:lnSpc>
            </a:pPr>
            <a:endParaRPr lang="pt-BR" sz="1800" dirty="0" smtClean="0"/>
          </a:p>
          <a:p>
            <a:pPr algn="ctr">
              <a:lnSpc>
                <a:spcPct val="80000"/>
              </a:lnSpc>
            </a:pPr>
            <a:r>
              <a:rPr lang="pt-BR" sz="1800" dirty="0" smtClean="0"/>
              <a:t>acidentes </a:t>
            </a:r>
            <a:r>
              <a:rPr lang="pt-BR" sz="1800" dirty="0"/>
              <a:t>em minas extrativas</a:t>
            </a:r>
          </a:p>
          <a:p>
            <a:pPr algn="ctr">
              <a:lnSpc>
                <a:spcPct val="80000"/>
              </a:lnSpc>
            </a:pPr>
            <a:r>
              <a:rPr lang="pt-BR" sz="1800" dirty="0"/>
              <a:t>armas manuais</a:t>
            </a:r>
          </a:p>
          <a:p>
            <a:pPr algn="ctr">
              <a:lnSpc>
                <a:spcPct val="80000"/>
              </a:lnSpc>
            </a:pPr>
            <a:r>
              <a:rPr lang="pt-BR" sz="1800" dirty="0"/>
              <a:t>acidentes em construções</a:t>
            </a:r>
          </a:p>
          <a:p>
            <a:pPr algn="ctr">
              <a:lnSpc>
                <a:spcPct val="80000"/>
              </a:lnSpc>
            </a:pPr>
            <a:r>
              <a:rPr lang="pt-BR" sz="1800" dirty="0" smtClean="0"/>
              <a:t>aviação</a:t>
            </a:r>
            <a:endParaRPr lang="pt-BR" sz="18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205524" y="3714752"/>
            <a:ext cx="1437518" cy="1000132"/>
            <a:chOff x="205524" y="3714752"/>
            <a:chExt cx="1437518" cy="1000132"/>
          </a:xfrm>
        </p:grpSpPr>
        <p:sp>
          <p:nvSpPr>
            <p:cNvPr id="9" name="Seta para a direita 8"/>
            <p:cNvSpPr/>
            <p:nvPr/>
          </p:nvSpPr>
          <p:spPr bwMode="auto">
            <a:xfrm>
              <a:off x="214282" y="3714752"/>
              <a:ext cx="1428760" cy="1000132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05524" y="4062398"/>
              <a:ext cx="1386918" cy="652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1400" b="1" u="sng" dirty="0" smtClean="0"/>
                <a:t>baixa ameaça/</a:t>
              </a:r>
            </a:p>
            <a:p>
              <a:pPr>
                <a:lnSpc>
                  <a:spcPct val="80000"/>
                </a:lnSpc>
              </a:pPr>
              <a:r>
                <a:rPr lang="pt-BR" sz="1400" b="1" u="sng" dirty="0" smtClean="0"/>
                <a:t>Baixa eficiência</a:t>
              </a:r>
            </a:p>
            <a:p>
              <a:endParaRPr lang="pt-BR" sz="14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14282" y="5143512"/>
            <a:ext cx="1437518" cy="1000132"/>
            <a:chOff x="205524" y="3714752"/>
            <a:chExt cx="1437518" cy="1000132"/>
          </a:xfrm>
        </p:grpSpPr>
        <p:sp>
          <p:nvSpPr>
            <p:cNvPr id="13" name="Seta para a direita 12"/>
            <p:cNvSpPr/>
            <p:nvPr/>
          </p:nvSpPr>
          <p:spPr bwMode="auto">
            <a:xfrm>
              <a:off x="214282" y="3714752"/>
              <a:ext cx="1428760" cy="1000132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05524" y="4062398"/>
              <a:ext cx="1276311" cy="652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1400" b="1" u="sng" dirty="0" smtClean="0"/>
                <a:t>baixa ameaça/</a:t>
              </a:r>
            </a:p>
            <a:p>
              <a:pPr>
                <a:lnSpc>
                  <a:spcPct val="80000"/>
                </a:lnSpc>
              </a:pPr>
              <a:r>
                <a:rPr lang="pt-BR" sz="1400" b="1" u="sng" dirty="0" smtClean="0"/>
                <a:t>Alta eficiência</a:t>
              </a:r>
            </a:p>
            <a:p>
              <a:endParaRPr lang="pt-BR" sz="14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643835" y="3714752"/>
            <a:ext cx="1500165" cy="1000132"/>
            <a:chOff x="7572396" y="3500438"/>
            <a:chExt cx="1500166" cy="1357322"/>
          </a:xfrm>
        </p:grpSpPr>
        <p:sp>
          <p:nvSpPr>
            <p:cNvPr id="15" name="Seta para a esquerda 14"/>
            <p:cNvSpPr/>
            <p:nvPr/>
          </p:nvSpPr>
          <p:spPr bwMode="auto">
            <a:xfrm>
              <a:off x="7572396" y="3500438"/>
              <a:ext cx="1500166" cy="1357322"/>
            </a:xfrm>
            <a:prstGeom prst="lef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643834" y="3929066"/>
              <a:ext cx="1236240" cy="593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1400" b="1" u="sng" dirty="0" smtClean="0"/>
                <a:t>alta ameaça/</a:t>
              </a:r>
            </a:p>
            <a:p>
              <a:pPr>
                <a:lnSpc>
                  <a:spcPct val="80000"/>
                </a:lnSpc>
              </a:pPr>
              <a:r>
                <a:rPr lang="pt-BR" sz="1400" b="1" u="sng" dirty="0" smtClean="0"/>
                <a:t>Baixa eficiência</a:t>
              </a:r>
              <a:endParaRPr lang="pt-BR" sz="1400" dirty="0"/>
            </a:p>
          </p:txBody>
        </p:sp>
      </p:grpSp>
      <p:sp>
        <p:nvSpPr>
          <p:cNvPr id="18" name="Seta para a esquerda 17"/>
          <p:cNvSpPr/>
          <p:nvPr/>
        </p:nvSpPr>
        <p:spPr bwMode="auto">
          <a:xfrm>
            <a:off x="7643834" y="5214950"/>
            <a:ext cx="1428728" cy="1143008"/>
          </a:xfrm>
          <a:prstGeom prst="lef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877130" y="5541532"/>
            <a:ext cx="1276311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1400" b="1" u="sng" dirty="0" smtClean="0"/>
              <a:t>alta ameaça/</a:t>
            </a:r>
          </a:p>
          <a:p>
            <a:pPr>
              <a:lnSpc>
                <a:spcPct val="80000"/>
              </a:lnSpc>
            </a:pPr>
            <a:r>
              <a:rPr lang="pt-BR" sz="1400" b="1" u="sng" dirty="0" smtClean="0"/>
              <a:t>Alta eficiência</a:t>
            </a:r>
            <a:endParaRPr lang="pt-BR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600" smtClean="0"/>
              <a:t>III - Avaliando o Estado da População</a:t>
            </a:r>
            <a:r>
              <a:rPr lang="pt-BR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458200" cy="4114800"/>
          </a:xfrm>
          <a:noFill/>
        </p:spPr>
        <p:txBody>
          <a:bodyPr/>
          <a:lstStyle/>
          <a:p>
            <a:r>
              <a:rPr lang="pt-BR" sz="2800" dirty="0" smtClean="0"/>
              <a:t>Ponto fundamental para entendimento do problema</a:t>
            </a:r>
          </a:p>
          <a:p>
            <a:r>
              <a:rPr lang="pt-BR" sz="2800" u="sng" dirty="0" smtClean="0"/>
              <a:t>Método</a:t>
            </a:r>
            <a:r>
              <a:rPr lang="pt-BR" sz="2800" dirty="0" smtClean="0"/>
              <a:t>:</a:t>
            </a:r>
            <a:r>
              <a:rPr lang="pt-BR" sz="2400" dirty="0" smtClean="0"/>
              <a:t> medir diretamente o medo gerado e a eficiência percebida na </a:t>
            </a:r>
            <a:r>
              <a:rPr lang="pt-BR" sz="2400" dirty="0" smtClean="0"/>
              <a:t>população: qual o conhecimento disponível?</a:t>
            </a:r>
            <a:endParaRPr lang="pt-BR" sz="2400" u="sng" dirty="0" smtClean="0"/>
          </a:p>
          <a:p>
            <a:endParaRPr lang="pt-BR" sz="2800" u="sng" dirty="0" smtClean="0"/>
          </a:p>
          <a:p>
            <a:r>
              <a:rPr lang="pt-BR" sz="2800" u="sng" dirty="0" smtClean="0"/>
              <a:t>Ex. </a:t>
            </a:r>
            <a:r>
              <a:rPr lang="pt-BR" sz="2800" u="sng" dirty="0" err="1" smtClean="0"/>
              <a:t>Whatsapp</a:t>
            </a:r>
            <a:r>
              <a:rPr lang="pt-BR" sz="2800" u="sng" dirty="0" smtClean="0"/>
              <a:t>:</a:t>
            </a:r>
            <a:endParaRPr lang="pt-BR" sz="2800" u="sng" dirty="0" smtClean="0"/>
          </a:p>
          <a:p>
            <a:endParaRPr lang="pt-BR" sz="2800" u="sng" dirty="0" smtClean="0"/>
          </a:p>
          <a:p>
            <a:r>
              <a:rPr lang="pt-BR" sz="2800" u="sng" dirty="0" smtClean="0"/>
              <a:t>Resultado</a:t>
            </a:r>
            <a:r>
              <a:rPr lang="pt-BR" sz="2800" dirty="0" smtClean="0"/>
              <a:t>: </a:t>
            </a:r>
            <a:r>
              <a:rPr lang="pt-BR" sz="2400" dirty="0" smtClean="0"/>
              <a:t>desenvolver ações específicas =&gt;</a:t>
            </a:r>
          </a:p>
          <a:p>
            <a:pPr>
              <a:buFontTx/>
              <a:buNone/>
            </a:pPr>
            <a:r>
              <a:rPr lang="pt-BR" sz="2400" u="sng" dirty="0" smtClean="0"/>
              <a:t>condição</a:t>
            </a:r>
            <a:r>
              <a:rPr lang="pt-BR" sz="2400" dirty="0" smtClean="0"/>
              <a:t>		</a:t>
            </a:r>
            <a:r>
              <a:rPr lang="pt-BR" sz="2400" u="sng" dirty="0" smtClean="0"/>
              <a:t>tipo de mensagem</a:t>
            </a:r>
            <a:r>
              <a:rPr lang="pt-BR" sz="2400" dirty="0" smtClean="0"/>
              <a:t>        </a:t>
            </a:r>
            <a:r>
              <a:rPr lang="pt-BR" sz="2400" u="sng" dirty="0" smtClean="0"/>
              <a:t>foco</a:t>
            </a:r>
          </a:p>
          <a:p>
            <a:pPr>
              <a:buFontTx/>
              <a:buNone/>
            </a:pPr>
            <a:r>
              <a:rPr lang="pt-BR" sz="2000" dirty="0" smtClean="0"/>
              <a:t>medo (controle)	</a:t>
            </a:r>
            <a:r>
              <a:rPr lang="pt-BR" sz="2000" dirty="0" smtClean="0"/>
              <a:t>	eficiência </a:t>
            </a:r>
            <a:r>
              <a:rPr lang="pt-BR" sz="2000" dirty="0" smtClean="0"/>
              <a:t>		</a:t>
            </a:r>
            <a:r>
              <a:rPr lang="pt-BR" sz="2000" dirty="0" err="1" smtClean="0"/>
              <a:t>eficiência</a:t>
            </a:r>
            <a:r>
              <a:rPr lang="pt-BR" sz="2000" dirty="0" smtClean="0"/>
              <a:t> da proteção</a:t>
            </a:r>
          </a:p>
          <a:p>
            <a:pPr>
              <a:buFontTx/>
              <a:buNone/>
            </a:pPr>
            <a:r>
              <a:rPr lang="pt-BR" sz="2000" dirty="0" smtClean="0"/>
              <a:t>perigo (controle)	</a:t>
            </a:r>
            <a:r>
              <a:rPr lang="pt-BR" sz="2000" dirty="0" smtClean="0"/>
              <a:t>	proteção</a:t>
            </a:r>
            <a:r>
              <a:rPr lang="pt-BR" sz="2000" dirty="0" smtClean="0"/>
              <a:t>		</a:t>
            </a:r>
            <a:r>
              <a:rPr lang="pt-BR" sz="2000" dirty="0" smtClean="0"/>
              <a:t>	ameaça </a:t>
            </a:r>
            <a:r>
              <a:rPr lang="pt-BR" sz="2000" dirty="0" smtClean="0"/>
              <a:t>é persistente</a:t>
            </a:r>
          </a:p>
        </p:txBody>
      </p:sp>
      <p:cxnSp>
        <p:nvCxnSpPr>
          <p:cNvPr id="11268" name="Conector reto 6"/>
          <p:cNvCxnSpPr>
            <a:cxnSpLocks noChangeShapeType="1"/>
          </p:cNvCxnSpPr>
          <p:nvPr/>
        </p:nvCxnSpPr>
        <p:spPr bwMode="auto">
          <a:xfrm>
            <a:off x="2714612" y="5143512"/>
            <a:ext cx="0" cy="11509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1269" name="Conector reto 7"/>
          <p:cNvCxnSpPr>
            <a:cxnSpLocks noChangeShapeType="1"/>
          </p:cNvCxnSpPr>
          <p:nvPr/>
        </p:nvCxnSpPr>
        <p:spPr bwMode="auto">
          <a:xfrm>
            <a:off x="5715008" y="5072074"/>
            <a:ext cx="0" cy="11509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25602" name="Picture 2" descr="É FAKE, notícia que está circulando no WhatsApp com orientações do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928934"/>
            <a:ext cx="1341250" cy="1643074"/>
          </a:xfrm>
          <a:prstGeom prst="rect">
            <a:avLst/>
          </a:prstGeom>
          <a:noFill/>
        </p:spPr>
      </p:pic>
      <p:pic>
        <p:nvPicPr>
          <p:cNvPr id="25604" name="Picture 4" descr="https://www.assis.sp.gov.br/uploads/noticias/15205300320201102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928934"/>
            <a:ext cx="2357422" cy="16973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Amigos dos amigos são mais centrais em uma rede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6601" r="35212" b="24805"/>
          <a:stretch>
            <a:fillRect/>
          </a:stretch>
        </p:blipFill>
        <p:spPr bwMode="auto">
          <a:xfrm>
            <a:off x="428596" y="1928802"/>
            <a:ext cx="8429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5CC6-41F5-4AA4-B14E-8C7BD01571E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19136"/>
          </a:xfrm>
        </p:spPr>
        <p:txBody>
          <a:bodyPr/>
          <a:lstStyle/>
          <a:p>
            <a:r>
              <a:rPr lang="pt-BR" sz="2000" dirty="0" smtClean="0"/>
              <a:t>Detectando Contaminação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en-US" sz="1400" dirty="0" smtClean="0"/>
              <a:t> Social Network Sensors for Early Detection of Contagious Outbreaks</a:t>
            </a:r>
            <a:br>
              <a:rPr lang="en-US" sz="1400" dirty="0" smtClean="0"/>
            </a:br>
            <a:r>
              <a:rPr lang="en-US" sz="1400" dirty="0" smtClean="0"/>
              <a:t> Nicholas A. Christakis1,2*, James H. Fowler3,4 </a:t>
            </a:r>
            <a:r>
              <a:rPr lang="pt-BR" sz="1400" dirty="0" smtClean="0"/>
              <a:t/>
            </a:r>
            <a:br>
              <a:rPr lang="pt-BR" sz="1400" dirty="0" smtClean="0"/>
            </a:br>
            <a:endParaRPr lang="pt-B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09" t="19531" r="24780" b="16992"/>
          <a:stretch>
            <a:fillRect/>
          </a:stretch>
        </p:blipFill>
        <p:spPr bwMode="auto">
          <a:xfrm>
            <a:off x="428596" y="1857364"/>
            <a:ext cx="67151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Zika</a:t>
            </a:r>
            <a:r>
              <a:rPr lang="en-US" sz="3200" dirty="0" smtClean="0"/>
              <a:t>-Virus-Related Photo Sharing on </a:t>
            </a:r>
            <a:r>
              <a:rPr lang="en-US" sz="3200" dirty="0" err="1" smtClean="0"/>
              <a:t>Pinterest</a:t>
            </a:r>
            <a:r>
              <a:rPr lang="en-US" sz="3200" dirty="0" smtClean="0"/>
              <a:t> and </a:t>
            </a:r>
            <a:r>
              <a:rPr lang="en-US" sz="3200" dirty="0" err="1" smtClean="0"/>
              <a:t>Instagram</a:t>
            </a:r>
            <a:endParaRPr lang="pt-B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100" t="40039" r="29722" b="17969"/>
          <a:stretch>
            <a:fillRect/>
          </a:stretch>
        </p:blipFill>
        <p:spPr bwMode="auto">
          <a:xfrm>
            <a:off x="1571604" y="2214554"/>
            <a:ext cx="672842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643174" y="6357958"/>
            <a:ext cx="5062604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/>
              <a:t>FUNG, Isaac Chun-</a:t>
            </a:r>
            <a:r>
              <a:rPr lang="en-US" sz="1050" dirty="0" err="1" smtClean="0"/>
              <a:t>Hai</a:t>
            </a:r>
            <a:r>
              <a:rPr lang="en-US" sz="1050" dirty="0" smtClean="0"/>
              <a:t> et al. </a:t>
            </a:r>
            <a:r>
              <a:rPr lang="en-US" sz="1050" dirty="0" err="1" smtClean="0"/>
              <a:t>Zika</a:t>
            </a:r>
            <a:r>
              <a:rPr lang="en-US" sz="1050" dirty="0" smtClean="0"/>
              <a:t>-virus-related photo sharing on </a:t>
            </a:r>
            <a:r>
              <a:rPr lang="en-US" sz="1050" dirty="0" err="1" smtClean="0"/>
              <a:t>Pinterest</a:t>
            </a:r>
            <a:r>
              <a:rPr lang="en-US" sz="1050" dirty="0" smtClean="0"/>
              <a:t> and </a:t>
            </a:r>
            <a:r>
              <a:rPr lang="en-US" sz="1050" dirty="0" err="1" smtClean="0"/>
              <a:t>Instagram</a:t>
            </a:r>
            <a:r>
              <a:rPr lang="en-US" sz="1050" dirty="0" smtClean="0"/>
              <a:t>. </a:t>
            </a:r>
          </a:p>
          <a:p>
            <a:r>
              <a:rPr lang="en-US" sz="1050" b="1" dirty="0" smtClean="0"/>
              <a:t>Disaster medicine and public health preparedness</a:t>
            </a:r>
            <a:r>
              <a:rPr lang="en-US" sz="1050" dirty="0" smtClean="0"/>
              <a:t>, v. 11, n. 6, p. 656-659, 2017.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Exemplos de escalas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800" smtClean="0"/>
              <a:t>Ex.: </a:t>
            </a:r>
            <a:r>
              <a:rPr lang="pt-BR" sz="2800" u="sng" smtClean="0"/>
              <a:t>Eficiência e risco percebidos</a:t>
            </a:r>
            <a:r>
              <a:rPr lang="pt-BR" sz="2800" smtClean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000" smtClean="0"/>
              <a:t>N a escala abaixo marque o valor correspondente à sua opinião: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t-BR" sz="2000" smtClean="0"/>
              <a:t>1. (eficiência) O uso de camisinha na proteção contra AIDS: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t-BR" sz="2000" smtClean="0"/>
              <a:t/>
            </a:r>
            <a:br>
              <a:rPr lang="pt-BR" sz="2000" smtClean="0"/>
            </a:br>
            <a:r>
              <a:rPr lang="pt-BR" sz="2000" smtClean="0"/>
              <a:t>protege                                                                             não protege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t-BR" sz="2000" smtClean="0"/>
              <a:t> totalmente</a:t>
            </a:r>
            <a:r>
              <a:rPr lang="pt-BR" sz="2400" smtClean="0"/>
              <a:t>                                                                </a:t>
            </a:r>
            <a:r>
              <a:rPr lang="pt-BR" sz="2000" smtClean="0"/>
              <a:t>totalmente</a:t>
            </a:r>
            <a:endParaRPr lang="pt-BR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smtClean="0"/>
              <a:t>       1 		2	3	4	5	6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000" smtClean="0"/>
              <a:t>2. (risco) O seu risco </a:t>
            </a:r>
            <a:r>
              <a:rPr lang="pt-BR" sz="2000" u="sng" smtClean="0"/>
              <a:t>pessoal</a:t>
            </a:r>
            <a:r>
              <a:rPr lang="pt-BR" sz="2000" smtClean="0"/>
              <a:t> de pegar AIDS sem usar proteção é: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000" smtClean="0"/>
              <a:t>inexistente                                                                               altíssimo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smtClean="0"/>
              <a:t>	    1		2	3	4	5	6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smtClean="0"/>
              <a:t>eficiência (1) &gt; risco (2) = controle do risco (mudanças)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smtClean="0"/>
              <a:t>eficiência (1) &lt; risco (2) = controle do medo (negação)</a:t>
            </a:r>
            <a:endParaRPr lang="pt-BR" sz="2800" smtClean="0"/>
          </a:p>
          <a:p>
            <a:pPr>
              <a:lnSpc>
                <a:spcPct val="90000"/>
              </a:lnSpc>
              <a:buFontTx/>
              <a:buNone/>
            </a:pPr>
            <a:endParaRPr lang="pt-BR" sz="2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Formas de atuação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724400"/>
          </a:xfrm>
          <a:noFill/>
        </p:spPr>
        <p:txBody>
          <a:bodyPr/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pt-BR" sz="2800" dirty="0" smtClean="0"/>
              <a:t>Controle do medo e controle do perigo (ameaça) são qualitativamente diferentes: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endParaRPr lang="pt-BR" sz="2800" dirty="0" smtClean="0"/>
          </a:p>
          <a:p>
            <a:pPr lvl="1">
              <a:lnSpc>
                <a:spcPct val="75000"/>
              </a:lnSpc>
              <a:spcBef>
                <a:spcPct val="0"/>
              </a:spcBef>
            </a:pPr>
            <a:r>
              <a:rPr lang="pt-BR" sz="2400" dirty="0" smtClean="0"/>
              <a:t>Controle do </a:t>
            </a:r>
            <a:r>
              <a:rPr lang="pt-BR" sz="2400" b="1" dirty="0" smtClean="0"/>
              <a:t>perigo</a:t>
            </a:r>
            <a:r>
              <a:rPr lang="pt-BR" sz="2400" dirty="0" smtClean="0"/>
              <a:t> (eficiência &gt; risco) </a:t>
            </a:r>
          </a:p>
          <a:p>
            <a:pPr lvl="2">
              <a:lnSpc>
                <a:spcPct val="75000"/>
              </a:lnSpc>
              <a:spcBef>
                <a:spcPct val="0"/>
              </a:spcBef>
            </a:pPr>
            <a:r>
              <a:rPr lang="pt-BR" sz="2000" dirty="0" smtClean="0"/>
              <a:t>gera</a:t>
            </a:r>
            <a:r>
              <a:rPr lang="pt-BR" sz="1600" dirty="0" smtClean="0"/>
              <a:t>: mudanças em atitude, intenções e comportamento</a:t>
            </a:r>
          </a:p>
          <a:p>
            <a:pPr lvl="1">
              <a:lnSpc>
                <a:spcPct val="75000"/>
              </a:lnSpc>
              <a:spcBef>
                <a:spcPct val="0"/>
              </a:spcBef>
            </a:pPr>
            <a:endParaRPr lang="pt-BR" sz="2000" dirty="0" smtClean="0"/>
          </a:p>
          <a:p>
            <a:pPr lvl="1">
              <a:lnSpc>
                <a:spcPct val="75000"/>
              </a:lnSpc>
              <a:spcBef>
                <a:spcPct val="0"/>
              </a:spcBef>
            </a:pPr>
            <a:r>
              <a:rPr lang="pt-BR" sz="2400" dirty="0" smtClean="0"/>
              <a:t>Controle do </a:t>
            </a:r>
            <a:r>
              <a:rPr lang="pt-BR" sz="2400" b="1" dirty="0" smtClean="0"/>
              <a:t>risco</a:t>
            </a:r>
            <a:r>
              <a:rPr lang="pt-BR" sz="2400" dirty="0" smtClean="0"/>
              <a:t> (eficiência &lt; risco) </a:t>
            </a:r>
          </a:p>
          <a:p>
            <a:pPr lvl="2">
              <a:lnSpc>
                <a:spcPct val="75000"/>
              </a:lnSpc>
              <a:spcBef>
                <a:spcPct val="0"/>
              </a:spcBef>
            </a:pPr>
            <a:r>
              <a:rPr lang="pt-BR" sz="2000" dirty="0" smtClean="0"/>
              <a:t>gera</a:t>
            </a:r>
            <a:r>
              <a:rPr lang="pt-BR" sz="1600" dirty="0" smtClean="0"/>
              <a:t>: negação do problema, minimização do valor da informação e sensação de manipulação 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Conhecimento do problema </a:t>
            </a:r>
            <a:r>
              <a:rPr lang="pt-BR" sz="1800" dirty="0" smtClean="0"/>
              <a:t>(considerar envolvimento)</a:t>
            </a:r>
            <a:r>
              <a:rPr lang="pt-BR" sz="2800" dirty="0" smtClean="0"/>
              <a:t>: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pt-BR" sz="2400" b="1" dirty="0" smtClean="0"/>
              <a:t>baixo</a:t>
            </a:r>
            <a:r>
              <a:rPr lang="pt-BR" sz="2400" dirty="0" smtClean="0"/>
              <a:t>: </a:t>
            </a:r>
            <a:r>
              <a:rPr lang="pt-BR" sz="2000" dirty="0" smtClean="0"/>
              <a:t>informação técnica sobre difusão e proteção contra o risco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pt-BR" sz="2400" b="1" dirty="0" smtClean="0"/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pt-BR" sz="2400" b="1" dirty="0" smtClean="0"/>
              <a:t>alto</a:t>
            </a:r>
            <a:r>
              <a:rPr lang="pt-BR" sz="2400" dirty="0" smtClean="0"/>
              <a:t>:</a:t>
            </a:r>
            <a:r>
              <a:rPr lang="pt-BR" sz="2000" dirty="0" smtClean="0"/>
              <a:t> segmentar a população fornecendo informações de forma criativa para manter o problema ativo na mente da população (ex. músicas de carnaval / camisinha)</a:t>
            </a:r>
            <a:endParaRPr lang="pt-BR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Formas de atuação</a:t>
            </a:r>
            <a:r>
              <a:rPr lang="pt-BR" sz="2000" smtClean="0"/>
              <a:t>(cont.)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dirty="0" smtClean="0"/>
              <a:t>Combinando os dois fatores (</a:t>
            </a:r>
            <a:r>
              <a:rPr lang="pt-BR" u="sng" dirty="0" smtClean="0"/>
              <a:t>tipo de controle</a:t>
            </a:r>
            <a:r>
              <a:rPr lang="pt-BR" dirty="0" smtClean="0"/>
              <a:t> e </a:t>
            </a:r>
            <a:r>
              <a:rPr lang="pt-BR" u="sng" dirty="0" smtClean="0"/>
              <a:t>conhecimento</a:t>
            </a:r>
            <a:r>
              <a:rPr lang="pt-BR" dirty="0" smtClean="0"/>
              <a:t>) temos:</a:t>
            </a:r>
          </a:p>
          <a:p>
            <a:pPr marL="514350" indent="-514350">
              <a:lnSpc>
                <a:spcPct val="80000"/>
              </a:lnSpc>
              <a:spcBef>
                <a:spcPct val="10000"/>
              </a:spcBef>
              <a:buFontTx/>
              <a:buAutoNum type="alphaLcPeriod"/>
              <a:defRPr/>
            </a:pPr>
            <a:r>
              <a:rPr lang="pt-BR" sz="2800" dirty="0" smtClean="0"/>
              <a:t>risco </a:t>
            </a:r>
            <a:r>
              <a:rPr lang="pt-BR" sz="2800" u="sng" dirty="0" smtClean="0"/>
              <a:t>desconhecido: </a:t>
            </a:r>
            <a:r>
              <a:rPr lang="pt-BR" sz="1800" dirty="0" smtClean="0"/>
              <a:t>informações técnicas sobre como o risco se apresenta e </a:t>
            </a:r>
            <a:endParaRPr lang="pt-BR" sz="2800" u="sng" dirty="0" smtClean="0"/>
          </a:p>
          <a:p>
            <a:pPr marL="914400" lvl="1" indent="-514350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pt-BR" sz="2400" u="sng" dirty="0" smtClean="0"/>
              <a:t>eficiência &gt;</a:t>
            </a:r>
            <a:r>
              <a:rPr lang="pt-BR" sz="2000" u="sng" dirty="0" smtClean="0"/>
              <a:t> </a:t>
            </a:r>
            <a:r>
              <a:rPr lang="pt-BR" sz="2400" u="sng" dirty="0" smtClean="0"/>
              <a:t>risco</a:t>
            </a:r>
            <a:r>
              <a:rPr lang="pt-BR" sz="2000" dirty="0" smtClean="0"/>
              <a:t>: qual o limite da proteção</a:t>
            </a:r>
          </a:p>
          <a:p>
            <a:pPr marL="914400" lvl="1" indent="-514350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pt-BR" sz="2400" u="sng" dirty="0" smtClean="0"/>
              <a:t>eficiência &lt; </a:t>
            </a:r>
            <a:r>
              <a:rPr lang="pt-BR" sz="2400" dirty="0" smtClean="0"/>
              <a:t>risco: </a:t>
            </a:r>
            <a:r>
              <a:rPr lang="pt-BR" sz="2000" dirty="0" smtClean="0"/>
              <a:t>formas de proteção disponíveis e a eficiência de cada uma delas</a:t>
            </a:r>
          </a:p>
          <a:p>
            <a:pPr indent="-514350">
              <a:lnSpc>
                <a:spcPct val="80000"/>
              </a:lnSpc>
              <a:spcBef>
                <a:spcPct val="10000"/>
              </a:spcBef>
              <a:buFontTx/>
              <a:buAutoNum type="alphaLcPeriod"/>
              <a:defRPr/>
            </a:pPr>
            <a:r>
              <a:rPr lang="pt-BR" sz="2800" dirty="0" smtClean="0"/>
              <a:t>risco </a:t>
            </a:r>
            <a:r>
              <a:rPr lang="pt-BR" sz="2800" u="sng" dirty="0" smtClean="0"/>
              <a:t>conhecido:</a:t>
            </a:r>
            <a:r>
              <a:rPr lang="pt-BR" sz="2800" dirty="0" smtClean="0"/>
              <a:t> </a:t>
            </a:r>
            <a:r>
              <a:rPr lang="pt-BR" sz="1800" dirty="0" smtClean="0"/>
              <a:t>mensagem criativa e </a:t>
            </a:r>
            <a:endParaRPr lang="pt-BR" sz="2800" u="sng" dirty="0" smtClean="0"/>
          </a:p>
          <a:p>
            <a:pPr marL="914400" lvl="1" indent="-514350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pt-BR" sz="2400" u="sng" dirty="0" smtClean="0"/>
              <a:t>eficiência &gt; risco: </a:t>
            </a:r>
            <a:r>
              <a:rPr lang="pt-BR" sz="2000" dirty="0" smtClean="0"/>
              <a:t>reforço positivo sobre proteção</a:t>
            </a:r>
            <a:endParaRPr lang="pt-BR" sz="2400" dirty="0" smtClean="0"/>
          </a:p>
          <a:p>
            <a:pPr marL="914400" lvl="1" indent="-514350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pt-BR" sz="2400" u="sng" dirty="0" smtClean="0"/>
              <a:t>eficiência &lt; risco</a:t>
            </a:r>
            <a:r>
              <a:rPr lang="pt-BR" sz="2000" dirty="0" smtClean="0"/>
              <a:t>: formas de proteção disponíveis e a eficiência de cada uma delas</a:t>
            </a:r>
          </a:p>
        </p:txBody>
      </p:sp>
      <p:sp>
        <p:nvSpPr>
          <p:cNvPr id="14340" name="Colchete direito 11"/>
          <p:cNvSpPr>
            <a:spLocks/>
          </p:cNvSpPr>
          <p:nvPr/>
        </p:nvSpPr>
        <p:spPr bwMode="auto">
          <a:xfrm>
            <a:off x="7715250" y="4000500"/>
            <a:ext cx="428625" cy="1428750"/>
          </a:xfrm>
          <a:prstGeom prst="rightBracket">
            <a:avLst>
              <a:gd name="adj" fmla="val 8333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Campanhas anteriores:</a:t>
            </a:r>
            <a:br>
              <a:rPr lang="pt-BR" sz="3200" smtClean="0"/>
            </a:br>
            <a:r>
              <a:rPr lang="pt-BR" sz="3200" smtClean="0"/>
              <a:t>Foco em eficiência</a:t>
            </a:r>
          </a:p>
        </p:txBody>
      </p:sp>
      <p:pic>
        <p:nvPicPr>
          <p:cNvPr id="15363" name="Picture 3" descr="outdo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886200"/>
            <a:ext cx="4551384" cy="150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125663" y="3001963"/>
            <a:ext cx="4894262" cy="854075"/>
            <a:chOff x="0" y="169"/>
            <a:chExt cx="3083" cy="538"/>
          </a:xfrm>
        </p:grpSpPr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0" y="169"/>
              <a:ext cx="3083" cy="1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5372" name="Rectangle 6"/>
            <p:cNvSpPr>
              <a:spLocks noChangeArrowheads="1"/>
            </p:cNvSpPr>
            <p:nvPr/>
          </p:nvSpPr>
          <p:spPr bwMode="auto">
            <a:xfrm>
              <a:off x="0" y="169"/>
              <a:ext cx="3083" cy="5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/>
              <a:r>
                <a:rPr lang="pt-BR"/>
                <a:t>  </a:t>
              </a:r>
              <a:r>
                <a:rPr lang="pt-BR" sz="5000"/>
                <a:t> </a:t>
              </a:r>
              <a:r>
                <a:rPr lang="pt-BR"/>
                <a:t>            </a:t>
              </a:r>
            </a:p>
          </p:txBody>
        </p:sp>
      </p:grp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2125663" y="3001963"/>
            <a:ext cx="4894262" cy="854075"/>
            <a:chOff x="0" y="169"/>
            <a:chExt cx="3083" cy="538"/>
          </a:xfrm>
        </p:grpSpPr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0" y="169"/>
              <a:ext cx="3083" cy="1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0" y="169"/>
              <a:ext cx="3083" cy="5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eaLnBrk="1" hangingPunct="1"/>
              <a:r>
                <a:rPr lang="pt-BR"/>
                <a:t>  </a:t>
              </a:r>
              <a:r>
                <a:rPr lang="pt-BR" sz="5000"/>
                <a:t> </a:t>
              </a:r>
              <a:r>
                <a:rPr lang="pt-BR"/>
                <a:t>            </a:t>
              </a:r>
            </a:p>
          </p:txBody>
        </p:sp>
      </p:grpSp>
      <p:pic>
        <p:nvPicPr>
          <p:cNvPr id="15366" name="Picture 10" descr="filme_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114800"/>
            <a:ext cx="16732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1143000" y="1752600"/>
            <a:ext cx="6931025" cy="481967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457200" indent="-457200" eaLnBrk="1" hangingPunct="1"/>
            <a:r>
              <a:rPr lang="pt-BR" sz="1800" dirty="0"/>
              <a:t>Esta campanha foi elaborada após análise da pesquisa comportamental encomendada ao IBOPE em 2003 que sinalizou que aproximadamente:</a:t>
            </a:r>
          </a:p>
          <a:p>
            <a:pPr marL="457200" indent="-457200" eaLnBrk="1" hangingPunct="1">
              <a:buFontTx/>
              <a:buChar char="•"/>
            </a:pPr>
            <a:r>
              <a:rPr lang="pt-BR" sz="1800" dirty="0"/>
              <a:t> 15% da população sexualmente ativa (cerca de 14 milhões de pessoas) </a:t>
            </a:r>
            <a:r>
              <a:rPr lang="pt-BR" sz="1800" b="1" dirty="0"/>
              <a:t>não acreditavam totalmente na eficácia</a:t>
            </a:r>
            <a:r>
              <a:rPr lang="pt-BR" sz="1800" dirty="0"/>
              <a:t> do preservativo.</a:t>
            </a:r>
          </a:p>
          <a:p>
            <a:pPr marL="457200" indent="-457200" eaLnBrk="1" hangingPunct="1">
              <a:buFontTx/>
              <a:buChar char="•"/>
            </a:pPr>
            <a:r>
              <a:rPr lang="pt-BR" sz="1800" dirty="0"/>
              <a:t>Ainda prevalecia a crença de que o preservativo pode </a:t>
            </a:r>
            <a:r>
              <a:rPr lang="pt-BR" sz="1800" b="1" dirty="0"/>
              <a:t>deixar passar</a:t>
            </a:r>
            <a:r>
              <a:rPr lang="pt-BR" sz="1800" dirty="0"/>
              <a:t> o vírus da </a:t>
            </a:r>
            <a:r>
              <a:rPr lang="pt-BR" sz="1800" dirty="0" err="1"/>
              <a:t>aids</a:t>
            </a:r>
            <a:r>
              <a:rPr lang="pt-BR" sz="1800" dirty="0"/>
              <a:t>; ou rasgar durante a relação sexual.</a:t>
            </a:r>
          </a:p>
          <a:p>
            <a:pPr marL="457200" indent="-457200"/>
            <a:endParaRPr lang="pt-BR" sz="1800" dirty="0"/>
          </a:p>
        </p:txBody>
      </p:sp>
      <p:sp>
        <p:nvSpPr>
          <p:cNvPr id="15368" name="Retângulo 13"/>
          <p:cNvSpPr>
            <a:spLocks noChangeArrowheads="1"/>
          </p:cNvSpPr>
          <p:nvPr/>
        </p:nvSpPr>
        <p:spPr bwMode="auto">
          <a:xfrm>
            <a:off x="3995738" y="580548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dirty="0"/>
              <a:t>http://www.aids.gov.br/midia/2004-tv-pela-camisinha-nao-passa-nada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428728" y="5857892"/>
            <a:ext cx="1643074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6"/>
              </a:rPr>
              <a:t>2019 Lembrança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pt-BR" sz="3600" smtClean="0"/>
              <a:t>Sucesso da Camisinha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43000" y="1676400"/>
            <a:ext cx="6781800" cy="426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r>
              <a:rPr lang="pt-BR" sz="1600" b="1"/>
              <a:t>. </a:t>
            </a:r>
            <a:r>
              <a:rPr lang="pt-BR" sz="1800" b="1"/>
              <a:t>Saiba um pouco mais dos hábitos do brasileiro de 15 a 54 anos em relação ao uso da camisinha: </a:t>
            </a:r>
            <a:endParaRPr lang="pt-BR" sz="1800"/>
          </a:p>
          <a:p>
            <a:r>
              <a:rPr lang="pt-BR" sz="1600"/>
              <a:t>- 52% já receberam ou pegaram preservativo de graça – a maioria em postos de saúde e durante o carnaval; </a:t>
            </a:r>
          </a:p>
          <a:p>
            <a:r>
              <a:rPr lang="pt-BR" sz="1600"/>
              <a:t>- </a:t>
            </a:r>
            <a:r>
              <a:rPr lang="pt-BR" sz="1600" b="1"/>
              <a:t>96% sabem que o preservativo é a melhor maneira de evitar a transmissão do HIV nas relações sexuais. </a:t>
            </a:r>
          </a:p>
          <a:p>
            <a:r>
              <a:rPr lang="pt-BR" sz="1600"/>
              <a:t>- 25% usam o preservativo regularmente, em qualquer parceria. </a:t>
            </a:r>
          </a:p>
          <a:p>
            <a:r>
              <a:rPr lang="pt-BR" sz="1600" b="1"/>
              <a:t>- 67% afirmam ter usado o preservativo em sua última relação eventual.</a:t>
            </a:r>
            <a:r>
              <a:rPr lang="pt-BR" sz="1600">
                <a:solidFill>
                  <a:srgbClr val="FF0099"/>
                </a:solidFill>
              </a:rPr>
              <a:t> </a:t>
            </a:r>
          </a:p>
          <a:p>
            <a:endParaRPr lang="pt-BR" sz="1600"/>
          </a:p>
          <a:p>
            <a:r>
              <a:rPr lang="pt-BR" sz="1600" b="1"/>
              <a:t>Por que o brasileiro não usa o preservativo?</a:t>
            </a:r>
            <a:r>
              <a:rPr lang="pt-BR" sz="1600"/>
              <a:t> </a:t>
            </a:r>
          </a:p>
          <a:p>
            <a:r>
              <a:rPr lang="pt-BR" sz="1600"/>
              <a:t>- 45,8% - porque a última relação foi com o cônjuge. </a:t>
            </a:r>
          </a:p>
          <a:p>
            <a:r>
              <a:rPr lang="pt-BR" sz="1600"/>
              <a:t>- 11,5% - porque confiam no parceiro. </a:t>
            </a:r>
          </a:p>
          <a:p>
            <a:r>
              <a:rPr lang="pt-BR" sz="1600"/>
              <a:t>- 11,4% - porque têm parceria fixa. </a:t>
            </a:r>
          </a:p>
          <a:p>
            <a:r>
              <a:rPr lang="pt-BR" sz="1600"/>
              <a:t>- 8,8% - porque não </a:t>
            </a:r>
            <a:r>
              <a:rPr lang="pt-BR" sz="1600">
                <a:solidFill>
                  <a:srgbClr val="660000"/>
                </a:solidFill>
              </a:rPr>
              <a:t>gosta ou o</a:t>
            </a:r>
            <a:r>
              <a:rPr lang="pt-BR" sz="1600"/>
              <a:t> parceiro(a) não gosta. </a:t>
            </a:r>
          </a:p>
          <a:p>
            <a:r>
              <a:rPr lang="pt-BR" sz="1600"/>
              <a:t>- 6,3% - porque não tinha na hora da relação. </a:t>
            </a:r>
          </a:p>
          <a:p>
            <a:r>
              <a:rPr lang="pt-BR" sz="1600"/>
              <a:t>- 4,3% - porque “não precisa”. </a:t>
            </a:r>
          </a:p>
          <a:p>
            <a:r>
              <a:rPr lang="pt-BR" sz="1600"/>
              <a:t>- 3,6% - porque não </a:t>
            </a:r>
            <a:r>
              <a:rPr lang="pt-BR" sz="1600">
                <a:solidFill>
                  <a:srgbClr val="660000"/>
                </a:solidFill>
              </a:rPr>
              <a:t>gosta</a:t>
            </a:r>
            <a:r>
              <a:rPr lang="pt-BR" sz="1600"/>
              <a:t> quis. </a:t>
            </a:r>
          </a:p>
          <a:p>
            <a:endParaRPr lang="pt-BR" sz="1600"/>
          </a:p>
          <a:p>
            <a:pPr algn="r"/>
            <a:r>
              <a:rPr lang="pt-BR" sz="1200"/>
              <a:t>Fonte: http://www.aids.gov.br/final/prevencao/carnaval.htm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Introdução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488"/>
            <a:ext cx="7772400" cy="4381512"/>
          </a:xfrm>
          <a:noFill/>
          <a:ln>
            <a:solidFill>
              <a:srgbClr val="00B050"/>
            </a:solidFill>
          </a:ln>
        </p:spPr>
        <p:txBody>
          <a:bodyPr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pt-BR" dirty="0" smtClean="0"/>
              <a:t>Não existe consenso em como desenvolver mensagens sobre riscos que:</a:t>
            </a:r>
          </a:p>
          <a:p>
            <a:pPr lvl="1">
              <a:lnSpc>
                <a:spcPct val="85000"/>
              </a:lnSpc>
              <a:spcBef>
                <a:spcPct val="10000"/>
              </a:spcBef>
            </a:pPr>
            <a:r>
              <a:rPr lang="pt-BR" dirty="0" smtClean="0"/>
              <a:t>motivem ação apropriada</a:t>
            </a:r>
          </a:p>
          <a:p>
            <a:pPr lvl="1">
              <a:lnSpc>
                <a:spcPct val="85000"/>
              </a:lnSpc>
              <a:spcBef>
                <a:spcPct val="10000"/>
              </a:spcBef>
            </a:pPr>
            <a:r>
              <a:rPr lang="pt-BR" dirty="0" smtClean="0"/>
              <a:t>sem assustar desnecessariamente a </a:t>
            </a:r>
            <a:r>
              <a:rPr lang="pt-BR" dirty="0" smtClean="0"/>
              <a:t>população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z="2000" dirty="0" smtClean="0"/>
              <a:t>Como fazer para uma pessoa colaborar para o aumento do isolamento sem percepção de perigo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endParaRPr lang="pt-BR" sz="2000" dirty="0" smtClean="0"/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pt-BR" dirty="0" smtClean="0"/>
              <a:t>Quando pessoas </a:t>
            </a:r>
            <a:r>
              <a:rPr lang="pt-BR" dirty="0" smtClean="0"/>
              <a:t>se defrontam com riscos de saúde ou meio ambiente, </a:t>
            </a:r>
            <a:r>
              <a:rPr lang="pt-BR" dirty="0" smtClean="0"/>
              <a:t>elas optam por:</a:t>
            </a:r>
            <a:endParaRPr lang="pt-BR" dirty="0" smtClean="0"/>
          </a:p>
          <a:p>
            <a:pPr lvl="1">
              <a:lnSpc>
                <a:spcPct val="85000"/>
              </a:lnSpc>
              <a:spcBef>
                <a:spcPct val="10000"/>
              </a:spcBef>
            </a:pPr>
            <a:r>
              <a:rPr lang="pt-BR" sz="2000" dirty="0" smtClean="0"/>
              <a:t>controlar </a:t>
            </a:r>
            <a:r>
              <a:rPr lang="pt-BR" sz="2000" dirty="0" smtClean="0"/>
              <a:t>o </a:t>
            </a:r>
            <a:r>
              <a:rPr lang="pt-BR" sz="2000" dirty="0" smtClean="0"/>
              <a:t>perigo através de alguma defesa, </a:t>
            </a:r>
            <a:r>
              <a:rPr lang="pt-BR" sz="2000" dirty="0" smtClean="0"/>
              <a:t>ou</a:t>
            </a:r>
          </a:p>
          <a:p>
            <a:pPr lvl="1">
              <a:lnSpc>
                <a:spcPct val="85000"/>
              </a:lnSpc>
              <a:spcBef>
                <a:spcPct val="10000"/>
              </a:spcBef>
            </a:pPr>
            <a:r>
              <a:rPr lang="pt-BR" sz="2000" dirty="0" smtClean="0"/>
              <a:t>controlam o seu medo </a:t>
            </a:r>
            <a:r>
              <a:rPr lang="pt-BR" sz="2000" dirty="0" smtClean="0"/>
              <a:t>desconsiderando a ameaça</a:t>
            </a:r>
            <a:endParaRPr lang="pt-B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785813"/>
          </a:xfrm>
        </p:spPr>
        <p:txBody>
          <a:bodyPr/>
          <a:lstStyle/>
          <a:p>
            <a:r>
              <a:rPr lang="pt-BR" sz="4000" smtClean="0"/>
              <a:t>Campanhas recentes 2017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771775" y="5589588"/>
            <a:ext cx="5889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>
                <a:hlinkClick r:id="rId3"/>
              </a:rPr>
              <a:t>Carnaval 2008</a:t>
            </a:r>
            <a:endParaRPr lang="pt-BR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 l="827" t="8824" r="1611" b="4411"/>
          <a:stretch>
            <a:fillRect/>
          </a:stretch>
        </p:blipFill>
        <p:spPr bwMode="auto">
          <a:xfrm>
            <a:off x="428625" y="1285875"/>
            <a:ext cx="8429625" cy="4214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pt-BR" sz="3200" smtClean="0"/>
              <a:t>“Motivos” para fumar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52625" y="-5857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8436" name="Picture 4" descr="http://www.praticahospitalar.com.br/pratica%2035/imagens/tab-02-mat-17.jpg"/>
          <p:cNvPicPr>
            <a:picLocks noChangeAspect="1" noChangeArrowheads="1"/>
          </p:cNvPicPr>
          <p:nvPr/>
        </p:nvPicPr>
        <p:blipFill>
          <a:blip r:embed="rId3" r:link="rId4" cstate="print"/>
          <a:stretch>
            <a:fillRect/>
          </a:stretch>
        </p:blipFill>
        <p:spPr bwMode="auto">
          <a:xfrm>
            <a:off x="2667000" y="838200"/>
            <a:ext cx="5238750" cy="80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Campanhas anti-tabagismo</a:t>
            </a:r>
          </a:p>
        </p:txBody>
      </p:sp>
      <p:pic>
        <p:nvPicPr>
          <p:cNvPr id="19459" name="Picture 3" descr="http://www.cigarro.med.br/propaganda_bob_eu_estou_com_enfiz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92300"/>
            <a:ext cx="68580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Campanhas recentes nos maços</a:t>
            </a:r>
            <a:endParaRPr lang="pt-BR" dirty="0"/>
          </a:p>
        </p:txBody>
      </p:sp>
      <p:pic>
        <p:nvPicPr>
          <p:cNvPr id="54274" name="Picture 2" descr="Resultado de imagem para imagens de maÃ§o de cigar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642937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igarro.med.br/www.monica.com.br.histor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468313"/>
            <a:ext cx="451485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Introdução</a:t>
            </a:r>
            <a:r>
              <a:rPr lang="pt-BR" sz="2000" smtClean="0"/>
              <a:t>(cont.)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dirty="0" smtClean="0"/>
              <a:t>Torna-se importante gerenciar dois </a:t>
            </a:r>
            <a:r>
              <a:rPr lang="pt-BR" dirty="0" smtClean="0"/>
              <a:t>aspectos importantes dentro da comunicação de riscos:</a:t>
            </a:r>
          </a:p>
          <a:p>
            <a:pPr lvl="1"/>
            <a:r>
              <a:rPr lang="pt-BR" dirty="0" smtClean="0"/>
              <a:t>motivar indivíduos a alterar </a:t>
            </a:r>
            <a:r>
              <a:rPr lang="pt-BR" dirty="0" smtClean="0"/>
              <a:t>e/ou manter o </a:t>
            </a:r>
            <a:r>
              <a:rPr lang="pt-BR" dirty="0" smtClean="0"/>
              <a:t>seu comportamento para reduzir risco e,</a:t>
            </a:r>
          </a:p>
          <a:p>
            <a:pPr lvl="1"/>
            <a:r>
              <a:rPr lang="pt-BR" dirty="0" smtClean="0"/>
              <a:t>Alertar para o problema sem gerar estigma dos afetados</a:t>
            </a:r>
          </a:p>
          <a:p>
            <a:pPr lvl="2"/>
            <a:r>
              <a:rPr lang="pt-BR" sz="2000" dirty="0" smtClean="0"/>
              <a:t>Ex. Monitoramento dos infectados com doença contagiosa</a:t>
            </a:r>
            <a:endParaRPr lang="pt-BR" dirty="0" smtClean="0"/>
          </a:p>
        </p:txBody>
      </p:sp>
      <p:pic>
        <p:nvPicPr>
          <p:cNvPr id="38914" name="Picture 2" descr="Coronavírus: governo brasileiro vai monitorar celulares par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81988"/>
            <a:ext cx="1176282" cy="66165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600" smtClean="0"/>
              <a:t>II - O modelo de processamento paralelo</a:t>
            </a:r>
            <a:br>
              <a:rPr lang="pt-BR" sz="3600" smtClean="0"/>
            </a:br>
            <a:r>
              <a:rPr lang="pt-BR" sz="3600" smtClean="0"/>
              <a:t>(EPPM)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sz="2800" smtClean="0"/>
              <a:t>   1. Descrição   </a:t>
            </a:r>
            <a:endParaRPr lang="pt-BR" sz="2000" smtClean="0"/>
          </a:p>
          <a:p>
            <a:pPr>
              <a:buFontTx/>
              <a:buNone/>
            </a:pPr>
            <a:r>
              <a:rPr lang="pt-BR" sz="2000" smtClean="0"/>
              <a:t>       estímulo                   processamento                             resultados</a:t>
            </a:r>
          </a:p>
          <a:p>
            <a:pPr>
              <a:buFontTx/>
              <a:buNone/>
            </a:pPr>
            <a:r>
              <a:rPr lang="pt-BR" sz="2000" smtClean="0"/>
              <a:t>       externo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96950" y="3206750"/>
            <a:ext cx="1663700" cy="212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50925" y="3328988"/>
            <a:ext cx="16637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 u="sng" dirty="0"/>
              <a:t>componentes da</a:t>
            </a:r>
          </a:p>
          <a:p>
            <a:r>
              <a:rPr lang="pt-BR" sz="1800" u="sng" dirty="0"/>
              <a:t>mensagem</a:t>
            </a:r>
            <a:r>
              <a:rPr lang="pt-BR" sz="1800" dirty="0"/>
              <a:t>:</a:t>
            </a:r>
          </a:p>
          <a:p>
            <a:r>
              <a:rPr lang="pt-BR" sz="1800" dirty="0">
                <a:solidFill>
                  <a:srgbClr val="00B050"/>
                </a:solidFill>
              </a:rPr>
              <a:t>Auto-Eficiência</a:t>
            </a:r>
          </a:p>
          <a:p>
            <a:r>
              <a:rPr lang="pt-BR" sz="1800" dirty="0">
                <a:solidFill>
                  <a:srgbClr val="00B050"/>
                </a:solidFill>
              </a:rPr>
              <a:t>Eficiência da </a:t>
            </a:r>
          </a:p>
          <a:p>
            <a:r>
              <a:rPr lang="pt-BR" sz="1800" dirty="0">
                <a:solidFill>
                  <a:srgbClr val="00B050"/>
                </a:solidFill>
              </a:rPr>
              <a:t>    resposta</a:t>
            </a:r>
          </a:p>
          <a:p>
            <a:r>
              <a:rPr lang="pt-BR" sz="1800" dirty="0">
                <a:solidFill>
                  <a:srgbClr val="FF0000"/>
                </a:solidFill>
              </a:rPr>
              <a:t>Probabilidade</a:t>
            </a:r>
          </a:p>
          <a:p>
            <a:r>
              <a:rPr lang="pt-BR" sz="1800" dirty="0">
                <a:solidFill>
                  <a:srgbClr val="FF0000"/>
                </a:solidFill>
              </a:rPr>
              <a:t>Severidade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06750" y="3206750"/>
            <a:ext cx="1663700" cy="212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184525" y="3328988"/>
            <a:ext cx="1644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/>
              <a:t>2) Eficiência </a:t>
            </a:r>
          </a:p>
          <a:p>
            <a:r>
              <a:rPr lang="pt-BR" sz="1800"/>
              <a:t>         percebida</a:t>
            </a:r>
          </a:p>
          <a:p>
            <a:endParaRPr lang="pt-BR" sz="1800"/>
          </a:p>
          <a:p>
            <a:endParaRPr lang="pt-BR" sz="1800"/>
          </a:p>
          <a:p>
            <a:r>
              <a:rPr lang="pt-BR" sz="1800"/>
              <a:t>1) Ameaça </a:t>
            </a:r>
          </a:p>
          <a:p>
            <a:r>
              <a:rPr lang="pt-BR" sz="1800"/>
              <a:t>          percebida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645150" y="2368550"/>
            <a:ext cx="14351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699125" y="2414588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/>
              <a:t>motivação p/</a:t>
            </a:r>
          </a:p>
          <a:p>
            <a:r>
              <a:rPr lang="pt-BR" sz="1800"/>
              <a:t>proteção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473950" y="2368550"/>
            <a:ext cx="14351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451725" y="2414588"/>
            <a:ext cx="1306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/>
              <a:t>aceitação da</a:t>
            </a:r>
          </a:p>
          <a:p>
            <a:r>
              <a:rPr lang="pt-BR" sz="1800"/>
              <a:t>mensagem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2667000" y="3857628"/>
            <a:ext cx="547678" cy="333372"/>
          </a:xfrm>
          <a:prstGeom prst="line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4876800" y="2819400"/>
            <a:ext cx="762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492750" y="4654550"/>
            <a:ext cx="6731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sz="1800"/>
              <a:t>medo</a:t>
            </a:r>
          </a:p>
        </p:txBody>
      </p:sp>
      <p:grpSp>
        <p:nvGrpSpPr>
          <p:cNvPr id="4111" name="Group 20"/>
          <p:cNvGrpSpPr>
            <a:grpSpLocks/>
          </p:cNvGrpSpPr>
          <p:nvPr/>
        </p:nvGrpSpPr>
        <p:grpSpPr bwMode="auto">
          <a:xfrm>
            <a:off x="5699125" y="5340350"/>
            <a:ext cx="3209925" cy="763588"/>
            <a:chOff x="3590" y="3364"/>
            <a:chExt cx="2022" cy="481"/>
          </a:xfrm>
        </p:grpSpPr>
        <p:sp>
          <p:nvSpPr>
            <p:cNvPr id="4126" name="Rectangle 15"/>
            <p:cNvSpPr>
              <a:spLocks noChangeArrowheads="1"/>
            </p:cNvSpPr>
            <p:nvPr/>
          </p:nvSpPr>
          <p:spPr bwMode="auto">
            <a:xfrm>
              <a:off x="3604" y="3364"/>
              <a:ext cx="904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7" name="Rectangle 16"/>
            <p:cNvSpPr>
              <a:spLocks noChangeArrowheads="1"/>
            </p:cNvSpPr>
            <p:nvPr/>
          </p:nvSpPr>
          <p:spPr bwMode="auto">
            <a:xfrm>
              <a:off x="3590" y="3393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800"/>
                <a:t>motivação p/</a:t>
              </a:r>
            </a:p>
            <a:p>
              <a:r>
                <a:rPr lang="pt-BR" sz="1800"/>
                <a:t>defesa</a:t>
              </a:r>
            </a:p>
          </p:txBody>
        </p:sp>
        <p:sp>
          <p:nvSpPr>
            <p:cNvPr id="4128" name="Rectangle 17"/>
            <p:cNvSpPr>
              <a:spLocks noChangeArrowheads="1"/>
            </p:cNvSpPr>
            <p:nvPr/>
          </p:nvSpPr>
          <p:spPr bwMode="auto">
            <a:xfrm>
              <a:off x="4708" y="3412"/>
              <a:ext cx="904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9" name="Rectangle 18"/>
            <p:cNvSpPr>
              <a:spLocks noChangeArrowheads="1"/>
            </p:cNvSpPr>
            <p:nvPr/>
          </p:nvSpPr>
          <p:spPr bwMode="auto">
            <a:xfrm>
              <a:off x="4742" y="3441"/>
              <a:ext cx="7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800"/>
                <a:t>rejeição da</a:t>
              </a:r>
            </a:p>
            <a:p>
              <a:r>
                <a:rPr lang="pt-BR" sz="1800"/>
                <a:t>mensagem</a:t>
              </a:r>
            </a:p>
          </p:txBody>
        </p:sp>
        <p:sp>
          <p:nvSpPr>
            <p:cNvPr id="4130" name="Line 19"/>
            <p:cNvSpPr>
              <a:spLocks noChangeShapeType="1"/>
            </p:cNvSpPr>
            <p:nvPr/>
          </p:nvSpPr>
          <p:spPr bwMode="auto">
            <a:xfrm>
              <a:off x="4512" y="364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12" name="Line 21"/>
          <p:cNvSpPr>
            <a:spLocks noChangeShapeType="1"/>
          </p:cNvSpPr>
          <p:nvPr/>
        </p:nvSpPr>
        <p:spPr bwMode="auto">
          <a:xfrm>
            <a:off x="7086600" y="27432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4113" name="Line 22"/>
          <p:cNvSpPr>
            <a:spLocks noChangeShapeType="1"/>
          </p:cNvSpPr>
          <p:nvPr/>
        </p:nvSpPr>
        <p:spPr bwMode="auto">
          <a:xfrm>
            <a:off x="4876800" y="4419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4114" name="Line 23"/>
          <p:cNvSpPr>
            <a:spLocks noChangeShapeType="1"/>
          </p:cNvSpPr>
          <p:nvPr/>
        </p:nvSpPr>
        <p:spPr bwMode="auto">
          <a:xfrm>
            <a:off x="5943600" y="48768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4115" name="Line 24"/>
          <p:cNvSpPr>
            <a:spLocks noChangeShapeType="1"/>
          </p:cNvSpPr>
          <p:nvPr/>
        </p:nvSpPr>
        <p:spPr bwMode="auto">
          <a:xfrm flipH="1">
            <a:off x="2819400" y="4800600"/>
            <a:ext cx="838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4116" name="Rectangle 25"/>
          <p:cNvSpPr>
            <a:spLocks noChangeArrowheads="1"/>
          </p:cNvSpPr>
          <p:nvPr/>
        </p:nvSpPr>
        <p:spPr bwMode="auto">
          <a:xfrm>
            <a:off x="2346325" y="5843588"/>
            <a:ext cx="1725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/>
              <a:t>se ameaça é zero</a:t>
            </a:r>
          </a:p>
          <a:p>
            <a:r>
              <a:rPr lang="pt-BR" sz="1800"/>
              <a:t>resposta é zero</a:t>
            </a:r>
          </a:p>
        </p:txBody>
      </p:sp>
      <p:sp>
        <p:nvSpPr>
          <p:cNvPr id="4117" name="Rectangle 26"/>
          <p:cNvSpPr>
            <a:spLocks noChangeArrowheads="1"/>
          </p:cNvSpPr>
          <p:nvPr/>
        </p:nvSpPr>
        <p:spPr bwMode="auto">
          <a:xfrm>
            <a:off x="2368550" y="5949950"/>
            <a:ext cx="1739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8" name="Rectangle 27"/>
          <p:cNvSpPr>
            <a:spLocks noChangeArrowheads="1"/>
          </p:cNvSpPr>
          <p:nvPr/>
        </p:nvSpPr>
        <p:spPr bwMode="auto">
          <a:xfrm>
            <a:off x="7550150" y="3282950"/>
            <a:ext cx="14351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sz="1800"/>
              <a:t>controle do</a:t>
            </a:r>
          </a:p>
          <a:p>
            <a:pPr algn="ctr"/>
            <a:r>
              <a:rPr lang="pt-BR" sz="1800"/>
              <a:t>perigo</a:t>
            </a:r>
          </a:p>
        </p:txBody>
      </p:sp>
      <p:sp>
        <p:nvSpPr>
          <p:cNvPr id="4119" name="Rectangle 28"/>
          <p:cNvSpPr>
            <a:spLocks noChangeArrowheads="1"/>
          </p:cNvSpPr>
          <p:nvPr/>
        </p:nvSpPr>
        <p:spPr bwMode="auto">
          <a:xfrm>
            <a:off x="7626350" y="4425950"/>
            <a:ext cx="14351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pt-BR" sz="1800"/>
              <a:t>controle do</a:t>
            </a:r>
          </a:p>
          <a:p>
            <a:pPr algn="ctr"/>
            <a:r>
              <a:rPr lang="pt-BR" sz="1800"/>
              <a:t>medo</a:t>
            </a:r>
          </a:p>
        </p:txBody>
      </p:sp>
      <p:sp>
        <p:nvSpPr>
          <p:cNvPr id="4120" name="Line 29"/>
          <p:cNvSpPr>
            <a:spLocks noChangeShapeType="1"/>
          </p:cNvSpPr>
          <p:nvPr/>
        </p:nvSpPr>
        <p:spPr bwMode="auto">
          <a:xfrm>
            <a:off x="8077200" y="304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4121" name="Line 30"/>
          <p:cNvSpPr>
            <a:spLocks noChangeShapeType="1"/>
          </p:cNvSpPr>
          <p:nvPr/>
        </p:nvSpPr>
        <p:spPr bwMode="auto">
          <a:xfrm flipV="1">
            <a:off x="8382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4122" name="Line 31"/>
          <p:cNvSpPr>
            <a:spLocks noChangeShapeType="1"/>
          </p:cNvSpPr>
          <p:nvPr/>
        </p:nvSpPr>
        <p:spPr bwMode="auto">
          <a:xfrm flipH="1" flipV="1">
            <a:off x="4876800" y="4191000"/>
            <a:ext cx="27432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4123" name="Line 32"/>
          <p:cNvSpPr>
            <a:spLocks noChangeShapeType="1"/>
          </p:cNvSpPr>
          <p:nvPr/>
        </p:nvSpPr>
        <p:spPr bwMode="auto">
          <a:xfrm flipH="1">
            <a:off x="4876800" y="3657600"/>
            <a:ext cx="2667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4124" name="Rectangle 33"/>
          <p:cNvSpPr>
            <a:spLocks noChangeArrowheads="1"/>
          </p:cNvSpPr>
          <p:nvPr/>
        </p:nvSpPr>
        <p:spPr bwMode="auto">
          <a:xfrm>
            <a:off x="5775325" y="401478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/>
              <a:t>feedback</a:t>
            </a:r>
          </a:p>
        </p:txBody>
      </p:sp>
      <p:sp>
        <p:nvSpPr>
          <p:cNvPr id="4125" name="Rectangle 34"/>
          <p:cNvSpPr>
            <a:spLocks noChangeArrowheads="1"/>
          </p:cNvSpPr>
          <p:nvPr/>
        </p:nvSpPr>
        <p:spPr bwMode="auto">
          <a:xfrm>
            <a:off x="7756525" y="40147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800"/>
              <a:t>processos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2643174" y="4857760"/>
            <a:ext cx="571504" cy="1428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8" name="Elipse 37"/>
          <p:cNvSpPr/>
          <p:nvPr/>
        </p:nvSpPr>
        <p:spPr bwMode="auto">
          <a:xfrm>
            <a:off x="857224" y="3857628"/>
            <a:ext cx="1928826" cy="857256"/>
          </a:xfrm>
          <a:prstGeom prst="ellipse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" name="Elipse 38"/>
          <p:cNvSpPr/>
          <p:nvPr/>
        </p:nvSpPr>
        <p:spPr bwMode="auto">
          <a:xfrm>
            <a:off x="928662" y="4714884"/>
            <a:ext cx="1785950" cy="7143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 - O componente medo em mensagens de risco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48175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dirty="0" smtClean="0"/>
              <a:t>A. Definição: mensagens de “medo”</a:t>
            </a:r>
          </a:p>
          <a:p>
            <a:pPr lvl="1">
              <a:lnSpc>
                <a:spcPct val="90000"/>
              </a:lnSpc>
            </a:pPr>
            <a:r>
              <a:rPr lang="pt-BR" u="sng" dirty="0" smtClean="0"/>
              <a:t>mensagens que provocam apreensão ou preocupação</a:t>
            </a:r>
            <a:r>
              <a:rPr lang="pt-BR" dirty="0" smtClean="0"/>
              <a:t> por que: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focam </a:t>
            </a:r>
            <a:r>
              <a:rPr lang="pt-BR" dirty="0" smtClean="0"/>
              <a:t>em </a:t>
            </a:r>
            <a:r>
              <a:rPr lang="pt-BR" u="sng" dirty="0" smtClean="0"/>
              <a:t>conseqüências drásticas </a:t>
            </a:r>
            <a:r>
              <a:rPr lang="pt-BR" dirty="0" smtClean="0"/>
              <a:t>para o bem estar, se</a:t>
            </a:r>
          </a:p>
          <a:p>
            <a:pPr lvl="2">
              <a:lnSpc>
                <a:spcPct val="90000"/>
              </a:lnSpc>
            </a:pPr>
            <a:r>
              <a:rPr lang="pt-BR" u="sng" dirty="0" smtClean="0"/>
              <a:t>prevenção</a:t>
            </a:r>
            <a:r>
              <a:rPr lang="pt-BR" dirty="0" smtClean="0"/>
              <a:t> ou </a:t>
            </a:r>
            <a:r>
              <a:rPr lang="pt-BR" u="sng" dirty="0" smtClean="0"/>
              <a:t>tratamento</a:t>
            </a:r>
            <a:r>
              <a:rPr lang="pt-BR" dirty="0" smtClean="0"/>
              <a:t> não forem aplicados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dirty="0" smtClean="0"/>
              <a:t>Exemplos são: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pt-BR" dirty="0" err="1" smtClean="0"/>
              <a:t>cancer</a:t>
            </a:r>
            <a:r>
              <a:rPr lang="pt-BR" dirty="0" smtClean="0"/>
              <a:t> de mama (mamografia)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pt-BR" dirty="0" smtClean="0"/>
              <a:t>AIDS (camisinha)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pt-BR" dirty="0" smtClean="0"/>
              <a:t>Dengue (controle ambiental)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pt-BR" dirty="0" smtClean="0"/>
              <a:t>Alcoolismo (tratamento)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pt-BR" dirty="0" smtClean="0"/>
              <a:t>Acidentes de trânsito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Campanha e realidade</a:t>
            </a:r>
            <a:endParaRPr lang="pt-BR" dirty="0"/>
          </a:p>
        </p:txBody>
      </p:sp>
      <p:pic>
        <p:nvPicPr>
          <p:cNvPr id="66562" name="Picture 2" descr="Motociclista morreu apÃ³s ter cabeÃ§a esmagada por Ã´nibus (Foto: De Jesus / O Estado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905236" cy="2928928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 l="14824" t="86915" r="39605" b="9179"/>
          <a:stretch>
            <a:fillRect/>
          </a:stretch>
        </p:blipFill>
        <p:spPr bwMode="auto">
          <a:xfrm>
            <a:off x="500034" y="5072102"/>
            <a:ext cx="3924000" cy="18910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34818" name="Picture 2" descr="Campanh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3929062" cy="3929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143000"/>
          </a:xfrm>
          <a:noFill/>
        </p:spPr>
        <p:txBody>
          <a:bodyPr/>
          <a:lstStyle/>
          <a:p>
            <a:r>
              <a:rPr lang="pt-BR" sz="2800" dirty="0" smtClean="0"/>
              <a:t>I - O componente medo em mensagens de risco</a:t>
            </a:r>
            <a:r>
              <a:rPr lang="pt-BR" sz="1400" dirty="0" smtClean="0"/>
              <a:t>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285860"/>
            <a:ext cx="7772400" cy="485778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A. Definição</a:t>
            </a:r>
            <a:r>
              <a:rPr lang="pt-BR" sz="1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pt-BR" sz="1800" dirty="0" err="1" smtClean="0">
                <a:solidFill>
                  <a:schemeClr val="accent3">
                    <a:lumMod val="75000"/>
                  </a:schemeClr>
                </a:solidFill>
              </a:rPr>
              <a:t>cont</a:t>
            </a:r>
            <a:r>
              <a:rPr lang="pt-BR" sz="1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pt-B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Tipicamente dois aspectos são considerados: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pt-BR" sz="2800" u="sng" dirty="0" smtClean="0"/>
              <a:t>aumentar </a:t>
            </a:r>
            <a:r>
              <a:rPr lang="pt-BR" sz="2800" u="sng" dirty="0" smtClean="0"/>
              <a:t>a percepção da ameaça</a:t>
            </a:r>
            <a:r>
              <a:rPr lang="pt-BR" sz="2800" dirty="0" smtClean="0"/>
              <a:t>: </a:t>
            </a:r>
            <a:r>
              <a:rPr lang="pt-BR" sz="2000" dirty="0" smtClean="0"/>
              <a:t>medo aumenta quando um problema é percebido como provável de acontecer </a:t>
            </a:r>
            <a:r>
              <a:rPr lang="pt-BR" sz="2000" b="1" u="sng" dirty="0" smtClean="0"/>
              <a:t>e</a:t>
            </a:r>
            <a:r>
              <a:rPr lang="pt-BR" sz="2000" dirty="0" smtClean="0"/>
              <a:t> com conseqüências </a:t>
            </a:r>
            <a:r>
              <a:rPr lang="pt-BR" sz="2000" dirty="0" smtClean="0"/>
              <a:t>sérias</a:t>
            </a:r>
          </a:p>
          <a:p>
            <a:pPr marL="914400" lvl="1" indent="-514350">
              <a:lnSpc>
                <a:spcPct val="90000"/>
              </a:lnSpc>
              <a:buNone/>
              <a:defRPr/>
            </a:pPr>
            <a:r>
              <a:rPr lang="pt-BR" sz="2000" dirty="0" smtClean="0"/>
              <a:t>	</a:t>
            </a:r>
            <a:r>
              <a:rPr lang="pt-BR" sz="1600" dirty="0" smtClean="0"/>
              <a:t>Ex. </a:t>
            </a:r>
            <a:r>
              <a:rPr lang="pt-BR" sz="1600" dirty="0" err="1" smtClean="0"/>
              <a:t>Covid</a:t>
            </a:r>
            <a:r>
              <a:rPr lang="pt-BR" sz="1600" dirty="0" smtClean="0"/>
              <a:t> para adolescentes – provável mas sem consequências sérias</a:t>
            </a:r>
          </a:p>
          <a:p>
            <a:pPr marL="914400" lvl="1" indent="-514350">
              <a:lnSpc>
                <a:spcPct val="90000"/>
              </a:lnSpc>
              <a:buNone/>
              <a:defRPr/>
            </a:pPr>
            <a:r>
              <a:rPr lang="pt-BR" sz="1600" dirty="0" smtClean="0"/>
              <a:t>	</a:t>
            </a:r>
            <a:r>
              <a:rPr lang="pt-BR" sz="1600" dirty="0" smtClean="0"/>
              <a:t>	  para idosos – provável </a:t>
            </a:r>
            <a:r>
              <a:rPr lang="pt-BR" sz="1600" b="1" dirty="0" smtClean="0"/>
              <a:t>e </a:t>
            </a:r>
            <a:r>
              <a:rPr lang="pt-BR" sz="1600" dirty="0" smtClean="0"/>
              <a:t>com consequências sérias</a:t>
            </a:r>
            <a:endParaRPr lang="pt-BR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2. </a:t>
            </a:r>
            <a:r>
              <a:rPr lang="pt-BR" sz="2800" u="sng" dirty="0" smtClean="0"/>
              <a:t>aumentar a percepção de eficiência / defesa</a:t>
            </a:r>
            <a:r>
              <a:rPr lang="pt-BR" sz="2800" dirty="0" smtClean="0"/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pt-BR" sz="2000" dirty="0" smtClean="0"/>
              <a:t>a. especificando como evitar o perigo ou sua proliferação (</a:t>
            </a:r>
            <a:r>
              <a:rPr lang="pt-BR" sz="2000" u="sng" dirty="0" smtClean="0"/>
              <a:t>eficiência pessoal</a:t>
            </a:r>
            <a:r>
              <a:rPr lang="pt-BR" sz="2000" dirty="0" smtClean="0"/>
              <a:t>) Ex. Use </a:t>
            </a:r>
            <a:r>
              <a:rPr lang="pt-BR" sz="2000" dirty="0" err="1" smtClean="0"/>
              <a:t>alcool</a:t>
            </a:r>
            <a:r>
              <a:rPr lang="pt-BR" sz="2000" dirty="0" smtClean="0"/>
              <a:t> gel x Lave as mãos</a:t>
            </a:r>
            <a:endParaRPr lang="pt-BR" sz="2000" dirty="0" smtClean="0"/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pt-BR" sz="2000" dirty="0" smtClean="0"/>
              <a:t>b. por quê a forma proposta é efetiva para minimizar ou eliminar o risco (</a:t>
            </a:r>
            <a:r>
              <a:rPr lang="pt-BR" sz="2000" u="sng" dirty="0" smtClean="0"/>
              <a:t>eficiência da resposta</a:t>
            </a:r>
            <a:r>
              <a:rPr lang="pt-BR" sz="2000" dirty="0" smtClean="0"/>
              <a:t>)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pt-BR" sz="2000" dirty="0" smtClean="0"/>
              <a:t>	</a:t>
            </a:r>
            <a:r>
              <a:rPr lang="pt-BR" sz="2000" dirty="0" smtClean="0"/>
              <a:t>Ex. Vírus tem capa de gordura que dissolve com sabão ou </a:t>
            </a:r>
            <a:r>
              <a:rPr lang="pt-BR" sz="2000" dirty="0" err="1" smtClean="0"/>
              <a:t>Alcool</a:t>
            </a:r>
            <a:r>
              <a:rPr lang="pt-BR" sz="2000" dirty="0" smtClean="0"/>
              <a:t> gel  - assim </a:t>
            </a:r>
            <a:r>
              <a:rPr lang="pt-BR" sz="2000" u="sng" dirty="0" smtClean="0"/>
              <a:t>mata</a:t>
            </a:r>
            <a:r>
              <a:rPr lang="pt-BR" sz="2000" dirty="0" smtClean="0"/>
              <a:t> </a:t>
            </a:r>
            <a:r>
              <a:rPr lang="pt-BR" sz="2000" u="sng" dirty="0" smtClean="0"/>
              <a:t>todos</a:t>
            </a:r>
            <a:r>
              <a:rPr lang="pt-BR" sz="2000" dirty="0" smtClean="0"/>
              <a:t> os vírus</a:t>
            </a:r>
            <a:endParaRPr lang="pt-BR" sz="2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600" smtClean="0"/>
              <a:t>II - O modelo de processamento paralelo</a:t>
            </a:r>
            <a:br>
              <a:rPr lang="pt-BR" sz="3600" smtClean="0"/>
            </a:br>
            <a:r>
              <a:rPr lang="pt-BR" sz="3600" smtClean="0"/>
              <a:t>(EPPM)</a:t>
            </a:r>
            <a:r>
              <a:rPr lang="pt-BR" sz="2000" smtClean="0"/>
              <a:t>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62488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sz="2800" dirty="0" smtClean="0"/>
              <a:t>1. Descrição</a:t>
            </a:r>
            <a:r>
              <a:rPr lang="pt-BR" sz="2000" dirty="0" smtClean="0">
                <a:solidFill>
                  <a:schemeClr val="tx2"/>
                </a:solidFill>
              </a:rPr>
              <a:t>(cont.)</a:t>
            </a:r>
          </a:p>
          <a:p>
            <a:pPr>
              <a:buFontTx/>
              <a:buNone/>
            </a:pPr>
            <a:r>
              <a:rPr lang="pt-BR" sz="2000" b="1" dirty="0" smtClean="0">
                <a:solidFill>
                  <a:schemeClr val="tx2"/>
                </a:solidFill>
              </a:rPr>
              <a:t>SUMÁRIO:</a:t>
            </a:r>
          </a:p>
          <a:p>
            <a:pPr>
              <a:buFontTx/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pt-BR" sz="1600" b="1" dirty="0" smtClean="0">
                <a:solidFill>
                  <a:schemeClr val="tx2"/>
                </a:solidFill>
              </a:rPr>
              <a:t>Exemplos:</a:t>
            </a:r>
          </a:p>
          <a:p>
            <a:pPr>
              <a:buFontTx/>
              <a:buNone/>
            </a:pPr>
            <a:r>
              <a:rPr lang="pt-BR" sz="1600" b="1" dirty="0" smtClean="0">
                <a:solidFill>
                  <a:schemeClr val="tx2"/>
                </a:solidFill>
              </a:rPr>
              <a:t>1. </a:t>
            </a:r>
            <a:r>
              <a:rPr lang="pt-BR" sz="1600" b="1" dirty="0" smtClean="0">
                <a:solidFill>
                  <a:schemeClr val="tx2"/>
                </a:solidFill>
              </a:rPr>
              <a:t>Vírus é perigoso: Posso usar máscara o tempo todo</a:t>
            </a:r>
            <a:endParaRPr lang="pt-BR" sz="1600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pt-BR" sz="1600" b="1" dirty="0" smtClean="0">
                <a:solidFill>
                  <a:schemeClr val="tx2"/>
                </a:solidFill>
              </a:rPr>
              <a:t>2. </a:t>
            </a:r>
            <a:r>
              <a:rPr lang="pt-BR" sz="1600" b="1" dirty="0" smtClean="0">
                <a:solidFill>
                  <a:schemeClr val="tx2"/>
                </a:solidFill>
              </a:rPr>
              <a:t>Vírus é perigoso: </a:t>
            </a:r>
            <a:r>
              <a:rPr lang="pt-BR" sz="1600" b="1" dirty="0" smtClean="0">
                <a:solidFill>
                  <a:schemeClr val="tx2"/>
                </a:solidFill>
              </a:rPr>
              <a:t> Não consigo usar máscara </a:t>
            </a:r>
            <a:endParaRPr lang="pt-BR" sz="1600" b="1" dirty="0" smtClean="0">
              <a:solidFill>
                <a:schemeClr val="tx2"/>
              </a:solidFill>
            </a:endParaRPr>
          </a:p>
        </p:txBody>
      </p:sp>
      <p:sp>
        <p:nvSpPr>
          <p:cNvPr id="8196" name="CaixaDeTexto 6"/>
          <p:cNvSpPr txBox="1">
            <a:spLocks noChangeArrowheads="1"/>
          </p:cNvSpPr>
          <p:nvPr/>
        </p:nvSpPr>
        <p:spPr bwMode="auto">
          <a:xfrm>
            <a:off x="928688" y="3429000"/>
            <a:ext cx="149225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Risco Alto</a:t>
            </a:r>
          </a:p>
        </p:txBody>
      </p:sp>
      <p:sp>
        <p:nvSpPr>
          <p:cNvPr id="8197" name="CaixaDeTexto 7"/>
          <p:cNvSpPr txBox="1">
            <a:spLocks noChangeArrowheads="1"/>
          </p:cNvSpPr>
          <p:nvPr/>
        </p:nvSpPr>
        <p:spPr bwMode="auto">
          <a:xfrm>
            <a:off x="2936875" y="2928938"/>
            <a:ext cx="2017713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Eficiência Alta</a:t>
            </a:r>
          </a:p>
        </p:txBody>
      </p:sp>
      <p:sp>
        <p:nvSpPr>
          <p:cNvPr id="8198" name="CaixaDeTexto 8"/>
          <p:cNvSpPr txBox="1">
            <a:spLocks noChangeArrowheads="1"/>
          </p:cNvSpPr>
          <p:nvPr/>
        </p:nvSpPr>
        <p:spPr bwMode="auto">
          <a:xfrm>
            <a:off x="2857500" y="3752850"/>
            <a:ext cx="22225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Eficiência Baixa</a:t>
            </a:r>
          </a:p>
        </p:txBody>
      </p:sp>
      <p:sp>
        <p:nvSpPr>
          <p:cNvPr id="8199" name="CaixaDeTexto 9"/>
          <p:cNvSpPr txBox="1">
            <a:spLocks noChangeArrowheads="1"/>
          </p:cNvSpPr>
          <p:nvPr/>
        </p:nvSpPr>
        <p:spPr bwMode="auto">
          <a:xfrm>
            <a:off x="5554663" y="2857500"/>
            <a:ext cx="126047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Proteção</a:t>
            </a:r>
          </a:p>
        </p:txBody>
      </p:sp>
      <p:sp>
        <p:nvSpPr>
          <p:cNvPr id="8200" name="CaixaDeTexto 10"/>
          <p:cNvSpPr txBox="1">
            <a:spLocks noChangeArrowheads="1"/>
          </p:cNvSpPr>
          <p:nvPr/>
        </p:nvSpPr>
        <p:spPr bwMode="auto">
          <a:xfrm>
            <a:off x="5740400" y="3714750"/>
            <a:ext cx="90328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Medo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5813" y="4752975"/>
            <a:ext cx="1697037" cy="461963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Risco Baixo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94000" y="4429125"/>
            <a:ext cx="2017713" cy="461963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Eficiência Alta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714625" y="5253038"/>
            <a:ext cx="2222500" cy="461962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Eficiência Baixa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32450" y="4357688"/>
            <a:ext cx="2225675" cy="461962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Ignora problema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597525" y="5214938"/>
            <a:ext cx="2379663" cy="461962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Ignora mensagem</a:t>
            </a:r>
          </a:p>
        </p:txBody>
      </p:sp>
      <p:cxnSp>
        <p:nvCxnSpPr>
          <p:cNvPr id="8206" name="Conector de seta reta 17"/>
          <p:cNvCxnSpPr>
            <a:cxnSpLocks noChangeShapeType="1"/>
            <a:stCxn id="8196" idx="3"/>
          </p:cNvCxnSpPr>
          <p:nvPr/>
        </p:nvCxnSpPr>
        <p:spPr bwMode="auto">
          <a:xfrm flipV="1">
            <a:off x="2420938" y="3357563"/>
            <a:ext cx="436562" cy="3016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8207" name="Conector de seta reta 19"/>
          <p:cNvCxnSpPr>
            <a:cxnSpLocks noChangeShapeType="1"/>
            <a:stCxn id="8196" idx="3"/>
          </p:cNvCxnSpPr>
          <p:nvPr/>
        </p:nvCxnSpPr>
        <p:spPr bwMode="auto">
          <a:xfrm>
            <a:off x="2420938" y="3659188"/>
            <a:ext cx="365125" cy="269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8208" name="Conector de seta reta 21"/>
          <p:cNvCxnSpPr>
            <a:cxnSpLocks noChangeShapeType="1"/>
            <a:stCxn id="8197" idx="3"/>
          </p:cNvCxnSpPr>
          <p:nvPr/>
        </p:nvCxnSpPr>
        <p:spPr bwMode="auto">
          <a:xfrm flipV="1">
            <a:off x="4954588" y="3143250"/>
            <a:ext cx="546100" cy="15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8209" name="Conector de seta reta 23"/>
          <p:cNvCxnSpPr>
            <a:cxnSpLocks noChangeShapeType="1"/>
            <a:stCxn id="8198" idx="3"/>
            <a:endCxn id="8200" idx="1"/>
          </p:cNvCxnSpPr>
          <p:nvPr/>
        </p:nvCxnSpPr>
        <p:spPr bwMode="auto">
          <a:xfrm flipV="1">
            <a:off x="5080000" y="3944938"/>
            <a:ext cx="660400" cy="396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8210" name="Conector de seta reta 24"/>
          <p:cNvCxnSpPr>
            <a:cxnSpLocks noChangeShapeType="1"/>
            <a:endCxn id="13" idx="1"/>
          </p:cNvCxnSpPr>
          <p:nvPr/>
        </p:nvCxnSpPr>
        <p:spPr bwMode="auto">
          <a:xfrm rot="5400000" flipH="1" flipV="1">
            <a:off x="2468563" y="4691063"/>
            <a:ext cx="357187" cy="2936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8211" name="Conector de seta reta 25"/>
          <p:cNvCxnSpPr>
            <a:cxnSpLocks noChangeShapeType="1"/>
            <a:endCxn id="13" idx="1"/>
          </p:cNvCxnSpPr>
          <p:nvPr/>
        </p:nvCxnSpPr>
        <p:spPr bwMode="auto">
          <a:xfrm rot="5400000" flipH="1" flipV="1">
            <a:off x="2468563" y="4691063"/>
            <a:ext cx="357187" cy="2936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8212" name="Conector de seta reta 29"/>
          <p:cNvCxnSpPr>
            <a:cxnSpLocks noChangeShapeType="1"/>
            <a:stCxn id="12" idx="3"/>
            <a:endCxn id="14" idx="1"/>
          </p:cNvCxnSpPr>
          <p:nvPr/>
        </p:nvCxnSpPr>
        <p:spPr bwMode="auto">
          <a:xfrm>
            <a:off x="2482850" y="4984750"/>
            <a:ext cx="231775" cy="500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8213" name="Conector de seta reta 31"/>
          <p:cNvCxnSpPr>
            <a:cxnSpLocks noChangeShapeType="1"/>
            <a:stCxn id="13" idx="3"/>
          </p:cNvCxnSpPr>
          <p:nvPr/>
        </p:nvCxnSpPr>
        <p:spPr bwMode="auto">
          <a:xfrm flipV="1">
            <a:off x="4811713" y="4643438"/>
            <a:ext cx="760412" cy="15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8214" name="Conector de seta reta 33"/>
          <p:cNvCxnSpPr>
            <a:cxnSpLocks noChangeShapeType="1"/>
            <a:stCxn id="14" idx="3"/>
            <a:endCxn id="16" idx="1"/>
          </p:cNvCxnSpPr>
          <p:nvPr/>
        </p:nvCxnSpPr>
        <p:spPr bwMode="auto">
          <a:xfrm flipV="1">
            <a:off x="4937125" y="5445125"/>
            <a:ext cx="660400" cy="396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35" name="Elipse 34"/>
          <p:cNvSpPr>
            <a:spLocks noChangeArrowheads="1"/>
          </p:cNvSpPr>
          <p:nvPr/>
        </p:nvSpPr>
        <p:spPr bwMode="auto">
          <a:xfrm>
            <a:off x="2643188" y="3500438"/>
            <a:ext cx="5143500" cy="9286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6" name="Elipse 35"/>
          <p:cNvSpPr>
            <a:spLocks noChangeArrowheads="1"/>
          </p:cNvSpPr>
          <p:nvPr/>
        </p:nvSpPr>
        <p:spPr bwMode="auto">
          <a:xfrm>
            <a:off x="2500313" y="5000625"/>
            <a:ext cx="5715000" cy="9286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600" smtClean="0"/>
              <a:t>II - O modelo de processamento paralelo</a:t>
            </a:r>
            <a:br>
              <a:rPr lang="pt-BR" sz="3600" smtClean="0"/>
            </a:br>
            <a:r>
              <a:rPr lang="pt-BR" sz="3600" smtClean="0"/>
              <a:t>(EPPM)</a:t>
            </a:r>
            <a:r>
              <a:rPr lang="pt-BR" sz="2000" smtClean="0"/>
              <a:t>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pt-BR" sz="2400" dirty="0" smtClean="0"/>
              <a:t>1. Descrição</a:t>
            </a:r>
            <a:r>
              <a:rPr lang="pt-BR" sz="1800" dirty="0" smtClean="0">
                <a:solidFill>
                  <a:schemeClr val="tx2"/>
                </a:solidFill>
              </a:rPr>
              <a:t>(cont.)</a:t>
            </a:r>
          </a:p>
          <a:p>
            <a:pPr>
              <a:buFontTx/>
              <a:buNone/>
            </a:pPr>
            <a:r>
              <a:rPr lang="pt-BR" sz="1800" b="1" dirty="0" smtClean="0">
                <a:solidFill>
                  <a:schemeClr val="tx2"/>
                </a:solidFill>
              </a:rPr>
              <a:t>SUMÁRIO:</a:t>
            </a:r>
          </a:p>
          <a:p>
            <a:r>
              <a:rPr lang="pt-BR" sz="2400" dirty="0" smtClean="0"/>
              <a:t>Temos então que o foco está na:</a:t>
            </a:r>
          </a:p>
          <a:p>
            <a:r>
              <a:rPr lang="pt-BR" sz="2400" dirty="0" smtClean="0"/>
              <a:t> Percepção de possibilidade de agir = eficiência:</a:t>
            </a:r>
          </a:p>
          <a:p>
            <a:pPr lvl="1"/>
            <a:r>
              <a:rPr lang="pt-BR" sz="2000" u="sng" dirty="0" smtClean="0"/>
              <a:t>COM </a:t>
            </a:r>
            <a:r>
              <a:rPr lang="pt-BR" sz="2000" u="sng" dirty="0" smtClean="0"/>
              <a:t>EFICIÊNCIA</a:t>
            </a:r>
            <a:r>
              <a:rPr lang="pt-BR" sz="2000" dirty="0" smtClean="0"/>
              <a:t> </a:t>
            </a:r>
            <a:r>
              <a:rPr lang="pt-BR" sz="2000" u="sng" dirty="0" smtClean="0"/>
              <a:t>: </a:t>
            </a:r>
            <a:r>
              <a:rPr lang="pt-BR" sz="2000" u="sng" dirty="0" smtClean="0"/>
              <a:t>Controle do perigo  = Proteção - </a:t>
            </a:r>
            <a:r>
              <a:rPr lang="pt-BR" sz="2000" dirty="0" smtClean="0"/>
              <a:t>exige </a:t>
            </a:r>
            <a:r>
              <a:rPr lang="pt-BR" sz="2000" b="1" u="sng" dirty="0" smtClean="0"/>
              <a:t>ação</a:t>
            </a:r>
            <a:r>
              <a:rPr lang="pt-BR" sz="2000" dirty="0" smtClean="0"/>
              <a:t>: mensagem provoca mudança de atitude, intenções ou comportamento</a:t>
            </a:r>
          </a:p>
          <a:p>
            <a:pPr lvl="1"/>
            <a:r>
              <a:rPr lang="pt-BR" sz="2000" u="sng" dirty="0" smtClean="0"/>
              <a:t>SEM EFICIÊNCIA</a:t>
            </a:r>
            <a:r>
              <a:rPr lang="pt-BR" sz="2000" dirty="0" smtClean="0"/>
              <a:t> : </a:t>
            </a:r>
            <a:r>
              <a:rPr lang="pt-BR" sz="2000" dirty="0" smtClean="0"/>
              <a:t>Controle do </a:t>
            </a:r>
            <a:r>
              <a:rPr lang="pt-BR" sz="2000" u="sng" dirty="0" smtClean="0"/>
              <a:t>medo</a:t>
            </a:r>
            <a:r>
              <a:rPr lang="pt-BR" sz="2000" dirty="0" smtClean="0"/>
              <a:t> = Fator </a:t>
            </a:r>
            <a:r>
              <a:rPr lang="pt-BR" sz="2000" u="sng" dirty="0" smtClean="0"/>
              <a:t>emocional - exige </a:t>
            </a:r>
            <a:r>
              <a:rPr lang="pt-BR" sz="2000" b="1" u="sng" dirty="0" smtClean="0"/>
              <a:t>fuga</a:t>
            </a:r>
            <a:r>
              <a:rPr lang="pt-BR" sz="2400" dirty="0" smtClean="0"/>
              <a:t>: </a:t>
            </a:r>
            <a:r>
              <a:rPr lang="pt-BR" sz="2000" dirty="0" smtClean="0"/>
              <a:t>controla a sensação e não o perigo (alto risco/baixa eficiência) - indivíduo não consegue lidar com o problema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Pages>13</Pages>
  <Words>1146</Words>
  <Application>Microsoft Office PowerPoint</Application>
  <PresentationFormat>Apresentação na tela (4:3)</PresentationFormat>
  <Paragraphs>237</Paragraphs>
  <Slides>24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Estrutura padrão</vt:lpstr>
      <vt:lpstr>Gerando mensagens efetivas em comunicação de riscos</vt:lpstr>
      <vt:lpstr>Introdução</vt:lpstr>
      <vt:lpstr>Introdução(cont.)</vt:lpstr>
      <vt:lpstr>II - O modelo de processamento paralelo (EPPM)</vt:lpstr>
      <vt:lpstr>I - O componente medo em mensagens de risco</vt:lpstr>
      <vt:lpstr>Campanha e realidade</vt:lpstr>
      <vt:lpstr>I - O componente medo em mensagens de risco(cont.)</vt:lpstr>
      <vt:lpstr>II - O modelo de processamento paralelo (EPPM)(cont.)</vt:lpstr>
      <vt:lpstr>II - O modelo de processamento paralelo (EPPM)(cont.)</vt:lpstr>
      <vt:lpstr>II - O modelo de processamento paralelo (EPPM)(cont.)</vt:lpstr>
      <vt:lpstr>III - Avaliando o Estado da População </vt:lpstr>
      <vt:lpstr>Amigos dos amigos são mais centrais em uma rede</vt:lpstr>
      <vt:lpstr>Detectando Contaminação  Social Network Sensors for Early Detection of Contagious Outbreaks  Nicholas A. Christakis1,2*, James H. Fowler3,4  </vt:lpstr>
      <vt:lpstr>Zika-Virus-Related Photo Sharing on Pinterest and Instagram</vt:lpstr>
      <vt:lpstr>Exemplos de escalas</vt:lpstr>
      <vt:lpstr>IV - Formas de atuação</vt:lpstr>
      <vt:lpstr>IV - Formas de atuação(cont.)</vt:lpstr>
      <vt:lpstr>Campanhas anteriores: Foco em eficiência</vt:lpstr>
      <vt:lpstr>Sucesso da Camisinha</vt:lpstr>
      <vt:lpstr>Campanhas recentes 2017</vt:lpstr>
      <vt:lpstr>“Motivos” para fumar</vt:lpstr>
      <vt:lpstr>Campanhas anti-tabagismo</vt:lpstr>
      <vt:lpstr>Campanhas recentes nos maços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Gerando mensagens efetivas em comunicação de riscos</dc:title>
  <dc:creator>Leandro Batista</dc:creator>
  <cp:lastModifiedBy>Leandro</cp:lastModifiedBy>
  <cp:revision>72</cp:revision>
  <cp:lastPrinted>2000-10-24T21:12:40Z</cp:lastPrinted>
  <dcterms:created xsi:type="dcterms:W3CDTF">1999-06-16T12:56:38Z</dcterms:created>
  <dcterms:modified xsi:type="dcterms:W3CDTF">2020-06-17T21:43:42Z</dcterms:modified>
</cp:coreProperties>
</file>