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71" r:id="rId4"/>
    <p:sldId id="272" r:id="rId5"/>
    <p:sldId id="273" r:id="rId6"/>
    <p:sldId id="262" r:id="rId7"/>
    <p:sldId id="270" r:id="rId8"/>
    <p:sldId id="274" r:id="rId9"/>
    <p:sldId id="275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4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30-9D5C-4165-B49E-BD870DB59682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9D4D0-085E-4F94-811A-0A992F05D6F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CEAF-69DB-4DE9-B42E-CF6FC258365B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A8F22-A6E1-4599-9CC0-B459C5365E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AC8D2-707E-4C71-89C2-D09AB51956D0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B741-195E-4B05-A098-0730CFFF7E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9FF77-BC64-4BC1-9303-D35A1BCA6679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A9BC-9F62-40D8-AD7B-C9F0026660C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C794-E0C6-4BD6-84EA-DF2A7B81C370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C24BB-BA8E-4D58-8817-2CE926F7721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8EDE6-8EA8-4437-922D-EB8704D10005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C1763-B97B-4164-86D4-3DB0BABC38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F9B6-9C25-4F6E-9F45-183EF6A5B366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600C-456B-40F6-AD3D-16F887628A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9C18-D542-4A3E-AA2A-46BF8218C8A0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99A25-AE88-4132-B923-262192C223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66A6-733D-4219-933E-6D0FE78F0E72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FF9DE-A07F-4A9D-95E3-6B6D59E522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B19F9-AFB0-4614-A747-ACE7BCF77907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FB8C-53F9-4C77-810F-012C81EC83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281F-6719-4258-8F0C-383F9B89B7BB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23B4F-80F4-4E6C-A019-12A63CA0AE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BDDE7D-F3F7-4050-85BD-DA1F0A53E8F8}" type="datetimeFigureOut">
              <a:rPr lang="pt-BR"/>
              <a:pPr>
                <a:defRPr/>
              </a:pPr>
              <a:t>22/02/2018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EC7E2E-A20C-497F-9A76-9790293953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0825" y="1720841"/>
            <a:ext cx="4321175" cy="341632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6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Lengua </a:t>
            </a:r>
          </a:p>
          <a:p>
            <a:pPr>
              <a:defRPr/>
            </a:pPr>
            <a:r>
              <a:rPr lang="es-ES" sz="6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Española III</a:t>
            </a:r>
          </a:p>
          <a:p>
            <a:pPr>
              <a:defRPr/>
            </a:pPr>
            <a:endParaRPr lang="es-ES" sz="4800" b="1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4800" dirty="0">
                <a:solidFill>
                  <a:srgbClr val="C00000"/>
                </a:solidFill>
                <a:latin typeface="+mn-lt"/>
              </a:rPr>
              <a:t>Profesor: Beni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96413EB3-8A41-44FE-B7EC-6EF660780036}"/>
              </a:ext>
            </a:extLst>
          </p:cNvPr>
          <p:cNvGrpSpPr/>
          <p:nvPr/>
        </p:nvGrpSpPr>
        <p:grpSpPr>
          <a:xfrm>
            <a:off x="4643437" y="0"/>
            <a:ext cx="4520032" cy="6858000"/>
            <a:chOff x="4643437" y="0"/>
            <a:chExt cx="4520032" cy="6858000"/>
          </a:xfrm>
        </p:grpSpPr>
        <p:grpSp>
          <p:nvGrpSpPr>
            <p:cNvPr id="6" name="Agrupar 5">
              <a:extLst>
                <a:ext uri="{FF2B5EF4-FFF2-40B4-BE49-F238E27FC236}">
                  <a16:creationId xmlns:a16="http://schemas.microsoft.com/office/drawing/2014/main" id="{58A9EB44-F5DF-49B4-AE0D-F675A4288E04}"/>
                </a:ext>
              </a:extLst>
            </p:cNvPr>
            <p:cNvGrpSpPr/>
            <p:nvPr/>
          </p:nvGrpSpPr>
          <p:grpSpPr>
            <a:xfrm>
              <a:off x="4643438" y="0"/>
              <a:ext cx="4500562" cy="4437112"/>
              <a:chOff x="526953" y="457200"/>
              <a:chExt cx="3075633" cy="2969618"/>
            </a:xfrm>
          </p:grpSpPr>
          <p:pic>
            <p:nvPicPr>
              <p:cNvPr id="9" name="Picture 2" descr="Resultado de imagem para ñ">
                <a:extLst>
                  <a:ext uri="{FF2B5EF4-FFF2-40B4-BE49-F238E27FC236}">
                    <a16:creationId xmlns:a16="http://schemas.microsoft.com/office/drawing/2014/main" id="{2E689108-19F6-4523-BDA6-66FF9FF49D2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809" r="26685"/>
              <a:stretch/>
            </p:blipFill>
            <p:spPr bwMode="auto">
              <a:xfrm>
                <a:off x="1546419" y="457200"/>
                <a:ext cx="904875" cy="9774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Resultado de imagem para ñ">
                <a:extLst>
                  <a:ext uri="{FF2B5EF4-FFF2-40B4-BE49-F238E27FC236}">
                    <a16:creationId xmlns:a16="http://schemas.microsoft.com/office/drawing/2014/main" id="{B78F3781-59B2-45A1-94A9-FB1DE48544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4302" y="1431009"/>
                <a:ext cx="984444" cy="993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6" descr="Resultado de imagem para ñ">
                <a:extLst>
                  <a:ext uri="{FF2B5EF4-FFF2-40B4-BE49-F238E27FC236}">
                    <a16:creationId xmlns:a16="http://schemas.microsoft.com/office/drawing/2014/main" id="{1F478D41-BEFA-411A-BF8C-4C5073E7BD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906" t="18611" r="30235" b="17222"/>
              <a:stretch/>
            </p:blipFill>
            <p:spPr bwMode="auto">
              <a:xfrm>
                <a:off x="526953" y="2426088"/>
                <a:ext cx="984444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Resultado de imagem para ñ">
                <a:extLst>
                  <a:ext uri="{FF2B5EF4-FFF2-40B4-BE49-F238E27FC236}">
                    <a16:creationId xmlns:a16="http://schemas.microsoft.com/office/drawing/2014/main" id="{4581A12C-3B66-45DB-BCED-06CE55C7A7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6953" y="1441644"/>
                <a:ext cx="984444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0" descr="Resultado de imagem para ñ">
                <a:extLst>
                  <a:ext uri="{FF2B5EF4-FFF2-40B4-BE49-F238E27FC236}">
                    <a16:creationId xmlns:a16="http://schemas.microsoft.com/office/drawing/2014/main" id="{9A0977D5-19FC-451D-B7F4-E023640EB9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03" y="468235"/>
                <a:ext cx="984444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6" descr="Resultado de imagem para ñ">
                <a:extLst>
                  <a:ext uri="{FF2B5EF4-FFF2-40B4-BE49-F238E27FC236}">
                    <a16:creationId xmlns:a16="http://schemas.microsoft.com/office/drawing/2014/main" id="{39D1B3FA-C168-426E-A8AF-C17755FF48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5839" y="464796"/>
                <a:ext cx="1106747" cy="984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8" descr="Resultado de imagem para ñ">
                <a:extLst>
                  <a:ext uri="{FF2B5EF4-FFF2-40B4-BE49-F238E27FC236}">
                    <a16:creationId xmlns:a16="http://schemas.microsoft.com/office/drawing/2014/main" id="{E932A240-DBE2-411E-A42F-A23834B188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4746" y="2419132"/>
                <a:ext cx="717743" cy="1007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20" descr="Resultado de imagem para ñ">
                <a:extLst>
                  <a:ext uri="{FF2B5EF4-FFF2-40B4-BE49-F238E27FC236}">
                    <a16:creationId xmlns:a16="http://schemas.microsoft.com/office/drawing/2014/main" id="{8559EFC3-A906-498F-9F60-B4711C476E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1396" y="1456196"/>
                <a:ext cx="984443" cy="9629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22" descr="Resultado de imagem para ñ">
                <a:extLst>
                  <a:ext uri="{FF2B5EF4-FFF2-40B4-BE49-F238E27FC236}">
                    <a16:creationId xmlns:a16="http://schemas.microsoft.com/office/drawing/2014/main" id="{214ABACE-BFAC-4531-930B-D78184EA59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7211" y="2414466"/>
                <a:ext cx="1095375" cy="10076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" name="Imagem 6" descr="Uma imagem contendo texto, objeto&#10;&#10;Descrição gerada com alta confiança">
              <a:extLst>
                <a:ext uri="{FF2B5EF4-FFF2-40B4-BE49-F238E27FC236}">
                  <a16:creationId xmlns:a16="http://schemas.microsoft.com/office/drawing/2014/main" id="{6AF79977-E0EE-4D55-8858-4503BE6DA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53" b="33624"/>
            <a:stretch/>
          </p:blipFill>
          <p:spPr>
            <a:xfrm>
              <a:off x="4645512" y="4413671"/>
              <a:ext cx="4517957" cy="1438789"/>
            </a:xfrm>
            <a:prstGeom prst="rect">
              <a:avLst/>
            </a:prstGeom>
          </p:spPr>
        </p:pic>
        <p:pic>
          <p:nvPicPr>
            <p:cNvPr id="8" name="Imagem 7" descr="Uma imagem contendo texto, objeto&#10;&#10;Descrição gerada com alta confiança">
              <a:extLst>
                <a:ext uri="{FF2B5EF4-FFF2-40B4-BE49-F238E27FC236}">
                  <a16:creationId xmlns:a16="http://schemas.microsoft.com/office/drawing/2014/main" id="{B301DFBB-2F2B-49AF-B9EF-8924871CC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00"/>
            <a:stretch/>
          </p:blipFill>
          <p:spPr>
            <a:xfrm>
              <a:off x="4643437" y="5831793"/>
              <a:ext cx="4517957" cy="1026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50825" y="260350"/>
            <a:ext cx="8281988" cy="60939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5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Calendario</a:t>
            </a:r>
          </a:p>
          <a:p>
            <a:pPr>
              <a:defRPr/>
            </a:pPr>
            <a:endParaRPr lang="es-ES" sz="24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Días: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lunes y jueves  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           21:10 a 22:40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Inicio: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26/2</a:t>
            </a:r>
          </a:p>
          <a:p>
            <a:pPr>
              <a:defRPr/>
            </a:pPr>
            <a:endParaRPr lang="es-ES" sz="2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 escrita parcial: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26/4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 escrita final: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25/6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Segunda llamada: 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28/6</a:t>
            </a: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 de recuperación: </a:t>
            </a:r>
            <a:r>
              <a:rPr lang="es-ES" sz="2400" dirty="0">
                <a:solidFill>
                  <a:srgbClr val="C00000"/>
                </a:solidFill>
                <a:latin typeface="+mn-lt"/>
              </a:rPr>
              <a:t> 25/7 </a:t>
            </a:r>
          </a:p>
          <a:p>
            <a:pPr>
              <a:defRPr/>
            </a:pPr>
            <a:endParaRPr lang="es-ES" sz="2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 hay clase: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26 y 29/3 [Semana Santa]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30/4 [Puente Día del Trabajo]</a:t>
            </a:r>
          </a:p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31/5 [Corpus Christi]</a:t>
            </a:r>
          </a:p>
        </p:txBody>
      </p:sp>
      <p:pic>
        <p:nvPicPr>
          <p:cNvPr id="5" name="Picture 24" descr="Resultado de imagem para ampulheta">
            <a:extLst>
              <a:ext uri="{FF2B5EF4-FFF2-40B4-BE49-F238E27FC236}">
                <a16:creationId xmlns:a16="http://schemas.microsoft.com/office/drawing/2014/main" id="{E500CAA5-0EBA-4A1E-A8D0-28AC3D969B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0" r="13006"/>
          <a:stretch/>
        </p:blipFill>
        <p:spPr bwMode="auto">
          <a:xfrm>
            <a:off x="4572000" y="573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4222041"/>
            <a:ext cx="2425601" cy="243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26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Evaluación y frecuencia: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648" y="1844675"/>
            <a:ext cx="7086940" cy="46474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Instrumentos de evaluación: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escrita (2), prueba oral, tareas de casa,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prácticas en clase.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Pesos: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escrita parcial (PP) – 20%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escrita final (PF) – 35%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prueba oral (PO) – 25%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actividades de participación (AP) – 20%</a:t>
            </a:r>
            <a:endParaRPr lang="es-ES" sz="24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endParaRPr lang="es-ES" sz="3200" b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020" y="4581128"/>
            <a:ext cx="2067804" cy="20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26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Evaluación y frecuencia: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648" y="1505471"/>
            <a:ext cx="8279702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Pruebas escritas:</a:t>
            </a:r>
            <a:r>
              <a:rPr lang="es-ES" sz="3200" dirty="0">
                <a:latin typeface="+mn-lt"/>
              </a:rPr>
              <a:t> </a:t>
            </a:r>
            <a:r>
              <a:rPr lang="es-ES" sz="2800" dirty="0">
                <a:solidFill>
                  <a:srgbClr val="C00000"/>
                </a:solidFill>
                <a:latin typeface="+mn-lt"/>
              </a:rPr>
              <a:t>en clase, individuales y sin consulta</a:t>
            </a:r>
          </a:p>
          <a:p>
            <a:pPr>
              <a:defRPr/>
            </a:pP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Pruebas orales: </a:t>
            </a:r>
            <a:r>
              <a:rPr lang="es-ES" sz="2800" dirty="0">
                <a:solidFill>
                  <a:srgbClr val="C00000"/>
                </a:solidFill>
                <a:latin typeface="+mn-lt"/>
              </a:rPr>
              <a:t>en clase, en parejas [presentaciones]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Actividades de participación: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1. tareas de casa: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hasta la fecha convenida: valen 100%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después (máximo una semana): valen 80% </a:t>
            </a:r>
          </a:p>
          <a:p>
            <a:pPr>
              <a:defRPr/>
            </a:pPr>
            <a:endParaRPr lang="es-ES" sz="28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2. actividades hechas en clase: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serán evaluados los alumnos que estén en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clase y que hayan realizado la actividad</a:t>
            </a:r>
            <a:endParaRPr lang="es-ES" sz="32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6020" y="4581128"/>
            <a:ext cx="2067804" cy="207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2639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Evaluación y frecuencia: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05648" y="1505471"/>
            <a:ext cx="7095725" cy="5078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Criterios de evaluación: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corrección lingüística, conocimiento del tema y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adecuación a la propuesta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Segunda llamada:</a:t>
            </a:r>
            <a:r>
              <a:rPr lang="es-ES" sz="3200" dirty="0">
                <a:latin typeface="+mn-lt"/>
              </a:rPr>
              <a:t>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deben hacerla solamente los alumnos que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perdieron una de las pruebas escritas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→ el examen engloba todos los contenidos  </a:t>
            </a:r>
          </a:p>
          <a:p>
            <a:pPr>
              <a:defRPr/>
            </a:pPr>
            <a:r>
              <a:rPr lang="es-ES" sz="2800" dirty="0">
                <a:solidFill>
                  <a:srgbClr val="C00000"/>
                </a:solidFill>
                <a:latin typeface="+mn-lt"/>
              </a:rPr>
              <a:t>del curso</a:t>
            </a:r>
          </a:p>
          <a:p>
            <a:pPr>
              <a:defRPr/>
            </a:pPr>
            <a:endParaRPr lang="es-ES" sz="2800" dirty="0">
              <a:solidFill>
                <a:srgbClr val="C00000"/>
              </a:solidFill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Frecuencia mínima: 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75%</a:t>
            </a:r>
            <a:endParaRPr lang="es-ES" sz="36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http://www.mundodastribos.com/wp-content/uploads/2010/01/curso-gratis-pela-internet-com-certifica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4222041"/>
            <a:ext cx="2425601" cy="2434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476375" y="333375"/>
            <a:ext cx="6119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Presentación del curso: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97000" y="1844675"/>
            <a:ext cx="3877985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1: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Subjuntivo 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2: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Condicional</a:t>
            </a:r>
          </a:p>
          <a:p>
            <a:pPr>
              <a:defRPr/>
            </a:pPr>
            <a:endParaRPr lang="es-ES" sz="3200" dirty="0">
              <a:latin typeface="+mn-lt"/>
            </a:endParaRPr>
          </a:p>
          <a:p>
            <a:pPr>
              <a:defRPr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Unidad 3:</a:t>
            </a:r>
            <a:r>
              <a:rPr lang="es-ES" sz="3200" dirty="0">
                <a:latin typeface="+mn-lt"/>
              </a:rPr>
              <a:t> </a:t>
            </a:r>
            <a:r>
              <a:rPr lang="es-ES" sz="3200" dirty="0">
                <a:solidFill>
                  <a:srgbClr val="C00000"/>
                </a:solidFill>
                <a:latin typeface="+mn-lt"/>
              </a:rPr>
              <a:t>Imperativo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76375" y="0"/>
            <a:ext cx="6119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48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Presentación del curso: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219700" y="6092825"/>
            <a:ext cx="19954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Expresión oral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1979613" y="6021388"/>
            <a:ext cx="129857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Escritura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1258888" y="3284538"/>
            <a:ext cx="283686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Comprensión lectora</a:t>
            </a:r>
          </a:p>
        </p:txBody>
      </p:sp>
      <p:pic>
        <p:nvPicPr>
          <p:cNvPr id="8199" name="Picture 4" descr="http://www.papeisdeparedehd.com/download/homem_negro_lendo-1280x800.jpg"/>
          <p:cNvPicPr>
            <a:picLocks noChangeAspect="1" noChangeArrowheads="1"/>
          </p:cNvPicPr>
          <p:nvPr/>
        </p:nvPicPr>
        <p:blipFill>
          <a:blip r:embed="rId2" cstate="print"/>
          <a:srcRect t="25890" r="47157"/>
          <a:stretch>
            <a:fillRect/>
          </a:stretch>
        </p:blipFill>
        <p:spPr bwMode="auto">
          <a:xfrm>
            <a:off x="1547813" y="1196975"/>
            <a:ext cx="237648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2" descr="http://www.brasil.diplo.de/contentblob/1981062/Galeriebild_gross/205919/Musik_Mann.jpg"/>
          <p:cNvPicPr>
            <a:picLocks noChangeAspect="1" noChangeArrowheads="1"/>
          </p:cNvPicPr>
          <p:nvPr/>
        </p:nvPicPr>
        <p:blipFill>
          <a:blip r:embed="rId3" cstate="print"/>
          <a:srcRect l="10133" t="9390" r="16902"/>
          <a:stretch>
            <a:fillRect/>
          </a:stretch>
        </p:blipFill>
        <p:spPr bwMode="auto">
          <a:xfrm>
            <a:off x="5076825" y="765175"/>
            <a:ext cx="24177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8" descr="http://www.planetaeducacao.com.br/portal/imagens/artigos/editorial/04-11-17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149725"/>
            <a:ext cx="24288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6" descr="http://www.psicologia.ufrj.br/nipiac/images/stories/silveira/1.jpg"/>
          <p:cNvPicPr>
            <a:picLocks noChangeAspect="1" noChangeArrowheads="1"/>
          </p:cNvPicPr>
          <p:nvPr/>
        </p:nvPicPr>
        <p:blipFill>
          <a:blip r:embed="rId5" cstate="print"/>
          <a:srcRect l="14891" t="27698"/>
          <a:stretch>
            <a:fillRect/>
          </a:stretch>
        </p:blipFill>
        <p:spPr bwMode="auto">
          <a:xfrm>
            <a:off x="4716463" y="4076700"/>
            <a:ext cx="30241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CaixaDeTexto 24"/>
          <p:cNvSpPr txBox="1"/>
          <p:nvPr/>
        </p:nvSpPr>
        <p:spPr>
          <a:xfrm>
            <a:off x="4859338" y="3283823"/>
            <a:ext cx="2987675" cy="4603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dirty="0">
                <a:solidFill>
                  <a:srgbClr val="C00000"/>
                </a:solidFill>
                <a:latin typeface="+mn-lt"/>
              </a:rPr>
              <a:t>Comprensión auditiva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41651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 lengua como </a:t>
            </a:r>
            <a:r>
              <a:rPr lang="es-ES" sz="44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multisistema</a:t>
            </a:r>
            <a:endParaRPr lang="es-ES" sz="48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3" name="Imagem 12" descr="FullSizeRender (6).jpg"/>
          <p:cNvPicPr>
            <a:picLocks noChangeAspect="1"/>
          </p:cNvPicPr>
          <p:nvPr/>
        </p:nvPicPr>
        <p:blipFill>
          <a:blip r:embed="rId2" cstate="print"/>
          <a:srcRect t="1701" r="34600" b="4851"/>
          <a:stretch>
            <a:fillRect/>
          </a:stretch>
        </p:blipFill>
        <p:spPr>
          <a:xfrm rot="16200000">
            <a:off x="2171139" y="-1009692"/>
            <a:ext cx="4797152" cy="913943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0" y="6148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CASTILHO (2010, apud BAGNO, 2016)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" y="141651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La lengua como </a:t>
            </a:r>
            <a:r>
              <a:rPr lang="es-ES" sz="44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multisistema</a:t>
            </a:r>
            <a:endParaRPr lang="es-ES" sz="4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61488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CASTILHO (2010, apud BAGNO, 2016)</a:t>
            </a:r>
          </a:p>
        </p:txBody>
      </p:sp>
      <p:pic>
        <p:nvPicPr>
          <p:cNvPr id="5" name="Imagem 4" descr="FullSizeRender (7).jpg"/>
          <p:cNvPicPr>
            <a:picLocks noChangeAspect="1"/>
          </p:cNvPicPr>
          <p:nvPr/>
        </p:nvPicPr>
        <p:blipFill>
          <a:blip r:embed="rId2" cstate="print">
            <a:lum/>
          </a:blip>
          <a:srcRect t="2751" r="23400" b="5901"/>
          <a:stretch>
            <a:fillRect/>
          </a:stretch>
        </p:blipFill>
        <p:spPr>
          <a:xfrm rot="16200000">
            <a:off x="2173424" y="-922036"/>
            <a:ext cx="4797152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300</Words>
  <Application>Microsoft Office PowerPoint</Application>
  <PresentationFormat>Apresentação na tela (4:3)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Silvio Koiti Sato</dc:creator>
  <cp:lastModifiedBy>Benivaldo Araújo</cp:lastModifiedBy>
  <cp:revision>89</cp:revision>
  <dcterms:created xsi:type="dcterms:W3CDTF">2010-08-16T11:47:17Z</dcterms:created>
  <dcterms:modified xsi:type="dcterms:W3CDTF">2018-02-22T22:46:12Z</dcterms:modified>
</cp:coreProperties>
</file>