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949" r:id="rId1"/>
  </p:sldMasterIdLst>
  <p:notesMasterIdLst>
    <p:notesMasterId r:id="rId41"/>
  </p:notesMasterIdLst>
  <p:handoutMasterIdLst>
    <p:handoutMasterId r:id="rId42"/>
  </p:handoutMasterIdLst>
  <p:sldIdLst>
    <p:sldId id="440" r:id="rId2"/>
    <p:sldId id="455" r:id="rId3"/>
    <p:sldId id="595" r:id="rId4"/>
    <p:sldId id="489" r:id="rId5"/>
    <p:sldId id="491" r:id="rId6"/>
    <p:sldId id="596" r:id="rId7"/>
    <p:sldId id="598" r:id="rId8"/>
    <p:sldId id="597" r:id="rId9"/>
    <p:sldId id="500" r:id="rId10"/>
    <p:sldId id="566" r:id="rId11"/>
    <p:sldId id="573" r:id="rId12"/>
    <p:sldId id="610" r:id="rId13"/>
    <p:sldId id="567" r:id="rId14"/>
    <p:sldId id="495" r:id="rId15"/>
    <p:sldId id="574" r:id="rId16"/>
    <p:sldId id="494" r:id="rId17"/>
    <p:sldId id="569" r:id="rId18"/>
    <p:sldId id="571" r:id="rId19"/>
    <p:sldId id="572" r:id="rId20"/>
    <p:sldId id="599" r:id="rId21"/>
    <p:sldId id="504" r:id="rId22"/>
    <p:sldId id="584" r:id="rId23"/>
    <p:sldId id="585" r:id="rId24"/>
    <p:sldId id="586" r:id="rId25"/>
    <p:sldId id="583" r:id="rId26"/>
    <p:sldId id="587" r:id="rId27"/>
    <p:sldId id="589" r:id="rId28"/>
    <p:sldId id="600" r:id="rId29"/>
    <p:sldId id="601" r:id="rId30"/>
    <p:sldId id="602" r:id="rId31"/>
    <p:sldId id="603" r:id="rId32"/>
    <p:sldId id="611" r:id="rId33"/>
    <p:sldId id="606" r:id="rId34"/>
    <p:sldId id="607" r:id="rId35"/>
    <p:sldId id="604" r:id="rId36"/>
    <p:sldId id="605" r:id="rId37"/>
    <p:sldId id="608" r:id="rId38"/>
    <p:sldId id="609" r:id="rId39"/>
    <p:sldId id="486" r:id="rId40"/>
  </p:sldIdLst>
  <p:sldSz cx="9144000" cy="6858000" type="screen4x3"/>
  <p:notesSz cx="6808788" cy="9940925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DCDB"/>
    <a:srgbClr val="367C52"/>
    <a:srgbClr val="DDDDDD"/>
    <a:srgbClr val="C0C0C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940675A-B579-460E-94D1-54222C63F5DA}" styleName="Nenhum Estilo, Grade de Tabe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176" autoAdjust="0"/>
    <p:restoredTop sz="94434" autoAdjust="0"/>
  </p:normalViewPr>
  <p:slideViewPr>
    <p:cSldViewPr>
      <p:cViewPr varScale="1">
        <p:scale>
          <a:sx n="110" d="100"/>
          <a:sy n="110" d="100"/>
        </p:scale>
        <p:origin x="1902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84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0"/>
            <a:ext cx="2950474" cy="4971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1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8317" y="0"/>
            <a:ext cx="2950474" cy="4971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" y="9443796"/>
            <a:ext cx="2950474" cy="4971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3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8317" y="9443796"/>
            <a:ext cx="2950474" cy="4971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3AC7FF78-DE52-4990-A474-5F4B1B4CE5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4286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0"/>
            <a:ext cx="2950474" cy="4971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8675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3858317" y="0"/>
            <a:ext cx="2950474" cy="4971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100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4538"/>
            <a:ext cx="4970463" cy="37290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7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7842" y="4721900"/>
            <a:ext cx="4993111" cy="44741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/>
              <a:t>Clique para editar os estilos do texto mestre</a:t>
            </a:r>
          </a:p>
          <a:p>
            <a:pPr lvl="1"/>
            <a:r>
              <a:rPr lang="pt-BR" noProof="0"/>
              <a:t>Segundo nível</a:t>
            </a:r>
          </a:p>
          <a:p>
            <a:pPr lvl="2"/>
            <a:r>
              <a:rPr lang="pt-BR" noProof="0"/>
              <a:t>Terceiro nível</a:t>
            </a:r>
          </a:p>
          <a:p>
            <a:pPr lvl="3"/>
            <a:r>
              <a:rPr lang="pt-BR" noProof="0"/>
              <a:t>Quarto nível</a:t>
            </a:r>
          </a:p>
          <a:p>
            <a:pPr lvl="4"/>
            <a:r>
              <a:rPr lang="pt-BR" noProof="0"/>
              <a:t>Quinto nível</a:t>
            </a:r>
          </a:p>
        </p:txBody>
      </p:sp>
      <p:sp>
        <p:nvSpPr>
          <p:cNvPr id="28678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" y="9443796"/>
            <a:ext cx="2950474" cy="4971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8679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8317" y="9443796"/>
            <a:ext cx="2950474" cy="4971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D787C7B7-51FE-4E4C-956D-F0D76E5CAE1E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55362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3FB91E-A0DC-4A5F-B463-D7B8E79502D1}" type="slidenum">
              <a:rPr lang="pt-BR" smtClean="0"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1663358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787C7B7-51FE-4E4C-956D-F0D76E5CAE1E}" type="slidenum">
              <a:rPr lang="pt-BR" smtClean="0"/>
              <a:pPr>
                <a:defRPr/>
              </a:pPr>
              <a:t>14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8044912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787C7B7-51FE-4E4C-956D-F0D76E5CAE1E}" type="slidenum">
              <a:rPr lang="pt-BR" smtClean="0"/>
              <a:pPr>
                <a:defRPr/>
              </a:pPr>
              <a:t>15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8044912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787C7B7-51FE-4E4C-956D-F0D76E5CAE1E}" type="slidenum">
              <a:rPr lang="pt-BR" smtClean="0"/>
              <a:pPr>
                <a:defRPr/>
              </a:pPr>
              <a:t>16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1668017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787C7B7-51FE-4E4C-956D-F0D76E5CAE1E}" type="slidenum">
              <a:rPr lang="pt-BR" smtClean="0"/>
              <a:pPr>
                <a:defRPr/>
              </a:pPr>
              <a:t>17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6745215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787C7B7-51FE-4E4C-956D-F0D76E5CAE1E}" type="slidenum">
              <a:rPr lang="pt-BR" smtClean="0"/>
              <a:pPr>
                <a:defRPr/>
              </a:pPr>
              <a:t>18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6745215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787C7B7-51FE-4E4C-956D-F0D76E5CAE1E}" type="slidenum">
              <a:rPr lang="pt-BR" smtClean="0"/>
              <a:pPr>
                <a:defRPr/>
              </a:pPr>
              <a:t>19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6745215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787C7B7-51FE-4E4C-956D-F0D76E5CAE1E}" type="slidenum">
              <a:rPr lang="pt-BR" smtClean="0"/>
              <a:pPr>
                <a:defRPr/>
              </a:pPr>
              <a:t>21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6745215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787C7B7-51FE-4E4C-956D-F0D76E5CAE1E}" type="slidenum">
              <a:rPr lang="pt-BR" smtClean="0"/>
              <a:pPr>
                <a:defRPr/>
              </a:pPr>
              <a:t>22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6745215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787C7B7-51FE-4E4C-956D-F0D76E5CAE1E}" type="slidenum">
              <a:rPr lang="pt-BR" smtClean="0"/>
              <a:pPr>
                <a:defRPr/>
              </a:pPr>
              <a:t>23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6745215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787C7B7-51FE-4E4C-956D-F0D76E5CAE1E}" type="slidenum">
              <a:rPr lang="pt-BR" smtClean="0"/>
              <a:pPr>
                <a:defRPr/>
              </a:pPr>
              <a:t>24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674521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787C7B7-51FE-4E4C-956D-F0D76E5CAE1E}" type="slidenum">
              <a:rPr lang="pt-BR" smtClean="0"/>
              <a:pPr>
                <a:defRPr/>
              </a:pPr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1832177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787C7B7-51FE-4E4C-956D-F0D76E5CAE1E}" type="slidenum">
              <a:rPr lang="pt-BR" smtClean="0"/>
              <a:pPr>
                <a:defRPr/>
              </a:pPr>
              <a:t>25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6745215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787C7B7-51FE-4E4C-956D-F0D76E5CAE1E}" type="slidenum">
              <a:rPr lang="pt-BR" smtClean="0"/>
              <a:pPr>
                <a:defRPr/>
              </a:pPr>
              <a:t>26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6745215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787C7B7-51FE-4E4C-956D-F0D76E5CAE1E}" type="slidenum">
              <a:rPr lang="pt-BR" smtClean="0"/>
              <a:pPr>
                <a:defRPr/>
              </a:pPr>
              <a:t>27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8704836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787C7B7-51FE-4E4C-956D-F0D76E5CAE1E}" type="slidenum">
              <a:rPr lang="pt-BR" smtClean="0"/>
              <a:pPr>
                <a:defRPr/>
              </a:pPr>
              <a:t>28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2877027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787C7B7-51FE-4E4C-956D-F0D76E5CAE1E}" type="slidenum">
              <a:rPr lang="pt-BR" smtClean="0"/>
              <a:pPr>
                <a:defRPr/>
              </a:pPr>
              <a:t>29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6958992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787C7B7-51FE-4E4C-956D-F0D76E5CAE1E}" type="slidenum">
              <a:rPr lang="pt-BR" smtClean="0"/>
              <a:pPr>
                <a:defRPr/>
              </a:pPr>
              <a:t>30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3270612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787C7B7-51FE-4E4C-956D-F0D76E5CAE1E}" type="slidenum">
              <a:rPr lang="pt-BR" smtClean="0"/>
              <a:pPr>
                <a:defRPr/>
              </a:pPr>
              <a:t>31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3990633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787C7B7-51FE-4E4C-956D-F0D76E5CAE1E}" type="slidenum">
              <a:rPr lang="pt-BR" smtClean="0"/>
              <a:pPr>
                <a:defRPr/>
              </a:pPr>
              <a:t>32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08098185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787C7B7-51FE-4E4C-956D-F0D76E5CAE1E}" type="slidenum">
              <a:rPr lang="pt-BR" smtClean="0"/>
              <a:pPr>
                <a:defRPr/>
              </a:pPr>
              <a:t>34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35366370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787C7B7-51FE-4E4C-956D-F0D76E5CAE1E}" type="slidenum">
              <a:rPr lang="pt-BR" smtClean="0"/>
              <a:pPr>
                <a:defRPr/>
              </a:pPr>
              <a:t>36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441927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787C7B7-51FE-4E4C-956D-F0D76E5CAE1E}" type="slidenum">
              <a:rPr lang="pt-BR" smtClean="0"/>
              <a:pPr>
                <a:defRPr/>
              </a:pPr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67452153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787C7B7-51FE-4E4C-956D-F0D76E5CAE1E}" type="slidenum">
              <a:rPr lang="pt-BR" smtClean="0"/>
              <a:pPr>
                <a:defRPr/>
              </a:pPr>
              <a:t>37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71084371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787C7B7-51FE-4E4C-956D-F0D76E5CAE1E}" type="slidenum">
              <a:rPr lang="pt-BR" smtClean="0"/>
              <a:pPr>
                <a:defRPr/>
              </a:pPr>
              <a:t>38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04919962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3FB91E-A0DC-4A5F-B463-D7B8E79502D1}" type="slidenum">
              <a:rPr lang="pt-BR" smtClean="0"/>
              <a:t>39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836732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787C7B7-51FE-4E4C-956D-F0D76E5CAE1E}" type="slidenum">
              <a:rPr lang="pt-BR" smtClean="0"/>
              <a:pPr>
                <a:defRPr/>
              </a:pPr>
              <a:t>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908626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787C7B7-51FE-4E4C-956D-F0D76E5CAE1E}" type="slidenum">
              <a:rPr lang="pt-BR" smtClean="0"/>
              <a:pPr>
                <a:defRPr/>
              </a:pPr>
              <a:t>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870483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787C7B7-51FE-4E4C-956D-F0D76E5CAE1E}" type="slidenum">
              <a:rPr lang="pt-BR" smtClean="0"/>
              <a:pPr>
                <a:defRPr/>
              </a:pPr>
              <a:t>10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674521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787C7B7-51FE-4E4C-956D-F0D76E5CAE1E}" type="slidenum">
              <a:rPr lang="pt-BR" smtClean="0"/>
              <a:pPr>
                <a:defRPr/>
              </a:pPr>
              <a:t>11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6745215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787C7B7-51FE-4E4C-956D-F0D76E5CAE1E}" type="slidenum">
              <a:rPr lang="pt-BR" smtClean="0"/>
              <a:pPr>
                <a:defRPr/>
              </a:pPr>
              <a:t>12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7855852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787C7B7-51FE-4E4C-956D-F0D76E5CAE1E}" type="slidenum">
              <a:rPr lang="pt-BR" smtClean="0"/>
              <a:pPr>
                <a:defRPr/>
              </a:pPr>
              <a:t>13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674521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p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286500" y="-8934"/>
            <a:ext cx="2857500" cy="1143000"/>
          </a:xfrm>
          <a:prstGeom prst="rect">
            <a:avLst/>
          </a:prstGeom>
        </p:spPr>
      </p:pic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202736"/>
            <a:ext cx="9144000" cy="114614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800" b="1" cap="small" baseline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en-US" dirty="0" err="1"/>
              <a:t>Título</a:t>
            </a:r>
            <a:r>
              <a:rPr lang="en-US" dirty="0"/>
              <a:t> da </a:t>
            </a:r>
            <a:r>
              <a:rPr lang="en-US" dirty="0" err="1"/>
              <a:t>Apresentação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1"/>
          </p:nvPr>
        </p:nvSpPr>
        <p:spPr>
          <a:xfrm>
            <a:off x="0" y="2417550"/>
            <a:ext cx="9144000" cy="914400"/>
          </a:xfrm>
          <a:prstGeom prst="rect">
            <a:avLst/>
          </a:prstGeom>
        </p:spPr>
        <p:txBody>
          <a:bodyPr tIns="72000"/>
          <a:lstStyle>
            <a:lvl1pPr marL="0" indent="0" algn="ctr">
              <a:buNone/>
              <a:defRPr sz="2000" b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Rectangle 9"/>
          <p:cNvSpPr/>
          <p:nvPr userDrawn="1"/>
        </p:nvSpPr>
        <p:spPr>
          <a:xfrm>
            <a:off x="0" y="6309320"/>
            <a:ext cx="914400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2" hasCustomPrompt="1"/>
          </p:nvPr>
        </p:nvSpPr>
        <p:spPr>
          <a:xfrm>
            <a:off x="719609" y="3601054"/>
            <a:ext cx="7704782" cy="62003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800" b="1" baseline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defRPr>
            </a:lvl1pPr>
          </a:lstStyle>
          <a:p>
            <a:pPr lvl="0"/>
            <a:r>
              <a:rPr lang="en-US" dirty="0"/>
              <a:t>Aula [] – []/ []/ []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3"/>
          </p:nvPr>
        </p:nvSpPr>
        <p:spPr>
          <a:xfrm>
            <a:off x="718666" y="4365030"/>
            <a:ext cx="7705725" cy="1800274"/>
          </a:xfrm>
          <a:prstGeom prst="rect">
            <a:avLst/>
          </a:prstGeom>
        </p:spPr>
        <p:txBody>
          <a:bodyPr anchor="t" anchorCtr="0"/>
          <a:lstStyle>
            <a:lvl1pPr marL="0" indent="0" algn="ctr">
              <a:buNone/>
              <a:defRPr sz="2800" b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683911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179263" y="1218373"/>
            <a:ext cx="8785225" cy="424733"/>
          </a:xfrm>
          <a:prstGeom prst="rect">
            <a:avLst/>
          </a:prstGeom>
        </p:spPr>
        <p:txBody>
          <a:bodyPr anchor="ctr" anchorCtr="0"/>
          <a:lstStyle>
            <a:lvl1pPr marL="0" indent="0">
              <a:buNone/>
              <a:defRPr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pt-BR" noProof="0" dirty="0"/>
              <a:t>Digite o Título</a:t>
            </a:r>
          </a:p>
        </p:txBody>
      </p:sp>
    </p:spTree>
    <p:extLst>
      <p:ext uri="{BB962C8B-B14F-4D97-AF65-F5344CB8AC3E}">
        <p14:creationId xmlns:p14="http://schemas.microsoft.com/office/powerpoint/2010/main" val="11066879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187729" y="1222153"/>
            <a:ext cx="8785225" cy="424734"/>
          </a:xfrm>
          <a:prstGeom prst="rect">
            <a:avLst/>
          </a:prstGeom>
        </p:spPr>
        <p:txBody>
          <a:bodyPr anchor="ctr" anchorCtr="0"/>
          <a:lstStyle>
            <a:lvl1pPr marL="0" lvl="0" indent="0" defTabSz="91440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800" b="1" baseline="0">
                <a:solidFill>
                  <a:schemeClr val="tx1">
                    <a:lumMod val="75000"/>
                    <a:lumOff val="25000"/>
                  </a:schemeClr>
                </a:solidFill>
                <a:ea typeface="Verdana" panose="020B0604030504040204" pitchFamily="34" charset="0"/>
                <a:cs typeface="Times New Roman" panose="02020603050405020304" pitchFamily="18" charset="0"/>
              </a:defRPr>
            </a:lvl1pPr>
            <a:lvl2pPr marL="742950" indent="-285750" defTabSz="91440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143000" indent="-228600" defTabSz="91440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600200" indent="-228600" defTabSz="91440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057400" indent="-228600" defTabSz="91440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latin typeface="+mn-lt"/>
              </a:defRPr>
            </a:lvl6pPr>
            <a:lvl7pPr marL="29718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latin typeface="+mn-lt"/>
              </a:defRPr>
            </a:lvl7pPr>
            <a:lvl8pPr marL="3429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latin typeface="+mn-lt"/>
              </a:defRPr>
            </a:lvl8pPr>
            <a:lvl9pPr marL="38862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latin typeface="+mn-lt"/>
              </a:defRPr>
            </a:lvl9pPr>
          </a:lstStyle>
          <a:p>
            <a:pPr lvl="0"/>
            <a:r>
              <a:rPr lang="pt-BR" dirty="0"/>
              <a:t>Aula 03 – Tributação das Pessoas Jurídicas</a:t>
            </a:r>
          </a:p>
        </p:txBody>
      </p:sp>
    </p:spTree>
    <p:extLst>
      <p:ext uri="{BB962C8B-B14F-4D97-AF65-F5344CB8AC3E}">
        <p14:creationId xmlns:p14="http://schemas.microsoft.com/office/powerpoint/2010/main" val="35348364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179263" y="1218373"/>
            <a:ext cx="8785225" cy="424733"/>
          </a:xfrm>
          <a:prstGeom prst="rect">
            <a:avLst/>
          </a:prstGeom>
        </p:spPr>
        <p:txBody>
          <a:bodyPr anchor="ctr" anchorCtr="0"/>
          <a:lstStyle>
            <a:lvl1pPr marL="0" indent="0">
              <a:buNone/>
              <a:defRPr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pt-BR" noProof="0" dirty="0"/>
              <a:t>Digite o Título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179262" y="1806200"/>
            <a:ext cx="8785225" cy="4431112"/>
          </a:xfrm>
          <a:prstGeom prst="rect">
            <a:avLst/>
          </a:prstGeom>
        </p:spPr>
        <p:txBody>
          <a:bodyPr/>
          <a:lstStyle>
            <a:lvl1pPr marL="252000" indent="-25200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80965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N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286500" y="-8934"/>
            <a:ext cx="2857500" cy="1143000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 userDrawn="1"/>
        </p:nvSpPr>
        <p:spPr bwMode="auto">
          <a:xfrm>
            <a:off x="1015386" y="3861048"/>
            <a:ext cx="7149737" cy="22903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1840" tIns="35920" rIns="71840" bIns="35920" anchor="t"/>
          <a:lstStyle>
            <a:lvl1pPr>
              <a:defRPr sz="1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77838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77838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77838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77838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lnSpc>
                <a:spcPct val="150000"/>
              </a:lnSpc>
              <a:defRPr/>
            </a:pPr>
            <a:r>
              <a:rPr lang="pt-BR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Monitores</a:t>
            </a:r>
          </a:p>
          <a:p>
            <a:pPr algn="ctr">
              <a:lnSpc>
                <a:spcPct val="150000"/>
              </a:lnSpc>
              <a:defRPr/>
            </a:pPr>
            <a:r>
              <a:rPr lang="pt-B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leonardo.branco@usp.br</a:t>
            </a:r>
          </a:p>
          <a:p>
            <a:pPr algn="ctr">
              <a:lnSpc>
                <a:spcPct val="150000"/>
              </a:lnSpc>
              <a:spcAft>
                <a:spcPts val="1800"/>
              </a:spcAft>
              <a:defRPr/>
            </a:pPr>
            <a:r>
              <a:rPr lang="pt-B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alexandre.pinto@usp.br</a:t>
            </a:r>
            <a:endParaRPr lang="pt-BR" sz="1400" b="1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lnSpc>
                <a:spcPct val="100000"/>
              </a:lnSpc>
              <a:defRPr/>
            </a:pPr>
            <a:r>
              <a:rPr lang="pt-BR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Observação: </a:t>
            </a:r>
            <a:r>
              <a:rPr lang="pt-BR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esta apresentação foi desenvolvida e atualizada sob a orientação do Prof. Titular Luís Eduardo </a:t>
            </a:r>
            <a:r>
              <a:rPr lang="pt-BR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Schoueri</a:t>
            </a:r>
            <a:r>
              <a:rPr lang="pt-BR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partir do material preparado pelos </a:t>
            </a:r>
            <a:r>
              <a:rPr lang="pt-BR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ex-monitores</a:t>
            </a:r>
            <a:r>
              <a:rPr lang="pt-BR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Fábio Piovesan </a:t>
            </a:r>
            <a:r>
              <a:rPr lang="pt-BR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Bozza</a:t>
            </a:r>
            <a:r>
              <a:rPr lang="pt-BR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 </a:t>
            </a:r>
            <a:r>
              <a:rPr lang="pt-BR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Phelippe</a:t>
            </a:r>
            <a:r>
              <a:rPr lang="pt-BR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Oliveira.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0" y="2490818"/>
            <a:ext cx="9144000" cy="1154206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2800" b="1" dirty="0">
                <a:solidFill>
                  <a:srgbClr val="C00000"/>
                </a:solidFill>
              </a:rPr>
              <a:t>Obrigado!</a:t>
            </a:r>
          </a:p>
        </p:txBody>
      </p:sp>
    </p:spTree>
    <p:extLst>
      <p:ext uri="{BB962C8B-B14F-4D97-AF65-F5344CB8AC3E}">
        <p14:creationId xmlns:p14="http://schemas.microsoft.com/office/powerpoint/2010/main" val="1366714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defRPr>
            </a:lvl1pPr>
          </a:lstStyle>
          <a:p>
            <a:fld id="{F2B7900D-0734-4F15-9F08-6F03FB6F6514}" type="datetimeFigureOut">
              <a:rPr lang="pt-BR" smtClean="0"/>
              <a:pPr/>
              <a:t>08/08/2019</a:t>
            </a:fld>
            <a:endParaRPr lang="pt-BR" dirty="0"/>
          </a:p>
        </p:txBody>
      </p:sp>
      <p:sp>
        <p:nvSpPr>
          <p:cNvPr id="9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pt-BR" sz="900" dirty="0">
                <a:solidFill>
                  <a:prstClr val="black">
                    <a:tint val="75000"/>
                  </a:prstClr>
                </a:solidFill>
                <a:latin typeface="Times New Roman" panose="02020603050405020304" pitchFamily="18" charset="0"/>
                <a:ea typeface="+mn-ea"/>
                <a:cs typeface="+mn-cs"/>
              </a:rPr>
              <a:t>DEF-0537 – Tributação Direta das Pessoas Jurídicas</a:t>
            </a:r>
            <a:endParaRPr lang="pt-BR" dirty="0"/>
          </a:p>
        </p:txBody>
      </p:sp>
      <p:sp>
        <p:nvSpPr>
          <p:cNvPr id="13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defRPr>
            </a:lvl1pPr>
          </a:lstStyle>
          <a:p>
            <a:fld id="{7FFE5E5C-C80A-4D8D-A711-3102A7BA9258}" type="slidenum">
              <a:rPr lang="pt-BR" smtClean="0"/>
              <a:pPr/>
              <a:t>‹#›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293896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286500" y="-8934"/>
            <a:ext cx="2857500" cy="114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68145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1" y="-4535"/>
            <a:ext cx="9144000" cy="113937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CaixaDeTexto 10"/>
          <p:cNvSpPr txBox="1">
            <a:spLocks noChangeArrowheads="1"/>
          </p:cNvSpPr>
          <p:nvPr userDrawn="1"/>
        </p:nvSpPr>
        <p:spPr bwMode="auto">
          <a:xfrm>
            <a:off x="1346192" y="210347"/>
            <a:ext cx="2952750" cy="754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pt-BR" altLang="pt-BR" b="1" dirty="0">
                <a:solidFill>
                  <a:srgbClr val="C00000"/>
                </a:solidFill>
              </a:rPr>
              <a:t>Faculdade de Direito</a:t>
            </a:r>
          </a:p>
          <a:p>
            <a:pPr algn="ctr"/>
            <a:r>
              <a:rPr lang="pt-BR" altLang="pt-BR" sz="1900" b="1" dirty="0">
                <a:solidFill>
                  <a:srgbClr val="C00000"/>
                </a:solidFill>
              </a:rPr>
              <a:t>Universidade de São Paulo</a:t>
            </a:r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9">
            <a:clrChange>
              <a:clrFrom>
                <a:srgbClr val="7F7F7F"/>
              </a:clrFrom>
              <a:clrTo>
                <a:srgbClr val="7F7F7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060" y="142363"/>
            <a:ext cx="885949" cy="885949"/>
          </a:xfrm>
          <a:prstGeom prst="rect">
            <a:avLst/>
          </a:prstGeom>
        </p:spPr>
      </p:pic>
      <p:sp>
        <p:nvSpPr>
          <p:cNvPr id="8" name="TextBox 7"/>
          <p:cNvSpPr txBox="1"/>
          <p:nvPr userDrawn="1"/>
        </p:nvSpPr>
        <p:spPr>
          <a:xfrm>
            <a:off x="8457766" y="6376243"/>
            <a:ext cx="506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pt-BR"/>
            </a:defPPr>
            <a:lvl1pPr algn="r">
              <a:defRPr sz="1000">
                <a:solidFill>
                  <a:schemeClr val="tx1">
                    <a:tint val="75000"/>
                  </a:schemeClr>
                </a:solidFill>
                <a:ea typeface="Verdana" panose="020B0604030504040204" pitchFamily="34" charset="0"/>
                <a:cs typeface="Times New Roman" panose="02020603050405020304" pitchFamily="18" charset="0"/>
              </a:defRPr>
            </a:lvl1pPr>
          </a:lstStyle>
          <a:p>
            <a:pPr lvl="0"/>
            <a:fld id="{59CF30BF-4775-471E-A8B3-A5C8E4086D41}" type="slidenum">
              <a:rPr lang="pt-BR" smtClean="0"/>
              <a:pPr lvl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2432661" y="6376243"/>
            <a:ext cx="45156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pt-BR"/>
            </a:defPPr>
            <a:lvl1pPr algn="r">
              <a:defRPr sz="1000">
                <a:solidFill>
                  <a:schemeClr val="tx1">
                    <a:tint val="75000"/>
                  </a:schemeClr>
                </a:solidFill>
                <a:ea typeface="Verdana" panose="020B0604030504040204" pitchFamily="34" charset="0"/>
                <a:cs typeface="Times New Roman" panose="02020603050405020304" pitchFamily="18" charset="0"/>
              </a:defRPr>
            </a:lvl1pPr>
          </a:lstStyle>
          <a:p>
            <a:pPr lvl="0" algn="ctr"/>
            <a:r>
              <a:rPr lang="pt-BR" sz="900" kern="1200" dirty="0">
                <a:solidFill>
                  <a:prstClr val="black">
                    <a:tint val="75000"/>
                  </a:prstClr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Planejamento</a:t>
            </a:r>
            <a:r>
              <a:rPr lang="pt-BR" sz="900" kern="1200" baseline="0" dirty="0">
                <a:solidFill>
                  <a:prstClr val="black">
                    <a:tint val="75000"/>
                  </a:prstClr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Tributário</a:t>
            </a:r>
            <a:r>
              <a:rPr lang="pt-BR" sz="900" kern="1200" dirty="0">
                <a:solidFill>
                  <a:prstClr val="black">
                    <a:tint val="75000"/>
                  </a:prstClr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(DEF-0526)</a:t>
            </a:r>
          </a:p>
        </p:txBody>
      </p:sp>
      <p:sp>
        <p:nvSpPr>
          <p:cNvPr id="11" name="TextBox 10"/>
          <p:cNvSpPr txBox="1"/>
          <p:nvPr userDrawn="1"/>
        </p:nvSpPr>
        <p:spPr>
          <a:xfrm>
            <a:off x="299060" y="637624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pt-BR"/>
            </a:defPPr>
            <a:lvl1pPr algn="r">
              <a:defRPr sz="1000">
                <a:solidFill>
                  <a:schemeClr val="tx1">
                    <a:tint val="75000"/>
                  </a:schemeClr>
                </a:solidFill>
                <a:ea typeface="Verdana" panose="020B0604030504040204" pitchFamily="34" charset="0"/>
                <a:cs typeface="Times New Roman" panose="02020603050405020304" pitchFamily="18" charset="0"/>
              </a:defRPr>
            </a:lvl1pPr>
          </a:lstStyle>
          <a:p>
            <a:pPr lvl="0" algn="l"/>
            <a:r>
              <a:rPr lang="pt-BR" sz="900" dirty="0"/>
              <a:t>Faculdade de Direito da USP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4153840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50" r:id="rId1"/>
    <p:sldLayoutId id="2147483953" r:id="rId2"/>
    <p:sldLayoutId id="2147483954" r:id="rId3"/>
    <p:sldLayoutId id="2147483951" r:id="rId4"/>
    <p:sldLayoutId id="2147483952" r:id="rId5"/>
    <p:sldLayoutId id="2147483955" r:id="rId6"/>
    <p:sldLayoutId id="2147483956" r:id="rId7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200" kern="1200">
          <a:solidFill>
            <a:srgbClr val="C00026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b="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 txBox="1">
            <a:spLocks/>
          </p:cNvSpPr>
          <p:nvPr/>
        </p:nvSpPr>
        <p:spPr bwMode="auto">
          <a:xfrm>
            <a:off x="0" y="1202736"/>
            <a:ext cx="9180513" cy="20162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1840" tIns="35920" rIns="71840" bIns="35920" anchor="ctr"/>
          <a:lstStyle>
            <a:lvl1pPr>
              <a:defRPr sz="1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77838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77838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77838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77838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defRPr/>
            </a:pPr>
            <a:r>
              <a:rPr lang="pt-BR" sz="28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Planejamento tributário (DEF-0526)</a:t>
            </a:r>
          </a:p>
          <a:p>
            <a:pPr algn="ctr" eaLnBrk="1" hangingPunct="1">
              <a:defRPr/>
            </a:pPr>
            <a:endParaRPr lang="pt-BR" sz="2800" b="1" cap="small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lnSpc>
                <a:spcPct val="150000"/>
              </a:lnSpc>
              <a:defRPr/>
            </a:pPr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Professor </a:t>
            </a:r>
            <a:r>
              <a:rPr lang="en-US" sz="20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Luís</a:t>
            </a:r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Eduardo </a:t>
            </a:r>
            <a:r>
              <a:rPr lang="en-US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Schoueri</a:t>
            </a:r>
            <a:endParaRPr lang="en-US" sz="2000" b="1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 bwMode="auto">
          <a:xfrm>
            <a:off x="1052171" y="3601054"/>
            <a:ext cx="7076169" cy="1154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1840" tIns="35920" rIns="71840" bIns="35920" anchor="ctr"/>
          <a:lstStyle>
            <a:lvl1pPr>
              <a:defRPr sz="1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77838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77838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77838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77838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Aft>
                <a:spcPts val="1200"/>
              </a:spcAft>
              <a:defRPr/>
            </a:pPr>
            <a:r>
              <a:rPr lang="pt-BR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Aula 02 – </a:t>
            </a:r>
            <a:r>
              <a:rPr lang="pt-BR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09/08/2019</a:t>
            </a:r>
            <a:endParaRPr lang="pt-BR" sz="2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47950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19">
            <a:extLst>
              <a:ext uri="{FF2B5EF4-FFF2-40B4-BE49-F238E27FC236}">
                <a16:creationId xmlns:a16="http://schemas.microsoft.com/office/drawing/2014/main" xmlns="" id="{5BEDE923-50E9-4E6D-A35C-7F911B1F1F7D}"/>
              </a:ext>
            </a:extLst>
          </p:cNvPr>
          <p:cNvSpPr txBox="1"/>
          <p:nvPr/>
        </p:nvSpPr>
        <p:spPr>
          <a:xfrm>
            <a:off x="146231" y="1900564"/>
            <a:ext cx="8806181" cy="54168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8900" algn="just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pt-BR" sz="1700" b="1" cap="small" dirty="0">
                <a:solidFill>
                  <a:srgbClr val="595959"/>
                </a:solidFill>
                <a:cs typeface="Times New Roman" panose="02020603050405020304" pitchFamily="18" charset="0"/>
              </a:rPr>
              <a:t>Etapa 1</a:t>
            </a:r>
            <a:r>
              <a:rPr lang="pt-BR" sz="1700" b="1" dirty="0">
                <a:solidFill>
                  <a:srgbClr val="595959"/>
                </a:solidFill>
                <a:cs typeface="Times New Roman" panose="02020603050405020304" pitchFamily="18" charset="0"/>
              </a:rPr>
              <a:t>: conferência dos imóveis para o capital da PS:</a:t>
            </a:r>
            <a:r>
              <a:rPr lang="pt-BR" sz="1700" dirty="0">
                <a:solidFill>
                  <a:srgbClr val="595959"/>
                </a:solidFill>
                <a:cs typeface="Times New Roman" panose="02020603050405020304" pitchFamily="18" charset="0"/>
              </a:rPr>
              <a:t> incidência de ITBI no caso de transferências onerosas de bens imóveis ou direitos a eles relativos</a:t>
            </a:r>
          </a:p>
          <a:p>
            <a:pPr marL="88900" algn="just" defTabSz="45720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pt-BR" sz="1700" b="1" dirty="0">
              <a:solidFill>
                <a:srgbClr val="595959"/>
              </a:solidFill>
              <a:cs typeface="Times New Roman" panose="02020603050405020304" pitchFamily="18" charset="0"/>
            </a:endParaRPr>
          </a:p>
          <a:p>
            <a:pPr marL="901700" algn="just" defTabSz="45720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pt-BR" sz="1700" b="1" dirty="0">
                <a:solidFill>
                  <a:srgbClr val="595959"/>
                </a:solidFill>
                <a:cs typeface="Times New Roman" panose="02020603050405020304" pitchFamily="18" charset="0"/>
              </a:rPr>
              <a:t> Imunidade prevista no artigo 156, § 2º, I, da Constituição: </a:t>
            </a:r>
            <a:r>
              <a:rPr lang="pt-BR" sz="1700" dirty="0">
                <a:solidFill>
                  <a:srgbClr val="595959"/>
                </a:solidFill>
                <a:cs typeface="Times New Roman" panose="02020603050405020304" pitchFamily="18" charset="0"/>
              </a:rPr>
              <a:t>o ITBI “não incide sobre a transmissão de bens ou direitos incorporados ao patrimônio de pessoa jurídica em realização de capital, nem sobre a transmissão de bens ou direitos decorrente de fusão, incorporação, cisão ou extinção de pessoa jurídica”</a:t>
            </a:r>
          </a:p>
          <a:p>
            <a:pPr marL="901700" algn="just" defTabSz="45720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pt-BR" sz="1700" b="1" dirty="0">
              <a:solidFill>
                <a:srgbClr val="595959"/>
              </a:solidFill>
              <a:cs typeface="Times New Roman" panose="02020603050405020304" pitchFamily="18" charset="0"/>
            </a:endParaRPr>
          </a:p>
          <a:p>
            <a:pPr marL="901700" algn="just" defTabSz="45720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pt-BR" sz="1700" b="1" dirty="0">
                <a:solidFill>
                  <a:srgbClr val="595959"/>
                </a:solidFill>
                <a:cs typeface="Times New Roman" panose="02020603050405020304" pitchFamily="18" charset="0"/>
              </a:rPr>
              <a:t> Exceção à regra de imunidade: </a:t>
            </a:r>
            <a:r>
              <a:rPr lang="pt-BR" sz="1700" dirty="0">
                <a:solidFill>
                  <a:srgbClr val="595959"/>
                </a:solidFill>
                <a:cs typeface="Times New Roman" panose="02020603050405020304" pitchFamily="18" charset="0"/>
              </a:rPr>
              <a:t>o ITBI é devido se a pessoa jurídica que receber os bens imóveis tiver como atividade preponderante “a compra e venda desses bens ou direitos, locação de bens imóveis ou arrendamento mercantil”</a:t>
            </a:r>
          </a:p>
          <a:p>
            <a:pPr marL="901700" algn="just" defTabSz="45720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pt-BR" sz="1700" dirty="0">
              <a:solidFill>
                <a:srgbClr val="595959"/>
              </a:solidFill>
              <a:cs typeface="Times New Roman" panose="02020603050405020304" pitchFamily="18" charset="0"/>
            </a:endParaRPr>
          </a:p>
          <a:p>
            <a:pPr marL="901700" algn="just" defTabSz="45720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pt-BR" sz="1700" dirty="0">
                <a:solidFill>
                  <a:srgbClr val="595959"/>
                </a:solidFill>
                <a:cs typeface="Times New Roman" panose="02020603050405020304" pitchFamily="18" charset="0"/>
              </a:rPr>
              <a:t> Como a PS desenvolveria atividades imobiliárias (locação e venda de imóveis), </a:t>
            </a:r>
            <a:r>
              <a:rPr lang="pt-BR" sz="1700" b="1" u="sng" dirty="0">
                <a:solidFill>
                  <a:srgbClr val="595959"/>
                </a:solidFill>
                <a:cs typeface="Times New Roman" panose="02020603050405020304" pitchFamily="18" charset="0"/>
              </a:rPr>
              <a:t>há incidência de ITBI na conferência dos imóveis para o seu capital</a:t>
            </a:r>
          </a:p>
          <a:p>
            <a:pPr marL="742950" lvl="1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pt-BR" sz="1800" dirty="0">
              <a:solidFill>
                <a:srgbClr val="595959"/>
              </a:solidFill>
              <a:cs typeface="Times New Roman" panose="02020603050405020304" pitchFamily="18" charset="0"/>
            </a:endParaRPr>
          </a:p>
          <a:p>
            <a:pPr marL="742950" lvl="1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pt-BR" sz="1800" dirty="0">
              <a:solidFill>
                <a:srgbClr val="595959"/>
              </a:solidFill>
              <a:cs typeface="Times New Roman" panose="02020603050405020304" pitchFamily="18" charset="0"/>
            </a:endParaRPr>
          </a:p>
          <a:p>
            <a:pPr marL="742950" lvl="1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pt-BR" sz="1800" b="1" dirty="0">
              <a:solidFill>
                <a:srgbClr val="595959"/>
              </a:solidFill>
              <a:cs typeface="Times New Roman" panose="02020603050405020304" pitchFamily="18" charset="0"/>
            </a:endParaRPr>
          </a:p>
          <a:p>
            <a:pPr marL="742950" lvl="1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pt-BR" sz="1800" b="1" dirty="0">
              <a:solidFill>
                <a:srgbClr val="595959"/>
              </a:solidFill>
              <a:cs typeface="Times New Roman" panose="02020603050405020304" pitchFamily="18" charset="0"/>
            </a:endParaRPr>
          </a:p>
          <a:p>
            <a:pPr marL="285750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pt-BR" sz="1800" dirty="0">
              <a:solidFill>
                <a:srgbClr val="595959"/>
              </a:solidFill>
              <a:cs typeface="Times New Roman" panose="02020603050405020304" pitchFamily="18" charset="0"/>
            </a:endParaRPr>
          </a:p>
        </p:txBody>
      </p:sp>
      <p:sp>
        <p:nvSpPr>
          <p:cNvPr id="5" name="TextBox 17">
            <a:extLst>
              <a:ext uri="{FF2B5EF4-FFF2-40B4-BE49-F238E27FC236}">
                <a16:creationId xmlns:a16="http://schemas.microsoft.com/office/drawing/2014/main" xmlns="" id="{A25EB79F-DD36-4023-904F-EF2BEAC61760}"/>
              </a:ext>
            </a:extLst>
          </p:cNvPr>
          <p:cNvSpPr txBox="1"/>
          <p:nvPr/>
        </p:nvSpPr>
        <p:spPr>
          <a:xfrm>
            <a:off x="255952" y="1218374"/>
            <a:ext cx="87153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pt-BR" sz="1800" b="1" dirty="0">
                <a:solidFill>
                  <a:srgbClr val="595959"/>
                </a:solidFill>
                <a:cs typeface="Times New Roman" panose="02020603050405020304" pitchFamily="18" charset="0"/>
              </a:rPr>
              <a:t>Análise do Caso 0: efeitos tributários da proposta sugerida pelo amigo do Sr. Paulo Silva</a:t>
            </a:r>
          </a:p>
        </p:txBody>
      </p:sp>
    </p:spTree>
    <p:extLst>
      <p:ext uri="{BB962C8B-B14F-4D97-AF65-F5344CB8AC3E}">
        <p14:creationId xmlns:p14="http://schemas.microsoft.com/office/powerpoint/2010/main" val="40839257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19">
            <a:extLst>
              <a:ext uri="{FF2B5EF4-FFF2-40B4-BE49-F238E27FC236}">
                <a16:creationId xmlns:a16="http://schemas.microsoft.com/office/drawing/2014/main" xmlns="" id="{5BEDE923-50E9-4E6D-A35C-7F911B1F1F7D}"/>
              </a:ext>
            </a:extLst>
          </p:cNvPr>
          <p:cNvSpPr txBox="1"/>
          <p:nvPr/>
        </p:nvSpPr>
        <p:spPr>
          <a:xfrm>
            <a:off x="146231" y="1900564"/>
            <a:ext cx="8806181" cy="44504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8900" algn="just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pt-BR" sz="1700" b="1" cap="small" dirty="0">
                <a:solidFill>
                  <a:srgbClr val="595959"/>
                </a:solidFill>
                <a:cs typeface="Times New Roman" panose="02020603050405020304" pitchFamily="18" charset="0"/>
              </a:rPr>
              <a:t>Etapa 1</a:t>
            </a:r>
            <a:r>
              <a:rPr lang="pt-BR" sz="1700" b="1" dirty="0">
                <a:solidFill>
                  <a:srgbClr val="595959"/>
                </a:solidFill>
                <a:cs typeface="Times New Roman" panose="02020603050405020304" pitchFamily="18" charset="0"/>
              </a:rPr>
              <a:t>: conferência dos imóveis para o capital da PS:</a:t>
            </a:r>
            <a:r>
              <a:rPr lang="pt-BR" sz="1700" dirty="0">
                <a:solidFill>
                  <a:srgbClr val="595959"/>
                </a:solidFill>
                <a:cs typeface="Times New Roman" panose="02020603050405020304" pitchFamily="18" charset="0"/>
              </a:rPr>
              <a:t> incidência de ITBI no caso de transferências onerosas de bens imóveis ou direitos a eles relativos</a:t>
            </a:r>
          </a:p>
          <a:p>
            <a:pPr marL="88900" algn="just" defTabSz="45720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pt-BR" sz="1700" b="1" dirty="0">
              <a:solidFill>
                <a:srgbClr val="595959"/>
              </a:solidFill>
              <a:cs typeface="Times New Roman" panose="02020603050405020304" pitchFamily="18" charset="0"/>
            </a:endParaRPr>
          </a:p>
          <a:p>
            <a:pPr marL="901700" algn="just" defTabSz="45720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pt-BR" sz="1700" b="1" dirty="0">
                <a:solidFill>
                  <a:srgbClr val="595959"/>
                </a:solidFill>
                <a:cs typeface="Times New Roman" panose="02020603050405020304" pitchFamily="18" charset="0"/>
              </a:rPr>
              <a:t> Caracterização de atividade preponderantemente imobiliária (artigo 37 do CTN):</a:t>
            </a:r>
          </a:p>
          <a:p>
            <a:pPr marL="901700" algn="just" defTabSz="45720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pt-BR" sz="1700" b="1" dirty="0">
              <a:solidFill>
                <a:srgbClr val="595959"/>
              </a:solidFill>
              <a:cs typeface="Times New Roman" panose="02020603050405020304" pitchFamily="18" charset="0"/>
            </a:endParaRPr>
          </a:p>
          <a:p>
            <a:pPr marL="1539875" indent="-285750" algn="just" defTabSz="80010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pt-BR" sz="1700" dirty="0">
                <a:solidFill>
                  <a:srgbClr val="595959"/>
                </a:solidFill>
                <a:cs typeface="Times New Roman" panose="02020603050405020304" pitchFamily="18" charset="0"/>
              </a:rPr>
              <a:t>Caso, nos dois anos anteriores e nos dois anos subsequentes à integralização, mais de 50% da receita operacional da PJ decorrer de transações imobiliárias</a:t>
            </a:r>
          </a:p>
          <a:p>
            <a:pPr marL="901700" algn="just" defTabSz="457200" eaLnBrk="1" fontAlgn="auto" hangingPunct="1">
              <a:spcBef>
                <a:spcPts val="0"/>
              </a:spcBef>
              <a:spcAft>
                <a:spcPts val="0"/>
              </a:spcAft>
            </a:pPr>
            <a:endParaRPr lang="pt-BR" sz="1700" b="1" dirty="0">
              <a:solidFill>
                <a:srgbClr val="595959"/>
              </a:solidFill>
              <a:cs typeface="Times New Roman" panose="02020603050405020304" pitchFamily="18" charset="0"/>
            </a:endParaRPr>
          </a:p>
          <a:p>
            <a:pPr marL="901700" algn="just" defTabSz="45720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pt-BR" sz="1700" b="1" dirty="0">
                <a:solidFill>
                  <a:srgbClr val="595959"/>
                </a:solidFill>
                <a:cs typeface="Times New Roman" panose="02020603050405020304" pitchFamily="18" charset="0"/>
              </a:rPr>
              <a:t> E como avaliar no caso de sociedade recém-constituída ou tiver sido constituída há menos de dois anos?</a:t>
            </a:r>
            <a:endParaRPr lang="pt-BR" sz="1800" dirty="0">
              <a:solidFill>
                <a:srgbClr val="595959"/>
              </a:solidFill>
              <a:cs typeface="Times New Roman" panose="02020603050405020304" pitchFamily="18" charset="0"/>
            </a:endParaRPr>
          </a:p>
          <a:p>
            <a:pPr marL="742950" lvl="1" indent="-285750" algn="just" defTabSz="45720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pt-BR" sz="1800" dirty="0">
              <a:solidFill>
                <a:srgbClr val="595959"/>
              </a:solidFill>
              <a:cs typeface="Times New Roman" panose="02020603050405020304" pitchFamily="18" charset="0"/>
            </a:endParaRPr>
          </a:p>
          <a:p>
            <a:pPr marL="1543050" lvl="1" indent="-285750" algn="just" defTabSz="45720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pt-BR" sz="1800" dirty="0">
                <a:solidFill>
                  <a:srgbClr val="595959"/>
                </a:solidFill>
                <a:cs typeface="Times New Roman" panose="02020603050405020304" pitchFamily="18" charset="0"/>
              </a:rPr>
              <a:t>Levam-se em consideração os três primeiros anos seguintes à integralização (</a:t>
            </a:r>
            <a:r>
              <a:rPr lang="pt-BR" sz="1800" b="1" dirty="0">
                <a:solidFill>
                  <a:srgbClr val="595959"/>
                </a:solidFill>
                <a:cs typeface="Times New Roman" panose="02020603050405020304" pitchFamily="18" charset="0"/>
              </a:rPr>
              <a:t>artigo 37 do CTN)</a:t>
            </a:r>
            <a:endParaRPr lang="pt-BR" sz="1800" dirty="0">
              <a:solidFill>
                <a:srgbClr val="595959"/>
              </a:solidFill>
              <a:cs typeface="Times New Roman" panose="02020603050405020304" pitchFamily="18" charset="0"/>
            </a:endParaRPr>
          </a:p>
          <a:p>
            <a:pPr marL="742950" lvl="1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pt-BR" sz="1800" b="1" dirty="0">
              <a:solidFill>
                <a:srgbClr val="595959"/>
              </a:solidFill>
              <a:cs typeface="Times New Roman" panose="02020603050405020304" pitchFamily="18" charset="0"/>
            </a:endParaRPr>
          </a:p>
          <a:p>
            <a:pPr marL="285750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pt-BR" sz="1800" dirty="0">
              <a:solidFill>
                <a:srgbClr val="595959"/>
              </a:solidFill>
              <a:cs typeface="Times New Roman" panose="02020603050405020304" pitchFamily="18" charset="0"/>
            </a:endParaRPr>
          </a:p>
        </p:txBody>
      </p:sp>
      <p:sp>
        <p:nvSpPr>
          <p:cNvPr id="5" name="TextBox 17">
            <a:extLst>
              <a:ext uri="{FF2B5EF4-FFF2-40B4-BE49-F238E27FC236}">
                <a16:creationId xmlns:a16="http://schemas.microsoft.com/office/drawing/2014/main" xmlns="" id="{A25EB79F-DD36-4023-904F-EF2BEAC61760}"/>
              </a:ext>
            </a:extLst>
          </p:cNvPr>
          <p:cNvSpPr txBox="1"/>
          <p:nvPr/>
        </p:nvSpPr>
        <p:spPr>
          <a:xfrm>
            <a:off x="255952" y="1218374"/>
            <a:ext cx="87153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pt-BR" sz="1800" b="1" dirty="0">
                <a:solidFill>
                  <a:srgbClr val="595959"/>
                </a:solidFill>
                <a:cs typeface="Times New Roman" panose="02020603050405020304" pitchFamily="18" charset="0"/>
              </a:rPr>
              <a:t>Análise do Caso 0: efeitos tributários da proposta sugerida pelo amigo do Sr. Paulo Silva</a:t>
            </a:r>
          </a:p>
        </p:txBody>
      </p:sp>
    </p:spTree>
    <p:extLst>
      <p:ext uri="{BB962C8B-B14F-4D97-AF65-F5344CB8AC3E}">
        <p14:creationId xmlns:p14="http://schemas.microsoft.com/office/powerpoint/2010/main" val="26315921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19">
            <a:extLst>
              <a:ext uri="{FF2B5EF4-FFF2-40B4-BE49-F238E27FC236}">
                <a16:creationId xmlns:a16="http://schemas.microsoft.com/office/drawing/2014/main" xmlns="" id="{5BEDE923-50E9-4E6D-A35C-7F911B1F1F7D}"/>
              </a:ext>
            </a:extLst>
          </p:cNvPr>
          <p:cNvSpPr txBox="1"/>
          <p:nvPr/>
        </p:nvSpPr>
        <p:spPr>
          <a:xfrm>
            <a:off x="179512" y="1908123"/>
            <a:ext cx="8696460" cy="41395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8900" lvl="0" algn="just" defTabSz="457200" eaLnBrk="1" fontAlgn="auto" hangingPunct="1">
              <a:spcBef>
                <a:spcPts val="0"/>
              </a:spcBef>
              <a:spcAft>
                <a:spcPts val="1200"/>
              </a:spcAft>
            </a:pPr>
            <a:r>
              <a:rPr lang="pt-BR" sz="1700" b="1" cap="small" dirty="0">
                <a:solidFill>
                  <a:srgbClr val="595959"/>
                </a:solidFill>
                <a:cs typeface="Times New Roman" panose="02020603050405020304" pitchFamily="18" charset="0"/>
              </a:rPr>
              <a:t>Etapa 1</a:t>
            </a:r>
            <a:r>
              <a:rPr lang="pt-BR" sz="1700" b="1" dirty="0">
                <a:solidFill>
                  <a:srgbClr val="595959"/>
                </a:solidFill>
                <a:cs typeface="Times New Roman" panose="02020603050405020304" pitchFamily="18" charset="0"/>
              </a:rPr>
              <a:t>: conferência dos imóveis para o capital da PS:</a:t>
            </a:r>
            <a:r>
              <a:rPr lang="pt-BR" sz="1700" dirty="0">
                <a:solidFill>
                  <a:srgbClr val="595959"/>
                </a:solidFill>
                <a:cs typeface="Times New Roman" panose="02020603050405020304" pitchFamily="18" charset="0"/>
              </a:rPr>
              <a:t> incidência de ITBI no caso de transferências onerosas de bens imóveis ou direitos a eles relativos</a:t>
            </a:r>
          </a:p>
          <a:p>
            <a:pPr marL="180000" algn="just">
              <a:spcAft>
                <a:spcPts val="1200"/>
              </a:spcAft>
            </a:pPr>
            <a:r>
              <a:rPr lang="pt-BR" sz="1500" b="1" dirty="0">
                <a:solidFill>
                  <a:srgbClr val="595959"/>
                </a:solidFill>
                <a:cs typeface="Times New Roman" panose="02020603050405020304" pitchFamily="18" charset="0"/>
              </a:rPr>
              <a:t>Art. 4º</a:t>
            </a:r>
            <a:r>
              <a:rPr lang="pt-BR" sz="1500" dirty="0">
                <a:solidFill>
                  <a:srgbClr val="595959"/>
                </a:solidFill>
                <a:cs typeface="Times New Roman" panose="02020603050405020304" pitchFamily="18" charset="0"/>
              </a:rPr>
              <a:t> Não se aplica o disposto nos incisos III [</a:t>
            </a:r>
            <a:r>
              <a:rPr lang="pt-BR" sz="1500" i="1" dirty="0">
                <a:solidFill>
                  <a:srgbClr val="595959"/>
                </a:solidFill>
                <a:cs typeface="Times New Roman" panose="02020603050405020304" pitchFamily="18" charset="0"/>
              </a:rPr>
              <a:t>aumento de capital</a:t>
            </a:r>
            <a:r>
              <a:rPr lang="pt-BR" sz="1500" dirty="0">
                <a:solidFill>
                  <a:srgbClr val="595959"/>
                </a:solidFill>
                <a:cs typeface="Times New Roman" panose="02020603050405020304" pitchFamily="18" charset="0"/>
              </a:rPr>
              <a:t>] a V [</a:t>
            </a:r>
            <a:r>
              <a:rPr lang="pt-BR" sz="1500" i="1" dirty="0">
                <a:solidFill>
                  <a:srgbClr val="595959"/>
                </a:solidFill>
                <a:cs typeface="Times New Roman" panose="02020603050405020304" pitchFamily="18" charset="0"/>
              </a:rPr>
              <a:t>operações societárias</a:t>
            </a:r>
            <a:r>
              <a:rPr lang="pt-BR" sz="1500" dirty="0">
                <a:solidFill>
                  <a:srgbClr val="595959"/>
                </a:solidFill>
                <a:cs typeface="Times New Roman" panose="02020603050405020304" pitchFamily="18" charset="0"/>
              </a:rPr>
              <a:t>] do artigo 3º deste regulamento [</a:t>
            </a:r>
            <a:r>
              <a:rPr lang="pt-BR" sz="1500" i="1" dirty="0">
                <a:solidFill>
                  <a:srgbClr val="595959"/>
                </a:solidFill>
                <a:cs typeface="Times New Roman" panose="02020603050405020304" pitchFamily="18" charset="0"/>
              </a:rPr>
              <a:t>não incidência do ITBI</a:t>
            </a:r>
            <a:r>
              <a:rPr lang="pt-BR" sz="1500" dirty="0">
                <a:solidFill>
                  <a:srgbClr val="595959"/>
                </a:solidFill>
                <a:cs typeface="Times New Roman" panose="02020603050405020304" pitchFamily="18" charset="0"/>
              </a:rPr>
              <a:t>] quando o adquirente tiver como atividade preponderante a compra e venda desses bens ou direitos, a sua locação ou arrendamento mercantil.</a:t>
            </a:r>
          </a:p>
          <a:p>
            <a:pPr marL="180000" algn="just">
              <a:spcAft>
                <a:spcPts val="1200"/>
              </a:spcAft>
            </a:pPr>
            <a:r>
              <a:rPr lang="pt-BR" sz="1500" b="1" dirty="0">
                <a:solidFill>
                  <a:srgbClr val="595959"/>
                </a:solidFill>
                <a:cs typeface="Times New Roman" panose="02020603050405020304" pitchFamily="18" charset="0"/>
              </a:rPr>
              <a:t>§ 1º</a:t>
            </a:r>
            <a:r>
              <a:rPr lang="pt-BR" sz="1500" dirty="0">
                <a:solidFill>
                  <a:srgbClr val="595959"/>
                </a:solidFill>
                <a:cs typeface="Times New Roman" panose="02020603050405020304" pitchFamily="18" charset="0"/>
              </a:rPr>
              <a:t> Considera-se caracterizada a atividade preponderante quando mais de 50% (cinquenta por cento) da receita operacional do adquirente, nos 2 (dois) anos anteriores e nos 2 (dois) anos subsequentes à aquisição, decorrer de transações mencionadas no “caput” deste artigo.</a:t>
            </a:r>
          </a:p>
          <a:p>
            <a:pPr marL="180000" algn="just">
              <a:spcAft>
                <a:spcPts val="1200"/>
              </a:spcAft>
            </a:pPr>
            <a:r>
              <a:rPr lang="pt-BR" sz="1500" b="1" dirty="0">
                <a:solidFill>
                  <a:srgbClr val="595959"/>
                </a:solidFill>
                <a:cs typeface="Times New Roman" panose="02020603050405020304" pitchFamily="18" charset="0"/>
              </a:rPr>
              <a:t>§ 2º</a:t>
            </a:r>
            <a:r>
              <a:rPr lang="pt-BR" sz="1500" dirty="0">
                <a:solidFill>
                  <a:srgbClr val="595959"/>
                </a:solidFill>
                <a:cs typeface="Times New Roman" panose="02020603050405020304" pitchFamily="18" charset="0"/>
              </a:rPr>
              <a:t> Se o adquirente iniciar suas atividades após a aquisição, ou menos de 2 (dois) anos antes dela, apurar-se-á a preponderância referida no § 1º deste artigo levando em consideração os 3 (três) primeiros anos seguintes à data da aquisição.</a:t>
            </a:r>
          </a:p>
          <a:p>
            <a:pPr marL="180000" algn="just">
              <a:spcAft>
                <a:spcPts val="1200"/>
              </a:spcAft>
            </a:pPr>
            <a:r>
              <a:rPr lang="pt-BR" sz="1500" b="1" dirty="0">
                <a:solidFill>
                  <a:srgbClr val="595959"/>
                </a:solidFill>
                <a:cs typeface="Times New Roman" panose="02020603050405020304" pitchFamily="18" charset="0"/>
              </a:rPr>
              <a:t>§ 3º</a:t>
            </a:r>
            <a:r>
              <a:rPr lang="pt-BR" sz="1500" dirty="0">
                <a:solidFill>
                  <a:srgbClr val="595959"/>
                </a:solidFill>
                <a:cs typeface="Times New Roman" panose="02020603050405020304" pitchFamily="18" charset="0"/>
              </a:rPr>
              <a:t> Fica prejudicada a análise da atividade preponderante, incidindo o Imposto, quando a pessoa jurídica adquirente dos bens ou direitos tiver existência em período inferior ao previsto nos §§ 1º e 2º deste artigo.</a:t>
            </a:r>
          </a:p>
          <a:p>
            <a:pPr algn="r">
              <a:spcAft>
                <a:spcPts val="1200"/>
              </a:spcAft>
            </a:pPr>
            <a:r>
              <a:rPr lang="pt-BR" sz="1400" dirty="0">
                <a:solidFill>
                  <a:srgbClr val="595959"/>
                </a:solidFill>
                <a:cs typeface="Times New Roman" panose="02020603050405020304" pitchFamily="18" charset="0"/>
              </a:rPr>
              <a:t>Decreto do Município de São Paulo nº 55.196, de 11 de junho de 2014 (Regulamento do ITBI)</a:t>
            </a:r>
          </a:p>
        </p:txBody>
      </p:sp>
      <p:sp>
        <p:nvSpPr>
          <p:cNvPr id="5" name="TextBox 17">
            <a:extLst>
              <a:ext uri="{FF2B5EF4-FFF2-40B4-BE49-F238E27FC236}">
                <a16:creationId xmlns:a16="http://schemas.microsoft.com/office/drawing/2014/main" xmlns="" id="{A25EB79F-DD36-4023-904F-EF2BEAC61760}"/>
              </a:ext>
            </a:extLst>
          </p:cNvPr>
          <p:cNvSpPr txBox="1"/>
          <p:nvPr/>
        </p:nvSpPr>
        <p:spPr>
          <a:xfrm>
            <a:off x="255952" y="1218374"/>
            <a:ext cx="87153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pt-BR" sz="1800" b="1" dirty="0">
                <a:solidFill>
                  <a:srgbClr val="595959"/>
                </a:solidFill>
                <a:cs typeface="Times New Roman" panose="02020603050405020304" pitchFamily="18" charset="0"/>
              </a:rPr>
              <a:t>Análise do Caso 0: efeitos tributários da proposta sugerida pelo amigo do Sr. Paulo Silva</a:t>
            </a:r>
          </a:p>
        </p:txBody>
      </p:sp>
    </p:spTree>
    <p:extLst>
      <p:ext uri="{BB962C8B-B14F-4D97-AF65-F5344CB8AC3E}">
        <p14:creationId xmlns:p14="http://schemas.microsoft.com/office/powerpoint/2010/main" val="8868895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19">
            <a:extLst>
              <a:ext uri="{FF2B5EF4-FFF2-40B4-BE49-F238E27FC236}">
                <a16:creationId xmlns:a16="http://schemas.microsoft.com/office/drawing/2014/main" xmlns="" id="{5BEDE923-50E9-4E6D-A35C-7F911B1F1F7D}"/>
              </a:ext>
            </a:extLst>
          </p:cNvPr>
          <p:cNvSpPr txBox="1"/>
          <p:nvPr/>
        </p:nvSpPr>
        <p:spPr>
          <a:xfrm>
            <a:off x="146231" y="1984420"/>
            <a:ext cx="8806181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7800" algn="just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pt-BR" sz="1800" b="1" cap="small" dirty="0">
                <a:solidFill>
                  <a:srgbClr val="595959"/>
                </a:solidFill>
                <a:cs typeface="Times New Roman" panose="02020603050405020304" pitchFamily="18" charset="0"/>
              </a:rPr>
              <a:t>Etapa 1</a:t>
            </a:r>
            <a:r>
              <a:rPr lang="pt-BR" sz="1800" b="1" dirty="0">
                <a:solidFill>
                  <a:srgbClr val="595959"/>
                </a:solidFill>
                <a:cs typeface="Times New Roman" panose="02020603050405020304" pitchFamily="18" charset="0"/>
              </a:rPr>
              <a:t>: conferência dos imóveis para o capital da PS:</a:t>
            </a:r>
            <a:r>
              <a:rPr lang="pt-BR" sz="1800" dirty="0">
                <a:solidFill>
                  <a:srgbClr val="595959"/>
                </a:solidFill>
                <a:cs typeface="Times New Roman" panose="02020603050405020304" pitchFamily="18" charset="0"/>
              </a:rPr>
              <a:t> incidência de ITBI no caso de transferências onerosas de bens imóveis ou direitos a eles relativo</a:t>
            </a:r>
            <a:endParaRPr lang="pt-BR" sz="1800" b="1" dirty="0">
              <a:solidFill>
                <a:srgbClr val="595959"/>
              </a:solidFill>
              <a:cs typeface="Times New Roman" panose="02020603050405020304" pitchFamily="18" charset="0"/>
            </a:endParaRPr>
          </a:p>
          <a:p>
            <a:pPr marL="177800" algn="just" defTabSz="457200" eaLnBrk="1" fontAlgn="auto" hangingPunct="1">
              <a:spcBef>
                <a:spcPts val="0"/>
              </a:spcBef>
              <a:spcAft>
                <a:spcPts val="0"/>
              </a:spcAft>
            </a:pPr>
            <a:endParaRPr lang="pt-BR" sz="1800" b="1" dirty="0">
              <a:solidFill>
                <a:srgbClr val="595959"/>
              </a:solidFill>
              <a:cs typeface="Times New Roman" panose="02020603050405020304" pitchFamily="18" charset="0"/>
            </a:endParaRPr>
          </a:p>
          <a:p>
            <a:pPr marL="177800" algn="just" defTabSz="45720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pt-BR" sz="1800" b="1" dirty="0">
                <a:solidFill>
                  <a:srgbClr val="595959"/>
                </a:solidFill>
                <a:cs typeface="Times New Roman" panose="02020603050405020304" pitchFamily="18" charset="0"/>
              </a:rPr>
              <a:t> Base de cálculo do ITBI (município de SP): </a:t>
            </a:r>
            <a:r>
              <a:rPr lang="pt-BR" sz="1800" dirty="0">
                <a:solidFill>
                  <a:srgbClr val="595959"/>
                </a:solidFill>
                <a:cs typeface="Times New Roman" panose="02020603050405020304" pitchFamily="18" charset="0"/>
              </a:rPr>
              <a:t>valor venal do imóvel (o valor pelo qual o bem ou direito seria negociado em condições normais de mercado para compra e venda à vista)</a:t>
            </a:r>
          </a:p>
          <a:p>
            <a:pPr marL="177800" algn="just" defTabSz="45720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pt-BR" sz="1800" dirty="0">
              <a:solidFill>
                <a:srgbClr val="595959"/>
              </a:solidFill>
              <a:cs typeface="Times New Roman" panose="02020603050405020304" pitchFamily="18" charset="0"/>
            </a:endParaRPr>
          </a:p>
          <a:p>
            <a:pPr marL="901700" algn="just" defTabSz="45720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pt-BR" sz="1800" b="1" dirty="0">
                <a:solidFill>
                  <a:srgbClr val="595959"/>
                </a:solidFill>
                <a:cs typeface="Times New Roman" panose="02020603050405020304" pitchFamily="18" charset="0"/>
              </a:rPr>
              <a:t>Questões polêmica</a:t>
            </a:r>
            <a:r>
              <a:rPr lang="pt-BR" sz="1800" dirty="0">
                <a:solidFill>
                  <a:srgbClr val="595959"/>
                </a:solidFill>
                <a:cs typeface="Times New Roman" panose="02020603050405020304" pitchFamily="18" charset="0"/>
              </a:rPr>
              <a:t>s: </a:t>
            </a:r>
          </a:p>
          <a:p>
            <a:pPr marL="901700" algn="just" defTabSz="457200" eaLnBrk="1" fontAlgn="auto" hangingPunct="1">
              <a:spcBef>
                <a:spcPts val="0"/>
              </a:spcBef>
              <a:spcAft>
                <a:spcPts val="0"/>
              </a:spcAft>
            </a:pPr>
            <a:endParaRPr lang="pt-BR" sz="1800" dirty="0">
              <a:solidFill>
                <a:srgbClr val="595959"/>
              </a:solidFill>
              <a:cs typeface="Times New Roman" panose="02020603050405020304" pitchFamily="18" charset="0"/>
            </a:endParaRPr>
          </a:p>
          <a:p>
            <a:pPr marL="1257300" algn="just" defTabSz="80010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pt-BR" sz="1800" dirty="0">
                <a:solidFill>
                  <a:srgbClr val="595959"/>
                </a:solidFill>
                <a:cs typeface="Times New Roman" panose="02020603050405020304" pitchFamily="18" charset="0"/>
              </a:rPr>
              <a:t> Base de cálculo do IPTU x base de cálculo do ITBI</a:t>
            </a:r>
          </a:p>
          <a:p>
            <a:pPr marL="1257300" algn="just" defTabSz="80010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endParaRPr lang="pt-BR" sz="1200" dirty="0">
              <a:solidFill>
                <a:srgbClr val="595959"/>
              </a:solidFill>
              <a:cs typeface="Times New Roman" panose="02020603050405020304" pitchFamily="18" charset="0"/>
            </a:endParaRPr>
          </a:p>
          <a:p>
            <a:pPr marL="1257300" algn="just" defTabSz="80010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pt-BR" sz="1800" dirty="0">
                <a:solidFill>
                  <a:srgbClr val="595959"/>
                </a:solidFill>
                <a:cs typeface="Times New Roman" panose="02020603050405020304" pitchFamily="18" charset="0"/>
              </a:rPr>
              <a:t> Valor venal de referência publicado pela SMF x valor da </a:t>
            </a:r>
            <a:r>
              <a:rPr lang="pt-BR" sz="1800" dirty="0" smtClean="0">
                <a:solidFill>
                  <a:srgbClr val="595959"/>
                </a:solidFill>
                <a:cs typeface="Times New Roman" panose="02020603050405020304" pitchFamily="18" charset="0"/>
              </a:rPr>
              <a:t>transação</a:t>
            </a:r>
          </a:p>
          <a:p>
            <a:pPr marL="1257300" algn="just" defTabSz="800100" eaLnBrk="1" fontAlgn="auto" hangingPunct="1">
              <a:spcBef>
                <a:spcPts val="0"/>
              </a:spcBef>
              <a:spcAft>
                <a:spcPts val="0"/>
              </a:spcAft>
            </a:pPr>
            <a:endParaRPr lang="pt-BR" sz="1800" b="1" dirty="0">
              <a:solidFill>
                <a:srgbClr val="595959"/>
              </a:solidFill>
              <a:cs typeface="Times New Roman" panose="02020603050405020304" pitchFamily="18" charset="0"/>
            </a:endParaRPr>
          </a:p>
          <a:p>
            <a:pPr marL="177800" algn="just" defTabSz="45720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pt-BR" sz="1800" b="1" dirty="0">
                <a:solidFill>
                  <a:srgbClr val="595959"/>
                </a:solidFill>
                <a:cs typeface="Times New Roman" panose="02020603050405020304" pitchFamily="18" charset="0"/>
              </a:rPr>
              <a:t> Alíquota: </a:t>
            </a:r>
            <a:r>
              <a:rPr lang="pt-BR" sz="1800" dirty="0">
                <a:solidFill>
                  <a:srgbClr val="595959"/>
                </a:solidFill>
                <a:cs typeface="Times New Roman" panose="02020603050405020304" pitchFamily="18" charset="0"/>
              </a:rPr>
              <a:t>regra geral, 3%</a:t>
            </a:r>
          </a:p>
        </p:txBody>
      </p:sp>
      <p:sp>
        <p:nvSpPr>
          <p:cNvPr id="5" name="TextBox 17">
            <a:extLst>
              <a:ext uri="{FF2B5EF4-FFF2-40B4-BE49-F238E27FC236}">
                <a16:creationId xmlns:a16="http://schemas.microsoft.com/office/drawing/2014/main" xmlns="" id="{A25EB79F-DD36-4023-904F-EF2BEAC61760}"/>
              </a:ext>
            </a:extLst>
          </p:cNvPr>
          <p:cNvSpPr txBox="1"/>
          <p:nvPr/>
        </p:nvSpPr>
        <p:spPr>
          <a:xfrm>
            <a:off x="255952" y="1218374"/>
            <a:ext cx="87153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pt-BR" sz="1800" b="1" dirty="0">
                <a:solidFill>
                  <a:srgbClr val="595959"/>
                </a:solidFill>
                <a:cs typeface="Times New Roman" panose="02020603050405020304" pitchFamily="18" charset="0"/>
              </a:rPr>
              <a:t>Análise do Caso 0: efeitos tributários da proposta sugerida pelo amigo do Sr. Paulo Silva</a:t>
            </a:r>
          </a:p>
        </p:txBody>
      </p:sp>
    </p:spTree>
    <p:extLst>
      <p:ext uri="{BB962C8B-B14F-4D97-AF65-F5344CB8AC3E}">
        <p14:creationId xmlns:p14="http://schemas.microsoft.com/office/powerpoint/2010/main" val="17416271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19">
            <a:extLst>
              <a:ext uri="{FF2B5EF4-FFF2-40B4-BE49-F238E27FC236}">
                <a16:creationId xmlns:a16="http://schemas.microsoft.com/office/drawing/2014/main" xmlns="" id="{5BEDE923-50E9-4E6D-A35C-7F911B1F1F7D}"/>
              </a:ext>
            </a:extLst>
          </p:cNvPr>
          <p:cNvSpPr txBox="1"/>
          <p:nvPr/>
        </p:nvSpPr>
        <p:spPr>
          <a:xfrm>
            <a:off x="146231" y="1924148"/>
            <a:ext cx="8806181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285750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  <a:defRPr sz="1800" b="1">
                <a:solidFill>
                  <a:srgbClr val="595959"/>
                </a:solidFill>
                <a:cs typeface="Times New Roman" panose="02020603050405020304" pitchFamily="18" charset="0"/>
              </a:defRPr>
            </a:lvl1pPr>
          </a:lstStyle>
          <a:p>
            <a:pPr marL="88900" indent="0">
              <a:lnSpc>
                <a:spcPct val="100000"/>
              </a:lnSpc>
              <a:spcAft>
                <a:spcPts val="0"/>
              </a:spcAft>
              <a:buNone/>
            </a:pPr>
            <a:r>
              <a:rPr lang="pt-BR" cap="small" dirty="0"/>
              <a:t>Etapa 2</a:t>
            </a:r>
            <a:r>
              <a:rPr lang="pt-BR" dirty="0"/>
              <a:t>: Doação das quotas da PS pelo Sr. Paulo Silva aos filhos: </a:t>
            </a:r>
            <a:r>
              <a:rPr lang="pt-BR" b="0" dirty="0"/>
              <a:t>incidência do ITCMD</a:t>
            </a:r>
          </a:p>
          <a:p>
            <a:pPr marL="88900" indent="0">
              <a:lnSpc>
                <a:spcPct val="100000"/>
              </a:lnSpc>
              <a:spcAft>
                <a:spcPts val="0"/>
              </a:spcAft>
              <a:buNone/>
            </a:pPr>
            <a:endParaRPr lang="pt-BR" b="0" dirty="0"/>
          </a:p>
          <a:p>
            <a:pPr marL="88900" indent="0">
              <a:lnSpc>
                <a:spcPct val="100000"/>
              </a:lnSpc>
              <a:spcAft>
                <a:spcPts val="0"/>
              </a:spcAft>
            </a:pPr>
            <a:r>
              <a:rPr lang="pt-BR" b="0" dirty="0"/>
              <a:t> </a:t>
            </a:r>
            <a:r>
              <a:rPr lang="pt-BR" dirty="0"/>
              <a:t>Base de cálculo do ITCMD (Estado de SP)</a:t>
            </a:r>
            <a:r>
              <a:rPr lang="pt-BR" b="0" dirty="0"/>
              <a:t>: valor venal do bem ou direito transmitido / considera-se valor venal o valor de mercado do bem ou direito na data da abertura da sucessão ou da realização do ato ou contrato de doação</a:t>
            </a:r>
          </a:p>
          <a:p>
            <a:pPr marL="88900" indent="0">
              <a:lnSpc>
                <a:spcPct val="100000"/>
              </a:lnSpc>
              <a:spcAft>
                <a:spcPts val="0"/>
              </a:spcAft>
              <a:buNone/>
            </a:pPr>
            <a:endParaRPr lang="pt-BR" b="0" dirty="0"/>
          </a:p>
          <a:p>
            <a:pPr marL="901700">
              <a:lnSpc>
                <a:spcPct val="100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pt-BR" sz="1700" dirty="0"/>
              <a:t> Alíquota: </a:t>
            </a:r>
            <a:r>
              <a:rPr lang="pt-BR" sz="1700" b="0" dirty="0"/>
              <a:t>4%</a:t>
            </a:r>
          </a:p>
          <a:p>
            <a:pPr marL="88900" indent="0">
              <a:lnSpc>
                <a:spcPct val="100000"/>
              </a:lnSpc>
              <a:spcAft>
                <a:spcPts val="0"/>
              </a:spcAft>
              <a:buNone/>
            </a:pPr>
            <a:endParaRPr lang="pt-BR" b="0" dirty="0"/>
          </a:p>
          <a:p>
            <a:pPr marL="88900" indent="0">
              <a:lnSpc>
                <a:spcPct val="100000"/>
              </a:lnSpc>
              <a:spcAft>
                <a:spcPts val="0"/>
              </a:spcAft>
            </a:pPr>
            <a:r>
              <a:rPr lang="pt-BR" b="0" dirty="0"/>
              <a:t> </a:t>
            </a:r>
            <a:r>
              <a:rPr lang="pt-BR" dirty="0"/>
              <a:t>IRPF</a:t>
            </a:r>
            <a:r>
              <a:rPr lang="pt-BR" b="0" dirty="0"/>
              <a:t>: ”isenção” do IR sobre doações e heranças recebidas por pessoas físicas (artigo 6º, inciso XVI, da Lei nº 7.713/88)</a:t>
            </a:r>
          </a:p>
        </p:txBody>
      </p:sp>
      <p:sp>
        <p:nvSpPr>
          <p:cNvPr id="17" name="TextBox 17">
            <a:extLst>
              <a:ext uri="{FF2B5EF4-FFF2-40B4-BE49-F238E27FC236}">
                <a16:creationId xmlns:a16="http://schemas.microsoft.com/office/drawing/2014/main" xmlns="" id="{A25EB79F-DD36-4023-904F-EF2BEAC61760}"/>
              </a:ext>
            </a:extLst>
          </p:cNvPr>
          <p:cNvSpPr txBox="1"/>
          <p:nvPr/>
        </p:nvSpPr>
        <p:spPr>
          <a:xfrm>
            <a:off x="255952" y="1218374"/>
            <a:ext cx="87153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pt-BR" sz="1800" b="1" dirty="0">
                <a:solidFill>
                  <a:srgbClr val="595959"/>
                </a:solidFill>
                <a:cs typeface="Times New Roman" panose="02020603050405020304" pitchFamily="18" charset="0"/>
              </a:rPr>
              <a:t>Análise do Caso 0: efeitos tributários da proposta sugerida pelo amigo do Sr. Paulo Silva</a:t>
            </a:r>
          </a:p>
        </p:txBody>
      </p:sp>
    </p:spTree>
    <p:extLst>
      <p:ext uri="{BB962C8B-B14F-4D97-AF65-F5344CB8AC3E}">
        <p14:creationId xmlns:p14="http://schemas.microsoft.com/office/powerpoint/2010/main" val="3552250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19">
            <a:extLst>
              <a:ext uri="{FF2B5EF4-FFF2-40B4-BE49-F238E27FC236}">
                <a16:creationId xmlns:a16="http://schemas.microsoft.com/office/drawing/2014/main" xmlns="" id="{5BEDE923-50E9-4E6D-A35C-7F911B1F1F7D}"/>
              </a:ext>
            </a:extLst>
          </p:cNvPr>
          <p:cNvSpPr txBox="1"/>
          <p:nvPr/>
        </p:nvSpPr>
        <p:spPr>
          <a:xfrm>
            <a:off x="146231" y="1924148"/>
            <a:ext cx="8806181" cy="50013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285750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  <a:defRPr sz="1800" b="1">
                <a:solidFill>
                  <a:srgbClr val="595959"/>
                </a:solidFill>
                <a:cs typeface="Times New Roman" panose="02020603050405020304" pitchFamily="18" charset="0"/>
              </a:defRPr>
            </a:lvl1pPr>
          </a:lstStyle>
          <a:p>
            <a:pPr marL="88900" indent="0">
              <a:lnSpc>
                <a:spcPct val="100000"/>
              </a:lnSpc>
              <a:spcAft>
                <a:spcPts val="0"/>
              </a:spcAft>
              <a:buNone/>
            </a:pPr>
            <a:r>
              <a:rPr lang="pt-BR" sz="1700" cap="small" dirty="0"/>
              <a:t>Etapa 2</a:t>
            </a:r>
            <a:r>
              <a:rPr lang="pt-BR" sz="1700" dirty="0"/>
              <a:t>: Doação das quotas da PS pelo Sr. Paulo Silva aos filhos: </a:t>
            </a:r>
            <a:r>
              <a:rPr lang="pt-BR" sz="1700" b="0" dirty="0"/>
              <a:t>incidência do ITCMD</a:t>
            </a:r>
          </a:p>
          <a:p>
            <a:pPr marL="88900" indent="0">
              <a:lnSpc>
                <a:spcPct val="100000"/>
              </a:lnSpc>
              <a:spcAft>
                <a:spcPts val="0"/>
              </a:spcAft>
              <a:buNone/>
            </a:pPr>
            <a:endParaRPr lang="pt-BR" sz="1700" b="0" dirty="0"/>
          </a:p>
          <a:p>
            <a:pPr marL="88900" indent="0">
              <a:lnSpc>
                <a:spcPct val="100000"/>
              </a:lnSpc>
              <a:spcAft>
                <a:spcPts val="0"/>
              </a:spcAft>
            </a:pPr>
            <a:r>
              <a:rPr lang="pt-BR" sz="1700" b="0" dirty="0"/>
              <a:t> </a:t>
            </a:r>
            <a:r>
              <a:rPr lang="pt-BR" sz="1700" dirty="0"/>
              <a:t>Doação de participação societária x imóveis (Estado de SP):</a:t>
            </a:r>
            <a:endParaRPr lang="pt-BR" sz="1700" b="0" dirty="0"/>
          </a:p>
          <a:p>
            <a:pPr marL="88900" indent="0">
              <a:lnSpc>
                <a:spcPct val="100000"/>
              </a:lnSpc>
              <a:spcAft>
                <a:spcPts val="0"/>
              </a:spcAft>
            </a:pPr>
            <a:endParaRPr lang="pt-BR" sz="1700" b="0" dirty="0"/>
          </a:p>
          <a:p>
            <a:pPr marL="1187450">
              <a:lnSpc>
                <a:spcPct val="100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pt-BR" sz="1700" b="0" dirty="0"/>
              <a:t> </a:t>
            </a:r>
            <a:r>
              <a:rPr lang="pt-BR" sz="1600" dirty="0"/>
              <a:t>Participação societária</a:t>
            </a:r>
            <a:r>
              <a:rPr lang="pt-BR" sz="1600" b="0" dirty="0"/>
              <a:t>: nos casos em que a ação, quota, participação ou qualquer título representativo do capital social não for objeto de negociação ou não tiver sido negociado nos últimos 180 (cento e oitenta) dias, admitir-se-á o respectivo valor patrimonial</a:t>
            </a:r>
          </a:p>
          <a:p>
            <a:pPr marL="1187450">
              <a:lnSpc>
                <a:spcPct val="100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pt-BR" sz="1600" b="0" dirty="0"/>
          </a:p>
          <a:p>
            <a:pPr marL="1187450">
              <a:lnSpc>
                <a:spcPct val="100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pt-BR" sz="1600" dirty="0"/>
              <a:t>Imóvel urbano</a:t>
            </a:r>
            <a:r>
              <a:rPr lang="pt-BR" sz="1600" b="0" dirty="0"/>
              <a:t>: valor venal (não inferior ao que serviu de base ao IPTU)</a:t>
            </a:r>
          </a:p>
          <a:p>
            <a:pPr marL="88900" indent="0">
              <a:lnSpc>
                <a:spcPct val="100000"/>
              </a:lnSpc>
              <a:spcAft>
                <a:spcPts val="0"/>
              </a:spcAft>
              <a:buNone/>
            </a:pPr>
            <a:endParaRPr lang="pt-BR" sz="1700" b="0" dirty="0"/>
          </a:p>
          <a:p>
            <a:pPr marL="88900" indent="0">
              <a:lnSpc>
                <a:spcPct val="100000"/>
              </a:lnSpc>
              <a:spcAft>
                <a:spcPts val="0"/>
              </a:spcAft>
            </a:pPr>
            <a:r>
              <a:rPr lang="pt-BR" sz="1700" b="0" dirty="0"/>
              <a:t> </a:t>
            </a:r>
            <a:r>
              <a:rPr lang="pt-BR" sz="1700" dirty="0"/>
              <a:t>Estado de Minas Gerais (Lei nº 14.941/03):</a:t>
            </a:r>
          </a:p>
          <a:p>
            <a:pPr marL="88900" indent="0">
              <a:lnSpc>
                <a:spcPct val="100000"/>
              </a:lnSpc>
              <a:spcAft>
                <a:spcPts val="0"/>
              </a:spcAft>
              <a:buNone/>
            </a:pPr>
            <a:endParaRPr lang="pt-BR" sz="1700" dirty="0">
              <a:solidFill>
                <a:srgbClr val="595959"/>
              </a:solidFill>
            </a:endParaRPr>
          </a:p>
          <a:p>
            <a:pPr marL="1187450">
              <a:lnSpc>
                <a:spcPct val="100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pt-BR" sz="1700" b="0" dirty="0">
                <a:solidFill>
                  <a:srgbClr val="595959"/>
                </a:solidFill>
              </a:rPr>
              <a:t>“</a:t>
            </a:r>
            <a:r>
              <a:rPr lang="pt-BR" sz="1600" b="0" i="1" dirty="0">
                <a:solidFill>
                  <a:srgbClr val="595959"/>
                </a:solidFill>
              </a:rPr>
              <a:t>Art. 5º (...) § 2º Na hipótese em que o capital da sociedade tiver sido integralizado em prazo inferior a cinco anos, mediante incorporação de bens móveis e imóveis ou de direitos a eles relativos, a base de cálculo do imposto não será inferior ao valor venal atualizado dos referidos bens ou direitos</a:t>
            </a:r>
            <a:r>
              <a:rPr lang="pt-BR" sz="1600" b="0" dirty="0">
                <a:solidFill>
                  <a:srgbClr val="595959"/>
                </a:solidFill>
              </a:rPr>
              <a:t>”</a:t>
            </a:r>
          </a:p>
          <a:p>
            <a:pPr marL="88900" indent="0">
              <a:lnSpc>
                <a:spcPct val="100000"/>
              </a:lnSpc>
              <a:spcAft>
                <a:spcPts val="0"/>
              </a:spcAft>
              <a:buNone/>
            </a:pPr>
            <a:endParaRPr lang="pt-BR" sz="1700" b="0" dirty="0"/>
          </a:p>
          <a:p>
            <a:pPr marL="88900" indent="0">
              <a:lnSpc>
                <a:spcPct val="100000"/>
              </a:lnSpc>
              <a:spcAft>
                <a:spcPts val="0"/>
              </a:spcAft>
              <a:buNone/>
            </a:pPr>
            <a:endParaRPr lang="pt-BR" sz="1700" b="0" dirty="0"/>
          </a:p>
          <a:p>
            <a:pPr marL="88900" indent="0">
              <a:lnSpc>
                <a:spcPct val="100000"/>
              </a:lnSpc>
              <a:spcAft>
                <a:spcPts val="0"/>
              </a:spcAft>
            </a:pPr>
            <a:r>
              <a:rPr lang="pt-BR" sz="1700" b="0" dirty="0"/>
              <a:t> </a:t>
            </a:r>
          </a:p>
        </p:txBody>
      </p:sp>
      <p:sp>
        <p:nvSpPr>
          <p:cNvPr id="17" name="TextBox 17">
            <a:extLst>
              <a:ext uri="{FF2B5EF4-FFF2-40B4-BE49-F238E27FC236}">
                <a16:creationId xmlns:a16="http://schemas.microsoft.com/office/drawing/2014/main" xmlns="" id="{A25EB79F-DD36-4023-904F-EF2BEAC61760}"/>
              </a:ext>
            </a:extLst>
          </p:cNvPr>
          <p:cNvSpPr txBox="1"/>
          <p:nvPr/>
        </p:nvSpPr>
        <p:spPr>
          <a:xfrm>
            <a:off x="255952" y="1218374"/>
            <a:ext cx="87153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pt-BR" sz="1800" b="1" dirty="0">
                <a:solidFill>
                  <a:srgbClr val="595959"/>
                </a:solidFill>
                <a:cs typeface="Times New Roman" panose="02020603050405020304" pitchFamily="18" charset="0"/>
              </a:rPr>
              <a:t>Análise do Caso 0: efeitos tributários da proposta sugerida pelo amigo do Sr. Paulo Silva</a:t>
            </a:r>
          </a:p>
        </p:txBody>
      </p:sp>
    </p:spTree>
    <p:extLst>
      <p:ext uri="{BB962C8B-B14F-4D97-AF65-F5344CB8AC3E}">
        <p14:creationId xmlns:p14="http://schemas.microsoft.com/office/powerpoint/2010/main" val="2542096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tângulo: Cantos Arredondados 1">
            <a:extLst>
              <a:ext uri="{FF2B5EF4-FFF2-40B4-BE49-F238E27FC236}">
                <a16:creationId xmlns:a16="http://schemas.microsoft.com/office/drawing/2014/main" xmlns="" id="{97DF78AF-2A61-4DAF-B044-692E6D3B7338}"/>
              </a:ext>
            </a:extLst>
          </p:cNvPr>
          <p:cNvSpPr/>
          <p:nvPr/>
        </p:nvSpPr>
        <p:spPr>
          <a:xfrm>
            <a:off x="3585578" y="2684264"/>
            <a:ext cx="1684812" cy="1080120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300" b="1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PS</a:t>
            </a:r>
          </a:p>
        </p:txBody>
      </p:sp>
      <p:cxnSp>
        <p:nvCxnSpPr>
          <p:cNvPr id="8" name="Conector reto 7">
            <a:extLst>
              <a:ext uri="{FF2B5EF4-FFF2-40B4-BE49-F238E27FC236}">
                <a16:creationId xmlns:a16="http://schemas.microsoft.com/office/drawing/2014/main" xmlns="" id="{937DC628-AA53-40C7-9CD3-D7411C299D8E}"/>
              </a:ext>
            </a:extLst>
          </p:cNvPr>
          <p:cNvCxnSpPr>
            <a:cxnSpLocks/>
            <a:endCxn id="11" idx="0"/>
          </p:cNvCxnSpPr>
          <p:nvPr/>
        </p:nvCxnSpPr>
        <p:spPr>
          <a:xfrm flipH="1">
            <a:off x="1727685" y="3764384"/>
            <a:ext cx="2700299" cy="698489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9" name="Elipse 8">
            <a:extLst>
              <a:ext uri="{FF2B5EF4-FFF2-40B4-BE49-F238E27FC236}">
                <a16:creationId xmlns:a16="http://schemas.microsoft.com/office/drawing/2014/main" xmlns="" id="{5492F32B-41C3-4021-A488-248C9C7DDA06}"/>
              </a:ext>
            </a:extLst>
          </p:cNvPr>
          <p:cNvSpPr/>
          <p:nvPr/>
        </p:nvSpPr>
        <p:spPr>
          <a:xfrm>
            <a:off x="2915816" y="4464000"/>
            <a:ext cx="1224137" cy="1123269"/>
          </a:xfrm>
          <a:prstGeom prst="ellipse">
            <a:avLst/>
          </a:prstGeom>
          <a:ln>
            <a:prstDash val="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1300" b="1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Moema</a:t>
            </a:r>
          </a:p>
        </p:txBody>
      </p:sp>
      <p:sp>
        <p:nvSpPr>
          <p:cNvPr id="10" name="Elipse 9">
            <a:extLst>
              <a:ext uri="{FF2B5EF4-FFF2-40B4-BE49-F238E27FC236}">
                <a16:creationId xmlns:a16="http://schemas.microsoft.com/office/drawing/2014/main" xmlns="" id="{F8A50DE5-EA3F-47C4-8BB8-3AA956AEE9A5}"/>
              </a:ext>
            </a:extLst>
          </p:cNvPr>
          <p:cNvSpPr/>
          <p:nvPr/>
        </p:nvSpPr>
        <p:spPr>
          <a:xfrm>
            <a:off x="4932040" y="4462873"/>
            <a:ext cx="1224137" cy="1123269"/>
          </a:xfrm>
          <a:prstGeom prst="ellipse">
            <a:avLst/>
          </a:prstGeom>
          <a:ln>
            <a:prstDash val="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1300" b="1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Pinheiros</a:t>
            </a:r>
          </a:p>
        </p:txBody>
      </p:sp>
      <p:sp>
        <p:nvSpPr>
          <p:cNvPr id="11" name="Elipse 10">
            <a:extLst>
              <a:ext uri="{FF2B5EF4-FFF2-40B4-BE49-F238E27FC236}">
                <a16:creationId xmlns:a16="http://schemas.microsoft.com/office/drawing/2014/main" xmlns="" id="{C64212A3-1806-490D-B4CC-0D482D6AAFAE}"/>
              </a:ext>
            </a:extLst>
          </p:cNvPr>
          <p:cNvSpPr/>
          <p:nvPr/>
        </p:nvSpPr>
        <p:spPr>
          <a:xfrm>
            <a:off x="1115616" y="4462873"/>
            <a:ext cx="1224137" cy="1123269"/>
          </a:xfrm>
          <a:prstGeom prst="ellipse">
            <a:avLst/>
          </a:prstGeom>
          <a:ln>
            <a:prstDash val="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1300" b="1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Jardins</a:t>
            </a:r>
          </a:p>
        </p:txBody>
      </p:sp>
      <p:sp>
        <p:nvSpPr>
          <p:cNvPr id="12" name="Elipse 11">
            <a:extLst>
              <a:ext uri="{FF2B5EF4-FFF2-40B4-BE49-F238E27FC236}">
                <a16:creationId xmlns:a16="http://schemas.microsoft.com/office/drawing/2014/main" xmlns="" id="{D7D16FE2-B577-4DF8-8644-1382D33B1C02}"/>
              </a:ext>
            </a:extLst>
          </p:cNvPr>
          <p:cNvSpPr/>
          <p:nvPr/>
        </p:nvSpPr>
        <p:spPr>
          <a:xfrm>
            <a:off x="6963072" y="4440155"/>
            <a:ext cx="1224137" cy="1123269"/>
          </a:xfrm>
          <a:prstGeom prst="ellipse">
            <a:avLst/>
          </a:prstGeom>
          <a:ln>
            <a:prstDash val="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1300" b="1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Marginal</a:t>
            </a:r>
          </a:p>
        </p:txBody>
      </p:sp>
      <p:cxnSp>
        <p:nvCxnSpPr>
          <p:cNvPr id="13" name="Conector reto 12">
            <a:extLst>
              <a:ext uri="{FF2B5EF4-FFF2-40B4-BE49-F238E27FC236}">
                <a16:creationId xmlns:a16="http://schemas.microsoft.com/office/drawing/2014/main" xmlns="" id="{6BA0A411-994D-40CA-B89C-4767D711C785}"/>
              </a:ext>
            </a:extLst>
          </p:cNvPr>
          <p:cNvCxnSpPr>
            <a:cxnSpLocks/>
            <a:endCxn id="9" idx="0"/>
          </p:cNvCxnSpPr>
          <p:nvPr/>
        </p:nvCxnSpPr>
        <p:spPr>
          <a:xfrm flipH="1">
            <a:off x="3527885" y="3764384"/>
            <a:ext cx="900099" cy="699616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4" name="Conector reto 13">
            <a:extLst>
              <a:ext uri="{FF2B5EF4-FFF2-40B4-BE49-F238E27FC236}">
                <a16:creationId xmlns:a16="http://schemas.microsoft.com/office/drawing/2014/main" xmlns="" id="{5532F947-E76C-4AC3-A09B-04CA5D5D8AED}"/>
              </a:ext>
            </a:extLst>
          </p:cNvPr>
          <p:cNvCxnSpPr>
            <a:cxnSpLocks/>
            <a:endCxn id="10" idx="0"/>
          </p:cNvCxnSpPr>
          <p:nvPr/>
        </p:nvCxnSpPr>
        <p:spPr>
          <a:xfrm>
            <a:off x="4427984" y="3764384"/>
            <a:ext cx="1116125" cy="698489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9" name="Conector reto 18">
            <a:extLst>
              <a:ext uri="{FF2B5EF4-FFF2-40B4-BE49-F238E27FC236}">
                <a16:creationId xmlns:a16="http://schemas.microsoft.com/office/drawing/2014/main" xmlns="" id="{74E46D32-D6AE-4803-8FB0-325017840C5E}"/>
              </a:ext>
            </a:extLst>
          </p:cNvPr>
          <p:cNvCxnSpPr>
            <a:cxnSpLocks/>
            <a:endCxn id="12" idx="0"/>
          </p:cNvCxnSpPr>
          <p:nvPr/>
        </p:nvCxnSpPr>
        <p:spPr>
          <a:xfrm>
            <a:off x="4427984" y="3764384"/>
            <a:ext cx="3147157" cy="675771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2" name="Chave esquerda 1"/>
          <p:cNvSpPr/>
          <p:nvPr/>
        </p:nvSpPr>
        <p:spPr>
          <a:xfrm rot="16200000">
            <a:off x="1532288" y="5069808"/>
            <a:ext cx="360040" cy="1254888"/>
          </a:xfrm>
          <a:prstGeom prst="leftBrac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Chave esquerda 14"/>
          <p:cNvSpPr/>
          <p:nvPr/>
        </p:nvSpPr>
        <p:spPr>
          <a:xfrm rot="16200000">
            <a:off x="5467878" y="2965170"/>
            <a:ext cx="360040" cy="5464163"/>
          </a:xfrm>
          <a:prstGeom prst="leftBrac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" name="CaixaDeTexto 2"/>
          <p:cNvSpPr txBox="1"/>
          <p:nvPr/>
        </p:nvSpPr>
        <p:spPr>
          <a:xfrm>
            <a:off x="755576" y="6088940"/>
            <a:ext cx="180020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300" b="1" dirty="0">
                <a:solidFill>
                  <a:srgbClr val="595959"/>
                </a:solidFill>
                <a:cs typeface="Times New Roman" panose="02020603050405020304" pitchFamily="18" charset="0"/>
              </a:rPr>
              <a:t>Locação</a:t>
            </a:r>
          </a:p>
        </p:txBody>
      </p:sp>
      <p:sp>
        <p:nvSpPr>
          <p:cNvPr id="17" name="CaixaDeTexto 16"/>
          <p:cNvSpPr txBox="1"/>
          <p:nvPr/>
        </p:nvSpPr>
        <p:spPr>
          <a:xfrm>
            <a:off x="4644008" y="6088940"/>
            <a:ext cx="180020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300" b="1" dirty="0">
                <a:solidFill>
                  <a:srgbClr val="595959"/>
                </a:solidFill>
                <a:cs typeface="Times New Roman" panose="02020603050405020304" pitchFamily="18" charset="0"/>
              </a:rPr>
              <a:t>Venda</a:t>
            </a:r>
          </a:p>
        </p:txBody>
      </p:sp>
      <p:sp>
        <p:nvSpPr>
          <p:cNvPr id="21" name="TextBox 19">
            <a:extLst>
              <a:ext uri="{FF2B5EF4-FFF2-40B4-BE49-F238E27FC236}">
                <a16:creationId xmlns:a16="http://schemas.microsoft.com/office/drawing/2014/main" xmlns="" id="{5BEDE923-50E9-4E6D-A35C-7F911B1F1F7D}"/>
              </a:ext>
            </a:extLst>
          </p:cNvPr>
          <p:cNvSpPr txBox="1"/>
          <p:nvPr/>
        </p:nvSpPr>
        <p:spPr>
          <a:xfrm>
            <a:off x="146231" y="2013925"/>
            <a:ext cx="8806181" cy="9110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pt-BR" sz="1800" b="1" cap="small" dirty="0">
                <a:solidFill>
                  <a:srgbClr val="595959"/>
                </a:solidFill>
                <a:cs typeface="Times New Roman" panose="02020603050405020304" pitchFamily="18" charset="0"/>
              </a:rPr>
              <a:t>Etapa 3</a:t>
            </a:r>
            <a:r>
              <a:rPr lang="pt-BR" sz="1800" b="1" dirty="0">
                <a:solidFill>
                  <a:srgbClr val="595959"/>
                </a:solidFill>
                <a:cs typeface="Times New Roman" panose="02020603050405020304" pitchFamily="18" charset="0"/>
              </a:rPr>
              <a:t>: tratamento tributário das atividades imobiliárias da PS</a:t>
            </a:r>
            <a:endParaRPr lang="pt-BR" sz="1800" dirty="0">
              <a:solidFill>
                <a:srgbClr val="595959"/>
              </a:solidFill>
              <a:cs typeface="Times New Roman" panose="02020603050405020304" pitchFamily="18" charset="0"/>
            </a:endParaRPr>
          </a:p>
          <a:p>
            <a:pPr marL="542925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</a:pPr>
            <a:endParaRPr lang="pt-BR" sz="1800" dirty="0">
              <a:solidFill>
                <a:srgbClr val="595959"/>
              </a:solidFill>
              <a:cs typeface="Times New Roman" panose="02020603050405020304" pitchFamily="18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A25EB79F-DD36-4023-904F-EF2BEAC61760}"/>
              </a:ext>
            </a:extLst>
          </p:cNvPr>
          <p:cNvSpPr txBox="1"/>
          <p:nvPr/>
        </p:nvSpPr>
        <p:spPr>
          <a:xfrm>
            <a:off x="255952" y="1218374"/>
            <a:ext cx="87153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pt-BR" sz="1800" b="1" dirty="0">
                <a:solidFill>
                  <a:srgbClr val="595959"/>
                </a:solidFill>
                <a:cs typeface="Times New Roman" panose="02020603050405020304" pitchFamily="18" charset="0"/>
              </a:rPr>
              <a:t>Análise do Caso 0: efeitos tributários da proposta sugerida pelo amigo do Sr. Paulo Silva</a:t>
            </a:r>
          </a:p>
        </p:txBody>
      </p:sp>
    </p:spTree>
    <p:extLst>
      <p:ext uri="{BB962C8B-B14F-4D97-AF65-F5344CB8AC3E}">
        <p14:creationId xmlns:p14="http://schemas.microsoft.com/office/powerpoint/2010/main" val="6810886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19">
            <a:extLst>
              <a:ext uri="{FF2B5EF4-FFF2-40B4-BE49-F238E27FC236}">
                <a16:creationId xmlns:a16="http://schemas.microsoft.com/office/drawing/2014/main" xmlns="" id="{5BEDE923-50E9-4E6D-A35C-7F911B1F1F7D}"/>
              </a:ext>
            </a:extLst>
          </p:cNvPr>
          <p:cNvSpPr txBox="1"/>
          <p:nvPr/>
        </p:nvSpPr>
        <p:spPr>
          <a:xfrm>
            <a:off x="146231" y="1806200"/>
            <a:ext cx="8806181" cy="42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pt-BR" sz="1800" b="1" dirty="0">
                <a:solidFill>
                  <a:srgbClr val="595959"/>
                </a:solidFill>
                <a:cs typeface="Times New Roman" panose="02020603050405020304" pitchFamily="18" charset="0"/>
              </a:rPr>
              <a:t>Tratamento tributário das atividades </a:t>
            </a:r>
            <a:r>
              <a:rPr lang="pt-BR" sz="1800" b="1" u="sng" dirty="0">
                <a:solidFill>
                  <a:srgbClr val="595959"/>
                </a:solidFill>
                <a:cs typeface="Times New Roman" panose="02020603050405020304" pitchFamily="18" charset="0"/>
              </a:rPr>
              <a:t>de locação</a:t>
            </a:r>
            <a:r>
              <a:rPr lang="pt-BR" sz="1800" b="1" dirty="0">
                <a:solidFill>
                  <a:srgbClr val="595959"/>
                </a:solidFill>
                <a:cs typeface="Times New Roman" panose="02020603050405020304" pitchFamily="18" charset="0"/>
              </a:rPr>
              <a:t> da PS:</a:t>
            </a:r>
            <a:endParaRPr lang="pt-BR" sz="1800" u="sng" dirty="0">
              <a:solidFill>
                <a:srgbClr val="595959"/>
              </a:solidFill>
              <a:cs typeface="Times New Roman" panose="02020603050405020304" pitchFamily="18" charset="0"/>
            </a:endParaRPr>
          </a:p>
        </p:txBody>
      </p:sp>
      <p:sp>
        <p:nvSpPr>
          <p:cNvPr id="12" name="Retângulo de cantos arredondados 11"/>
          <p:cNvSpPr/>
          <p:nvPr/>
        </p:nvSpPr>
        <p:spPr>
          <a:xfrm>
            <a:off x="255952" y="2320204"/>
            <a:ext cx="4608512" cy="1702124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pt-BR" sz="1300" b="1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Lucro Real:</a:t>
            </a:r>
          </a:p>
          <a:p>
            <a:pPr marL="363538" indent="-363538" algn="just">
              <a:buFont typeface="Wingdings" panose="05000000000000000000" pitchFamily="2" charset="2"/>
              <a:buChar char="ü"/>
            </a:pPr>
            <a:r>
              <a:rPr lang="pt-BR" sz="1300" b="1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IRPJ</a:t>
            </a:r>
            <a:r>
              <a:rPr lang="pt-BR" sz="13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alíquota de 15% + adicional de 10% sobre a parcela do lucro real superior a R$ 20 mil ao mês</a:t>
            </a:r>
          </a:p>
          <a:p>
            <a:pPr marL="363538" indent="-363538" algn="just">
              <a:buFont typeface="Wingdings" panose="05000000000000000000" pitchFamily="2" charset="2"/>
              <a:buChar char="ü"/>
            </a:pPr>
            <a:r>
              <a:rPr lang="pt-BR" sz="1300" b="1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CSLL</a:t>
            </a:r>
            <a:r>
              <a:rPr lang="pt-BR" sz="13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alíquota de 9%</a:t>
            </a:r>
          </a:p>
          <a:p>
            <a:pPr marL="363538" indent="-363538" algn="just">
              <a:buFont typeface="Wingdings" panose="05000000000000000000" pitchFamily="2" charset="2"/>
              <a:buChar char="ü"/>
            </a:pPr>
            <a:r>
              <a:rPr lang="pt-BR" sz="1300" b="1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PIS/COFINS</a:t>
            </a:r>
            <a:r>
              <a:rPr lang="pt-BR" sz="13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(regime não cumulativo): alíquota de 9,25% sobre as receitas totais / 4,65% sobre as receitas financeiras</a:t>
            </a:r>
          </a:p>
        </p:txBody>
      </p:sp>
      <p:sp>
        <p:nvSpPr>
          <p:cNvPr id="14" name="Retângulo de cantos arredondados 13"/>
          <p:cNvSpPr/>
          <p:nvPr/>
        </p:nvSpPr>
        <p:spPr>
          <a:xfrm>
            <a:off x="4427984" y="4725144"/>
            <a:ext cx="4524428" cy="172819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pt-BR" sz="1300" b="1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Lucro Presumido:</a:t>
            </a:r>
          </a:p>
          <a:p>
            <a:pPr algn="just"/>
            <a:r>
              <a:rPr lang="pt-BR" sz="1300" b="1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IRPJ</a:t>
            </a:r>
            <a:r>
              <a:rPr lang="pt-BR" sz="13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(15% + adicional de 10% sobre a parcela do lucro presumido que exceder a R$ 60 mil no trimestre): margem de presunção de 32% </a:t>
            </a:r>
            <a:r>
              <a:rPr lang="pt-BR" sz="13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 </a:t>
            </a:r>
            <a:r>
              <a:rPr lang="pt-BR" sz="13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carga tributária aproximada de 8% sobre a receita)</a:t>
            </a:r>
          </a:p>
          <a:p>
            <a:pPr algn="just"/>
            <a:r>
              <a:rPr lang="pt-BR" sz="1300" b="1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CSLL </a:t>
            </a:r>
            <a:r>
              <a:rPr lang="pt-BR" sz="13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(9%): margem de presunção de 32% (carga tributária de 2,88% sobre a receita)</a:t>
            </a:r>
          </a:p>
          <a:p>
            <a:pPr algn="just"/>
            <a:r>
              <a:rPr lang="pt-BR" sz="1300" dirty="0">
                <a:solidFill>
                  <a:srgbClr val="5959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PIS/COFINS (regime cumulativo): 3,65%</a:t>
            </a:r>
          </a:p>
        </p:txBody>
      </p:sp>
      <p:sp>
        <p:nvSpPr>
          <p:cNvPr id="3" name="Multiplicar 2"/>
          <p:cNvSpPr/>
          <p:nvPr/>
        </p:nvSpPr>
        <p:spPr>
          <a:xfrm>
            <a:off x="3779989" y="4114192"/>
            <a:ext cx="647995" cy="504056"/>
          </a:xfrm>
          <a:prstGeom prst="mathMultiply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TextBox 17">
            <a:extLst>
              <a:ext uri="{FF2B5EF4-FFF2-40B4-BE49-F238E27FC236}">
                <a16:creationId xmlns:a16="http://schemas.microsoft.com/office/drawing/2014/main" xmlns="" id="{D92BD82C-B9C9-4A20-8F4B-E060A1B0F35C}"/>
              </a:ext>
            </a:extLst>
          </p:cNvPr>
          <p:cNvSpPr txBox="1"/>
          <p:nvPr/>
        </p:nvSpPr>
        <p:spPr>
          <a:xfrm>
            <a:off x="255952" y="1218374"/>
            <a:ext cx="87153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pt-BR" sz="1800" b="1" dirty="0">
                <a:solidFill>
                  <a:srgbClr val="595959"/>
                </a:solidFill>
                <a:cs typeface="Times New Roman" panose="02020603050405020304" pitchFamily="18" charset="0"/>
              </a:rPr>
              <a:t>Análise do Caso 0: efeitos tributários da proposta sugerida pelo amigo do Sr. Paulo Silva</a:t>
            </a:r>
          </a:p>
        </p:txBody>
      </p:sp>
    </p:spTree>
    <p:extLst>
      <p:ext uri="{BB962C8B-B14F-4D97-AF65-F5344CB8AC3E}">
        <p14:creationId xmlns:p14="http://schemas.microsoft.com/office/powerpoint/2010/main" val="17043755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19">
            <a:extLst>
              <a:ext uri="{FF2B5EF4-FFF2-40B4-BE49-F238E27FC236}">
                <a16:creationId xmlns:a16="http://schemas.microsoft.com/office/drawing/2014/main" xmlns="" id="{5BEDE923-50E9-4E6D-A35C-7F911B1F1F7D}"/>
              </a:ext>
            </a:extLst>
          </p:cNvPr>
          <p:cNvSpPr txBox="1"/>
          <p:nvPr/>
        </p:nvSpPr>
        <p:spPr>
          <a:xfrm>
            <a:off x="146231" y="1806200"/>
            <a:ext cx="8806181" cy="42632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pt-BR" sz="1800" b="1" dirty="0">
                <a:solidFill>
                  <a:srgbClr val="595959"/>
                </a:solidFill>
                <a:cs typeface="Times New Roman" panose="02020603050405020304" pitchFamily="18" charset="0"/>
              </a:rPr>
              <a:t>Quadro comparativo acerca da tributação das atividades de locação</a:t>
            </a:r>
          </a:p>
          <a:p>
            <a:pPr marL="285750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pt-BR" sz="1800" b="1" dirty="0">
              <a:solidFill>
                <a:srgbClr val="595959"/>
              </a:solidFill>
              <a:cs typeface="Times New Roman" panose="02020603050405020304" pitchFamily="18" charset="0"/>
            </a:endParaRPr>
          </a:p>
          <a:p>
            <a:pPr marL="285750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pt-BR" sz="1800" b="1" dirty="0">
              <a:solidFill>
                <a:srgbClr val="595959"/>
              </a:solidFill>
              <a:cs typeface="Times New Roman" panose="02020603050405020304" pitchFamily="18" charset="0"/>
            </a:endParaRPr>
          </a:p>
          <a:p>
            <a:pPr marL="285750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pt-BR" sz="1800" b="1" dirty="0">
              <a:solidFill>
                <a:srgbClr val="595959"/>
              </a:solidFill>
              <a:cs typeface="Times New Roman" panose="02020603050405020304" pitchFamily="18" charset="0"/>
            </a:endParaRPr>
          </a:p>
          <a:p>
            <a:pPr marL="285750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pt-BR" sz="1800" b="1" dirty="0">
              <a:solidFill>
                <a:srgbClr val="595959"/>
              </a:solidFill>
              <a:cs typeface="Times New Roman" panose="02020603050405020304" pitchFamily="18" charset="0"/>
            </a:endParaRPr>
          </a:p>
          <a:p>
            <a:pPr marL="285750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pt-BR" sz="1800" b="1" dirty="0">
              <a:solidFill>
                <a:srgbClr val="595959"/>
              </a:solidFill>
              <a:cs typeface="Times New Roman" panose="02020603050405020304" pitchFamily="18" charset="0"/>
            </a:endParaRPr>
          </a:p>
          <a:p>
            <a:pPr marL="285750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pt-BR" sz="1800" b="1" dirty="0">
              <a:solidFill>
                <a:srgbClr val="595959"/>
              </a:solidFill>
              <a:cs typeface="Times New Roman" panose="02020603050405020304" pitchFamily="18" charset="0"/>
            </a:endParaRPr>
          </a:p>
          <a:p>
            <a:pPr marL="285750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pt-BR" sz="1800" b="1" dirty="0">
              <a:solidFill>
                <a:srgbClr val="595959"/>
              </a:solidFill>
              <a:cs typeface="Times New Roman" panose="02020603050405020304" pitchFamily="18" charset="0"/>
            </a:endParaRPr>
          </a:p>
          <a:p>
            <a:pPr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pt-BR" sz="1800" b="1" dirty="0">
              <a:solidFill>
                <a:srgbClr val="595959"/>
              </a:solidFill>
              <a:cs typeface="Times New Roman" panose="02020603050405020304" pitchFamily="18" charset="0"/>
            </a:endParaRPr>
          </a:p>
          <a:p>
            <a:pPr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pt-BR" sz="1300" dirty="0">
                <a:solidFill>
                  <a:srgbClr val="595959"/>
                </a:solidFill>
                <a:cs typeface="Times New Roman" panose="02020603050405020304" pitchFamily="18" charset="0"/>
              </a:rPr>
              <a:t>(*) Considerou-se a aplicação de alíquota de 15% de IRPJ, considerando que não foi atingido o limite para aplicação do adicional de 10%</a:t>
            </a:r>
          </a:p>
          <a:p>
            <a:pPr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pt-BR" sz="1300" dirty="0">
                <a:solidFill>
                  <a:srgbClr val="595959"/>
                </a:solidFill>
                <a:cs typeface="Times New Roman" panose="02020603050405020304" pitchFamily="18" charset="0"/>
              </a:rPr>
              <a:t>(**) Referência à tributação da pessoa física indicada para fins comparativos e não contempla efeitos das deduções admitidas legalmente</a:t>
            </a:r>
          </a:p>
          <a:p>
            <a:pPr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pt-BR" sz="1300" dirty="0">
                <a:solidFill>
                  <a:srgbClr val="595959"/>
                </a:solidFill>
                <a:cs typeface="Times New Roman" panose="02020603050405020304" pitchFamily="18" charset="0"/>
              </a:rPr>
              <a:t>(***) Não foram considerados os efeitos da apropriação de créditos sobre quotas de depreciação</a:t>
            </a:r>
          </a:p>
        </p:txBody>
      </p:sp>
      <p:graphicFrame>
        <p:nvGraphicFramePr>
          <p:cNvPr id="5" name="Tabela 4">
            <a:extLst/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5579342"/>
              </p:ext>
            </p:extLst>
          </p:nvPr>
        </p:nvGraphicFramePr>
        <p:xfrm>
          <a:off x="372609" y="2494002"/>
          <a:ext cx="8353424" cy="208256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2312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08823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56077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44064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440646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300" b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Regime de Tributação</a:t>
                      </a:r>
                      <a:endParaRPr lang="pt-BR" sz="13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300" b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Receita Anual</a:t>
                      </a:r>
                      <a:endParaRPr lang="pt-BR" sz="13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300" b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IRPJ/CSLL</a:t>
                      </a:r>
                      <a:r>
                        <a:rPr lang="pt-BR" sz="1300" b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(*)</a:t>
                      </a:r>
                      <a:endParaRPr lang="pt-BR" sz="1300" b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pt-BR" sz="13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ou IRPF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300" b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PIS/COFINS (***)</a:t>
                      </a:r>
                      <a:endParaRPr lang="pt-BR" sz="13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300" b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</a:t>
                      </a:r>
                      <a:endParaRPr lang="pt-BR" sz="13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3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Lucro Real</a:t>
                      </a:r>
                    </a:p>
                    <a:p>
                      <a:pPr algn="ctr" fontAlgn="ctr"/>
                      <a:r>
                        <a:rPr lang="pt-BR" sz="13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(assumindo que não há despesas)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3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R$ 150.000,00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3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R$ 36.000,00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3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R$ 13.875,00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3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R$ 49.875,00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01412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3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Lucro Presumido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3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R$ 150.000,00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3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R$ 11.520,00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3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R$ 5.475,00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3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R$ 16.995,00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3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Tributação na Pessoa Física (**)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3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R$ 150.000,00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3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R$ 30.817,68 (tabela progressiva)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3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R$ 0,00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3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R$ 30.817,68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6" name="TextBox 17">
            <a:extLst>
              <a:ext uri="{FF2B5EF4-FFF2-40B4-BE49-F238E27FC236}">
                <a16:creationId xmlns:a16="http://schemas.microsoft.com/office/drawing/2014/main" xmlns="" id="{559EEF18-8890-4113-8CC8-2A603EC9EE2B}"/>
              </a:ext>
            </a:extLst>
          </p:cNvPr>
          <p:cNvSpPr txBox="1"/>
          <p:nvPr/>
        </p:nvSpPr>
        <p:spPr>
          <a:xfrm>
            <a:off x="255952" y="1218374"/>
            <a:ext cx="87153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pt-BR" sz="1800" b="1" dirty="0">
                <a:solidFill>
                  <a:srgbClr val="595959"/>
                </a:solidFill>
                <a:cs typeface="Times New Roman" panose="02020603050405020304" pitchFamily="18" charset="0"/>
              </a:rPr>
              <a:t>Análise do Caso 0: efeitos tributários da proposta sugerida pelo amigo do Sr. Paulo Silva</a:t>
            </a:r>
          </a:p>
        </p:txBody>
      </p:sp>
    </p:spTree>
    <p:extLst>
      <p:ext uri="{BB962C8B-B14F-4D97-AF65-F5344CB8AC3E}">
        <p14:creationId xmlns:p14="http://schemas.microsoft.com/office/powerpoint/2010/main" val="15235145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19">
            <a:extLst>
              <a:ext uri="{FF2B5EF4-FFF2-40B4-BE49-F238E27FC236}">
                <a16:creationId xmlns:a16="http://schemas.microsoft.com/office/drawing/2014/main" xmlns="" id="{5BEDE923-50E9-4E6D-A35C-7F911B1F1F7D}"/>
              </a:ext>
            </a:extLst>
          </p:cNvPr>
          <p:cNvSpPr txBox="1"/>
          <p:nvPr/>
        </p:nvSpPr>
        <p:spPr>
          <a:xfrm>
            <a:off x="146231" y="1806200"/>
            <a:ext cx="8806181" cy="8820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pt-BR" sz="1800" b="1" dirty="0">
                <a:solidFill>
                  <a:srgbClr val="595959"/>
                </a:solidFill>
                <a:cs typeface="Times New Roman" panose="02020603050405020304" pitchFamily="18" charset="0"/>
              </a:rPr>
              <a:t>Quadro comparativo acerca da tributação das atividades de venda de imóveis</a:t>
            </a:r>
          </a:p>
          <a:p>
            <a:pPr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</a:pPr>
            <a:endParaRPr lang="pt-BR" sz="1800" b="1" dirty="0">
              <a:solidFill>
                <a:srgbClr val="595959"/>
              </a:solidFill>
              <a:cs typeface="Times New Roman" panose="02020603050405020304" pitchFamily="18" charset="0"/>
            </a:endParaRPr>
          </a:p>
        </p:txBody>
      </p:sp>
      <p:sp>
        <p:nvSpPr>
          <p:cNvPr id="7" name="TextBox 17">
            <a:extLst>
              <a:ext uri="{FF2B5EF4-FFF2-40B4-BE49-F238E27FC236}">
                <a16:creationId xmlns:a16="http://schemas.microsoft.com/office/drawing/2014/main" xmlns="" id="{A5BC2A43-DC2C-46A0-A3FD-1DDC2472D27F}"/>
              </a:ext>
            </a:extLst>
          </p:cNvPr>
          <p:cNvSpPr txBox="1"/>
          <p:nvPr/>
        </p:nvSpPr>
        <p:spPr>
          <a:xfrm>
            <a:off x="255952" y="1218374"/>
            <a:ext cx="87153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pt-BR" sz="1800" b="1" dirty="0">
                <a:solidFill>
                  <a:srgbClr val="595959"/>
                </a:solidFill>
                <a:cs typeface="Times New Roman" panose="02020603050405020304" pitchFamily="18" charset="0"/>
              </a:rPr>
              <a:t>Análise do Caso 0: efeitos tributários da proposta sugerida pelo amigo do Sr. Paulo Silva</a:t>
            </a:r>
          </a:p>
        </p:txBody>
      </p:sp>
      <p:graphicFrame>
        <p:nvGraphicFramePr>
          <p:cNvPr id="10" name="Tabela 9">
            <a:extLst>
              <a:ext uri="{FF2B5EF4-FFF2-40B4-BE49-F238E27FC236}">
                <a16:creationId xmlns:a16="http://schemas.microsoft.com/office/drawing/2014/main" xmlns="" id="{3D971F31-4F6B-4CF1-8580-CF4E5A0B2F8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8197964"/>
              </p:ext>
            </p:extLst>
          </p:nvPr>
        </p:nvGraphicFramePr>
        <p:xfrm>
          <a:off x="372609" y="2298666"/>
          <a:ext cx="8353424" cy="117729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259084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4064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44064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44064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440646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30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Casa em Moema</a:t>
                      </a:r>
                      <a:endParaRPr lang="pt-BR" sz="1300" b="1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30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Ganho de Capital</a:t>
                      </a:r>
                      <a:endParaRPr lang="pt-BR" sz="13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30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IRPJ/CSL</a:t>
                      </a:r>
                      <a:endParaRPr lang="pt-BR" sz="13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30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PIS e COFINS</a:t>
                      </a:r>
                      <a:endParaRPr lang="pt-BR" sz="13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30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</a:t>
                      </a:r>
                      <a:endParaRPr lang="pt-BR" sz="13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3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PJ </a:t>
                      </a:r>
                      <a:r>
                        <a:rPr lang="pt-BR" sz="130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Imob</a:t>
                      </a:r>
                      <a:r>
                        <a:rPr lang="pt-BR" sz="13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- Lucro Real </a:t>
                      </a:r>
                      <a:endParaRPr lang="pt-BR" sz="13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pt-BR" sz="130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R$ 3.250.000,00</a:t>
                      </a:r>
                      <a:endParaRPr lang="pt-BR" sz="130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pt-BR" sz="130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R$ 1.081.000,00</a:t>
                      </a:r>
                      <a:endParaRPr lang="pt-BR" sz="130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pt-BR" sz="130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R$ 300.625,00</a:t>
                      </a:r>
                      <a:endParaRPr lang="pt-BR" sz="130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pt-BR" sz="130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R$ 1.381.625,00</a:t>
                      </a:r>
                      <a:endParaRPr lang="pt-BR" sz="130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6200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3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PJ Imobiliária - Lucro Presumido </a:t>
                      </a:r>
                      <a:endParaRPr lang="pt-BR" sz="13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pt-BR" sz="130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R$ 3.400.000,00 (Receita de Venda)</a:t>
                      </a:r>
                      <a:endParaRPr lang="pt-BR" sz="130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pt-BR" sz="130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R$ 80.720,00</a:t>
                      </a:r>
                      <a:endParaRPr lang="pt-BR" sz="130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pt-BR" sz="130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R$ 124.100,00</a:t>
                      </a:r>
                      <a:endParaRPr lang="pt-BR" sz="130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pt-BR" sz="130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R$ 204.820,00</a:t>
                      </a:r>
                      <a:endParaRPr lang="pt-BR" sz="130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graphicFrame>
        <p:nvGraphicFramePr>
          <p:cNvPr id="11" name="Tabela 10">
            <a:extLst>
              <a:ext uri="{FF2B5EF4-FFF2-40B4-BE49-F238E27FC236}">
                <a16:creationId xmlns:a16="http://schemas.microsoft.com/office/drawing/2014/main" xmlns="" id="{D79EC311-1C22-403A-8925-0C7E767E36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9315633"/>
              </p:ext>
            </p:extLst>
          </p:nvPr>
        </p:nvGraphicFramePr>
        <p:xfrm>
          <a:off x="372609" y="3573016"/>
          <a:ext cx="8353424" cy="1415415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259084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4064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44064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44064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440646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pt-BR" sz="1300" u="none" strike="noStrike" kern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Conjunto Comercial na Marginal Pinheiros</a:t>
                      </a:r>
                      <a:endParaRPr lang="pt-BR" sz="1300" u="none" strike="noStrike" kern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pt-BR" sz="1300" u="none" strike="noStrike" kern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Ganho de Capital</a:t>
                      </a:r>
                      <a:endParaRPr lang="pt-BR" sz="1300" u="none" strike="noStrike" kern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pt-BR" sz="1300" u="none" strike="noStrike" kern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IRPF ou IRPJ/CSL</a:t>
                      </a:r>
                      <a:endParaRPr lang="pt-BR" sz="1300" u="none" strike="noStrike" kern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pt-BR" sz="1300" u="none" strike="noStrike" kern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PIS e COFINS</a:t>
                      </a:r>
                      <a:endParaRPr lang="pt-BR" sz="1300" u="none" strike="noStrike" kern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pt-BR" sz="1300" u="none" strike="noStrike" kern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</a:t>
                      </a:r>
                      <a:endParaRPr lang="pt-BR" sz="1300" u="none" strike="noStrike" kern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pt-BR" sz="1300" u="none" strike="noStrike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PJ </a:t>
                      </a:r>
                      <a:r>
                        <a:rPr lang="pt-BR" sz="1300" u="none" strike="noStrike" kern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Imob</a:t>
                      </a:r>
                      <a:r>
                        <a:rPr lang="pt-BR" sz="1300" u="none" strike="noStrike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- Lucro Real </a:t>
                      </a:r>
                      <a:endParaRPr lang="pt-BR" sz="130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pt-BR" sz="1300" u="none" strike="noStrike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R$ 4.700.000,00</a:t>
                      </a:r>
                      <a:endParaRPr lang="pt-BR" sz="1300" u="none" strike="noStrike" kern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pt-BR" sz="1300" u="none" strike="noStrike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R$ 1.574.000,00</a:t>
                      </a:r>
                      <a:endParaRPr lang="pt-BR" sz="130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pt-BR" sz="1300" u="none" strike="noStrike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R$ 434.750,00</a:t>
                      </a:r>
                      <a:endParaRPr lang="pt-BR" sz="1300" u="none" strike="noStrike" kern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pt-BR" sz="1300" u="none" strike="noStrike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R$ 2.008.750,00</a:t>
                      </a:r>
                      <a:endParaRPr lang="pt-BR" sz="130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62000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pt-BR" sz="1300" u="none" strike="noStrike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PJ Imobiliária - Lucro Presumido </a:t>
                      </a:r>
                      <a:endParaRPr lang="pt-BR" sz="130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pt-BR" sz="1300" u="none" strike="noStrike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R$ 5.500.000,00 (Receita de Venda)</a:t>
                      </a:r>
                      <a:endParaRPr lang="pt-BR" sz="130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pt-BR" sz="1300" u="none" strike="noStrike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R$ 145.400,00</a:t>
                      </a:r>
                    </a:p>
                    <a:p>
                      <a:pPr marL="0" algn="ctr" defTabSz="914400" rtl="0" eaLnBrk="1" fontAlgn="ctr" latinLnBrk="0" hangingPunct="1"/>
                      <a:r>
                        <a:rPr lang="pt-BR" sz="1300" u="none" strike="noStrike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(Percentual de 8% para IR e 12% para CSL)</a:t>
                      </a:r>
                      <a:endParaRPr lang="pt-BR" sz="130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pt-BR" sz="1300" u="none" strike="noStrike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R$ 200.750,00</a:t>
                      </a:r>
                      <a:endParaRPr lang="pt-BR" sz="130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pt-BR" sz="1300" u="none" strike="noStrike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R$ 346.150,00</a:t>
                      </a:r>
                      <a:endParaRPr lang="pt-BR" sz="130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graphicFrame>
        <p:nvGraphicFramePr>
          <p:cNvPr id="14" name="Tabela 13">
            <a:extLst>
              <a:ext uri="{FF2B5EF4-FFF2-40B4-BE49-F238E27FC236}">
                <a16:creationId xmlns:a16="http://schemas.microsoft.com/office/drawing/2014/main" xmlns="" id="{7D5C1EBC-99D6-4534-9D76-E5F589C7BB3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9950191"/>
              </p:ext>
            </p:extLst>
          </p:nvPr>
        </p:nvGraphicFramePr>
        <p:xfrm>
          <a:off x="360483" y="5149977"/>
          <a:ext cx="8353424" cy="1217295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259084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4064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44064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44064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440646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30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Apartamento em Pinheiros</a:t>
                      </a:r>
                      <a:endParaRPr lang="pt-BR" sz="1300" b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30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Ganho de Capital</a:t>
                      </a:r>
                      <a:endParaRPr lang="pt-BR" sz="13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30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IRPJ/CSL</a:t>
                      </a:r>
                      <a:endParaRPr lang="pt-BR" sz="13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30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PIS e COFINS</a:t>
                      </a:r>
                      <a:endParaRPr lang="pt-BR" sz="13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30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</a:t>
                      </a:r>
                      <a:endParaRPr lang="pt-BR" sz="13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3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PJ </a:t>
                      </a:r>
                      <a:r>
                        <a:rPr lang="pt-BR" sz="13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Imob</a:t>
                      </a:r>
                      <a:r>
                        <a:rPr lang="pt-BR" sz="13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- Lucro Real </a:t>
                      </a:r>
                      <a:endParaRPr lang="pt-BR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pt-BR" sz="1300" u="none" strike="noStrike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R$ 150.000,00</a:t>
                      </a:r>
                      <a:endParaRPr lang="pt-BR" sz="1300" b="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pt-BR" sz="1300" u="none" strike="noStrike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R$ 36.000,00</a:t>
                      </a:r>
                      <a:endParaRPr lang="pt-BR" sz="1300" b="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pt-BR" sz="1300" u="none" strike="noStrike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R$ 13.875,00</a:t>
                      </a:r>
                      <a:endParaRPr lang="pt-BR" sz="1300" b="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pt-BR" sz="1300" u="none" strike="noStrike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R$ 49.875,00</a:t>
                      </a:r>
                      <a:endParaRPr lang="pt-BR" sz="1300" b="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6200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3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PJ Imobiliária - Lucro Presumido </a:t>
                      </a:r>
                      <a:endParaRPr lang="pt-BR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pt-BR" sz="1300" u="none" strike="noStrike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R$ 900.000,00 (Receita de Venda)</a:t>
                      </a:r>
                      <a:endParaRPr lang="pt-BR" sz="1300" b="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pt-BR" sz="1300" u="none" strike="noStrike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R$ 3.720,00</a:t>
                      </a:r>
                    </a:p>
                    <a:p>
                      <a:pPr marL="0" algn="ctr" defTabSz="685800" rtl="0" eaLnBrk="1" fontAlgn="ctr" latinLnBrk="0" hangingPunct="1"/>
                      <a:r>
                        <a:rPr lang="pt-BR" sz="1300" u="none" strike="noStrike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(Percentual de 8% para IR e 12% para CSL)</a:t>
                      </a:r>
                      <a:endParaRPr lang="pt-BR" sz="1300" b="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pt-BR" sz="1300" u="none" strike="noStrike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R$ 32.850,00</a:t>
                      </a:r>
                      <a:endParaRPr lang="pt-BR" sz="1300" b="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pt-BR" sz="1300" u="none" strike="noStrike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R$ 53.370,00</a:t>
                      </a:r>
                      <a:endParaRPr lang="pt-BR" sz="1300" b="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08287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4486865"/>
              </p:ext>
            </p:extLst>
          </p:nvPr>
        </p:nvGraphicFramePr>
        <p:xfrm>
          <a:off x="611560" y="1484784"/>
          <a:ext cx="7848872" cy="28648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0316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4570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5834"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pt-BR" sz="1600" b="1" kern="1200" cap="all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Retomando o caso 0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03-05</a:t>
                      </a:r>
                    </a:p>
                  </a:txBody>
                  <a:tcPr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5834"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pt-BR" sz="1600" b="1" kern="1200" cap="all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Breve contextualização do tema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06-07</a:t>
                      </a:r>
                    </a:p>
                  </a:txBody>
                  <a:tcPr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5834">
                <a:tc>
                  <a:txBody>
                    <a:bodyPr/>
                    <a:lstStyle/>
                    <a:p>
                      <a:pPr marL="0" marR="0" lvl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b="1" kern="1200" cap="all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Análise do Caso 0: efeitos tributários da proposta sugerida pelo amigo do Sr. Paulo Silva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08-19</a:t>
                      </a:r>
                      <a:endParaRPr lang="pt-BR" sz="16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5834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b="1" kern="1200" cap="all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Construção da proposta de estrutura tributária para o Sr. Paulo Silva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20-31</a:t>
                      </a:r>
                      <a:endParaRPr lang="pt-BR" sz="16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5834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b="1" kern="1200" cap="all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Proposta final de estrutura tributária para o Sr. Paulo Silva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32-33</a:t>
                      </a:r>
                      <a:endParaRPr lang="pt-BR" sz="16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75834">
                <a:tc>
                  <a:txBody>
                    <a:bodyPr/>
                    <a:lstStyle/>
                    <a:p>
                      <a:pPr marL="0" marR="0" lvl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b="1" kern="1200" cap="all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Comentários à sugestão de constituição de FII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34-37</a:t>
                      </a:r>
                      <a:endParaRPr lang="pt-BR" sz="16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97092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 bwMode="auto">
          <a:xfrm>
            <a:off x="1052171" y="3601054"/>
            <a:ext cx="7076169" cy="1154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1840" tIns="35920" rIns="71840" bIns="35920" anchor="ctr"/>
          <a:lstStyle>
            <a:lvl1pPr>
              <a:defRPr sz="1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77838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77838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77838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77838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just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pt-BR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Construção da proposta de estrutura tributária para o Sr. Paulo Silva</a:t>
            </a:r>
          </a:p>
        </p:txBody>
      </p:sp>
    </p:spTree>
    <p:extLst>
      <p:ext uri="{BB962C8B-B14F-4D97-AF65-F5344CB8AC3E}">
        <p14:creationId xmlns:p14="http://schemas.microsoft.com/office/powerpoint/2010/main" val="217341460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19">
            <a:extLst>
              <a:ext uri="{FF2B5EF4-FFF2-40B4-BE49-F238E27FC236}">
                <a16:creationId xmlns:a16="http://schemas.microsoft.com/office/drawing/2014/main" xmlns="" id="{5BEDE923-50E9-4E6D-A35C-7F911B1F1F7D}"/>
              </a:ext>
            </a:extLst>
          </p:cNvPr>
          <p:cNvSpPr txBox="1"/>
          <p:nvPr/>
        </p:nvSpPr>
        <p:spPr>
          <a:xfrm>
            <a:off x="146231" y="1981806"/>
            <a:ext cx="8806181" cy="5480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 defTabSz="45720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pt-BR" sz="1800" b="1" dirty="0">
                <a:solidFill>
                  <a:srgbClr val="595959"/>
                </a:solidFill>
                <a:cs typeface="Times New Roman" panose="02020603050405020304" pitchFamily="18" charset="0"/>
              </a:rPr>
              <a:t>Conferências dos bens imóveis pelo valor de DIRPF: </a:t>
            </a:r>
            <a:r>
              <a:rPr lang="pt-BR" sz="1800" dirty="0">
                <a:solidFill>
                  <a:srgbClr val="595959"/>
                </a:solidFill>
                <a:cs typeface="Times New Roman" panose="02020603050405020304" pitchFamily="18" charset="0"/>
              </a:rPr>
              <a:t>desconsideração de eventuais vantagens da alienação de imóveis na pessoa física (racional dos benefícios explorados nos slides seguintes) [</a:t>
            </a:r>
            <a:r>
              <a:rPr lang="pt-BR" sz="1800" b="1" dirty="0">
                <a:solidFill>
                  <a:srgbClr val="FF0000"/>
                </a:solidFill>
                <a:cs typeface="Times New Roman" panose="02020603050405020304" pitchFamily="18" charset="0"/>
              </a:rPr>
              <a:t>OBS: o mito da transferência – sempre – a custo de DIRPF</a:t>
            </a:r>
            <a:r>
              <a:rPr lang="pt-BR" sz="1800" dirty="0">
                <a:solidFill>
                  <a:srgbClr val="595959"/>
                </a:solidFill>
                <a:cs typeface="Times New Roman" panose="02020603050405020304" pitchFamily="18" charset="0"/>
              </a:rPr>
              <a:t>]:</a:t>
            </a:r>
          </a:p>
          <a:p>
            <a:pPr marL="285750" indent="-285750" algn="just" defTabSz="45720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pt-BR" sz="1800" dirty="0">
              <a:solidFill>
                <a:srgbClr val="595959"/>
              </a:solidFill>
              <a:cs typeface="Times New Roman" panose="02020603050405020304" pitchFamily="18" charset="0"/>
            </a:endParaRPr>
          </a:p>
          <a:p>
            <a:pPr marL="901700" lvl="1" algn="just" defTabSz="45720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pt-BR" sz="1800" b="1" dirty="0">
                <a:solidFill>
                  <a:srgbClr val="595959"/>
                </a:solidFill>
                <a:cs typeface="Times New Roman" panose="02020603050405020304" pitchFamily="18" charset="0"/>
              </a:rPr>
              <a:t> Casa em Moema:</a:t>
            </a:r>
            <a:r>
              <a:rPr lang="pt-BR" sz="1800" dirty="0">
                <a:solidFill>
                  <a:srgbClr val="595959"/>
                </a:solidFill>
                <a:cs typeface="Times New Roman" panose="02020603050405020304" pitchFamily="18" charset="0"/>
              </a:rPr>
              <a:t> considerando que a aquisição do imóvel ocorreu antes de 1988, é aplicável a tabela de redução do ganho de capital do artigo 18 da </a:t>
            </a:r>
            <a:r>
              <a:rPr lang="en-US" altLang="pt-BR" sz="1800" dirty="0">
                <a:solidFill>
                  <a:srgbClr val="595959"/>
                </a:solidFill>
                <a:cs typeface="Times New Roman" panose="02020603050405020304" pitchFamily="18" charset="0"/>
              </a:rPr>
              <a:t>Lei 7.713/88</a:t>
            </a:r>
          </a:p>
          <a:p>
            <a:pPr marL="901700" lvl="1" algn="just" defTabSz="45720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en-US" sz="1800" dirty="0">
              <a:solidFill>
                <a:srgbClr val="595959"/>
              </a:solidFill>
              <a:cs typeface="Times New Roman" panose="02020603050405020304" pitchFamily="18" charset="0"/>
            </a:endParaRPr>
          </a:p>
          <a:p>
            <a:pPr marL="901700" lvl="1" algn="just" defTabSz="45720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pt-BR" sz="1800" b="1" dirty="0">
                <a:solidFill>
                  <a:srgbClr val="595959"/>
                </a:solidFill>
                <a:cs typeface="Times New Roman" panose="02020603050405020304" pitchFamily="18" charset="0"/>
              </a:rPr>
              <a:t> Conjunto Comercial na Marginal Pinheiros: </a:t>
            </a:r>
            <a:r>
              <a:rPr lang="pt-BR" sz="1800" dirty="0">
                <a:solidFill>
                  <a:srgbClr val="595959"/>
                </a:solidFill>
                <a:cs typeface="Times New Roman" panose="02020603050405020304" pitchFamily="18" charset="0"/>
              </a:rPr>
              <a:t>aplicação dos fatores de redução previstos no </a:t>
            </a:r>
            <a:r>
              <a:rPr lang="en-US" altLang="pt-BR" sz="1800" dirty="0" err="1">
                <a:solidFill>
                  <a:srgbClr val="404040"/>
                </a:solidFill>
                <a:ea typeface="ＭＳ Ｐゴシック" pitchFamily="34" charset="-128"/>
                <a:cs typeface="Times New Roman" pitchFamily="18" charset="0"/>
              </a:rPr>
              <a:t>artigo</a:t>
            </a:r>
            <a:r>
              <a:rPr lang="en-US" altLang="pt-BR" sz="1800" dirty="0">
                <a:solidFill>
                  <a:srgbClr val="404040"/>
                </a:solidFill>
                <a:ea typeface="ＭＳ Ｐゴシック" pitchFamily="34" charset="-128"/>
                <a:cs typeface="Times New Roman" pitchFamily="18" charset="0"/>
              </a:rPr>
              <a:t> 40 da </a:t>
            </a:r>
            <a:r>
              <a:rPr lang="pt-BR" altLang="pt-BR" sz="1800" dirty="0">
                <a:solidFill>
                  <a:srgbClr val="404040"/>
                </a:solidFill>
                <a:ea typeface="ＭＳ Ｐゴシック" pitchFamily="34" charset="-128"/>
                <a:cs typeface="Times New Roman" pitchFamily="18" charset="0"/>
              </a:rPr>
              <a:t>Lei nº 11.196/05 </a:t>
            </a:r>
          </a:p>
          <a:p>
            <a:pPr marL="901700" lvl="1" algn="just" defTabSz="45720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pt-BR" sz="1800" dirty="0">
              <a:solidFill>
                <a:srgbClr val="404040"/>
              </a:solidFill>
              <a:ea typeface="ＭＳ Ｐゴシック" pitchFamily="34" charset="-128"/>
              <a:cs typeface="Times New Roman" pitchFamily="18" charset="0"/>
            </a:endParaRPr>
          </a:p>
          <a:p>
            <a:pPr marL="901700" lvl="1" algn="just" defTabSz="45720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pt-BR" sz="1800" b="1" dirty="0">
                <a:solidFill>
                  <a:srgbClr val="595959"/>
                </a:solidFill>
                <a:cs typeface="Times New Roman" panose="02020603050405020304" pitchFamily="18" charset="0"/>
              </a:rPr>
              <a:t> Apartamento em Pinheiros: </a:t>
            </a:r>
            <a:r>
              <a:rPr lang="pt-BR" sz="1800" dirty="0">
                <a:solidFill>
                  <a:srgbClr val="595959"/>
                </a:solidFill>
                <a:cs typeface="Times New Roman" panose="02020603050405020304" pitchFamily="18" charset="0"/>
              </a:rPr>
              <a:t>os fatores de redução também serão aplicados, mas com impacto menos relevante por conta da aquisição do imóvel em 2016</a:t>
            </a:r>
          </a:p>
          <a:p>
            <a:pPr marL="742950" lvl="1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pt-BR" sz="1800" dirty="0">
              <a:solidFill>
                <a:srgbClr val="595959"/>
              </a:solidFill>
              <a:cs typeface="Times New Roman" panose="02020603050405020304" pitchFamily="18" charset="0"/>
            </a:endParaRPr>
          </a:p>
          <a:p>
            <a:pPr marL="742950" lvl="1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pt-BR" sz="1800" dirty="0">
              <a:solidFill>
                <a:srgbClr val="595959"/>
              </a:solidFill>
              <a:cs typeface="Times New Roman" panose="02020603050405020304" pitchFamily="18" charset="0"/>
            </a:endParaRPr>
          </a:p>
          <a:p>
            <a:pPr marL="742950" lvl="1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pt-BR" sz="1800" dirty="0">
              <a:solidFill>
                <a:srgbClr val="595959"/>
              </a:solidFill>
              <a:cs typeface="Times New Roman" panose="02020603050405020304" pitchFamily="18" charset="0"/>
            </a:endParaRPr>
          </a:p>
          <a:p>
            <a:pPr marL="742950" lvl="1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endParaRPr lang="pt-BR" sz="1800" dirty="0">
              <a:solidFill>
                <a:srgbClr val="595959"/>
              </a:solidFill>
              <a:cs typeface="Times New Roman" panose="02020603050405020304" pitchFamily="18" charset="0"/>
            </a:endParaRPr>
          </a:p>
          <a:p>
            <a:pPr marL="742950" lvl="1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endParaRPr lang="pt-BR" sz="1800" b="1" dirty="0">
              <a:solidFill>
                <a:srgbClr val="595959"/>
              </a:solidFill>
              <a:cs typeface="Times New Roman" panose="02020603050405020304" pitchFamily="18" charset="0"/>
            </a:endParaRPr>
          </a:p>
        </p:txBody>
      </p:sp>
      <p:sp>
        <p:nvSpPr>
          <p:cNvPr id="5" name="TextBox 17">
            <a:extLst>
              <a:ext uri="{FF2B5EF4-FFF2-40B4-BE49-F238E27FC236}">
                <a16:creationId xmlns:a16="http://schemas.microsoft.com/office/drawing/2014/main" xmlns="" id="{1566ED48-005B-47F9-818A-C1A75098570F}"/>
              </a:ext>
            </a:extLst>
          </p:cNvPr>
          <p:cNvSpPr txBox="1"/>
          <p:nvPr/>
        </p:nvSpPr>
        <p:spPr>
          <a:xfrm>
            <a:off x="255952" y="1218374"/>
            <a:ext cx="871532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pt-BR" sz="1800" b="1" dirty="0">
                <a:solidFill>
                  <a:srgbClr val="595959"/>
                </a:solidFill>
                <a:cs typeface="Times New Roman" panose="02020603050405020304" pitchFamily="18" charset="0"/>
              </a:rPr>
              <a:t>Análise do Caso 0: construção da proposta de estrutura tributária para o Sr. Paulo Silva</a:t>
            </a:r>
          </a:p>
          <a:p>
            <a:pPr algn="just" defTabSz="457200" eaLnBrk="1" fontAlgn="auto" hangingPunct="1">
              <a:spcBef>
                <a:spcPts val="0"/>
              </a:spcBef>
              <a:spcAft>
                <a:spcPts val="0"/>
              </a:spcAft>
            </a:pPr>
            <a:endParaRPr lang="pt-BR" sz="1800" b="1" dirty="0">
              <a:solidFill>
                <a:srgbClr val="595959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7547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19">
            <a:extLst>
              <a:ext uri="{FF2B5EF4-FFF2-40B4-BE49-F238E27FC236}">
                <a16:creationId xmlns:a16="http://schemas.microsoft.com/office/drawing/2014/main" xmlns="" id="{5BEDE923-50E9-4E6D-A35C-7F911B1F1F7D}"/>
              </a:ext>
            </a:extLst>
          </p:cNvPr>
          <p:cNvSpPr txBox="1"/>
          <p:nvPr/>
        </p:nvSpPr>
        <p:spPr>
          <a:xfrm>
            <a:off x="146231" y="1806200"/>
            <a:ext cx="8806181" cy="29731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pt-BR" sz="1800" b="1" dirty="0">
                <a:solidFill>
                  <a:srgbClr val="595959"/>
                </a:solidFill>
                <a:cs typeface="Times New Roman" panose="02020603050405020304" pitchFamily="18" charset="0"/>
              </a:rPr>
              <a:t>Tributação do ganho de capital da pessoa física:</a:t>
            </a:r>
            <a:endParaRPr lang="pt-BR" sz="1800" dirty="0">
              <a:solidFill>
                <a:srgbClr val="595959"/>
              </a:solidFill>
              <a:cs typeface="Times New Roman" panose="02020603050405020304" pitchFamily="18" charset="0"/>
            </a:endParaRPr>
          </a:p>
          <a:p>
            <a:pPr marL="285750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pt-BR" sz="1800" dirty="0">
              <a:solidFill>
                <a:srgbClr val="595959"/>
              </a:solidFill>
              <a:cs typeface="Times New Roman" panose="02020603050405020304" pitchFamily="18" charset="0"/>
            </a:endParaRPr>
          </a:p>
          <a:p>
            <a:pPr marL="742950" lvl="1" indent="-285750" algn="just" defTabSz="45720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1800" dirty="0" err="1">
                <a:solidFill>
                  <a:srgbClr val="595959"/>
                </a:solidFill>
                <a:cs typeface="Times New Roman" panose="02020603050405020304" pitchFamily="18" charset="0"/>
              </a:rPr>
              <a:t>Redução</a:t>
            </a:r>
            <a:r>
              <a:rPr lang="en-US" sz="1800" dirty="0">
                <a:solidFill>
                  <a:srgbClr val="595959"/>
                </a:solidFill>
                <a:cs typeface="Times New Roman" panose="02020603050405020304" pitchFamily="18" charset="0"/>
              </a:rPr>
              <a:t> do </a:t>
            </a:r>
            <a:r>
              <a:rPr lang="en-US" sz="1800" dirty="0" err="1">
                <a:solidFill>
                  <a:srgbClr val="595959"/>
                </a:solidFill>
                <a:cs typeface="Times New Roman" panose="02020603050405020304" pitchFamily="18" charset="0"/>
              </a:rPr>
              <a:t>ganho</a:t>
            </a:r>
            <a:r>
              <a:rPr lang="en-US" sz="1800" dirty="0">
                <a:solidFill>
                  <a:srgbClr val="595959"/>
                </a:solidFill>
                <a:cs typeface="Times New Roman" panose="02020603050405020304" pitchFamily="18" charset="0"/>
              </a:rPr>
              <a:t> de capital no tempo: </a:t>
            </a:r>
            <a:r>
              <a:rPr lang="pt-BR" altLang="pt-BR" sz="1800" dirty="0">
                <a:solidFill>
                  <a:srgbClr val="404040"/>
                </a:solidFill>
                <a:ea typeface="ＭＳ Ｐゴシック" pitchFamily="34" charset="-128"/>
                <a:cs typeface="Times New Roman" pitchFamily="18" charset="0"/>
              </a:rPr>
              <a:t>fator redutor do lucro imobiliário vinculado ao </a:t>
            </a:r>
            <a:r>
              <a:rPr lang="pt-BR" altLang="pt-BR" sz="1800" b="1" dirty="0">
                <a:solidFill>
                  <a:srgbClr val="404040"/>
                </a:solidFill>
                <a:ea typeface="ＭＳ Ｐゴシック" pitchFamily="34" charset="-128"/>
                <a:cs typeface="Times New Roman" pitchFamily="18" charset="0"/>
              </a:rPr>
              <a:t>tempo de permanência </a:t>
            </a:r>
            <a:r>
              <a:rPr lang="pt-BR" altLang="pt-BR" sz="1800" dirty="0">
                <a:solidFill>
                  <a:srgbClr val="404040"/>
                </a:solidFill>
                <a:ea typeface="ＭＳ Ｐゴシック" pitchFamily="34" charset="-128"/>
                <a:cs typeface="Times New Roman" pitchFamily="18" charset="0"/>
              </a:rPr>
              <a:t>do imóvel no patrimônio do indivíduo</a:t>
            </a:r>
            <a:endParaRPr lang="en-US" altLang="pt-BR" sz="1800" dirty="0">
              <a:solidFill>
                <a:srgbClr val="404040"/>
              </a:solidFill>
              <a:ea typeface="ＭＳ Ｐゴシック" pitchFamily="34" charset="-128"/>
              <a:cs typeface="Times New Roman" pitchFamily="18" charset="0"/>
            </a:endParaRPr>
          </a:p>
          <a:p>
            <a:pPr marL="742950" lvl="1" indent="-285750" algn="just" defTabSz="45720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en-US" sz="1800" dirty="0">
              <a:solidFill>
                <a:srgbClr val="595959"/>
              </a:solidFill>
              <a:cs typeface="Times New Roman" panose="02020603050405020304" pitchFamily="18" charset="0"/>
            </a:endParaRPr>
          </a:p>
          <a:p>
            <a:pPr marL="742950" lvl="1" indent="-285750" algn="just" defTabSz="45720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en-US" sz="1800" dirty="0">
              <a:solidFill>
                <a:srgbClr val="595959"/>
              </a:solidFill>
              <a:cs typeface="Times New Roman" panose="02020603050405020304" pitchFamily="18" charset="0"/>
            </a:endParaRPr>
          </a:p>
          <a:p>
            <a:pPr marL="742950" lvl="1" indent="-285750" algn="just" defTabSz="45720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en-US" sz="1800" dirty="0">
              <a:solidFill>
                <a:srgbClr val="595959"/>
              </a:solidFill>
              <a:cs typeface="Times New Roman" panose="02020603050405020304" pitchFamily="18" charset="0"/>
            </a:endParaRPr>
          </a:p>
          <a:p>
            <a:pPr marL="742950" lvl="1" indent="-285750" algn="just" defTabSz="45720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en-US" sz="1800" dirty="0">
              <a:solidFill>
                <a:srgbClr val="595959"/>
              </a:solidFill>
              <a:cs typeface="Times New Roman" panose="02020603050405020304" pitchFamily="18" charset="0"/>
            </a:endParaRPr>
          </a:p>
          <a:p>
            <a:pPr marL="742950" lvl="1" indent="-285750" algn="just" defTabSz="45720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en-US" sz="1800" dirty="0">
              <a:solidFill>
                <a:srgbClr val="595959"/>
              </a:solidFill>
              <a:cs typeface="Times New Roman" panose="02020603050405020304" pitchFamily="18" charset="0"/>
            </a:endParaRPr>
          </a:p>
          <a:p>
            <a:pPr lvl="1" algn="just" defTabSz="457200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 dirty="0">
              <a:solidFill>
                <a:srgbClr val="595959"/>
              </a:solidFill>
              <a:cs typeface="Times New Roman" panose="02020603050405020304" pitchFamily="18" charset="0"/>
            </a:endParaRPr>
          </a:p>
        </p:txBody>
      </p:sp>
      <p:sp>
        <p:nvSpPr>
          <p:cNvPr id="5" name="Retângulo 4"/>
          <p:cNvSpPr>
            <a:spLocks noChangeArrowheads="1"/>
          </p:cNvSpPr>
          <p:nvPr/>
        </p:nvSpPr>
        <p:spPr bwMode="auto">
          <a:xfrm>
            <a:off x="4019550" y="3893046"/>
            <a:ext cx="46831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itchFamily="34" charset="0"/>
              <a:buChar char="•"/>
              <a:defRPr sz="21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itchFamily="34" charset="0"/>
              <a:buChar char="•"/>
              <a:defRPr sz="15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itchFamily="34" charset="0"/>
              <a:buChar char="•"/>
              <a:defRPr sz="13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itchFamily="34" charset="0"/>
              <a:buChar char="•"/>
              <a:defRPr sz="13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itchFamily="34" charset="0"/>
              <a:buChar char="•"/>
              <a:defRPr sz="13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itchFamily="34" charset="0"/>
              <a:buChar char="•"/>
              <a:defRPr sz="13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itchFamily="34" charset="0"/>
              <a:buChar char="•"/>
              <a:defRPr sz="13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itchFamily="34" charset="0"/>
              <a:buChar char="•"/>
              <a:defRPr sz="13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t-BR" altLang="pt-BR" sz="2000" b="1" dirty="0">
                <a:solidFill>
                  <a:srgbClr val="404040"/>
                </a:solidFill>
                <a:latin typeface="Times New Roman" pitchFamily="18" charset="0"/>
                <a:cs typeface="Times New Roman" pitchFamily="18" charset="0"/>
              </a:rPr>
              <a:t>100%</a:t>
            </a:r>
            <a:r>
              <a:rPr lang="pt-BR" altLang="pt-BR" sz="2000" dirty="0">
                <a:solidFill>
                  <a:srgbClr val="404040"/>
                </a:solidFill>
                <a:latin typeface="Times New Roman" pitchFamily="18" charset="0"/>
                <a:cs typeface="Times New Roman" pitchFamily="18" charset="0"/>
              </a:rPr>
              <a:t> de redução do ganho de capital</a:t>
            </a:r>
          </a:p>
        </p:txBody>
      </p:sp>
      <p:sp>
        <p:nvSpPr>
          <p:cNvPr id="6" name="Retângulo de cantos arredondados 5">
            <a:extLst/>
          </p:cNvPr>
          <p:cNvSpPr/>
          <p:nvPr/>
        </p:nvSpPr>
        <p:spPr>
          <a:xfrm>
            <a:off x="1044575" y="3573016"/>
            <a:ext cx="1909763" cy="1123712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kern="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Imóvel adquirido em </a:t>
            </a:r>
            <a:r>
              <a:rPr lang="pt-BR" sz="2000" b="1" kern="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1969</a:t>
            </a:r>
            <a:r>
              <a:rPr lang="pt-BR" sz="2000" kern="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ou antes</a:t>
            </a:r>
          </a:p>
        </p:txBody>
      </p:sp>
      <p:sp>
        <p:nvSpPr>
          <p:cNvPr id="7" name="Retângulo 6"/>
          <p:cNvSpPr>
            <a:spLocks noChangeArrowheads="1"/>
          </p:cNvSpPr>
          <p:nvPr/>
        </p:nvSpPr>
        <p:spPr bwMode="auto">
          <a:xfrm>
            <a:off x="4019550" y="5405214"/>
            <a:ext cx="46831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itchFamily="34" charset="0"/>
              <a:buChar char="•"/>
              <a:defRPr sz="21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itchFamily="34" charset="0"/>
              <a:buChar char="•"/>
              <a:defRPr sz="15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itchFamily="34" charset="0"/>
              <a:buChar char="•"/>
              <a:defRPr sz="13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itchFamily="34" charset="0"/>
              <a:buChar char="•"/>
              <a:defRPr sz="13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itchFamily="34" charset="0"/>
              <a:buChar char="•"/>
              <a:defRPr sz="13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itchFamily="34" charset="0"/>
              <a:buChar char="•"/>
              <a:defRPr sz="13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itchFamily="34" charset="0"/>
              <a:buChar char="•"/>
              <a:defRPr sz="13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itchFamily="34" charset="0"/>
              <a:buChar char="•"/>
              <a:defRPr sz="13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t-BR" altLang="pt-BR" sz="2000" b="1" dirty="0">
                <a:solidFill>
                  <a:srgbClr val="404040"/>
                </a:solidFill>
                <a:latin typeface="Times New Roman" pitchFamily="18" charset="0"/>
                <a:cs typeface="Times New Roman" pitchFamily="18" charset="0"/>
              </a:rPr>
              <a:t> 5%</a:t>
            </a:r>
            <a:r>
              <a:rPr lang="pt-BR" altLang="pt-BR" sz="2000" dirty="0">
                <a:solidFill>
                  <a:srgbClr val="404040"/>
                </a:solidFill>
                <a:latin typeface="Times New Roman" pitchFamily="18" charset="0"/>
                <a:cs typeface="Times New Roman" pitchFamily="18" charset="0"/>
              </a:rPr>
              <a:t> de redução do ganho de capital</a:t>
            </a:r>
          </a:p>
        </p:txBody>
      </p:sp>
      <p:sp>
        <p:nvSpPr>
          <p:cNvPr id="8" name="Retângulo de cantos arredondados 7">
            <a:extLst/>
          </p:cNvPr>
          <p:cNvSpPr/>
          <p:nvPr/>
        </p:nvSpPr>
        <p:spPr>
          <a:xfrm>
            <a:off x="1023938" y="5041592"/>
            <a:ext cx="1909762" cy="1123712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pt-BR" sz="2000" kern="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Imóvel adquirido em </a:t>
            </a:r>
            <a:r>
              <a:rPr lang="pt-BR" sz="2000" b="1" kern="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1988</a:t>
            </a:r>
          </a:p>
        </p:txBody>
      </p:sp>
      <p:sp>
        <p:nvSpPr>
          <p:cNvPr id="3" name="Seta para a direita 2"/>
          <p:cNvSpPr/>
          <p:nvPr/>
        </p:nvSpPr>
        <p:spPr>
          <a:xfrm>
            <a:off x="3131840" y="3905865"/>
            <a:ext cx="720080" cy="387231"/>
          </a:xfrm>
          <a:prstGeom prst="rightArrow">
            <a:avLst/>
          </a:prstGeom>
          <a:solidFill>
            <a:srgbClr val="F2DCDB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Seta para a direita 11"/>
          <p:cNvSpPr/>
          <p:nvPr/>
        </p:nvSpPr>
        <p:spPr>
          <a:xfrm>
            <a:off x="3131840" y="5418033"/>
            <a:ext cx="720080" cy="387231"/>
          </a:xfrm>
          <a:prstGeom prst="rightArrow">
            <a:avLst/>
          </a:prstGeom>
          <a:solidFill>
            <a:srgbClr val="F2DCDB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TextBox 17">
            <a:extLst>
              <a:ext uri="{FF2B5EF4-FFF2-40B4-BE49-F238E27FC236}">
                <a16:creationId xmlns:a16="http://schemas.microsoft.com/office/drawing/2014/main" xmlns="" id="{B10D5B30-E68D-4AA0-896E-49FDDE8DE943}"/>
              </a:ext>
            </a:extLst>
          </p:cNvPr>
          <p:cNvSpPr txBox="1"/>
          <p:nvPr/>
        </p:nvSpPr>
        <p:spPr>
          <a:xfrm>
            <a:off x="255952" y="1218374"/>
            <a:ext cx="871532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pt-BR" sz="1800" b="1" dirty="0">
                <a:solidFill>
                  <a:srgbClr val="595959"/>
                </a:solidFill>
                <a:cs typeface="Times New Roman" panose="02020603050405020304" pitchFamily="18" charset="0"/>
              </a:rPr>
              <a:t>Análise do Caso 0: construção da proposta de estrutura tributária para o Sr. Paulo Silva</a:t>
            </a:r>
          </a:p>
          <a:p>
            <a:pPr algn="just" defTabSz="457200" eaLnBrk="1" fontAlgn="auto" hangingPunct="1">
              <a:spcBef>
                <a:spcPts val="0"/>
              </a:spcBef>
              <a:spcAft>
                <a:spcPts val="0"/>
              </a:spcAft>
            </a:pPr>
            <a:endParaRPr lang="pt-BR" sz="1800" b="1" dirty="0">
              <a:solidFill>
                <a:srgbClr val="595959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0567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7" grpId="0"/>
      <p:bldP spid="8" grpId="0" animBg="1"/>
      <p:bldP spid="3" grpId="0" animBg="1"/>
      <p:bldP spid="12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19">
            <a:extLst>
              <a:ext uri="{FF2B5EF4-FFF2-40B4-BE49-F238E27FC236}">
                <a16:creationId xmlns:a16="http://schemas.microsoft.com/office/drawing/2014/main" xmlns="" id="{5BEDE923-50E9-4E6D-A35C-7F911B1F1F7D}"/>
              </a:ext>
            </a:extLst>
          </p:cNvPr>
          <p:cNvSpPr txBox="1"/>
          <p:nvPr/>
        </p:nvSpPr>
        <p:spPr>
          <a:xfrm>
            <a:off x="146231" y="1806200"/>
            <a:ext cx="8806181" cy="26961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pt-BR" sz="1800" b="1" dirty="0">
                <a:solidFill>
                  <a:srgbClr val="595959"/>
                </a:solidFill>
                <a:cs typeface="Times New Roman" panose="02020603050405020304" pitchFamily="18" charset="0"/>
              </a:rPr>
              <a:t>Tributação do ganho de capital da pessoa física:</a:t>
            </a:r>
            <a:endParaRPr lang="pt-BR" sz="1800" dirty="0">
              <a:solidFill>
                <a:srgbClr val="595959"/>
              </a:solidFill>
              <a:cs typeface="Times New Roman" panose="02020603050405020304" pitchFamily="18" charset="0"/>
            </a:endParaRPr>
          </a:p>
          <a:p>
            <a:pPr marL="285750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pt-BR" sz="1800" dirty="0">
              <a:solidFill>
                <a:srgbClr val="595959"/>
              </a:solidFill>
              <a:cs typeface="Times New Roman" panose="02020603050405020304" pitchFamily="18" charset="0"/>
            </a:endParaRPr>
          </a:p>
          <a:p>
            <a:pPr marL="742950" lvl="1" indent="-285750" algn="just" defTabSz="45720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1800" dirty="0" err="1">
                <a:solidFill>
                  <a:srgbClr val="595959"/>
                </a:solidFill>
                <a:cs typeface="Times New Roman" panose="02020603050405020304" pitchFamily="18" charset="0"/>
              </a:rPr>
              <a:t>Tabela</a:t>
            </a:r>
            <a:r>
              <a:rPr lang="en-US" sz="1800" dirty="0">
                <a:solidFill>
                  <a:srgbClr val="595959"/>
                </a:solidFill>
                <a:cs typeface="Times New Roman" panose="02020603050405020304" pitchFamily="18" charset="0"/>
              </a:rPr>
              <a:t> de </a:t>
            </a:r>
            <a:r>
              <a:rPr lang="en-US" sz="1800" dirty="0" err="1">
                <a:solidFill>
                  <a:srgbClr val="595959"/>
                </a:solidFill>
                <a:cs typeface="Times New Roman" panose="02020603050405020304" pitchFamily="18" charset="0"/>
              </a:rPr>
              <a:t>redução</a:t>
            </a:r>
            <a:r>
              <a:rPr lang="en-US" sz="1800" dirty="0">
                <a:solidFill>
                  <a:srgbClr val="595959"/>
                </a:solidFill>
                <a:cs typeface="Times New Roman" panose="02020603050405020304" pitchFamily="18" charset="0"/>
              </a:rPr>
              <a:t> do </a:t>
            </a:r>
            <a:r>
              <a:rPr lang="en-US" sz="1800" dirty="0" err="1">
                <a:solidFill>
                  <a:srgbClr val="595959"/>
                </a:solidFill>
                <a:cs typeface="Times New Roman" panose="02020603050405020304" pitchFamily="18" charset="0"/>
              </a:rPr>
              <a:t>ganho</a:t>
            </a:r>
            <a:r>
              <a:rPr lang="en-US" sz="1800" dirty="0">
                <a:solidFill>
                  <a:srgbClr val="595959"/>
                </a:solidFill>
                <a:cs typeface="Times New Roman" panose="02020603050405020304" pitchFamily="18" charset="0"/>
              </a:rPr>
              <a:t> de capital no tempo </a:t>
            </a:r>
            <a:r>
              <a:rPr lang="en-US" altLang="pt-BR" sz="1800" dirty="0">
                <a:solidFill>
                  <a:srgbClr val="595959"/>
                </a:solidFill>
                <a:ea typeface="ＭＳ Ｐゴシック" pitchFamily="34" charset="-128"/>
              </a:rPr>
              <a:t>(</a:t>
            </a:r>
            <a:r>
              <a:rPr lang="en-US" altLang="pt-BR" sz="1800" dirty="0" err="1">
                <a:solidFill>
                  <a:srgbClr val="595959"/>
                </a:solidFill>
                <a:ea typeface="ＭＳ Ｐゴシック" pitchFamily="34" charset="-128"/>
              </a:rPr>
              <a:t>artigo</a:t>
            </a:r>
            <a:r>
              <a:rPr lang="en-US" altLang="pt-BR" sz="1800" dirty="0">
                <a:solidFill>
                  <a:srgbClr val="595959"/>
                </a:solidFill>
                <a:ea typeface="ＭＳ Ｐゴシック" pitchFamily="34" charset="-128"/>
              </a:rPr>
              <a:t> 18 da Lei 7.713/88)</a:t>
            </a:r>
            <a:r>
              <a:rPr lang="en-US" sz="1800" dirty="0">
                <a:solidFill>
                  <a:srgbClr val="595959"/>
                </a:solidFill>
                <a:cs typeface="Times New Roman" panose="02020603050405020304" pitchFamily="18" charset="0"/>
              </a:rPr>
              <a:t>:</a:t>
            </a:r>
            <a:endParaRPr lang="en-US" altLang="pt-BR" sz="1800" dirty="0">
              <a:solidFill>
                <a:srgbClr val="404040"/>
              </a:solidFill>
              <a:ea typeface="ＭＳ Ｐゴシック" pitchFamily="34" charset="-128"/>
              <a:cs typeface="Times New Roman" pitchFamily="18" charset="0"/>
            </a:endParaRPr>
          </a:p>
          <a:p>
            <a:pPr marL="742950" lvl="1" indent="-285750" algn="just" defTabSz="45720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en-US" sz="1800" dirty="0">
              <a:solidFill>
                <a:srgbClr val="595959"/>
              </a:solidFill>
              <a:cs typeface="Times New Roman" panose="02020603050405020304" pitchFamily="18" charset="0"/>
            </a:endParaRPr>
          </a:p>
          <a:p>
            <a:pPr marL="742950" lvl="1" indent="-285750" algn="just" defTabSz="45720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en-US" sz="1800" dirty="0">
              <a:solidFill>
                <a:srgbClr val="595959"/>
              </a:solidFill>
              <a:cs typeface="Times New Roman" panose="02020603050405020304" pitchFamily="18" charset="0"/>
            </a:endParaRPr>
          </a:p>
          <a:p>
            <a:pPr marL="742950" lvl="1" indent="-285750" algn="just" defTabSz="45720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en-US" sz="1800" dirty="0">
              <a:solidFill>
                <a:srgbClr val="595959"/>
              </a:solidFill>
              <a:cs typeface="Times New Roman" panose="02020603050405020304" pitchFamily="18" charset="0"/>
            </a:endParaRPr>
          </a:p>
          <a:p>
            <a:pPr marL="742950" lvl="1" indent="-285750" algn="just" defTabSz="45720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en-US" sz="1800" dirty="0">
              <a:solidFill>
                <a:srgbClr val="595959"/>
              </a:solidFill>
              <a:cs typeface="Times New Roman" panose="02020603050405020304" pitchFamily="18" charset="0"/>
            </a:endParaRPr>
          </a:p>
          <a:p>
            <a:pPr marL="742950" lvl="1" indent="-285750" algn="just" defTabSz="45720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en-US" sz="1800" dirty="0">
              <a:solidFill>
                <a:srgbClr val="595959"/>
              </a:solidFill>
              <a:cs typeface="Times New Roman" panose="02020603050405020304" pitchFamily="18" charset="0"/>
            </a:endParaRPr>
          </a:p>
          <a:p>
            <a:pPr lvl="1" algn="just" defTabSz="457200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 dirty="0">
              <a:solidFill>
                <a:srgbClr val="595959"/>
              </a:solidFill>
              <a:cs typeface="Times New Roman" panose="02020603050405020304" pitchFamily="18" charset="0"/>
            </a:endParaRPr>
          </a:p>
        </p:txBody>
      </p:sp>
      <p:graphicFrame>
        <p:nvGraphicFramePr>
          <p:cNvPr id="10" name="Tabela 9">
            <a:extLst/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6442778"/>
              </p:ext>
            </p:extLst>
          </p:nvPr>
        </p:nvGraphicFramePr>
        <p:xfrm>
          <a:off x="1115616" y="2996952"/>
          <a:ext cx="6983412" cy="3217768"/>
        </p:xfrm>
        <a:graphic>
          <a:graphicData uri="http://schemas.openxmlformats.org/drawingml/2006/table">
            <a:tbl>
              <a:tblPr/>
              <a:tblGrid>
                <a:gridCol w="197771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4531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82599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73438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46256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pt-BR" sz="14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Ano de aquisição</a:t>
                      </a:r>
                    </a:p>
                    <a:p>
                      <a:pPr algn="ctr"/>
                      <a:r>
                        <a:rPr lang="pt-BR" sz="14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ou incorporação</a:t>
                      </a:r>
                    </a:p>
                  </a:txBody>
                  <a:tcPr marL="29883" marR="29883" marT="29884" marB="2988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pt-BR" sz="1400" b="1" dirty="0">
                          <a:solidFill>
                            <a:schemeClr val="bg2">
                              <a:lumMod val="75000"/>
                              <a:lumOff val="2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Percentual</a:t>
                      </a:r>
                    </a:p>
                    <a:p>
                      <a:pPr algn="ctr"/>
                      <a:r>
                        <a:rPr lang="pt-BR" sz="1400" b="1" dirty="0">
                          <a:solidFill>
                            <a:schemeClr val="bg2">
                              <a:lumMod val="75000"/>
                              <a:lumOff val="2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 redução</a:t>
                      </a:r>
                    </a:p>
                  </a:txBody>
                  <a:tcPr marL="29883" marR="29883" marT="29884" marB="2988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pt-BR" sz="14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Ano de aquisição</a:t>
                      </a:r>
                    </a:p>
                    <a:p>
                      <a:pPr algn="ctr"/>
                      <a:r>
                        <a:rPr lang="pt-BR" sz="14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ou incorporação</a:t>
                      </a:r>
                    </a:p>
                  </a:txBody>
                  <a:tcPr marL="29883" marR="29883" marT="29884" marB="2988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pt-BR" sz="1400" b="1" dirty="0">
                          <a:solidFill>
                            <a:schemeClr val="bg2">
                              <a:lumMod val="75000"/>
                              <a:lumOff val="2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Percentual</a:t>
                      </a:r>
                    </a:p>
                    <a:p>
                      <a:pPr algn="ctr"/>
                      <a:r>
                        <a:rPr lang="pt-BR" sz="1400" b="1" dirty="0">
                          <a:solidFill>
                            <a:schemeClr val="bg2">
                              <a:lumMod val="75000"/>
                              <a:lumOff val="2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 redução</a:t>
                      </a:r>
                    </a:p>
                  </a:txBody>
                  <a:tcPr marL="29883" marR="29883" marT="29884" marB="2988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5653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pt-BR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1969</a:t>
                      </a:r>
                    </a:p>
                  </a:txBody>
                  <a:tcPr marL="29883" marR="29883" marT="29884" marB="2988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pt-BR" sz="1400" dirty="0">
                          <a:solidFill>
                            <a:schemeClr val="bg2">
                              <a:lumMod val="75000"/>
                              <a:lumOff val="2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</a:p>
                  </a:txBody>
                  <a:tcPr marL="29883" marR="29883" marT="29884" marB="2988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pt-BR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1979</a:t>
                      </a:r>
                    </a:p>
                  </a:txBody>
                  <a:tcPr marL="29883" marR="29883" marT="29884" marB="2988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pt-BR" sz="1400" dirty="0">
                          <a:solidFill>
                            <a:schemeClr val="bg2">
                              <a:lumMod val="75000"/>
                              <a:lumOff val="2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50%</a:t>
                      </a:r>
                    </a:p>
                  </a:txBody>
                  <a:tcPr marL="29883" marR="29883" marT="29884" marB="2988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5653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pt-BR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1970</a:t>
                      </a:r>
                    </a:p>
                  </a:txBody>
                  <a:tcPr marL="29883" marR="29883" marT="29884" marB="2988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pt-BR" sz="1400" dirty="0">
                          <a:solidFill>
                            <a:schemeClr val="bg2">
                              <a:lumMod val="75000"/>
                              <a:lumOff val="2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95%</a:t>
                      </a:r>
                    </a:p>
                  </a:txBody>
                  <a:tcPr marL="29883" marR="29883" marT="29884" marB="2988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pt-BR" sz="14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1980</a:t>
                      </a:r>
                    </a:p>
                  </a:txBody>
                  <a:tcPr marL="29883" marR="29883" marT="29884" marB="2988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pt-BR" sz="1400" dirty="0">
                          <a:solidFill>
                            <a:schemeClr val="bg2">
                              <a:lumMod val="75000"/>
                              <a:lumOff val="2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45%</a:t>
                      </a:r>
                    </a:p>
                  </a:txBody>
                  <a:tcPr marL="29883" marR="29883" marT="29884" marB="2988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5653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pt-BR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1971</a:t>
                      </a:r>
                    </a:p>
                  </a:txBody>
                  <a:tcPr marL="29883" marR="29883" marT="29884" marB="2988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pt-BR" sz="1400" dirty="0">
                          <a:solidFill>
                            <a:schemeClr val="bg2">
                              <a:lumMod val="75000"/>
                              <a:lumOff val="2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90%</a:t>
                      </a:r>
                    </a:p>
                  </a:txBody>
                  <a:tcPr marL="29883" marR="29883" marT="29884" marB="2988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pt-BR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1981</a:t>
                      </a:r>
                    </a:p>
                  </a:txBody>
                  <a:tcPr marL="29883" marR="29883" marT="29884" marB="2988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pt-BR" sz="1400" dirty="0">
                          <a:solidFill>
                            <a:schemeClr val="bg2">
                              <a:lumMod val="75000"/>
                              <a:lumOff val="2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40%</a:t>
                      </a:r>
                    </a:p>
                  </a:txBody>
                  <a:tcPr marL="29883" marR="29883" marT="29884" marB="2988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5653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pt-BR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1972</a:t>
                      </a:r>
                    </a:p>
                  </a:txBody>
                  <a:tcPr marL="29883" marR="29883" marT="29884" marB="2988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pt-BR" sz="1400" dirty="0">
                          <a:solidFill>
                            <a:schemeClr val="bg2">
                              <a:lumMod val="75000"/>
                              <a:lumOff val="2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85%</a:t>
                      </a:r>
                    </a:p>
                  </a:txBody>
                  <a:tcPr marL="29883" marR="29883" marT="29884" marB="2988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pt-BR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1982</a:t>
                      </a:r>
                    </a:p>
                  </a:txBody>
                  <a:tcPr marL="29883" marR="29883" marT="29884" marB="2988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pt-BR" sz="1400" dirty="0">
                          <a:solidFill>
                            <a:schemeClr val="bg2">
                              <a:lumMod val="75000"/>
                              <a:lumOff val="2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35%</a:t>
                      </a:r>
                    </a:p>
                  </a:txBody>
                  <a:tcPr marL="29883" marR="29883" marT="29884" marB="2988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5653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pt-BR" sz="14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1973</a:t>
                      </a:r>
                    </a:p>
                  </a:txBody>
                  <a:tcPr marL="29883" marR="29883" marT="29884" marB="2988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pt-BR" sz="1400" dirty="0">
                          <a:solidFill>
                            <a:schemeClr val="bg2">
                              <a:lumMod val="75000"/>
                              <a:lumOff val="2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80%</a:t>
                      </a:r>
                    </a:p>
                  </a:txBody>
                  <a:tcPr marL="29883" marR="29883" marT="29884" marB="2988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pt-BR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1983</a:t>
                      </a:r>
                    </a:p>
                  </a:txBody>
                  <a:tcPr marL="29883" marR="29883" marT="29884" marB="2988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pt-BR" sz="1400" dirty="0">
                          <a:solidFill>
                            <a:schemeClr val="bg2">
                              <a:lumMod val="75000"/>
                              <a:lumOff val="2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30%</a:t>
                      </a:r>
                    </a:p>
                  </a:txBody>
                  <a:tcPr marL="29883" marR="29883" marT="29884" marB="2988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5653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pt-BR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1974</a:t>
                      </a:r>
                    </a:p>
                  </a:txBody>
                  <a:tcPr marL="29883" marR="29883" marT="29884" marB="2988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pt-BR" sz="1400" dirty="0">
                          <a:solidFill>
                            <a:schemeClr val="bg2">
                              <a:lumMod val="75000"/>
                              <a:lumOff val="2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75%</a:t>
                      </a:r>
                    </a:p>
                  </a:txBody>
                  <a:tcPr marL="29883" marR="29883" marT="29884" marB="2988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pt-BR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1984</a:t>
                      </a:r>
                    </a:p>
                  </a:txBody>
                  <a:tcPr marL="29883" marR="29883" marT="29884" marB="2988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pt-BR" sz="1400" dirty="0">
                          <a:solidFill>
                            <a:schemeClr val="bg2">
                              <a:lumMod val="75000"/>
                              <a:lumOff val="2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25%</a:t>
                      </a:r>
                    </a:p>
                  </a:txBody>
                  <a:tcPr marL="29883" marR="29883" marT="29884" marB="2988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5653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pt-BR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1975</a:t>
                      </a:r>
                    </a:p>
                  </a:txBody>
                  <a:tcPr marL="29883" marR="29883" marT="29884" marB="2988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pt-BR" sz="1400" dirty="0">
                          <a:solidFill>
                            <a:schemeClr val="bg2">
                              <a:lumMod val="75000"/>
                              <a:lumOff val="2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70%</a:t>
                      </a:r>
                    </a:p>
                  </a:txBody>
                  <a:tcPr marL="29883" marR="29883" marT="29884" marB="2988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pt-BR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1985</a:t>
                      </a:r>
                    </a:p>
                  </a:txBody>
                  <a:tcPr marL="29883" marR="29883" marT="29884" marB="2988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pt-BR" sz="1400" dirty="0">
                          <a:solidFill>
                            <a:schemeClr val="bg2">
                              <a:lumMod val="75000"/>
                              <a:lumOff val="2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20%</a:t>
                      </a:r>
                    </a:p>
                  </a:txBody>
                  <a:tcPr marL="29883" marR="29883" marT="29884" marB="2988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5653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pt-BR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1976</a:t>
                      </a:r>
                    </a:p>
                  </a:txBody>
                  <a:tcPr marL="29883" marR="29883" marT="29884" marB="2988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pt-BR" sz="1400" dirty="0">
                          <a:solidFill>
                            <a:schemeClr val="bg2">
                              <a:lumMod val="75000"/>
                              <a:lumOff val="2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65%</a:t>
                      </a:r>
                    </a:p>
                  </a:txBody>
                  <a:tcPr marL="29883" marR="29883" marT="29884" marB="2988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pt-BR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1986</a:t>
                      </a:r>
                    </a:p>
                  </a:txBody>
                  <a:tcPr marL="29883" marR="29883" marT="29884" marB="2988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pt-BR" sz="1400" dirty="0">
                          <a:solidFill>
                            <a:schemeClr val="bg2">
                              <a:lumMod val="75000"/>
                              <a:lumOff val="2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15%</a:t>
                      </a:r>
                    </a:p>
                  </a:txBody>
                  <a:tcPr marL="29883" marR="29883" marT="29884" marB="2988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5653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pt-BR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1977</a:t>
                      </a:r>
                    </a:p>
                  </a:txBody>
                  <a:tcPr marL="29883" marR="29883" marT="29884" marB="2988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pt-BR" sz="1400" dirty="0">
                          <a:solidFill>
                            <a:schemeClr val="bg2">
                              <a:lumMod val="75000"/>
                              <a:lumOff val="2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60%</a:t>
                      </a:r>
                    </a:p>
                  </a:txBody>
                  <a:tcPr marL="29883" marR="29883" marT="29884" marB="2988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pt-BR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1987</a:t>
                      </a:r>
                    </a:p>
                  </a:txBody>
                  <a:tcPr marL="29883" marR="29883" marT="29884" marB="2988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pt-BR" sz="1400" dirty="0">
                          <a:solidFill>
                            <a:schemeClr val="bg2">
                              <a:lumMod val="75000"/>
                              <a:lumOff val="2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10%</a:t>
                      </a:r>
                    </a:p>
                  </a:txBody>
                  <a:tcPr marL="29883" marR="29883" marT="29884" marB="2988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5653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pt-BR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1978</a:t>
                      </a:r>
                    </a:p>
                  </a:txBody>
                  <a:tcPr marL="29883" marR="29883" marT="29884" marB="2988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pt-BR" sz="1400" dirty="0">
                          <a:solidFill>
                            <a:schemeClr val="bg2">
                              <a:lumMod val="75000"/>
                              <a:lumOff val="2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55%</a:t>
                      </a:r>
                    </a:p>
                  </a:txBody>
                  <a:tcPr marL="29883" marR="29883" marT="29884" marB="2988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pt-BR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1988</a:t>
                      </a:r>
                    </a:p>
                  </a:txBody>
                  <a:tcPr marL="29883" marR="29883" marT="29884" marB="2988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pt-BR" sz="1400" dirty="0">
                          <a:solidFill>
                            <a:schemeClr val="bg2">
                              <a:lumMod val="75000"/>
                              <a:lumOff val="2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5%</a:t>
                      </a:r>
                    </a:p>
                  </a:txBody>
                  <a:tcPr marL="29883" marR="29883" marT="29884" marB="2988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  <p:sp>
        <p:nvSpPr>
          <p:cNvPr id="5" name="TextBox 17">
            <a:extLst>
              <a:ext uri="{FF2B5EF4-FFF2-40B4-BE49-F238E27FC236}">
                <a16:creationId xmlns:a16="http://schemas.microsoft.com/office/drawing/2014/main" xmlns="" id="{CE00FC85-0274-4F75-9694-B67F44279216}"/>
              </a:ext>
            </a:extLst>
          </p:cNvPr>
          <p:cNvSpPr txBox="1"/>
          <p:nvPr/>
        </p:nvSpPr>
        <p:spPr>
          <a:xfrm>
            <a:off x="255952" y="1218374"/>
            <a:ext cx="871532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pt-BR" sz="1800" b="1" dirty="0">
                <a:solidFill>
                  <a:srgbClr val="595959"/>
                </a:solidFill>
                <a:cs typeface="Times New Roman" panose="02020603050405020304" pitchFamily="18" charset="0"/>
              </a:rPr>
              <a:t>Análise do Caso 0: construção da proposta de estrutura tributária para o Sr. Paulo Silva</a:t>
            </a:r>
          </a:p>
          <a:p>
            <a:pPr algn="just" defTabSz="457200" eaLnBrk="1" fontAlgn="auto" hangingPunct="1">
              <a:spcBef>
                <a:spcPts val="0"/>
              </a:spcBef>
              <a:spcAft>
                <a:spcPts val="0"/>
              </a:spcAft>
            </a:pPr>
            <a:endParaRPr lang="pt-BR" sz="1800" b="1" dirty="0">
              <a:solidFill>
                <a:srgbClr val="595959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034255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19">
            <a:extLst>
              <a:ext uri="{FF2B5EF4-FFF2-40B4-BE49-F238E27FC236}">
                <a16:creationId xmlns:a16="http://schemas.microsoft.com/office/drawing/2014/main" xmlns="" id="{5BEDE923-50E9-4E6D-A35C-7F911B1F1F7D}"/>
              </a:ext>
            </a:extLst>
          </p:cNvPr>
          <p:cNvSpPr txBox="1"/>
          <p:nvPr/>
        </p:nvSpPr>
        <p:spPr>
          <a:xfrm>
            <a:off x="146231" y="1806200"/>
            <a:ext cx="8806181" cy="29731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pt-BR" sz="1800" b="1" dirty="0">
                <a:solidFill>
                  <a:srgbClr val="595959"/>
                </a:solidFill>
                <a:cs typeface="Times New Roman" panose="02020603050405020304" pitchFamily="18" charset="0"/>
              </a:rPr>
              <a:t>Tributação do ganho de capital da pessoa física:</a:t>
            </a:r>
            <a:endParaRPr lang="pt-BR" sz="1800" dirty="0">
              <a:solidFill>
                <a:srgbClr val="595959"/>
              </a:solidFill>
              <a:cs typeface="Times New Roman" panose="02020603050405020304" pitchFamily="18" charset="0"/>
            </a:endParaRPr>
          </a:p>
          <a:p>
            <a:pPr marL="285750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pt-BR" sz="1800" dirty="0">
              <a:solidFill>
                <a:srgbClr val="595959"/>
              </a:solidFill>
              <a:cs typeface="Times New Roman" panose="02020603050405020304" pitchFamily="18" charset="0"/>
            </a:endParaRPr>
          </a:p>
          <a:p>
            <a:pPr marL="742950" lvl="1" indent="-285750" algn="just" defTabSz="45720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1800" dirty="0" err="1">
                <a:solidFill>
                  <a:srgbClr val="595959"/>
                </a:solidFill>
                <a:cs typeface="Times New Roman" panose="02020603050405020304" pitchFamily="18" charset="0"/>
              </a:rPr>
              <a:t>Fatores</a:t>
            </a:r>
            <a:r>
              <a:rPr lang="en-US" sz="1800" dirty="0">
                <a:solidFill>
                  <a:srgbClr val="595959"/>
                </a:solidFill>
                <a:cs typeface="Times New Roman" panose="02020603050405020304" pitchFamily="18" charset="0"/>
              </a:rPr>
              <a:t> de </a:t>
            </a:r>
            <a:r>
              <a:rPr lang="en-US" sz="1800" dirty="0" err="1">
                <a:solidFill>
                  <a:srgbClr val="595959"/>
                </a:solidFill>
                <a:cs typeface="Times New Roman" panose="02020603050405020304" pitchFamily="18" charset="0"/>
              </a:rPr>
              <a:t>redução</a:t>
            </a:r>
            <a:r>
              <a:rPr lang="en-US" sz="1800" dirty="0">
                <a:solidFill>
                  <a:srgbClr val="595959"/>
                </a:solidFill>
                <a:cs typeface="Times New Roman" panose="02020603050405020304" pitchFamily="18" charset="0"/>
              </a:rPr>
              <a:t> do </a:t>
            </a:r>
            <a:r>
              <a:rPr lang="en-US" sz="1800" dirty="0" err="1">
                <a:solidFill>
                  <a:srgbClr val="595959"/>
                </a:solidFill>
                <a:cs typeface="Times New Roman" panose="02020603050405020304" pitchFamily="18" charset="0"/>
              </a:rPr>
              <a:t>ganho</a:t>
            </a:r>
            <a:r>
              <a:rPr lang="en-US" sz="1800" dirty="0">
                <a:solidFill>
                  <a:srgbClr val="595959"/>
                </a:solidFill>
                <a:cs typeface="Times New Roman" panose="02020603050405020304" pitchFamily="18" charset="0"/>
              </a:rPr>
              <a:t> de capital: </a:t>
            </a:r>
            <a:r>
              <a:rPr lang="pt-BR" sz="1800" dirty="0">
                <a:solidFill>
                  <a:srgbClr val="595959"/>
                </a:solidFill>
                <a:cs typeface="Times New Roman" panose="02020603050405020304" pitchFamily="18" charset="0"/>
              </a:rPr>
              <a:t>também </a:t>
            </a:r>
            <a:r>
              <a:rPr lang="pt-BR" altLang="pt-BR" sz="1800" dirty="0">
                <a:solidFill>
                  <a:srgbClr val="404040"/>
                </a:solidFill>
                <a:ea typeface="ＭＳ Ｐゴシック" pitchFamily="34" charset="-128"/>
                <a:cs typeface="Times New Roman" pitchFamily="18" charset="0"/>
              </a:rPr>
              <a:t>vinculado ao </a:t>
            </a:r>
            <a:r>
              <a:rPr lang="pt-BR" altLang="pt-BR" sz="1800" b="1" dirty="0">
                <a:solidFill>
                  <a:srgbClr val="404040"/>
                </a:solidFill>
                <a:ea typeface="ＭＳ Ｐゴシック" pitchFamily="34" charset="-128"/>
                <a:cs typeface="Times New Roman" pitchFamily="18" charset="0"/>
              </a:rPr>
              <a:t>tempo de permanência </a:t>
            </a:r>
            <a:r>
              <a:rPr lang="pt-BR" altLang="pt-BR" sz="1800" dirty="0">
                <a:solidFill>
                  <a:srgbClr val="404040"/>
                </a:solidFill>
                <a:ea typeface="ＭＳ Ｐゴシック" pitchFamily="34" charset="-128"/>
                <a:cs typeface="Times New Roman" pitchFamily="18" charset="0"/>
              </a:rPr>
              <a:t>do imóvel no patrimônio do indivíduo</a:t>
            </a:r>
            <a:endParaRPr lang="en-US" altLang="pt-BR" sz="1800" dirty="0">
              <a:solidFill>
                <a:srgbClr val="404040"/>
              </a:solidFill>
              <a:ea typeface="ＭＳ Ｐゴシック" pitchFamily="34" charset="-128"/>
              <a:cs typeface="Times New Roman" pitchFamily="18" charset="0"/>
            </a:endParaRPr>
          </a:p>
          <a:p>
            <a:pPr marL="742950" lvl="1" indent="-285750" algn="just" defTabSz="45720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en-US" sz="1800" dirty="0">
              <a:solidFill>
                <a:srgbClr val="595959"/>
              </a:solidFill>
              <a:cs typeface="Times New Roman" panose="02020603050405020304" pitchFamily="18" charset="0"/>
            </a:endParaRPr>
          </a:p>
          <a:p>
            <a:pPr marL="742950" lvl="1" indent="-285750" algn="just" defTabSz="45720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en-US" sz="1800" dirty="0">
              <a:solidFill>
                <a:srgbClr val="595959"/>
              </a:solidFill>
              <a:cs typeface="Times New Roman" panose="02020603050405020304" pitchFamily="18" charset="0"/>
            </a:endParaRPr>
          </a:p>
          <a:p>
            <a:pPr marL="742950" lvl="1" indent="-285750" algn="just" defTabSz="45720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en-US" sz="1800" dirty="0">
              <a:solidFill>
                <a:srgbClr val="595959"/>
              </a:solidFill>
              <a:cs typeface="Times New Roman" panose="02020603050405020304" pitchFamily="18" charset="0"/>
            </a:endParaRPr>
          </a:p>
          <a:p>
            <a:pPr marL="742950" lvl="1" indent="-285750" algn="just" defTabSz="45720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en-US" sz="1800" dirty="0">
              <a:solidFill>
                <a:srgbClr val="595959"/>
              </a:solidFill>
              <a:cs typeface="Times New Roman" panose="02020603050405020304" pitchFamily="18" charset="0"/>
            </a:endParaRPr>
          </a:p>
          <a:p>
            <a:pPr marL="742950" lvl="1" indent="-285750" algn="just" defTabSz="45720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en-US" sz="1800" dirty="0">
              <a:solidFill>
                <a:srgbClr val="595959"/>
              </a:solidFill>
              <a:cs typeface="Times New Roman" panose="02020603050405020304" pitchFamily="18" charset="0"/>
            </a:endParaRPr>
          </a:p>
          <a:p>
            <a:pPr lvl="1" algn="just" defTabSz="457200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 dirty="0">
              <a:solidFill>
                <a:srgbClr val="595959"/>
              </a:solidFill>
              <a:cs typeface="Times New Roman" panose="02020603050405020304" pitchFamily="18" charset="0"/>
            </a:endParaRPr>
          </a:p>
        </p:txBody>
      </p:sp>
      <p:sp>
        <p:nvSpPr>
          <p:cNvPr id="5" name="Retângulo 4"/>
          <p:cNvSpPr>
            <a:spLocks noChangeArrowheads="1"/>
          </p:cNvSpPr>
          <p:nvPr/>
        </p:nvSpPr>
        <p:spPr bwMode="auto">
          <a:xfrm>
            <a:off x="4019550" y="3893046"/>
            <a:ext cx="46831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itchFamily="34" charset="0"/>
              <a:buChar char="•"/>
              <a:defRPr sz="21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itchFamily="34" charset="0"/>
              <a:buChar char="•"/>
              <a:defRPr sz="15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itchFamily="34" charset="0"/>
              <a:buChar char="•"/>
              <a:defRPr sz="13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itchFamily="34" charset="0"/>
              <a:buChar char="•"/>
              <a:defRPr sz="13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itchFamily="34" charset="0"/>
              <a:buChar char="•"/>
              <a:defRPr sz="13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itchFamily="34" charset="0"/>
              <a:buChar char="•"/>
              <a:defRPr sz="13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itchFamily="34" charset="0"/>
              <a:buChar char="•"/>
              <a:defRPr sz="13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itchFamily="34" charset="0"/>
              <a:buChar char="•"/>
              <a:defRPr sz="13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t-BR" altLang="pt-BR" sz="2000" b="1" dirty="0">
                <a:solidFill>
                  <a:srgbClr val="40404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FR1 </a:t>
            </a:r>
            <a:r>
              <a:rPr lang="pt-BR" altLang="pt-BR" sz="2000" dirty="0">
                <a:solidFill>
                  <a:srgbClr val="40404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desconto mensal – 0,6%</a:t>
            </a:r>
            <a:r>
              <a:rPr lang="pt-BR" altLang="pt-BR" sz="2000" baseline="30000" dirty="0">
                <a:solidFill>
                  <a:srgbClr val="40404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m1</a:t>
            </a:r>
            <a:endParaRPr lang="pt-BR" altLang="pt-BR" sz="2000" dirty="0">
              <a:solidFill>
                <a:srgbClr val="40404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tângulo de cantos arredondados 5">
            <a:extLst/>
          </p:cNvPr>
          <p:cNvSpPr/>
          <p:nvPr/>
        </p:nvSpPr>
        <p:spPr>
          <a:xfrm>
            <a:off x="1044575" y="3573016"/>
            <a:ext cx="1909763" cy="1021556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800" kern="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Imóvel adquirido </a:t>
            </a:r>
            <a:r>
              <a:rPr lang="pt-BR" altLang="pt-BR" sz="1800" dirty="0">
                <a:solidFill>
                  <a:srgbClr val="40404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entre </a:t>
            </a:r>
            <a:r>
              <a:rPr lang="pt-BR" altLang="pt-BR" sz="1800" b="1" dirty="0">
                <a:solidFill>
                  <a:srgbClr val="40404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01/01/1996</a:t>
            </a:r>
            <a:r>
              <a:rPr lang="pt-BR" altLang="pt-BR" sz="1800" dirty="0">
                <a:solidFill>
                  <a:srgbClr val="40404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e </a:t>
            </a:r>
            <a:r>
              <a:rPr lang="pt-BR" altLang="pt-BR" sz="1800" b="1" dirty="0">
                <a:solidFill>
                  <a:srgbClr val="40404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01/11/2005</a:t>
            </a:r>
            <a:endParaRPr lang="pt-BR" sz="1800" kern="0" dirty="0">
              <a:solidFill>
                <a:prstClr val="black">
                  <a:lumMod val="75000"/>
                  <a:lumOff val="25000"/>
                </a:prst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tângulo 6"/>
          <p:cNvSpPr>
            <a:spLocks noChangeArrowheads="1"/>
          </p:cNvSpPr>
          <p:nvPr/>
        </p:nvSpPr>
        <p:spPr bwMode="auto">
          <a:xfrm>
            <a:off x="4019550" y="5405214"/>
            <a:ext cx="46831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itchFamily="34" charset="0"/>
              <a:buChar char="•"/>
              <a:defRPr sz="21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itchFamily="34" charset="0"/>
              <a:buChar char="•"/>
              <a:defRPr sz="15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itchFamily="34" charset="0"/>
              <a:buChar char="•"/>
              <a:defRPr sz="13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itchFamily="34" charset="0"/>
              <a:buChar char="•"/>
              <a:defRPr sz="13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itchFamily="34" charset="0"/>
              <a:buChar char="•"/>
              <a:defRPr sz="13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itchFamily="34" charset="0"/>
              <a:buChar char="•"/>
              <a:defRPr sz="13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itchFamily="34" charset="0"/>
              <a:buChar char="•"/>
              <a:defRPr sz="13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itchFamily="34" charset="0"/>
              <a:buChar char="•"/>
              <a:defRPr sz="13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t-BR" altLang="pt-BR" sz="2000" b="1" dirty="0">
                <a:solidFill>
                  <a:srgbClr val="40404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altLang="pt-BR" sz="2000" b="1" dirty="0">
                <a:solidFill>
                  <a:srgbClr val="40404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FR2</a:t>
            </a:r>
            <a:r>
              <a:rPr lang="pt-BR" altLang="pt-BR" sz="2000" dirty="0">
                <a:solidFill>
                  <a:srgbClr val="40404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desconto mensal – 0,35%</a:t>
            </a:r>
            <a:r>
              <a:rPr lang="pt-BR" altLang="pt-BR" sz="2000" baseline="30000" dirty="0">
                <a:solidFill>
                  <a:srgbClr val="40404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m2</a:t>
            </a:r>
            <a:endParaRPr lang="pt-BR" altLang="pt-BR" sz="2000" dirty="0">
              <a:solidFill>
                <a:srgbClr val="40404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eta para a direita 2"/>
          <p:cNvSpPr/>
          <p:nvPr/>
        </p:nvSpPr>
        <p:spPr>
          <a:xfrm>
            <a:off x="3131840" y="3905865"/>
            <a:ext cx="720080" cy="387231"/>
          </a:xfrm>
          <a:prstGeom prst="rightArrow">
            <a:avLst/>
          </a:prstGeom>
          <a:solidFill>
            <a:srgbClr val="F2DCDB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Seta para a direita 11"/>
          <p:cNvSpPr/>
          <p:nvPr/>
        </p:nvSpPr>
        <p:spPr>
          <a:xfrm>
            <a:off x="3131840" y="5418033"/>
            <a:ext cx="720080" cy="387231"/>
          </a:xfrm>
          <a:prstGeom prst="rightArrow">
            <a:avLst/>
          </a:prstGeom>
          <a:solidFill>
            <a:srgbClr val="F2DCDB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Retângulo de cantos arredondados 1"/>
          <p:cNvSpPr/>
          <p:nvPr/>
        </p:nvSpPr>
        <p:spPr>
          <a:xfrm>
            <a:off x="1044574" y="5085184"/>
            <a:ext cx="1909763" cy="1021556"/>
          </a:xfrm>
          <a:prstGeom prst="round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800" kern="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Imóvel adquirido após </a:t>
            </a:r>
            <a:r>
              <a:rPr lang="pt-BR" sz="1800" b="1" kern="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01/12/2005</a:t>
            </a:r>
          </a:p>
        </p:txBody>
      </p:sp>
      <p:sp>
        <p:nvSpPr>
          <p:cNvPr id="10" name="TextBox 17">
            <a:extLst>
              <a:ext uri="{FF2B5EF4-FFF2-40B4-BE49-F238E27FC236}">
                <a16:creationId xmlns:a16="http://schemas.microsoft.com/office/drawing/2014/main" xmlns="" id="{F19B158F-A9DC-4294-B01A-9F4F2F712609}"/>
              </a:ext>
            </a:extLst>
          </p:cNvPr>
          <p:cNvSpPr txBox="1"/>
          <p:nvPr/>
        </p:nvSpPr>
        <p:spPr>
          <a:xfrm>
            <a:off x="255952" y="1218374"/>
            <a:ext cx="871532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pt-BR" sz="1800" b="1" dirty="0">
                <a:solidFill>
                  <a:srgbClr val="595959"/>
                </a:solidFill>
                <a:cs typeface="Times New Roman" panose="02020603050405020304" pitchFamily="18" charset="0"/>
              </a:rPr>
              <a:t>Análise do Caso 0: construção da proposta de estrutura tributária para o Sr. Paulo Silva</a:t>
            </a:r>
          </a:p>
          <a:p>
            <a:pPr algn="just" defTabSz="457200" eaLnBrk="1" fontAlgn="auto" hangingPunct="1">
              <a:spcBef>
                <a:spcPts val="0"/>
              </a:spcBef>
              <a:spcAft>
                <a:spcPts val="0"/>
              </a:spcAft>
            </a:pPr>
            <a:endParaRPr lang="pt-BR" sz="1800" b="1" dirty="0">
              <a:solidFill>
                <a:srgbClr val="595959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8784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7" grpId="0"/>
      <p:bldP spid="3" grpId="0" animBg="1"/>
      <p:bldP spid="12" grpId="0" animBg="1"/>
      <p:bldP spid="2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19">
            <a:extLst>
              <a:ext uri="{FF2B5EF4-FFF2-40B4-BE49-F238E27FC236}">
                <a16:creationId xmlns:a16="http://schemas.microsoft.com/office/drawing/2014/main" xmlns="" id="{5BEDE923-50E9-4E6D-A35C-7F911B1F1F7D}"/>
              </a:ext>
            </a:extLst>
          </p:cNvPr>
          <p:cNvSpPr txBox="1"/>
          <p:nvPr/>
        </p:nvSpPr>
        <p:spPr>
          <a:xfrm>
            <a:off x="146231" y="2001146"/>
            <a:ext cx="8806181" cy="38041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pt-BR" sz="1800" b="1" dirty="0">
                <a:solidFill>
                  <a:srgbClr val="595959"/>
                </a:solidFill>
                <a:cs typeface="Times New Roman" panose="02020603050405020304" pitchFamily="18" charset="0"/>
              </a:rPr>
              <a:t>Tributação do ganho de capital da pessoa física:</a:t>
            </a:r>
            <a:endParaRPr lang="pt-BR" sz="1800" dirty="0">
              <a:solidFill>
                <a:srgbClr val="595959"/>
              </a:solidFill>
              <a:cs typeface="Times New Roman" panose="02020603050405020304" pitchFamily="18" charset="0"/>
            </a:endParaRPr>
          </a:p>
          <a:p>
            <a:pPr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pt-BR" sz="1800" dirty="0">
              <a:solidFill>
                <a:srgbClr val="595959"/>
              </a:solidFill>
              <a:cs typeface="Times New Roman" panose="02020603050405020304" pitchFamily="18" charset="0"/>
            </a:endParaRPr>
          </a:p>
          <a:p>
            <a:pPr marL="742950" lvl="1" indent="-285750" algn="just" defTabSz="45720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1800" dirty="0">
                <a:solidFill>
                  <a:srgbClr val="595959"/>
                </a:solidFill>
                <a:cs typeface="Times New Roman" panose="02020603050405020304" pitchFamily="18" charset="0"/>
              </a:rPr>
              <a:t>A </a:t>
            </a:r>
            <a:r>
              <a:rPr lang="en-US" sz="1800" dirty="0" err="1">
                <a:solidFill>
                  <a:srgbClr val="595959"/>
                </a:solidFill>
                <a:cs typeface="Times New Roman" panose="02020603050405020304" pitchFamily="18" charset="0"/>
              </a:rPr>
              <a:t>partir</a:t>
            </a:r>
            <a:r>
              <a:rPr lang="en-US" sz="1800" dirty="0">
                <a:solidFill>
                  <a:srgbClr val="595959"/>
                </a:solidFill>
                <a:cs typeface="Times New Roman" panose="02020603050405020304" pitchFamily="18" charset="0"/>
              </a:rPr>
              <a:t> de 2017, </a:t>
            </a:r>
            <a:r>
              <a:rPr lang="en-US" sz="1800" dirty="0" err="1">
                <a:solidFill>
                  <a:srgbClr val="595959"/>
                </a:solidFill>
                <a:cs typeface="Times New Roman" panose="02020603050405020304" pitchFamily="18" charset="0"/>
              </a:rPr>
              <a:t>aplicação</a:t>
            </a:r>
            <a:r>
              <a:rPr lang="en-US" sz="1800" dirty="0">
                <a:solidFill>
                  <a:srgbClr val="595959"/>
                </a:solidFill>
                <a:cs typeface="Times New Roman" panose="02020603050405020304" pitchFamily="18" charset="0"/>
              </a:rPr>
              <a:t> da </a:t>
            </a:r>
            <a:r>
              <a:rPr lang="en-US" sz="1800" dirty="0" err="1">
                <a:solidFill>
                  <a:srgbClr val="595959"/>
                </a:solidFill>
                <a:cs typeface="Times New Roman" panose="02020603050405020304" pitchFamily="18" charset="0"/>
              </a:rPr>
              <a:t>seguinte</a:t>
            </a:r>
            <a:r>
              <a:rPr lang="en-US" sz="1800" dirty="0">
                <a:solidFill>
                  <a:srgbClr val="595959"/>
                </a:solidFill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595959"/>
                </a:solidFill>
                <a:cs typeface="Times New Roman" panose="02020603050405020304" pitchFamily="18" charset="0"/>
              </a:rPr>
              <a:t>tabela</a:t>
            </a:r>
            <a:r>
              <a:rPr lang="en-US" sz="1800" dirty="0">
                <a:solidFill>
                  <a:srgbClr val="595959"/>
                </a:solidFill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595959"/>
                </a:solidFill>
                <a:cs typeface="Times New Roman" panose="02020603050405020304" pitchFamily="18" charset="0"/>
              </a:rPr>
              <a:t>progressiva</a:t>
            </a:r>
            <a:r>
              <a:rPr lang="en-US" sz="1800" dirty="0">
                <a:solidFill>
                  <a:srgbClr val="595959"/>
                </a:solidFill>
                <a:cs typeface="Times New Roman" panose="02020603050405020304" pitchFamily="18" charset="0"/>
              </a:rPr>
              <a:t> (Lei nº 13.259/16)</a:t>
            </a:r>
          </a:p>
          <a:p>
            <a:pPr marL="742950" lvl="1" indent="-285750" algn="just" defTabSz="45720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en-US" sz="1800" dirty="0">
              <a:solidFill>
                <a:srgbClr val="595959"/>
              </a:solidFill>
              <a:cs typeface="Times New Roman" panose="02020603050405020304" pitchFamily="18" charset="0"/>
            </a:endParaRPr>
          </a:p>
          <a:p>
            <a:pPr marL="742950" lvl="1" indent="-285750" algn="just" defTabSz="45720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en-US" sz="1800" dirty="0">
              <a:solidFill>
                <a:srgbClr val="595959"/>
              </a:solidFill>
              <a:cs typeface="Times New Roman" panose="02020603050405020304" pitchFamily="18" charset="0"/>
            </a:endParaRPr>
          </a:p>
          <a:p>
            <a:pPr marL="742950" lvl="1" indent="-285750" algn="just" defTabSz="45720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en-US" sz="1800" dirty="0">
              <a:solidFill>
                <a:srgbClr val="595959"/>
              </a:solidFill>
              <a:cs typeface="Times New Roman" panose="02020603050405020304" pitchFamily="18" charset="0"/>
            </a:endParaRPr>
          </a:p>
          <a:p>
            <a:pPr marL="742950" lvl="1" indent="-285750" algn="just" defTabSz="45720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en-US" sz="1800" dirty="0">
              <a:solidFill>
                <a:srgbClr val="595959"/>
              </a:solidFill>
              <a:cs typeface="Times New Roman" panose="02020603050405020304" pitchFamily="18" charset="0"/>
            </a:endParaRPr>
          </a:p>
          <a:p>
            <a:pPr marL="742950" lvl="1" indent="-285750" algn="just" defTabSz="45720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en-US" sz="1800" dirty="0">
              <a:solidFill>
                <a:srgbClr val="595959"/>
              </a:solidFill>
              <a:cs typeface="Times New Roman" panose="02020603050405020304" pitchFamily="18" charset="0"/>
            </a:endParaRPr>
          </a:p>
          <a:p>
            <a:pPr marL="742950" lvl="1" indent="-285750" algn="just" defTabSz="45720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en-US" sz="1800" dirty="0">
              <a:solidFill>
                <a:srgbClr val="595959"/>
              </a:solidFill>
              <a:cs typeface="Times New Roman" panose="02020603050405020304" pitchFamily="18" charset="0"/>
            </a:endParaRPr>
          </a:p>
          <a:p>
            <a:pPr marL="742950" lvl="1" indent="-285750" algn="just" defTabSz="45720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en-US" sz="1800" dirty="0">
              <a:solidFill>
                <a:srgbClr val="595959"/>
              </a:solidFill>
              <a:cs typeface="Times New Roman" panose="02020603050405020304" pitchFamily="18" charset="0"/>
            </a:endParaRPr>
          </a:p>
          <a:p>
            <a:pPr marL="742950" lvl="1" indent="-285750" algn="just" defTabSz="45720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en-US" sz="1800" dirty="0">
              <a:solidFill>
                <a:srgbClr val="595959"/>
              </a:solidFill>
              <a:cs typeface="Times New Roman" panose="02020603050405020304" pitchFamily="18" charset="0"/>
            </a:endParaRPr>
          </a:p>
          <a:p>
            <a:pPr marL="742950" lvl="1" indent="-285750" algn="just" defTabSz="45720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en-US" sz="1800" dirty="0">
              <a:solidFill>
                <a:srgbClr val="595959"/>
              </a:solidFill>
              <a:cs typeface="Times New Roman" panose="02020603050405020304" pitchFamily="18" charset="0"/>
            </a:endParaRPr>
          </a:p>
          <a:p>
            <a:pPr marL="742950" lvl="1" indent="-285750" algn="just" defTabSz="45720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1800" b="1" dirty="0" err="1">
                <a:solidFill>
                  <a:srgbClr val="595959"/>
                </a:solidFill>
                <a:cs typeface="Times New Roman" panose="02020603050405020304" pitchFamily="18" charset="0"/>
              </a:rPr>
              <a:t>Observação</a:t>
            </a:r>
            <a:r>
              <a:rPr lang="en-US" sz="1800" b="1" dirty="0">
                <a:solidFill>
                  <a:srgbClr val="595959"/>
                </a:solidFill>
                <a:cs typeface="Times New Roman" panose="02020603050405020304" pitchFamily="18" charset="0"/>
              </a:rPr>
              <a:t>: </a:t>
            </a:r>
            <a:r>
              <a:rPr lang="en-US" sz="1800" dirty="0" err="1">
                <a:solidFill>
                  <a:srgbClr val="595959"/>
                </a:solidFill>
                <a:cs typeface="Times New Roman" panose="02020603050405020304" pitchFamily="18" charset="0"/>
              </a:rPr>
              <a:t>tributação</a:t>
            </a:r>
            <a:r>
              <a:rPr lang="en-US" sz="1800" dirty="0">
                <a:solidFill>
                  <a:srgbClr val="595959"/>
                </a:solidFill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595959"/>
                </a:solidFill>
                <a:cs typeface="Times New Roman" panose="02020603050405020304" pitchFamily="18" charset="0"/>
              </a:rPr>
              <a:t>definitiva</a:t>
            </a:r>
            <a:r>
              <a:rPr lang="en-US" sz="1800" dirty="0">
                <a:solidFill>
                  <a:srgbClr val="595959"/>
                </a:solidFill>
                <a:cs typeface="Times New Roman" panose="02020603050405020304" pitchFamily="18" charset="0"/>
              </a:rPr>
              <a:t> (</a:t>
            </a:r>
            <a:r>
              <a:rPr lang="en-US" sz="1800" dirty="0" err="1">
                <a:solidFill>
                  <a:srgbClr val="595959"/>
                </a:solidFill>
                <a:cs typeface="Times New Roman" panose="02020603050405020304" pitchFamily="18" charset="0"/>
              </a:rPr>
              <a:t>ou</a:t>
            </a:r>
            <a:r>
              <a:rPr lang="en-US" sz="1800" dirty="0">
                <a:solidFill>
                  <a:srgbClr val="595959"/>
                </a:solidFill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595959"/>
                </a:solidFill>
                <a:cs typeface="Times New Roman" panose="02020603050405020304" pitchFamily="18" charset="0"/>
              </a:rPr>
              <a:t>seja</a:t>
            </a:r>
            <a:r>
              <a:rPr lang="en-US" sz="1800" dirty="0">
                <a:solidFill>
                  <a:srgbClr val="595959"/>
                </a:solidFill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rgbClr val="595959"/>
                </a:solidFill>
                <a:cs typeface="Times New Roman" panose="02020603050405020304" pitchFamily="18" charset="0"/>
              </a:rPr>
              <a:t>não</a:t>
            </a:r>
            <a:r>
              <a:rPr lang="en-US" sz="1800" dirty="0">
                <a:solidFill>
                  <a:srgbClr val="595959"/>
                </a:solidFill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595959"/>
                </a:solidFill>
                <a:cs typeface="Times New Roman" panose="02020603050405020304" pitchFamily="18" charset="0"/>
              </a:rPr>
              <a:t>existem</a:t>
            </a:r>
            <a:r>
              <a:rPr lang="en-US" sz="1800" dirty="0">
                <a:solidFill>
                  <a:srgbClr val="595959"/>
                </a:solidFill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595959"/>
                </a:solidFill>
                <a:cs typeface="Times New Roman" panose="02020603050405020304" pitchFamily="18" charset="0"/>
              </a:rPr>
              <a:t>ajustes</a:t>
            </a:r>
            <a:r>
              <a:rPr lang="en-US" sz="1800" dirty="0">
                <a:solidFill>
                  <a:srgbClr val="595959"/>
                </a:solidFill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595959"/>
                </a:solidFill>
                <a:cs typeface="Times New Roman" panose="02020603050405020304" pitchFamily="18" charset="0"/>
              </a:rPr>
              <a:t>na</a:t>
            </a:r>
            <a:r>
              <a:rPr lang="en-US" sz="1800" dirty="0">
                <a:solidFill>
                  <a:srgbClr val="595959"/>
                </a:solidFill>
                <a:cs typeface="Times New Roman" panose="02020603050405020304" pitchFamily="18" charset="0"/>
              </a:rPr>
              <a:t> DIRPF)</a:t>
            </a:r>
            <a:endParaRPr lang="pt-BR" sz="1800" b="1" dirty="0">
              <a:solidFill>
                <a:srgbClr val="595959"/>
              </a:solidFill>
              <a:cs typeface="Times New Roman" panose="02020603050405020304" pitchFamily="18" charset="0"/>
            </a:endParaRPr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2517391"/>
              </p:ext>
            </p:extLst>
          </p:nvPr>
        </p:nvGraphicFramePr>
        <p:xfrm>
          <a:off x="899592" y="3386193"/>
          <a:ext cx="7488832" cy="169899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18181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30702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358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Valos dos ganhos</a:t>
                      </a:r>
                      <a:endParaRPr lang="pt-BR" sz="18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Alíquota aplicável</a:t>
                      </a:r>
                      <a:endParaRPr lang="pt-BR" sz="18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407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Até 5.000.000,00</a:t>
                      </a:r>
                      <a:endParaRPr lang="pt-BR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15%</a:t>
                      </a:r>
                      <a:endParaRPr lang="pt-BR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407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Acima de R$ 5.000.000,00 até R$ 10.000.000,00</a:t>
                      </a:r>
                      <a:endParaRPr lang="pt-BR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17,5%</a:t>
                      </a:r>
                      <a:endParaRPr lang="pt-BR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407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Acima de R$ 10.000.000,00 até R$ 30.000.000,00</a:t>
                      </a:r>
                      <a:endParaRPr lang="pt-BR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20%</a:t>
                      </a:r>
                      <a:endParaRPr lang="pt-BR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407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Acima de R$ 30.000.000,00</a:t>
                      </a:r>
                      <a:endParaRPr lang="pt-BR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22,5%</a:t>
                      </a:r>
                      <a:endParaRPr lang="pt-BR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7" name="TextBox 17">
            <a:extLst>
              <a:ext uri="{FF2B5EF4-FFF2-40B4-BE49-F238E27FC236}">
                <a16:creationId xmlns:a16="http://schemas.microsoft.com/office/drawing/2014/main" xmlns="" id="{1AE52753-C467-4974-B217-D9DD6BC59CCF}"/>
              </a:ext>
            </a:extLst>
          </p:cNvPr>
          <p:cNvSpPr txBox="1"/>
          <p:nvPr/>
        </p:nvSpPr>
        <p:spPr>
          <a:xfrm>
            <a:off x="255952" y="1218374"/>
            <a:ext cx="871532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pt-BR" sz="1800" b="1" dirty="0">
                <a:solidFill>
                  <a:srgbClr val="595959"/>
                </a:solidFill>
                <a:cs typeface="Times New Roman" panose="02020603050405020304" pitchFamily="18" charset="0"/>
              </a:rPr>
              <a:t>Análise do Caso 0: construção da proposta de estrutura tributária para o Sr. Paulo Silva</a:t>
            </a:r>
          </a:p>
          <a:p>
            <a:pPr algn="just" defTabSz="457200" eaLnBrk="1" fontAlgn="auto" hangingPunct="1">
              <a:spcBef>
                <a:spcPts val="0"/>
              </a:spcBef>
              <a:spcAft>
                <a:spcPts val="0"/>
              </a:spcAft>
            </a:pPr>
            <a:endParaRPr lang="pt-BR" sz="1800" b="1" dirty="0">
              <a:solidFill>
                <a:srgbClr val="595959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761179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19">
            <a:extLst>
              <a:ext uri="{FF2B5EF4-FFF2-40B4-BE49-F238E27FC236}">
                <a16:creationId xmlns:a16="http://schemas.microsoft.com/office/drawing/2014/main" xmlns="" id="{5BEDE923-50E9-4E6D-A35C-7F911B1F1F7D}"/>
              </a:ext>
            </a:extLst>
          </p:cNvPr>
          <p:cNvSpPr txBox="1"/>
          <p:nvPr/>
        </p:nvSpPr>
        <p:spPr>
          <a:xfrm>
            <a:off x="146231" y="1806200"/>
            <a:ext cx="8806181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4625" algn="just" defTabSz="45720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pt-BR" sz="1800" dirty="0">
                <a:solidFill>
                  <a:srgbClr val="595959"/>
                </a:solidFill>
                <a:cs typeface="Times New Roman" panose="02020603050405020304" pitchFamily="18" charset="0"/>
              </a:rPr>
              <a:t> Simulação do ganho de capital tributável no caso de alienação dos imóveis pelo Sr. Paulo da Silva (via conferência a mercado ou venda a terceiros):</a:t>
            </a:r>
          </a:p>
          <a:p>
            <a:pPr marL="174625" algn="just" defTabSz="45720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pt-BR" sz="1800" dirty="0">
              <a:solidFill>
                <a:srgbClr val="595959"/>
              </a:solidFill>
              <a:cs typeface="Times New Roman" panose="02020603050405020304" pitchFamily="18" charset="0"/>
            </a:endParaRPr>
          </a:p>
          <a:p>
            <a:pPr marL="174625" algn="just" defTabSz="45720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pt-BR" sz="1800" dirty="0">
              <a:solidFill>
                <a:srgbClr val="595959"/>
              </a:solidFill>
              <a:cs typeface="Times New Roman" panose="02020603050405020304" pitchFamily="18" charset="0"/>
            </a:endParaRPr>
          </a:p>
          <a:p>
            <a:pPr marL="174625" algn="just" defTabSz="45720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pt-BR" sz="1800" dirty="0">
              <a:solidFill>
                <a:srgbClr val="595959"/>
              </a:solidFill>
              <a:cs typeface="Times New Roman" panose="02020603050405020304" pitchFamily="18" charset="0"/>
            </a:endParaRPr>
          </a:p>
          <a:p>
            <a:pPr marL="174625" algn="just" defTabSz="45720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pt-BR" sz="1800" dirty="0">
              <a:solidFill>
                <a:srgbClr val="595959"/>
              </a:solidFill>
              <a:cs typeface="Times New Roman" panose="02020603050405020304" pitchFamily="18" charset="0"/>
            </a:endParaRPr>
          </a:p>
          <a:p>
            <a:pPr marL="174625" algn="just" defTabSz="45720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pt-BR" sz="1800" dirty="0">
              <a:solidFill>
                <a:srgbClr val="595959"/>
              </a:solidFill>
              <a:cs typeface="Times New Roman" panose="02020603050405020304" pitchFamily="18" charset="0"/>
            </a:endParaRPr>
          </a:p>
          <a:p>
            <a:pPr marL="174625" algn="just" defTabSz="45720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pt-BR" sz="1800" dirty="0">
              <a:solidFill>
                <a:srgbClr val="595959"/>
              </a:solidFill>
              <a:cs typeface="Times New Roman" panose="02020603050405020304" pitchFamily="18" charset="0"/>
            </a:endParaRPr>
          </a:p>
          <a:p>
            <a:pPr marL="174625" algn="just" defTabSz="45720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pt-BR" sz="1800" dirty="0">
              <a:solidFill>
                <a:srgbClr val="595959"/>
              </a:solidFill>
              <a:cs typeface="Times New Roman" panose="02020603050405020304" pitchFamily="18" charset="0"/>
            </a:endParaRPr>
          </a:p>
          <a:p>
            <a:pPr marL="174625" algn="just" defTabSz="45720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pt-BR" sz="1800" dirty="0">
              <a:solidFill>
                <a:srgbClr val="595959"/>
              </a:solidFill>
              <a:cs typeface="Times New Roman" panose="02020603050405020304" pitchFamily="18" charset="0"/>
            </a:endParaRPr>
          </a:p>
          <a:p>
            <a:pPr marL="174625" algn="just" defTabSz="45720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pt-BR" sz="1800" dirty="0">
              <a:solidFill>
                <a:srgbClr val="595959"/>
              </a:solidFill>
              <a:cs typeface="Times New Roman" panose="02020603050405020304" pitchFamily="18" charset="0"/>
            </a:endParaRPr>
          </a:p>
          <a:p>
            <a:pPr marL="174625" algn="just" defTabSz="457200" eaLnBrk="1" fontAlgn="auto" hangingPunct="1">
              <a:spcBef>
                <a:spcPts val="0"/>
              </a:spcBef>
              <a:spcAft>
                <a:spcPts val="0"/>
              </a:spcAft>
            </a:pPr>
            <a:endParaRPr lang="pt-BR" sz="1800" dirty="0">
              <a:solidFill>
                <a:srgbClr val="595959"/>
              </a:solidFill>
              <a:cs typeface="Times New Roman" panose="02020603050405020304" pitchFamily="18" charset="0"/>
            </a:endParaRPr>
          </a:p>
          <a:p>
            <a:pPr marL="174625" algn="just" defTabSz="45720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pt-BR" sz="1800" b="1" dirty="0">
                <a:solidFill>
                  <a:srgbClr val="595959"/>
                </a:solidFill>
                <a:cs typeface="Times New Roman" panose="02020603050405020304" pitchFamily="18" charset="0"/>
              </a:rPr>
              <a:t> Observação: </a:t>
            </a:r>
            <a:r>
              <a:rPr lang="pt-BR" sz="1800" dirty="0">
                <a:solidFill>
                  <a:srgbClr val="595959"/>
                </a:solidFill>
                <a:cs typeface="Times New Roman" panose="02020603050405020304" pitchFamily="18" charset="0"/>
              </a:rPr>
              <a:t>em relação a todos os imóveis, a carga tributária suportada pelo Sr. Paulo da Silva seria inferior àquela existente no caso de alienação por pessoa jurídica</a:t>
            </a:r>
          </a:p>
          <a:p>
            <a:pPr marL="742950" lvl="1" indent="-285750" algn="just" defTabSz="45720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en-US" sz="1800" dirty="0">
              <a:solidFill>
                <a:srgbClr val="595959"/>
              </a:solidFill>
              <a:cs typeface="Times New Roman" panose="02020603050405020304" pitchFamily="18" charset="0"/>
            </a:endParaRPr>
          </a:p>
          <a:p>
            <a:pPr marL="742950" lvl="1" indent="-285750" algn="just" defTabSz="45720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en-US" sz="1800" dirty="0">
              <a:solidFill>
                <a:srgbClr val="595959"/>
              </a:solidFill>
              <a:cs typeface="Times New Roman" panose="02020603050405020304" pitchFamily="18" charset="0"/>
            </a:endParaRPr>
          </a:p>
          <a:p>
            <a:pPr marL="742950" lvl="1" indent="-285750" algn="just" defTabSz="45720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en-US" sz="1800" dirty="0">
              <a:solidFill>
                <a:srgbClr val="595959"/>
              </a:solidFill>
              <a:cs typeface="Times New Roman" panose="02020603050405020304" pitchFamily="18" charset="0"/>
            </a:endParaRPr>
          </a:p>
          <a:p>
            <a:pPr marL="742950" lvl="1" indent="-285750" algn="just" defTabSz="45720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en-US" sz="1800" dirty="0">
              <a:solidFill>
                <a:srgbClr val="595959"/>
              </a:solidFill>
              <a:cs typeface="Times New Roman" panose="02020603050405020304" pitchFamily="18" charset="0"/>
            </a:endParaRPr>
          </a:p>
          <a:p>
            <a:pPr marL="742950" lvl="1" indent="-285750" algn="just" defTabSz="45720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en-US" sz="1800" dirty="0">
              <a:solidFill>
                <a:srgbClr val="595959"/>
              </a:solidFill>
              <a:cs typeface="Times New Roman" panose="02020603050405020304" pitchFamily="18" charset="0"/>
            </a:endParaRPr>
          </a:p>
          <a:p>
            <a:pPr lvl="1" algn="just" defTabSz="457200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 dirty="0">
              <a:solidFill>
                <a:srgbClr val="595959"/>
              </a:solidFill>
              <a:cs typeface="Times New Roman" panose="02020603050405020304" pitchFamily="18" charset="0"/>
            </a:endParaRPr>
          </a:p>
        </p:txBody>
      </p:sp>
      <p:graphicFrame>
        <p:nvGraphicFramePr>
          <p:cNvPr id="8" name="Tabe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4462590"/>
              </p:ext>
            </p:extLst>
          </p:nvPr>
        </p:nvGraphicFramePr>
        <p:xfrm>
          <a:off x="323528" y="2636912"/>
          <a:ext cx="8515260" cy="21824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572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0720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5384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212061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3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Imóvel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3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Data de Aquisição do Imóvel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3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Valor de Declaração (custo de aquisição)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3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Valor de Mercado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3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Ganho de Capital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3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Ganho</a:t>
                      </a:r>
                      <a:r>
                        <a:rPr lang="pt-BR" sz="1300" b="1" i="0" u="none" strike="noStrike" kern="1200" baseline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de Capital Tributável</a:t>
                      </a:r>
                    </a:p>
                    <a:p>
                      <a:pPr algn="ctr" fontAlgn="ctr"/>
                      <a:r>
                        <a:rPr lang="pt-BR" sz="1300" b="1" i="0" u="none" strike="noStrike" kern="1200" baseline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(após reduções)</a:t>
                      </a:r>
                      <a:endParaRPr lang="pt-BR" sz="1300" b="1" i="0" u="none" strike="noStrike" kern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IRPF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3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Casa em Moema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3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01/02/1968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3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R$ 150.000,00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3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R$ 3.400.000,00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3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R$ 3.250.000,00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R$ 0,00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R$ 0,00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3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Conjunto Comercial na Marginal Pinheiros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3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31/07/2005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3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R$ 800.000,00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3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R$ 5.500.000,00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3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R$ 4.700.000,00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3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R$ 2.672.694,40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R$</a:t>
                      </a:r>
                      <a:r>
                        <a:rPr lang="pt-BR" sz="1300" kern="120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13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400.904,16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3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Apartamento em Pinheiros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3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14/09/2016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3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R$ 750.000,00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3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R$ 900.000,00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3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R$ 150.000,00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3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R$ 137.934,92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R$ 20.690,23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5" name="TextBox 17">
            <a:extLst>
              <a:ext uri="{FF2B5EF4-FFF2-40B4-BE49-F238E27FC236}">
                <a16:creationId xmlns:a16="http://schemas.microsoft.com/office/drawing/2014/main" xmlns="" id="{619CD3B2-A2E6-4DF8-981B-80801571A55E}"/>
              </a:ext>
            </a:extLst>
          </p:cNvPr>
          <p:cNvSpPr txBox="1"/>
          <p:nvPr/>
        </p:nvSpPr>
        <p:spPr>
          <a:xfrm>
            <a:off x="255952" y="1218374"/>
            <a:ext cx="871532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pt-BR" sz="1800" b="1" dirty="0">
                <a:solidFill>
                  <a:srgbClr val="595959"/>
                </a:solidFill>
                <a:cs typeface="Times New Roman" panose="02020603050405020304" pitchFamily="18" charset="0"/>
              </a:rPr>
              <a:t>Análise do Caso 0: construção da proposta de estrutura tributária para o Sr. Paulo Silva</a:t>
            </a:r>
          </a:p>
          <a:p>
            <a:pPr algn="just" defTabSz="457200" eaLnBrk="1" fontAlgn="auto" hangingPunct="1">
              <a:spcBef>
                <a:spcPts val="0"/>
              </a:spcBef>
              <a:spcAft>
                <a:spcPts val="0"/>
              </a:spcAft>
            </a:pPr>
            <a:endParaRPr lang="pt-BR" sz="1800" b="1" dirty="0">
              <a:solidFill>
                <a:srgbClr val="595959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37900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19">
            <a:extLst>
              <a:ext uri="{FF2B5EF4-FFF2-40B4-BE49-F238E27FC236}">
                <a16:creationId xmlns:a16="http://schemas.microsoft.com/office/drawing/2014/main" xmlns="" id="{5BEDE923-50E9-4E6D-A35C-7F911B1F1F7D}"/>
              </a:ext>
            </a:extLst>
          </p:cNvPr>
          <p:cNvSpPr txBox="1"/>
          <p:nvPr/>
        </p:nvSpPr>
        <p:spPr>
          <a:xfrm>
            <a:off x="251520" y="1924665"/>
            <a:ext cx="8482653" cy="39364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285750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  <a:defRPr sz="1800" b="1">
                <a:solidFill>
                  <a:srgbClr val="595959"/>
                </a:solidFill>
                <a:cs typeface="Times New Roman" panose="02020603050405020304" pitchFamily="18" charset="0"/>
              </a:defRPr>
            </a:lvl1pPr>
          </a:lstStyle>
          <a:p>
            <a:pPr>
              <a:spcAft>
                <a:spcPts val="0"/>
              </a:spcAft>
            </a:pPr>
            <a:r>
              <a:rPr lang="pt-BR" dirty="0"/>
              <a:t>Ponto comum às alternativas propostas: </a:t>
            </a:r>
            <a:r>
              <a:rPr lang="pt-BR" b="0" dirty="0"/>
              <a:t>tratamento quanto ao imóvel nos Jardins</a:t>
            </a:r>
          </a:p>
          <a:p>
            <a:pPr marL="800100" lvl="1" indent="-342900"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pt-BR" b="0" dirty="0"/>
          </a:p>
          <a:p>
            <a:pPr marL="901700" lvl="1" indent="-342900" algn="just" defTabSz="45720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pt-BR" sz="1800" dirty="0">
                <a:solidFill>
                  <a:srgbClr val="595959"/>
                </a:solidFill>
                <a:cs typeface="Times New Roman" panose="02020603050405020304" pitchFamily="18" charset="0"/>
              </a:rPr>
              <a:t>Sr. Paulo da Silva constitui a PS e confere o imóvel destinado à locação (incidência de ITBI)</a:t>
            </a:r>
          </a:p>
          <a:p>
            <a:pPr marL="901700" lvl="1" indent="-342900" algn="just" defTabSz="45720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pt-BR" sz="1800" dirty="0">
              <a:solidFill>
                <a:srgbClr val="595959"/>
              </a:solidFill>
              <a:cs typeface="Times New Roman" panose="02020603050405020304" pitchFamily="18" charset="0"/>
            </a:endParaRPr>
          </a:p>
          <a:p>
            <a:pPr marL="901700" lvl="1" indent="-342900" algn="just" defTabSz="45720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pt-BR" sz="1800" dirty="0">
                <a:solidFill>
                  <a:srgbClr val="595959"/>
                </a:solidFill>
                <a:cs typeface="Times New Roman" panose="02020603050405020304" pitchFamily="18" charset="0"/>
              </a:rPr>
              <a:t>A PS opta pelo lucro presumido e passa a exercer a atividade de locação de imóveis (tributação inferior àquela que seria, em princípio, suportada pela pessoa física)</a:t>
            </a:r>
          </a:p>
          <a:p>
            <a:pPr marL="901700" lvl="1" indent="-342900" algn="just" defTabSz="45720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pt-BR" sz="1800" dirty="0">
              <a:solidFill>
                <a:srgbClr val="595959"/>
              </a:solidFill>
              <a:cs typeface="Times New Roman" panose="02020603050405020304" pitchFamily="18" charset="0"/>
            </a:endParaRPr>
          </a:p>
          <a:p>
            <a:pPr marL="901700" lvl="1" indent="-342900" algn="just" defTabSz="45720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pt-BR" sz="1800" dirty="0">
                <a:solidFill>
                  <a:srgbClr val="595959"/>
                </a:solidFill>
                <a:cs typeface="Times New Roman" panose="02020603050405020304" pitchFamily="18" charset="0"/>
              </a:rPr>
              <a:t>Doação das cotas da PS aos filhos do Sr. Paulo da Silva (incidência de ITCMD)</a:t>
            </a:r>
          </a:p>
          <a:p>
            <a:pPr marL="0" indent="0">
              <a:lnSpc>
                <a:spcPct val="100000"/>
              </a:lnSpc>
              <a:spcAft>
                <a:spcPts val="0"/>
              </a:spcAft>
              <a:buNone/>
            </a:pPr>
            <a:endParaRPr lang="pt-BR" sz="1700" dirty="0"/>
          </a:p>
          <a:p>
            <a:pPr>
              <a:spcAft>
                <a:spcPts val="0"/>
              </a:spcAft>
            </a:pPr>
            <a:r>
              <a:rPr lang="pt-BR" dirty="0"/>
              <a:t>Com relação aos imóveis destinados à venda: </a:t>
            </a:r>
            <a:r>
              <a:rPr lang="pt-BR" b="0" dirty="0"/>
              <a:t>adaptação da estrutura sugerida pelo amigo do Sr. Paulo, para que a alienação seja efetuada pelo próprio Sr. Paulo</a:t>
            </a:r>
          </a:p>
        </p:txBody>
      </p:sp>
      <p:sp>
        <p:nvSpPr>
          <p:cNvPr id="5" name="TextBox 17">
            <a:extLst>
              <a:ext uri="{FF2B5EF4-FFF2-40B4-BE49-F238E27FC236}">
                <a16:creationId xmlns:a16="http://schemas.microsoft.com/office/drawing/2014/main" xmlns="" id="{6CD82C0E-BE16-48C2-BE7B-B32323A9E2E0}"/>
              </a:ext>
            </a:extLst>
          </p:cNvPr>
          <p:cNvSpPr txBox="1"/>
          <p:nvPr/>
        </p:nvSpPr>
        <p:spPr>
          <a:xfrm>
            <a:off x="255952" y="1218374"/>
            <a:ext cx="871532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pt-BR" sz="1800" b="1" dirty="0">
                <a:solidFill>
                  <a:srgbClr val="595959"/>
                </a:solidFill>
                <a:cs typeface="Times New Roman" panose="02020603050405020304" pitchFamily="18" charset="0"/>
              </a:rPr>
              <a:t>Análise do Caso 0: construção da proposta de estrutura tributária para o Sr. Paulo Silva</a:t>
            </a:r>
          </a:p>
          <a:p>
            <a:pPr algn="just" defTabSz="457200" eaLnBrk="1" fontAlgn="auto" hangingPunct="1">
              <a:spcBef>
                <a:spcPts val="0"/>
              </a:spcBef>
              <a:spcAft>
                <a:spcPts val="0"/>
              </a:spcAft>
            </a:pPr>
            <a:endParaRPr lang="pt-BR" sz="1800" b="1" dirty="0">
              <a:solidFill>
                <a:srgbClr val="595959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978200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19">
            <a:extLst>
              <a:ext uri="{FF2B5EF4-FFF2-40B4-BE49-F238E27FC236}">
                <a16:creationId xmlns:a16="http://schemas.microsoft.com/office/drawing/2014/main" xmlns="" id="{5BEDE923-50E9-4E6D-A35C-7F911B1F1F7D}"/>
              </a:ext>
            </a:extLst>
          </p:cNvPr>
          <p:cNvSpPr txBox="1"/>
          <p:nvPr/>
        </p:nvSpPr>
        <p:spPr>
          <a:xfrm>
            <a:off x="251520" y="1924665"/>
            <a:ext cx="8482653" cy="52168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285750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  <a:defRPr sz="1800" b="1">
                <a:solidFill>
                  <a:srgbClr val="595959"/>
                </a:solidFill>
                <a:cs typeface="Times New Roman" panose="02020603050405020304" pitchFamily="18" charset="0"/>
              </a:defRPr>
            </a:lvl1pPr>
          </a:lstStyle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pt-BR" dirty="0"/>
              <a:t>Aplicação do produto da venda dos imóveis em VGBL</a:t>
            </a:r>
            <a:endParaRPr lang="pt-BR" b="0" dirty="0"/>
          </a:p>
          <a:p>
            <a:pPr marL="800100" lvl="1" indent="-3429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pt-BR" b="0" dirty="0"/>
          </a:p>
          <a:p>
            <a:pPr marL="901700" lvl="1" indent="-342900" algn="just" defTabSz="45720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pt-BR" sz="1800" dirty="0">
                <a:solidFill>
                  <a:srgbClr val="595959"/>
                </a:solidFill>
                <a:cs typeface="Times New Roman" panose="02020603050405020304" pitchFamily="18" charset="0"/>
              </a:rPr>
              <a:t>Discussão sobre a natureza previdenciária ou securitária do VGBL no caso de sucessão: em ambas as qualificações, tendência de confirmação da não incidência do ITCMD na sucessão</a:t>
            </a:r>
          </a:p>
          <a:p>
            <a:pPr marL="901700" lvl="1" indent="-342900" algn="just" defTabSz="45720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pt-BR" sz="1800" dirty="0">
              <a:solidFill>
                <a:srgbClr val="595959"/>
              </a:solidFill>
              <a:cs typeface="Times New Roman" panose="02020603050405020304" pitchFamily="18" charset="0"/>
            </a:endParaRPr>
          </a:p>
          <a:p>
            <a:pPr marL="1543050" lvl="1" indent="-285750" algn="just" defTabSz="45720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pt-BR" sz="1800" dirty="0">
                <a:solidFill>
                  <a:srgbClr val="595959"/>
                </a:solidFill>
                <a:cs typeface="Times New Roman" panose="02020603050405020304" pitchFamily="18" charset="0"/>
              </a:rPr>
              <a:t>Natureza previdenciária: isenção prevista no artigo 6º, inciso I, da Lei nº 10.705/00</a:t>
            </a:r>
          </a:p>
          <a:p>
            <a:pPr marL="1543050" lvl="1" indent="-285750" algn="just" defTabSz="45720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endParaRPr lang="pt-BR" sz="1800" dirty="0">
              <a:solidFill>
                <a:srgbClr val="595959"/>
              </a:solidFill>
              <a:cs typeface="Times New Roman" panose="02020603050405020304" pitchFamily="18" charset="0"/>
            </a:endParaRPr>
          </a:p>
          <a:p>
            <a:pPr marL="1524000" lvl="1" algn="just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pt-BR" sz="1600" dirty="0">
                <a:solidFill>
                  <a:srgbClr val="595959"/>
                </a:solidFill>
                <a:cs typeface="Times New Roman" panose="02020603050405020304" pitchFamily="18" charset="0"/>
              </a:rPr>
              <a:t>Artigo 6º - Fica isenta do imposto: </a:t>
            </a:r>
          </a:p>
          <a:p>
            <a:pPr marL="1524000" lvl="1" algn="just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pt-BR" sz="1600" dirty="0">
                <a:solidFill>
                  <a:srgbClr val="595959"/>
                </a:solidFill>
                <a:cs typeface="Times New Roman" panose="02020603050405020304" pitchFamily="18" charset="0"/>
              </a:rPr>
              <a:t>I - a transmissão "causa mortis": </a:t>
            </a:r>
          </a:p>
          <a:p>
            <a:pPr marL="1524000" lvl="1" algn="just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pt-BR" sz="1600" dirty="0">
                <a:solidFill>
                  <a:srgbClr val="595959"/>
                </a:solidFill>
                <a:cs typeface="Times New Roman" panose="02020603050405020304" pitchFamily="18" charset="0"/>
              </a:rPr>
              <a:t>e) de quantia devida pelo empregador ao empregado, por Institutos de Seguro Social e Previdência, oficiais ou privados, verbas e prestações de caráter alimentar decorrentes de decisão judicial em processo próprio e o montante de contas individuais do Fundo de Garantia do Tempo de Serviço e do Fundo de Participações PIS-PASEP, não recebido em vida pelo respectivo titular;</a:t>
            </a:r>
          </a:p>
          <a:p>
            <a:pPr marL="1543050" lvl="1" indent="-285750" algn="just" defTabSz="45720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endParaRPr lang="pt-BR" sz="1800" dirty="0">
              <a:solidFill>
                <a:srgbClr val="595959"/>
              </a:solidFill>
              <a:cs typeface="Times New Roman" panose="02020603050405020304" pitchFamily="18" charset="0"/>
            </a:endParaRPr>
          </a:p>
          <a:p>
            <a:pPr marL="1257300" lvl="1" algn="just" defTabSz="45720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pt-BR" sz="1800" dirty="0">
              <a:solidFill>
                <a:srgbClr val="595959"/>
              </a:solidFill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Aft>
                <a:spcPts val="0"/>
              </a:spcAft>
              <a:buNone/>
            </a:pPr>
            <a:endParaRPr lang="pt-BR" sz="1700" dirty="0"/>
          </a:p>
        </p:txBody>
      </p:sp>
      <p:sp>
        <p:nvSpPr>
          <p:cNvPr id="5" name="TextBox 17">
            <a:extLst>
              <a:ext uri="{FF2B5EF4-FFF2-40B4-BE49-F238E27FC236}">
                <a16:creationId xmlns:a16="http://schemas.microsoft.com/office/drawing/2014/main" xmlns="" id="{6CD82C0E-BE16-48C2-BE7B-B32323A9E2E0}"/>
              </a:ext>
            </a:extLst>
          </p:cNvPr>
          <p:cNvSpPr txBox="1"/>
          <p:nvPr/>
        </p:nvSpPr>
        <p:spPr>
          <a:xfrm>
            <a:off x="255952" y="1218374"/>
            <a:ext cx="871532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pt-BR" sz="1800" b="1" dirty="0">
                <a:solidFill>
                  <a:srgbClr val="595959"/>
                </a:solidFill>
                <a:cs typeface="Times New Roman" panose="02020603050405020304" pitchFamily="18" charset="0"/>
              </a:rPr>
              <a:t>Análise do Caso 0: construção da proposta de estrutura tributária para o Sr. Paulo Silva</a:t>
            </a:r>
          </a:p>
          <a:p>
            <a:pPr algn="just" defTabSz="457200" eaLnBrk="1" fontAlgn="auto" hangingPunct="1">
              <a:spcBef>
                <a:spcPts val="0"/>
              </a:spcBef>
              <a:spcAft>
                <a:spcPts val="0"/>
              </a:spcAft>
            </a:pPr>
            <a:endParaRPr lang="pt-BR" sz="1800" b="1" dirty="0">
              <a:solidFill>
                <a:srgbClr val="595959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495776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19">
            <a:extLst>
              <a:ext uri="{FF2B5EF4-FFF2-40B4-BE49-F238E27FC236}">
                <a16:creationId xmlns:a16="http://schemas.microsoft.com/office/drawing/2014/main" xmlns="" id="{5BEDE923-50E9-4E6D-A35C-7F911B1F1F7D}"/>
              </a:ext>
            </a:extLst>
          </p:cNvPr>
          <p:cNvSpPr txBox="1"/>
          <p:nvPr/>
        </p:nvSpPr>
        <p:spPr>
          <a:xfrm>
            <a:off x="251520" y="1924665"/>
            <a:ext cx="8482653" cy="40472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285750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  <a:defRPr sz="1800" b="1">
                <a:solidFill>
                  <a:srgbClr val="595959"/>
                </a:solidFill>
                <a:cs typeface="Times New Roman" panose="02020603050405020304" pitchFamily="18" charset="0"/>
              </a:defRPr>
            </a:lvl1pPr>
          </a:lstStyle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pt-BR" dirty="0"/>
              <a:t>Aplicação do produto da venda dos imóveis em VGBL</a:t>
            </a:r>
            <a:endParaRPr lang="pt-BR" b="0" dirty="0"/>
          </a:p>
          <a:p>
            <a:pPr marL="800100" lvl="1" indent="-3429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pt-BR" b="0" dirty="0"/>
          </a:p>
          <a:p>
            <a:pPr marL="901700" lvl="1" indent="-342900" algn="just" defTabSz="45720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pt-BR" sz="1800" dirty="0">
                <a:solidFill>
                  <a:srgbClr val="595959"/>
                </a:solidFill>
                <a:cs typeface="Times New Roman" panose="02020603050405020304" pitchFamily="18" charset="0"/>
              </a:rPr>
              <a:t>Discussão sobre a natureza previdenciária ou securitária do VGBL no caso de sucessão: em ambas as qualificações, tendência de confirmação da não incidência do ITCMD na sucessão</a:t>
            </a:r>
          </a:p>
          <a:p>
            <a:pPr marL="901700" lvl="1" indent="-342900" algn="just" defTabSz="45720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pt-BR" sz="1800" dirty="0">
              <a:solidFill>
                <a:srgbClr val="595959"/>
              </a:solidFill>
              <a:cs typeface="Times New Roman" panose="02020603050405020304" pitchFamily="18" charset="0"/>
            </a:endParaRPr>
          </a:p>
          <a:p>
            <a:pPr marL="1543050" lvl="1" indent="-285750" algn="just" defTabSz="45720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pt-BR" sz="1800" dirty="0">
                <a:solidFill>
                  <a:srgbClr val="595959"/>
                </a:solidFill>
                <a:cs typeface="Times New Roman" panose="02020603050405020304" pitchFamily="18" charset="0"/>
              </a:rPr>
              <a:t>Natureza securitária: não contempla a herança para todos os efeitos de direito, conforme o artigo 794 do Código Civil</a:t>
            </a:r>
          </a:p>
          <a:p>
            <a:pPr marL="1543050" lvl="1" indent="-285750" algn="just" defTabSz="45720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endParaRPr lang="pt-BR" sz="1800" dirty="0">
              <a:solidFill>
                <a:srgbClr val="595959"/>
              </a:solidFill>
              <a:cs typeface="Times New Roman" panose="02020603050405020304" pitchFamily="18" charset="0"/>
            </a:endParaRPr>
          </a:p>
          <a:p>
            <a:pPr marL="1524000" lvl="1" algn="just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pt-BR" sz="1600" dirty="0">
                <a:solidFill>
                  <a:srgbClr val="595959"/>
                </a:solidFill>
                <a:cs typeface="Times New Roman" panose="02020603050405020304" pitchFamily="18" charset="0"/>
              </a:rPr>
              <a:t>Art. 794. No seguro de vida ou de acidentes pessoais para o caso de morte, o capital estipulado não está sujeito às dívidas do segurado, nem se considera herança para todos os efeitos de direito</a:t>
            </a:r>
          </a:p>
          <a:p>
            <a:pPr marL="1257300" lvl="1" algn="just" defTabSz="45720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pt-BR" sz="1800" dirty="0">
              <a:solidFill>
                <a:srgbClr val="595959"/>
              </a:solidFill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Aft>
                <a:spcPts val="0"/>
              </a:spcAft>
              <a:buNone/>
            </a:pPr>
            <a:endParaRPr lang="pt-BR" sz="1700" dirty="0"/>
          </a:p>
        </p:txBody>
      </p:sp>
      <p:sp>
        <p:nvSpPr>
          <p:cNvPr id="5" name="TextBox 17">
            <a:extLst>
              <a:ext uri="{FF2B5EF4-FFF2-40B4-BE49-F238E27FC236}">
                <a16:creationId xmlns:a16="http://schemas.microsoft.com/office/drawing/2014/main" xmlns="" id="{6CD82C0E-BE16-48C2-BE7B-B32323A9E2E0}"/>
              </a:ext>
            </a:extLst>
          </p:cNvPr>
          <p:cNvSpPr txBox="1"/>
          <p:nvPr/>
        </p:nvSpPr>
        <p:spPr>
          <a:xfrm>
            <a:off x="255952" y="1218374"/>
            <a:ext cx="871532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pt-BR" sz="1800" b="1" dirty="0">
                <a:solidFill>
                  <a:srgbClr val="595959"/>
                </a:solidFill>
                <a:cs typeface="Times New Roman" panose="02020603050405020304" pitchFamily="18" charset="0"/>
              </a:rPr>
              <a:t>Análise do Caso 0: construção da proposta de estrutura tributária para o Sr. Paulo Silva</a:t>
            </a:r>
          </a:p>
          <a:p>
            <a:pPr algn="just" defTabSz="457200" eaLnBrk="1" fontAlgn="auto" hangingPunct="1">
              <a:spcBef>
                <a:spcPts val="0"/>
              </a:spcBef>
              <a:spcAft>
                <a:spcPts val="0"/>
              </a:spcAft>
            </a:pPr>
            <a:endParaRPr lang="pt-BR" sz="1800" b="1" dirty="0">
              <a:solidFill>
                <a:srgbClr val="595959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03381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 bwMode="auto">
          <a:xfrm>
            <a:off x="1052171" y="3601054"/>
            <a:ext cx="7076169" cy="1154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1840" tIns="35920" rIns="71840" bIns="35920" anchor="ctr"/>
          <a:lstStyle>
            <a:lvl1pPr>
              <a:defRPr sz="1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77838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77838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77838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77838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Aft>
                <a:spcPts val="1200"/>
              </a:spcAft>
              <a:defRPr/>
            </a:pPr>
            <a:r>
              <a:rPr lang="pt-BR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Retomando o Caso 0</a:t>
            </a:r>
          </a:p>
        </p:txBody>
      </p:sp>
    </p:spTree>
    <p:extLst>
      <p:ext uri="{BB962C8B-B14F-4D97-AF65-F5344CB8AC3E}">
        <p14:creationId xmlns:p14="http://schemas.microsoft.com/office/powerpoint/2010/main" val="3122112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19">
            <a:extLst>
              <a:ext uri="{FF2B5EF4-FFF2-40B4-BE49-F238E27FC236}">
                <a16:creationId xmlns:a16="http://schemas.microsoft.com/office/drawing/2014/main" xmlns="" id="{5BEDE923-50E9-4E6D-A35C-7F911B1F1F7D}"/>
              </a:ext>
            </a:extLst>
          </p:cNvPr>
          <p:cNvSpPr txBox="1"/>
          <p:nvPr/>
        </p:nvSpPr>
        <p:spPr>
          <a:xfrm>
            <a:off x="251520" y="1924665"/>
            <a:ext cx="8482653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285750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  <a:defRPr sz="1800" b="1">
                <a:solidFill>
                  <a:srgbClr val="595959"/>
                </a:solidFill>
                <a:cs typeface="Times New Roman" panose="02020603050405020304" pitchFamily="18" charset="0"/>
              </a:defRPr>
            </a:lvl1pPr>
          </a:lstStyle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pt-BR" dirty="0"/>
              <a:t>Aplicação do produto da venda dos imóveis em VGBL</a:t>
            </a:r>
            <a:endParaRPr lang="pt-BR" b="0" dirty="0"/>
          </a:p>
          <a:p>
            <a:pPr marL="800100" lvl="1" indent="-3429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pt-BR" b="0" dirty="0"/>
          </a:p>
          <a:p>
            <a:pPr marL="901700" lvl="1" indent="-342900" algn="just" defTabSz="45720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pt-BR" sz="1700" dirty="0">
                <a:solidFill>
                  <a:srgbClr val="595959"/>
                </a:solidFill>
                <a:cs typeface="Times New Roman" panose="02020603050405020304" pitchFamily="18" charset="0"/>
              </a:rPr>
              <a:t>TJ/SP: Classe/Assunto: Apelação / Remessa Necessária / ITCD - Imposto de Transmissão Causa Mortis Relator(a): Rebouças de Carvalho Comarca: São Paulo Órgão julgador: 9ª Câmara de Direito Público Data do julgamento: 30/07/2018 Data de publicação: 30/07/2018 </a:t>
            </a:r>
            <a:r>
              <a:rPr lang="pt-BR" sz="1700" b="1" u="sng" dirty="0">
                <a:solidFill>
                  <a:srgbClr val="595959"/>
                </a:solidFill>
                <a:cs typeface="Times New Roman" panose="02020603050405020304" pitchFamily="18" charset="0"/>
              </a:rPr>
              <a:t>Data de registro: 30/07/2018 </a:t>
            </a:r>
            <a:r>
              <a:rPr lang="pt-BR" sz="1700" dirty="0">
                <a:solidFill>
                  <a:srgbClr val="595959"/>
                </a:solidFill>
                <a:cs typeface="Times New Roman" panose="02020603050405020304" pitchFamily="18" charset="0"/>
              </a:rPr>
              <a:t>Ementa: AÇÃO ANULATÓRIA – ITCMD – Base de cálculo prevista no art. 38, do CTN, e na Lei Estadual nº 10.705/00, que corresponde ao bem ou direito efetivamente transmitido – </a:t>
            </a:r>
            <a:r>
              <a:rPr lang="pt-BR" sz="1700" b="1" u="sng" dirty="0">
                <a:solidFill>
                  <a:srgbClr val="595959"/>
                </a:solidFill>
                <a:cs typeface="Times New Roman" panose="02020603050405020304" pitchFamily="18" charset="0"/>
              </a:rPr>
              <a:t>Valor recebido de investimento em previdência privada - Isenção tributária admitida nos termos do art. 6º, I, 'e', da Lei Estadual nº 10.705/00 </a:t>
            </a:r>
            <a:r>
              <a:rPr lang="pt-BR" sz="1700" dirty="0">
                <a:solidFill>
                  <a:srgbClr val="595959"/>
                </a:solidFill>
                <a:cs typeface="Times New Roman" panose="02020603050405020304" pitchFamily="18" charset="0"/>
              </a:rPr>
              <a:t>– Precedentes da C. 6ª Câmara Extraordinária e C. 9ª Câmara de Direito Público, como também deste E. Tribunal de Justiça do Estado de São Paulo – Procedência da ação mantida – Recurso da Fazenda do Estado ré não provido </a:t>
            </a:r>
          </a:p>
          <a:p>
            <a:pPr marL="1257300" lvl="1" algn="just" defTabSz="45720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pt-BR" sz="1800" dirty="0">
              <a:solidFill>
                <a:srgbClr val="595959"/>
              </a:solidFill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Aft>
                <a:spcPts val="0"/>
              </a:spcAft>
              <a:buNone/>
            </a:pPr>
            <a:endParaRPr lang="pt-BR" sz="1700" dirty="0"/>
          </a:p>
        </p:txBody>
      </p:sp>
      <p:sp>
        <p:nvSpPr>
          <p:cNvPr id="5" name="TextBox 17">
            <a:extLst>
              <a:ext uri="{FF2B5EF4-FFF2-40B4-BE49-F238E27FC236}">
                <a16:creationId xmlns:a16="http://schemas.microsoft.com/office/drawing/2014/main" xmlns="" id="{6CD82C0E-BE16-48C2-BE7B-B32323A9E2E0}"/>
              </a:ext>
            </a:extLst>
          </p:cNvPr>
          <p:cNvSpPr txBox="1"/>
          <p:nvPr/>
        </p:nvSpPr>
        <p:spPr>
          <a:xfrm>
            <a:off x="255952" y="1218374"/>
            <a:ext cx="871532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pt-BR" sz="1800" b="1" dirty="0">
                <a:solidFill>
                  <a:srgbClr val="595959"/>
                </a:solidFill>
                <a:cs typeface="Times New Roman" panose="02020603050405020304" pitchFamily="18" charset="0"/>
              </a:rPr>
              <a:t>Análise do Caso 0: construção da proposta de estrutura tributária para o Sr. Paulo Silva</a:t>
            </a:r>
          </a:p>
          <a:p>
            <a:pPr algn="just" defTabSz="457200" eaLnBrk="1" fontAlgn="auto" hangingPunct="1">
              <a:spcBef>
                <a:spcPts val="0"/>
              </a:spcBef>
              <a:spcAft>
                <a:spcPts val="0"/>
              </a:spcAft>
            </a:pPr>
            <a:endParaRPr lang="pt-BR" sz="1800" b="1" dirty="0">
              <a:solidFill>
                <a:srgbClr val="595959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408434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19">
            <a:extLst>
              <a:ext uri="{FF2B5EF4-FFF2-40B4-BE49-F238E27FC236}">
                <a16:creationId xmlns:a16="http://schemas.microsoft.com/office/drawing/2014/main" xmlns="" id="{5BEDE923-50E9-4E6D-A35C-7F911B1F1F7D}"/>
              </a:ext>
            </a:extLst>
          </p:cNvPr>
          <p:cNvSpPr txBox="1"/>
          <p:nvPr/>
        </p:nvSpPr>
        <p:spPr>
          <a:xfrm>
            <a:off x="251520" y="1924665"/>
            <a:ext cx="8482653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285750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  <a:defRPr sz="1800" b="1">
                <a:solidFill>
                  <a:srgbClr val="595959"/>
                </a:solidFill>
                <a:cs typeface="Times New Roman" panose="02020603050405020304" pitchFamily="18" charset="0"/>
              </a:defRPr>
            </a:lvl1pPr>
          </a:lstStyle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pt-BR" dirty="0"/>
              <a:t>Aplicação do produto da venda dos imóveis em VGBL</a:t>
            </a:r>
            <a:endParaRPr lang="pt-BR" b="0" dirty="0"/>
          </a:p>
          <a:p>
            <a:pPr marL="800100" lvl="1" indent="-3429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pt-BR" b="0" dirty="0"/>
          </a:p>
          <a:p>
            <a:pPr marL="901700" lvl="1" indent="-342900" algn="just" defTabSz="45720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pt-BR" sz="1700" dirty="0">
                <a:solidFill>
                  <a:srgbClr val="595959"/>
                </a:solidFill>
                <a:cs typeface="Times New Roman" panose="02020603050405020304" pitchFamily="18" charset="0"/>
              </a:rPr>
              <a:t>TJ/SP: Classe/Assunto: Agravo de Instrumento / Inventário e Partilha Relator(a): Moreira Viegas Comarca: São Paulo Órgão julgador: 5ª Câmara de Direito Privado </a:t>
            </a:r>
            <a:r>
              <a:rPr lang="pt-BR" sz="1700" b="1" u="sng" dirty="0">
                <a:solidFill>
                  <a:srgbClr val="595959"/>
                </a:solidFill>
                <a:cs typeface="Times New Roman" panose="02020603050405020304" pitchFamily="18" charset="0"/>
              </a:rPr>
              <a:t>Data do julgamento: 01/08/2018 </a:t>
            </a:r>
            <a:r>
              <a:rPr lang="pt-BR" sz="1700" dirty="0">
                <a:solidFill>
                  <a:srgbClr val="595959"/>
                </a:solidFill>
                <a:cs typeface="Times New Roman" panose="02020603050405020304" pitchFamily="18" charset="0"/>
              </a:rPr>
              <a:t>Data de publicação: 01/08/2018 Data de registro: 01/08/2018 Ementa: (...) </a:t>
            </a:r>
            <a:r>
              <a:rPr lang="pt-BR" sz="1700" b="1" u="sng" dirty="0">
                <a:solidFill>
                  <a:srgbClr val="595959"/>
                </a:solidFill>
                <a:cs typeface="Times New Roman" panose="02020603050405020304" pitchFamily="18" charset="0"/>
              </a:rPr>
              <a:t>Previdência privada que, nas modalidades VGBL e PGBL, não integra a herança, conforme preconiza o artigo 794 do Código Civil – Valores que devem ser destinados à sua única beneficiária, no caso, a </a:t>
            </a:r>
            <a:r>
              <a:rPr lang="pt-BR" sz="1700" b="1" u="sng" dirty="0" err="1">
                <a:solidFill>
                  <a:srgbClr val="595959"/>
                </a:solidFill>
                <a:cs typeface="Times New Roman" panose="02020603050405020304" pitchFamily="18" charset="0"/>
              </a:rPr>
              <a:t>viúva-meeira</a:t>
            </a:r>
            <a:r>
              <a:rPr lang="pt-BR" sz="1700" b="1" u="sng" dirty="0">
                <a:solidFill>
                  <a:srgbClr val="595959"/>
                </a:solidFill>
                <a:cs typeface="Times New Roman" panose="02020603050405020304" pitchFamily="18" charset="0"/>
              </a:rPr>
              <a:t> e inventariante, não podendo ser partilhados</a:t>
            </a:r>
            <a:r>
              <a:rPr lang="pt-BR" sz="1700" dirty="0">
                <a:solidFill>
                  <a:srgbClr val="595959"/>
                </a:solidFill>
                <a:cs typeface="Times New Roman" panose="02020603050405020304" pitchFamily="18" charset="0"/>
              </a:rPr>
              <a:t> – Precedentes – Reconhecida a omissão da </a:t>
            </a:r>
            <a:r>
              <a:rPr lang="pt-BR" sz="1700" dirty="0" err="1">
                <a:solidFill>
                  <a:srgbClr val="595959"/>
                </a:solidFill>
                <a:cs typeface="Times New Roman" panose="02020603050405020304" pitchFamily="18" charset="0"/>
              </a:rPr>
              <a:t>MMa</a:t>
            </a:r>
            <a:r>
              <a:rPr lang="pt-BR" sz="1700" dirty="0">
                <a:solidFill>
                  <a:srgbClr val="595959"/>
                </a:solidFill>
                <a:cs typeface="Times New Roman" panose="02020603050405020304" pitchFamily="18" charset="0"/>
              </a:rPr>
              <a:t>. Juíza a quo no que tange ao pedido de dedução dos valores que teriam sido sacados pela inventariante das contas do de cujus após o falecimento deste último – Questão que, em primeiro lugar, deve ser apreciada pela magistrada de piso para, futuramente e se o caso, ser objeto de competente recurso, sob pena de supressão de instâncias - Decisão mantida – Recurso conhecido em parte e, na parte conhecida, não provido, com observação.</a:t>
            </a:r>
          </a:p>
          <a:p>
            <a:pPr marL="0" indent="0">
              <a:lnSpc>
                <a:spcPct val="100000"/>
              </a:lnSpc>
              <a:spcAft>
                <a:spcPts val="0"/>
              </a:spcAft>
              <a:buNone/>
            </a:pPr>
            <a:endParaRPr lang="pt-BR" sz="1700" dirty="0"/>
          </a:p>
        </p:txBody>
      </p:sp>
      <p:sp>
        <p:nvSpPr>
          <p:cNvPr id="5" name="TextBox 17">
            <a:extLst>
              <a:ext uri="{FF2B5EF4-FFF2-40B4-BE49-F238E27FC236}">
                <a16:creationId xmlns:a16="http://schemas.microsoft.com/office/drawing/2014/main" xmlns="" id="{6CD82C0E-BE16-48C2-BE7B-B32323A9E2E0}"/>
              </a:ext>
            </a:extLst>
          </p:cNvPr>
          <p:cNvSpPr txBox="1"/>
          <p:nvPr/>
        </p:nvSpPr>
        <p:spPr>
          <a:xfrm>
            <a:off x="255952" y="1218374"/>
            <a:ext cx="871532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pt-BR" sz="1800" b="1" dirty="0">
                <a:solidFill>
                  <a:srgbClr val="595959"/>
                </a:solidFill>
                <a:cs typeface="Times New Roman" panose="02020603050405020304" pitchFamily="18" charset="0"/>
              </a:rPr>
              <a:t>Análise do Caso 0: construção da proposta de estrutura tributária para o Sr. Paulo Silva</a:t>
            </a:r>
          </a:p>
          <a:p>
            <a:pPr algn="just" defTabSz="457200" eaLnBrk="1" fontAlgn="auto" hangingPunct="1">
              <a:spcBef>
                <a:spcPts val="0"/>
              </a:spcBef>
              <a:spcAft>
                <a:spcPts val="0"/>
              </a:spcAft>
            </a:pPr>
            <a:endParaRPr lang="pt-BR" sz="1800" b="1" dirty="0">
              <a:solidFill>
                <a:srgbClr val="595959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924101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19">
            <a:extLst>
              <a:ext uri="{FF2B5EF4-FFF2-40B4-BE49-F238E27FC236}">
                <a16:creationId xmlns:a16="http://schemas.microsoft.com/office/drawing/2014/main" xmlns="" id="{5BEDE923-50E9-4E6D-A35C-7F911B1F1F7D}"/>
              </a:ext>
            </a:extLst>
          </p:cNvPr>
          <p:cNvSpPr txBox="1"/>
          <p:nvPr/>
        </p:nvSpPr>
        <p:spPr>
          <a:xfrm>
            <a:off x="251520" y="1924665"/>
            <a:ext cx="8482653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285750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  <a:defRPr sz="1800" b="1">
                <a:solidFill>
                  <a:srgbClr val="595959"/>
                </a:solidFill>
                <a:cs typeface="Times New Roman" panose="02020603050405020304" pitchFamily="18" charset="0"/>
              </a:defRPr>
            </a:lvl1pPr>
          </a:lstStyle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pt-BR" sz="1600" dirty="0"/>
              <a:t>Aplicação do produto da venda dos imóveis em VGBL</a:t>
            </a:r>
            <a:endParaRPr lang="pt-BR" sz="1600" b="0" dirty="0"/>
          </a:p>
          <a:p>
            <a:pPr marL="800100" lvl="1" indent="-3429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pt-BR" sz="1600" b="0" dirty="0"/>
          </a:p>
          <a:p>
            <a:pPr marL="542925" lvl="1" indent="15875" algn="just" defTabSz="45720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pt-BR" sz="1600" dirty="0">
                <a:solidFill>
                  <a:srgbClr val="595959"/>
                </a:solidFill>
                <a:cs typeface="Times New Roman" panose="02020603050405020304" pitchFamily="18" charset="0"/>
              </a:rPr>
              <a:t> Outros Estados têm editados leis pretendendo incluir PGBL/VBGL no âmbito de incidência do ITCMD: RJ e MG, por exemplo</a:t>
            </a:r>
          </a:p>
          <a:p>
            <a:pPr marL="542925" lvl="1" indent="15875" algn="just" defTabSz="45720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pt-BR" sz="1600" dirty="0">
              <a:solidFill>
                <a:srgbClr val="595959"/>
              </a:solidFill>
              <a:cs typeface="Times New Roman" panose="02020603050405020304" pitchFamily="18" charset="0"/>
            </a:endParaRPr>
          </a:p>
          <a:p>
            <a:pPr marL="895350" lvl="1" algn="just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pt-BR" sz="1600" i="1" dirty="0"/>
              <a:t>“</a:t>
            </a:r>
            <a:r>
              <a:rPr lang="pt-BR" sz="1600" dirty="0">
                <a:solidFill>
                  <a:srgbClr val="595959"/>
                </a:solidFill>
                <a:cs typeface="Times New Roman" panose="02020603050405020304" pitchFamily="18" charset="0"/>
              </a:rPr>
              <a:t>INVENTÁRIO – POSSIBILIDADE DE ISENÇÃO DO ITD – PLANO VGBL – NATUREZA DO BENEFÍCIO -INTELIGÊNCIA DO ART. 794, DO CÓDIGO CIVIL – Considerando a natureza securitária do referido plano, deverá ser aplicada a regra prevista no art.794 do C. Civil. O Juízo singular deu correta solução a controvérsia, uma vez que não sendo a verba em comento considerada herança, deve ser afastada a incidência do imposto de transmissão causa mortis. Isenção que pode ser declara pelo Juízo do inventário. Recurso desprovido” (0062338-20.2014.8.19.0000 – AGRAVO DE INSTRUMENTO – DES. EDSON VASCONCELOS -Julgamento: 11/02/2015 – DECIMA SETIMA CÂMARA CIVEL</a:t>
            </a:r>
          </a:p>
          <a:p>
            <a:pPr marL="542925" lvl="1" algn="just" defTabSz="457200" eaLnBrk="1" fontAlgn="auto" hangingPunct="1">
              <a:spcBef>
                <a:spcPts val="0"/>
              </a:spcBef>
              <a:spcAft>
                <a:spcPts val="0"/>
              </a:spcAft>
            </a:pPr>
            <a:endParaRPr lang="pt-BR" sz="1600" dirty="0">
              <a:solidFill>
                <a:srgbClr val="595959"/>
              </a:solidFill>
              <a:cs typeface="Times New Roman" panose="02020603050405020304" pitchFamily="18" charset="0"/>
            </a:endParaRPr>
          </a:p>
          <a:p>
            <a:pPr marL="542925" lvl="1" indent="15875" algn="just" defTabSz="45720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pt-BR" sz="1600" dirty="0">
                <a:solidFill>
                  <a:srgbClr val="595959"/>
                </a:solidFill>
                <a:cs typeface="Times New Roman" panose="02020603050405020304" pitchFamily="18" charset="0"/>
              </a:rPr>
              <a:t> </a:t>
            </a:r>
            <a:r>
              <a:rPr lang="pt-BR" sz="1600" b="1" dirty="0">
                <a:solidFill>
                  <a:srgbClr val="595959"/>
                </a:solidFill>
                <a:cs typeface="Times New Roman" panose="02020603050405020304" pitchFamily="18" charset="0"/>
              </a:rPr>
              <a:t>E se o Sr. Paulo Silva, em estado terminal, fizesse um VBGL de R$ 150 milhões poucos dias antes de falecer, nomeando os filhos como beneficiários? Incidiria o ITCMD?</a:t>
            </a:r>
          </a:p>
          <a:p>
            <a:pPr marL="542925" lvl="1" indent="15875" algn="just" defTabSz="45720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pt-BR" sz="1700" dirty="0">
              <a:solidFill>
                <a:srgbClr val="595959"/>
              </a:solidFill>
              <a:cs typeface="Times New Roman" panose="02020603050405020304" pitchFamily="18" charset="0"/>
            </a:endParaRPr>
          </a:p>
          <a:p>
            <a:pPr marL="901700" lvl="1" indent="-342900" algn="just" defTabSz="45720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pt-BR" sz="1400" i="1" dirty="0">
              <a:solidFill>
                <a:srgbClr val="595959"/>
              </a:solidFill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Aft>
                <a:spcPts val="0"/>
              </a:spcAft>
              <a:buNone/>
            </a:pPr>
            <a:endParaRPr lang="pt-BR" sz="1700" dirty="0"/>
          </a:p>
        </p:txBody>
      </p:sp>
      <p:sp>
        <p:nvSpPr>
          <p:cNvPr id="5" name="TextBox 17">
            <a:extLst>
              <a:ext uri="{FF2B5EF4-FFF2-40B4-BE49-F238E27FC236}">
                <a16:creationId xmlns:a16="http://schemas.microsoft.com/office/drawing/2014/main" xmlns="" id="{6CD82C0E-BE16-48C2-BE7B-B32323A9E2E0}"/>
              </a:ext>
            </a:extLst>
          </p:cNvPr>
          <p:cNvSpPr txBox="1"/>
          <p:nvPr/>
        </p:nvSpPr>
        <p:spPr>
          <a:xfrm>
            <a:off x="255952" y="1218374"/>
            <a:ext cx="871532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pt-BR" sz="1800" b="1" dirty="0">
                <a:solidFill>
                  <a:srgbClr val="595959"/>
                </a:solidFill>
                <a:cs typeface="Times New Roman" panose="02020603050405020304" pitchFamily="18" charset="0"/>
              </a:rPr>
              <a:t>Análise do Caso 0: construção da proposta de estrutura tributária para o Sr. Paulo Silva</a:t>
            </a:r>
          </a:p>
          <a:p>
            <a:pPr algn="just" defTabSz="457200" eaLnBrk="1" fontAlgn="auto" hangingPunct="1">
              <a:spcBef>
                <a:spcPts val="0"/>
              </a:spcBef>
              <a:spcAft>
                <a:spcPts val="0"/>
              </a:spcAft>
            </a:pPr>
            <a:endParaRPr lang="pt-BR" sz="1800" b="1" dirty="0">
              <a:solidFill>
                <a:srgbClr val="595959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817626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 bwMode="auto">
          <a:xfrm>
            <a:off x="1052171" y="3601054"/>
            <a:ext cx="7076169" cy="1154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1840" tIns="35920" rIns="71840" bIns="35920" anchor="ctr"/>
          <a:lstStyle>
            <a:lvl1pPr>
              <a:defRPr sz="1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77838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77838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77838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77838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just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pt-BR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Proposta final de estrutura tributária para o Sr. Paulo Silva</a:t>
            </a:r>
          </a:p>
        </p:txBody>
      </p:sp>
    </p:spTree>
    <p:extLst>
      <p:ext uri="{BB962C8B-B14F-4D97-AF65-F5344CB8AC3E}">
        <p14:creationId xmlns:p14="http://schemas.microsoft.com/office/powerpoint/2010/main" val="405778549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19">
            <a:extLst>
              <a:ext uri="{FF2B5EF4-FFF2-40B4-BE49-F238E27FC236}">
                <a16:creationId xmlns:a16="http://schemas.microsoft.com/office/drawing/2014/main" xmlns="" id="{5BEDE923-50E9-4E6D-A35C-7F911B1F1F7D}"/>
              </a:ext>
            </a:extLst>
          </p:cNvPr>
          <p:cNvSpPr txBox="1"/>
          <p:nvPr/>
        </p:nvSpPr>
        <p:spPr>
          <a:xfrm>
            <a:off x="372289" y="1772816"/>
            <a:ext cx="8482653" cy="54322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285750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  <a:defRPr sz="1800" b="1">
                <a:solidFill>
                  <a:srgbClr val="595959"/>
                </a:solidFill>
                <a:cs typeface="Times New Roman" panose="02020603050405020304" pitchFamily="18" charset="0"/>
              </a:defRPr>
            </a:lvl1pPr>
          </a:lstStyle>
          <a:p>
            <a:pPr marL="0" indent="0">
              <a:lnSpc>
                <a:spcPct val="100000"/>
              </a:lnSpc>
              <a:spcAft>
                <a:spcPts val="0"/>
              </a:spcAft>
            </a:pPr>
            <a:r>
              <a:rPr lang="pt-BR" sz="1600" b="0" dirty="0"/>
              <a:t> </a:t>
            </a:r>
            <a:r>
              <a:rPr lang="pt-BR" sz="1600" cap="small" dirty="0"/>
              <a:t>Etapa 1</a:t>
            </a:r>
            <a:r>
              <a:rPr lang="pt-BR" sz="1600" b="0" dirty="0"/>
              <a:t>: constituição da PS (imobiliária) e integralização do capital social mediante a conferência do imóvel destinado à locação (Conjunto comercial nos jardins)</a:t>
            </a:r>
          </a:p>
          <a:p>
            <a:pPr marL="0" indent="0">
              <a:lnSpc>
                <a:spcPct val="100000"/>
              </a:lnSpc>
              <a:spcAft>
                <a:spcPts val="0"/>
              </a:spcAft>
            </a:pPr>
            <a:endParaRPr lang="pt-BR" sz="1600" b="0" dirty="0"/>
          </a:p>
          <a:p>
            <a:pPr marL="533400" indent="0">
              <a:lnSpc>
                <a:spcPct val="100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pt-BR" sz="1600" b="0" dirty="0"/>
              <a:t> Integralização pelo custo do imóvel declarado na DIRPF do Sr. Paulo Silva</a:t>
            </a:r>
          </a:p>
          <a:p>
            <a:pPr marL="533400" indent="0">
              <a:lnSpc>
                <a:spcPct val="100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pt-BR" sz="1600" b="0" dirty="0"/>
              <a:t> Incidência de ITBI na transferência do imóvel</a:t>
            </a:r>
          </a:p>
          <a:p>
            <a:pPr marL="533400" indent="0">
              <a:lnSpc>
                <a:spcPct val="100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pt-BR" sz="1600" b="0" dirty="0"/>
              <a:t> Locação tributada pelo lucro presumido</a:t>
            </a:r>
          </a:p>
          <a:p>
            <a:pPr marL="0" indent="0">
              <a:lnSpc>
                <a:spcPct val="100000"/>
              </a:lnSpc>
              <a:spcAft>
                <a:spcPts val="0"/>
              </a:spcAft>
            </a:pPr>
            <a:endParaRPr lang="pt-BR" sz="1600" b="0" dirty="0"/>
          </a:p>
          <a:p>
            <a:pPr marL="0" indent="0">
              <a:lnSpc>
                <a:spcPct val="100000"/>
              </a:lnSpc>
              <a:spcAft>
                <a:spcPts val="0"/>
              </a:spcAft>
            </a:pPr>
            <a:r>
              <a:rPr lang="pt-BR" sz="1600" b="0" dirty="0"/>
              <a:t> </a:t>
            </a:r>
            <a:r>
              <a:rPr lang="pt-BR" sz="1600" cap="small" dirty="0"/>
              <a:t>Etapa 2</a:t>
            </a:r>
            <a:r>
              <a:rPr lang="pt-BR" sz="1600" b="0" dirty="0"/>
              <a:t>: doação das quotas pelo Sr. Paulo Silva aos filhos</a:t>
            </a:r>
          </a:p>
          <a:p>
            <a:pPr marL="0" indent="0">
              <a:lnSpc>
                <a:spcPct val="100000"/>
              </a:lnSpc>
              <a:spcAft>
                <a:spcPts val="0"/>
              </a:spcAft>
            </a:pPr>
            <a:endParaRPr lang="pt-BR" sz="1600" b="0" dirty="0"/>
          </a:p>
          <a:p>
            <a:pPr marL="533400" indent="0">
              <a:lnSpc>
                <a:spcPct val="100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pt-BR" sz="1600" b="0" dirty="0"/>
              <a:t> Incidência do ITCMD sobre o valor patrimonial das quotas</a:t>
            </a:r>
          </a:p>
          <a:p>
            <a:pPr marL="0" indent="0">
              <a:lnSpc>
                <a:spcPct val="100000"/>
              </a:lnSpc>
              <a:spcAft>
                <a:spcPts val="0"/>
              </a:spcAft>
              <a:buNone/>
            </a:pPr>
            <a:endParaRPr lang="pt-BR" sz="1600" b="0" dirty="0"/>
          </a:p>
          <a:p>
            <a:pPr marL="0" indent="0">
              <a:lnSpc>
                <a:spcPct val="100000"/>
              </a:lnSpc>
              <a:spcAft>
                <a:spcPts val="0"/>
              </a:spcAft>
            </a:pPr>
            <a:r>
              <a:rPr lang="pt-BR" sz="1600" b="0" dirty="0"/>
              <a:t> </a:t>
            </a:r>
            <a:r>
              <a:rPr lang="pt-BR" sz="1600" cap="small" dirty="0"/>
              <a:t>Etapa 3</a:t>
            </a:r>
            <a:r>
              <a:rPr lang="pt-BR" sz="1600" b="0" dirty="0"/>
              <a:t>: alienação dos imóveis diretamente pelo Sr. Paulo Silva</a:t>
            </a:r>
          </a:p>
          <a:p>
            <a:pPr marL="0" indent="0">
              <a:lnSpc>
                <a:spcPct val="100000"/>
              </a:lnSpc>
              <a:spcAft>
                <a:spcPts val="0"/>
              </a:spcAft>
            </a:pPr>
            <a:endParaRPr lang="pt-BR" sz="1600" b="0" dirty="0"/>
          </a:p>
          <a:p>
            <a:pPr marL="542925" indent="0">
              <a:lnSpc>
                <a:spcPct val="100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pt-BR" sz="1600" b="0" dirty="0"/>
              <a:t> Redução do ganho de capital e isenção do imposto de renda nas alienações</a:t>
            </a:r>
          </a:p>
          <a:p>
            <a:pPr marL="542925" indent="0">
              <a:lnSpc>
                <a:spcPct val="100000"/>
              </a:lnSpc>
              <a:spcAft>
                <a:spcPts val="0"/>
              </a:spcAft>
              <a:buNone/>
            </a:pPr>
            <a:endParaRPr lang="pt-BR" sz="1600" b="0" dirty="0"/>
          </a:p>
          <a:p>
            <a:pPr marL="0" indent="0">
              <a:lnSpc>
                <a:spcPct val="100000"/>
              </a:lnSpc>
              <a:spcAft>
                <a:spcPts val="0"/>
              </a:spcAft>
            </a:pPr>
            <a:r>
              <a:rPr lang="pt-BR" sz="1600" b="0" dirty="0"/>
              <a:t> </a:t>
            </a:r>
            <a:r>
              <a:rPr lang="pt-BR" sz="1600" cap="small" dirty="0"/>
              <a:t>Etapa 4</a:t>
            </a:r>
            <a:r>
              <a:rPr lang="pt-BR" sz="1600" b="0" dirty="0"/>
              <a:t>: aplicação do produto da venda dos imóveis pelo Sr. Paulo Silva em VGBL</a:t>
            </a:r>
          </a:p>
          <a:p>
            <a:pPr marL="0" indent="0">
              <a:lnSpc>
                <a:spcPct val="100000"/>
              </a:lnSpc>
              <a:spcAft>
                <a:spcPts val="0"/>
              </a:spcAft>
            </a:pPr>
            <a:endParaRPr lang="pt-BR" sz="1600" b="0" dirty="0"/>
          </a:p>
          <a:p>
            <a:pPr marL="542925" indent="0">
              <a:lnSpc>
                <a:spcPct val="100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pt-BR" sz="1600" b="0" dirty="0"/>
              <a:t> Não incidência de ITCMD na sucessão</a:t>
            </a:r>
          </a:p>
          <a:p>
            <a:pPr>
              <a:lnSpc>
                <a:spcPct val="100000"/>
              </a:lnSpc>
              <a:spcAft>
                <a:spcPts val="0"/>
              </a:spcAft>
            </a:pPr>
            <a:endParaRPr lang="pt-BR" b="0" dirty="0"/>
          </a:p>
          <a:p>
            <a:pPr marL="800100" lvl="1" indent="-3429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pt-BR" b="0" dirty="0"/>
          </a:p>
          <a:p>
            <a:pPr marL="0" indent="0">
              <a:lnSpc>
                <a:spcPct val="100000"/>
              </a:lnSpc>
              <a:spcAft>
                <a:spcPts val="0"/>
              </a:spcAft>
              <a:buNone/>
            </a:pPr>
            <a:endParaRPr lang="pt-BR" sz="1700" dirty="0"/>
          </a:p>
        </p:txBody>
      </p:sp>
      <p:sp>
        <p:nvSpPr>
          <p:cNvPr id="5" name="TextBox 17">
            <a:extLst>
              <a:ext uri="{FF2B5EF4-FFF2-40B4-BE49-F238E27FC236}">
                <a16:creationId xmlns:a16="http://schemas.microsoft.com/office/drawing/2014/main" xmlns="" id="{6CD82C0E-BE16-48C2-BE7B-B32323A9E2E0}"/>
              </a:ext>
            </a:extLst>
          </p:cNvPr>
          <p:cNvSpPr txBox="1"/>
          <p:nvPr/>
        </p:nvSpPr>
        <p:spPr>
          <a:xfrm>
            <a:off x="255952" y="1218374"/>
            <a:ext cx="87153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pt-BR" sz="1800" b="1" dirty="0">
                <a:solidFill>
                  <a:srgbClr val="595959"/>
                </a:solidFill>
                <a:cs typeface="Times New Roman" panose="02020603050405020304" pitchFamily="18" charset="0"/>
              </a:rPr>
              <a:t>Análise do Caso 0: proposta de estrutura tributária para o Sr. Paulo Silva</a:t>
            </a:r>
          </a:p>
          <a:p>
            <a:pPr algn="just" defTabSz="457200" eaLnBrk="1" fontAlgn="auto" hangingPunct="1">
              <a:spcBef>
                <a:spcPts val="0"/>
              </a:spcBef>
              <a:spcAft>
                <a:spcPts val="0"/>
              </a:spcAft>
            </a:pPr>
            <a:endParaRPr lang="pt-BR" sz="1800" b="1" dirty="0">
              <a:solidFill>
                <a:srgbClr val="595959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358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 bwMode="auto">
          <a:xfrm>
            <a:off x="755576" y="3601054"/>
            <a:ext cx="7488831" cy="1154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1840" tIns="35920" rIns="71840" bIns="35920" anchor="ctr"/>
          <a:lstStyle>
            <a:lvl1pPr>
              <a:defRPr sz="1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77838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77838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77838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77838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pt-BR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Comentários à sugestão de constituição de FII</a:t>
            </a:r>
          </a:p>
        </p:txBody>
      </p:sp>
    </p:spTree>
    <p:extLst>
      <p:ext uri="{BB962C8B-B14F-4D97-AF65-F5344CB8AC3E}">
        <p14:creationId xmlns:p14="http://schemas.microsoft.com/office/powerpoint/2010/main" val="162482536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17">
            <a:extLst>
              <a:ext uri="{FF2B5EF4-FFF2-40B4-BE49-F238E27FC236}">
                <a16:creationId xmlns:a16="http://schemas.microsoft.com/office/drawing/2014/main" xmlns="" id="{6CD82C0E-BE16-48C2-BE7B-B32323A9E2E0}"/>
              </a:ext>
            </a:extLst>
          </p:cNvPr>
          <p:cNvSpPr txBox="1"/>
          <p:nvPr/>
        </p:nvSpPr>
        <p:spPr>
          <a:xfrm>
            <a:off x="255952" y="1218374"/>
            <a:ext cx="871532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pt-BR" sz="1800" b="1" dirty="0">
                <a:solidFill>
                  <a:srgbClr val="595959"/>
                </a:solidFill>
                <a:cs typeface="Times New Roman" panose="02020603050405020304" pitchFamily="18" charset="0"/>
              </a:rPr>
              <a:t>Análise do Caso 0: comentários à sugestão de constituição de fundo de investimento imobiliário (FII) cogitada na aula 1</a:t>
            </a:r>
          </a:p>
          <a:p>
            <a:pPr algn="just" defTabSz="457200" eaLnBrk="1" fontAlgn="auto" hangingPunct="1">
              <a:spcBef>
                <a:spcPts val="0"/>
              </a:spcBef>
              <a:spcAft>
                <a:spcPts val="0"/>
              </a:spcAft>
            </a:pPr>
            <a:endParaRPr lang="pt-BR" sz="1800" b="1" dirty="0">
              <a:solidFill>
                <a:srgbClr val="595959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TextBox 19">
            <a:extLst>
              <a:ext uri="{FF2B5EF4-FFF2-40B4-BE49-F238E27FC236}">
                <a16:creationId xmlns:a16="http://schemas.microsoft.com/office/drawing/2014/main" xmlns="" id="{4FB71A92-80C7-4AAA-A4FB-85D009E3D751}"/>
              </a:ext>
            </a:extLst>
          </p:cNvPr>
          <p:cNvSpPr txBox="1"/>
          <p:nvPr/>
        </p:nvSpPr>
        <p:spPr>
          <a:xfrm>
            <a:off x="268156" y="2000169"/>
            <a:ext cx="8482653" cy="43242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285750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  <a:defRPr sz="1800" b="1">
                <a:solidFill>
                  <a:srgbClr val="595959"/>
                </a:solidFill>
                <a:cs typeface="Times New Roman" panose="02020603050405020304" pitchFamily="18" charset="0"/>
              </a:defRPr>
            </a:lvl1pPr>
          </a:lstStyle>
          <a:p>
            <a:pPr marL="0" indent="0">
              <a:lnSpc>
                <a:spcPct val="100000"/>
              </a:lnSpc>
              <a:spcAft>
                <a:spcPts val="0"/>
              </a:spcAft>
            </a:pPr>
            <a:r>
              <a:rPr lang="pt-BR" b="0" dirty="0"/>
              <a:t> Regra geral, as carteiras de fundos de investimentos são isentas de tributação corporativa </a:t>
            </a:r>
            <a:r>
              <a:rPr lang="pt-BR" b="0" dirty="0">
                <a:sym typeface="Wingdings" panose="05000000000000000000" pitchFamily="2" charset="2"/>
              </a:rPr>
              <a:t> receita de locação imobiliária não seria tributada até a distribuição para os cotistas</a:t>
            </a:r>
          </a:p>
          <a:p>
            <a:pPr marL="0" indent="0">
              <a:lnSpc>
                <a:spcPct val="100000"/>
              </a:lnSpc>
              <a:spcAft>
                <a:spcPts val="0"/>
              </a:spcAft>
            </a:pPr>
            <a:endParaRPr lang="pt-BR" b="0" dirty="0">
              <a:sym typeface="Wingdings" panose="05000000000000000000" pitchFamily="2" charset="2"/>
            </a:endParaRPr>
          </a:p>
          <a:p>
            <a:pPr marL="0" indent="0">
              <a:lnSpc>
                <a:spcPct val="100000"/>
              </a:lnSpc>
              <a:spcAft>
                <a:spcPts val="0"/>
              </a:spcAft>
            </a:pPr>
            <a:r>
              <a:rPr lang="pt-BR" b="0" dirty="0">
                <a:sym typeface="Wingdings" panose="05000000000000000000" pitchFamily="2" charset="2"/>
              </a:rPr>
              <a:t> No caso de FII, legislação obriga à distribuição semestral de lucros apurados segundo o regime de caixa, com retenção na fonte de 20%  alternativa que, no caso concreto, dado o valor da locação, não seria vantajosa em relação à tributação na PF ou PJ</a:t>
            </a:r>
          </a:p>
          <a:p>
            <a:pPr marL="0" indent="0">
              <a:lnSpc>
                <a:spcPct val="100000"/>
              </a:lnSpc>
              <a:spcAft>
                <a:spcPts val="0"/>
              </a:spcAft>
            </a:pPr>
            <a:endParaRPr lang="pt-BR" b="0" dirty="0">
              <a:sym typeface="Wingdings" panose="05000000000000000000" pitchFamily="2" charset="2"/>
            </a:endParaRPr>
          </a:p>
          <a:p>
            <a:pPr marL="0" indent="0">
              <a:lnSpc>
                <a:spcPct val="100000"/>
              </a:lnSpc>
              <a:spcAft>
                <a:spcPts val="0"/>
              </a:spcAft>
            </a:pPr>
            <a:r>
              <a:rPr lang="pt-BR" b="0" dirty="0" smtClean="0">
                <a:sym typeface="Wingdings" panose="05000000000000000000" pitchFamily="2" charset="2"/>
              </a:rPr>
              <a:t> Discussões </a:t>
            </a:r>
            <a:r>
              <a:rPr lang="pt-BR" b="0" dirty="0">
                <a:sym typeface="Wingdings" panose="05000000000000000000" pitchFamily="2" charset="2"/>
              </a:rPr>
              <a:t>sobre o valor de entrada em fundos de investimentos: Lei nº 13.043/14  exigência de integralização a mercado?  Na prática, administradores (responsáveis tributários) não aceitam contribuição a custo histórico, de modo que dispararia tributação logo na contribuição de imóveis ao FII</a:t>
            </a:r>
          </a:p>
          <a:p>
            <a:pPr marL="0" indent="0">
              <a:lnSpc>
                <a:spcPct val="100000"/>
              </a:lnSpc>
              <a:spcAft>
                <a:spcPts val="0"/>
              </a:spcAft>
            </a:pPr>
            <a:endParaRPr lang="pt-BR" b="0" dirty="0">
              <a:sym typeface="Wingdings" panose="05000000000000000000" pitchFamily="2" charset="2"/>
            </a:endParaRPr>
          </a:p>
          <a:p>
            <a:pPr>
              <a:lnSpc>
                <a:spcPct val="100000"/>
              </a:lnSpc>
              <a:spcAft>
                <a:spcPts val="0"/>
              </a:spcAft>
            </a:pPr>
            <a:endParaRPr lang="pt-BR" b="0" dirty="0"/>
          </a:p>
          <a:p>
            <a:pPr marL="800100" lvl="1" indent="-3429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pt-BR" b="0" dirty="0"/>
          </a:p>
          <a:p>
            <a:pPr marL="0" indent="0">
              <a:lnSpc>
                <a:spcPct val="100000"/>
              </a:lnSpc>
              <a:spcAft>
                <a:spcPts val="0"/>
              </a:spcAft>
              <a:buNone/>
            </a:pPr>
            <a:endParaRPr lang="pt-BR" sz="1700" dirty="0"/>
          </a:p>
        </p:txBody>
      </p:sp>
    </p:spTree>
    <p:extLst>
      <p:ext uri="{BB962C8B-B14F-4D97-AF65-F5344CB8AC3E}">
        <p14:creationId xmlns:p14="http://schemas.microsoft.com/office/powerpoint/2010/main" val="24293612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17">
            <a:extLst>
              <a:ext uri="{FF2B5EF4-FFF2-40B4-BE49-F238E27FC236}">
                <a16:creationId xmlns:a16="http://schemas.microsoft.com/office/drawing/2014/main" xmlns="" id="{6CD82C0E-BE16-48C2-BE7B-B32323A9E2E0}"/>
              </a:ext>
            </a:extLst>
          </p:cNvPr>
          <p:cNvSpPr txBox="1"/>
          <p:nvPr/>
        </p:nvSpPr>
        <p:spPr>
          <a:xfrm>
            <a:off x="255952" y="1218374"/>
            <a:ext cx="871532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pt-BR" sz="1800" b="1" dirty="0">
                <a:solidFill>
                  <a:srgbClr val="595959"/>
                </a:solidFill>
                <a:cs typeface="Times New Roman" panose="02020603050405020304" pitchFamily="18" charset="0"/>
              </a:rPr>
              <a:t>Análise do Caso 0: comentários à sugestão de constituição de fundo de investimento imobiliário (FII) cogitada na aula 1</a:t>
            </a:r>
          </a:p>
          <a:p>
            <a:pPr algn="just" defTabSz="457200" eaLnBrk="1" fontAlgn="auto" hangingPunct="1">
              <a:spcBef>
                <a:spcPts val="0"/>
              </a:spcBef>
              <a:spcAft>
                <a:spcPts val="0"/>
              </a:spcAft>
            </a:pPr>
            <a:endParaRPr lang="pt-BR" sz="1800" b="1" dirty="0">
              <a:solidFill>
                <a:srgbClr val="595959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TextBox 19">
            <a:extLst>
              <a:ext uri="{FF2B5EF4-FFF2-40B4-BE49-F238E27FC236}">
                <a16:creationId xmlns:a16="http://schemas.microsoft.com/office/drawing/2014/main" xmlns="" id="{4FB71A92-80C7-4AAA-A4FB-85D009E3D751}"/>
              </a:ext>
            </a:extLst>
          </p:cNvPr>
          <p:cNvSpPr txBox="1"/>
          <p:nvPr/>
        </p:nvSpPr>
        <p:spPr>
          <a:xfrm>
            <a:off x="268156" y="2000169"/>
            <a:ext cx="8482653" cy="51552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285750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  <a:defRPr sz="1800" b="1">
                <a:solidFill>
                  <a:srgbClr val="595959"/>
                </a:solidFill>
                <a:cs typeface="Times New Roman" panose="02020603050405020304" pitchFamily="18" charset="0"/>
              </a:defRPr>
            </a:lvl1pPr>
          </a:lstStyle>
          <a:p>
            <a:pPr marL="0" indent="0">
              <a:lnSpc>
                <a:spcPct val="100000"/>
              </a:lnSpc>
              <a:spcAft>
                <a:spcPts val="0"/>
              </a:spcAft>
            </a:pPr>
            <a:r>
              <a:rPr lang="pt-BR" b="0" dirty="0"/>
              <a:t> FII tributado como PJ:</a:t>
            </a:r>
          </a:p>
          <a:p>
            <a:pPr marL="0" indent="0">
              <a:lnSpc>
                <a:spcPct val="100000"/>
              </a:lnSpc>
              <a:spcAft>
                <a:spcPts val="0"/>
              </a:spcAft>
              <a:buNone/>
            </a:pPr>
            <a:endParaRPr lang="pt-BR" b="0" dirty="0">
              <a:sym typeface="Wingdings" panose="05000000000000000000" pitchFamily="2" charset="2"/>
            </a:endParaRPr>
          </a:p>
          <a:p>
            <a:pPr marL="533400" indent="0">
              <a:lnSpc>
                <a:spcPct val="100000"/>
              </a:lnSpc>
              <a:spcAft>
                <a:spcPts val="0"/>
              </a:spcAft>
              <a:buNone/>
            </a:pPr>
            <a:r>
              <a:rPr lang="pt-BR" b="0" dirty="0"/>
              <a:t>Artigo 5º da Lei nº 9.779/99:</a:t>
            </a:r>
          </a:p>
          <a:p>
            <a:pPr marL="533400" indent="0">
              <a:lnSpc>
                <a:spcPct val="100000"/>
              </a:lnSpc>
              <a:spcAft>
                <a:spcPts val="0"/>
              </a:spcAft>
              <a:buNone/>
            </a:pPr>
            <a:r>
              <a:rPr lang="pt-BR" b="0" dirty="0"/>
              <a:t>Art. 2o Sujeita-se à tributação aplicável às pessoas jurídicas, o fundo de investimento imobiliário de que trata a Lei no 8.668, de 1993, que aplicar recursos em empreendimento imobiliário que tenha como </a:t>
            </a:r>
            <a:r>
              <a:rPr lang="pt-BR" u="sng" dirty="0"/>
              <a:t>incorporador, construtor ou sócio, quotista que possua, isoladamente ou em conjunto com pessoa a ele ligada, mais de vinte e cinco por cento das quotas do fundo</a:t>
            </a:r>
            <a:r>
              <a:rPr lang="pt-BR" b="0" dirty="0"/>
              <a:t>. </a:t>
            </a:r>
          </a:p>
          <a:p>
            <a:pPr marL="533400" indent="0">
              <a:lnSpc>
                <a:spcPct val="100000"/>
              </a:lnSpc>
              <a:spcAft>
                <a:spcPts val="0"/>
              </a:spcAft>
              <a:buNone/>
            </a:pPr>
            <a:r>
              <a:rPr lang="pt-BR" b="0" dirty="0"/>
              <a:t>Parágrafo único. Para efeito do disposto neste artigo, considera-se pessoa ligada ao quotista: I - pessoa física: a) os seus parentes até o segundo grau; b) a empresa sob seu controle ou de qualquer de seus parentes até o segundo grau; II - pessoa jurídica, a pessoa que seja sua controladora, controlada ou coligada, conforme definido nos §§ 1o e 2o do art. 243 da Lei no 6.404, de 15 de dezembro de 1976</a:t>
            </a:r>
            <a:r>
              <a:rPr lang="pt-BR" sz="1400" b="0" dirty="0">
                <a:solidFill>
                  <a:schemeClr val="tx1"/>
                </a:solidFill>
              </a:rPr>
              <a:t>.</a:t>
            </a:r>
          </a:p>
          <a:p>
            <a:pPr marL="0" indent="0">
              <a:lnSpc>
                <a:spcPct val="100000"/>
              </a:lnSpc>
              <a:spcAft>
                <a:spcPts val="0"/>
              </a:spcAft>
              <a:buNone/>
            </a:pPr>
            <a:endParaRPr lang="pt-BR" b="0" dirty="0">
              <a:sym typeface="Wingdings" panose="05000000000000000000" pitchFamily="2" charset="2"/>
            </a:endParaRPr>
          </a:p>
          <a:p>
            <a:pPr marL="0" indent="0">
              <a:lnSpc>
                <a:spcPct val="100000"/>
              </a:lnSpc>
              <a:spcAft>
                <a:spcPts val="0"/>
              </a:spcAft>
            </a:pPr>
            <a:endParaRPr lang="pt-BR" b="0" dirty="0">
              <a:sym typeface="Wingdings" panose="05000000000000000000" pitchFamily="2" charset="2"/>
            </a:endParaRPr>
          </a:p>
          <a:p>
            <a:pPr>
              <a:lnSpc>
                <a:spcPct val="100000"/>
              </a:lnSpc>
              <a:spcAft>
                <a:spcPts val="0"/>
              </a:spcAft>
            </a:pPr>
            <a:endParaRPr lang="pt-BR" b="0" dirty="0"/>
          </a:p>
          <a:p>
            <a:pPr marL="800100" lvl="1" indent="-3429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pt-BR" b="0" dirty="0"/>
          </a:p>
          <a:p>
            <a:pPr marL="0" indent="0">
              <a:lnSpc>
                <a:spcPct val="100000"/>
              </a:lnSpc>
              <a:spcAft>
                <a:spcPts val="0"/>
              </a:spcAft>
              <a:buNone/>
            </a:pPr>
            <a:endParaRPr lang="pt-BR" sz="1700" dirty="0"/>
          </a:p>
        </p:txBody>
      </p:sp>
    </p:spTree>
    <p:extLst>
      <p:ext uri="{BB962C8B-B14F-4D97-AF65-F5344CB8AC3E}">
        <p14:creationId xmlns:p14="http://schemas.microsoft.com/office/powerpoint/2010/main" val="3667187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17">
            <a:extLst>
              <a:ext uri="{FF2B5EF4-FFF2-40B4-BE49-F238E27FC236}">
                <a16:creationId xmlns:a16="http://schemas.microsoft.com/office/drawing/2014/main" xmlns="" id="{6CD82C0E-BE16-48C2-BE7B-B32323A9E2E0}"/>
              </a:ext>
            </a:extLst>
          </p:cNvPr>
          <p:cNvSpPr txBox="1"/>
          <p:nvPr/>
        </p:nvSpPr>
        <p:spPr>
          <a:xfrm>
            <a:off x="255952" y="1218374"/>
            <a:ext cx="871532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pt-BR" sz="1800" b="1" dirty="0">
                <a:solidFill>
                  <a:srgbClr val="595959"/>
                </a:solidFill>
                <a:cs typeface="Times New Roman" panose="02020603050405020304" pitchFamily="18" charset="0"/>
              </a:rPr>
              <a:t>Análise do Caso 0: comentários à sugestão de constituição de fundo de investimento imobiliário (FII) cogitada na aula 1</a:t>
            </a:r>
          </a:p>
          <a:p>
            <a:pPr algn="just" defTabSz="457200" eaLnBrk="1" fontAlgn="auto" hangingPunct="1">
              <a:spcBef>
                <a:spcPts val="0"/>
              </a:spcBef>
              <a:spcAft>
                <a:spcPts val="0"/>
              </a:spcAft>
            </a:pPr>
            <a:endParaRPr lang="pt-BR" sz="1800" b="1" dirty="0">
              <a:solidFill>
                <a:srgbClr val="595959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TextBox 19">
            <a:extLst>
              <a:ext uri="{FF2B5EF4-FFF2-40B4-BE49-F238E27FC236}">
                <a16:creationId xmlns:a16="http://schemas.microsoft.com/office/drawing/2014/main" xmlns="" id="{4FB71A92-80C7-4AAA-A4FB-85D009E3D751}"/>
              </a:ext>
            </a:extLst>
          </p:cNvPr>
          <p:cNvSpPr txBox="1"/>
          <p:nvPr/>
        </p:nvSpPr>
        <p:spPr>
          <a:xfrm>
            <a:off x="268156" y="2000169"/>
            <a:ext cx="8482653" cy="43242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285750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  <a:defRPr sz="1800" b="1">
                <a:solidFill>
                  <a:srgbClr val="595959"/>
                </a:solidFill>
                <a:cs typeface="Times New Roman" panose="02020603050405020304" pitchFamily="18" charset="0"/>
              </a:defRPr>
            </a:lvl1pPr>
          </a:lstStyle>
          <a:p>
            <a:pPr marL="0" indent="0">
              <a:lnSpc>
                <a:spcPct val="100000"/>
              </a:lnSpc>
              <a:spcAft>
                <a:spcPts val="0"/>
              </a:spcAft>
            </a:pPr>
            <a:r>
              <a:rPr lang="pt-BR" b="0" dirty="0"/>
              <a:t> Isenção de rendimentos distribuídos por FII (artigo 3º, parágrafo único, da Lei nº 11.033/04):</a:t>
            </a:r>
          </a:p>
          <a:p>
            <a:pPr marL="0" indent="0">
              <a:lnSpc>
                <a:spcPct val="100000"/>
              </a:lnSpc>
              <a:spcAft>
                <a:spcPts val="0"/>
              </a:spcAft>
              <a:buNone/>
            </a:pPr>
            <a:endParaRPr lang="pt-BR" b="0" dirty="0"/>
          </a:p>
          <a:p>
            <a:pPr marL="819150">
              <a:lnSpc>
                <a:spcPct val="100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pt-BR" b="0" dirty="0"/>
              <a:t>Aplicável somente nos casos em que o FII possua, no mínimo, 50 quotistas</a:t>
            </a:r>
          </a:p>
          <a:p>
            <a:pPr marL="819150">
              <a:lnSpc>
                <a:spcPct val="100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pt-BR" b="0" dirty="0"/>
          </a:p>
          <a:p>
            <a:pPr marL="819150">
              <a:lnSpc>
                <a:spcPct val="100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pt-BR" b="0" dirty="0"/>
              <a:t>Não será concedido ao quotista pessoa física titular de quotas que representem 10% ou mais da totalidade das quotas emitidas pelo Fundo de Investimento Imobiliário ou cujas quotas lhe derem direito ao recebimento de rendimento superior a 10% do total de rendimentos auferidos pelo fundo.      </a:t>
            </a:r>
          </a:p>
          <a:p>
            <a:pPr marL="0" indent="0">
              <a:lnSpc>
                <a:spcPct val="100000"/>
              </a:lnSpc>
              <a:spcAft>
                <a:spcPts val="0"/>
              </a:spcAft>
              <a:buNone/>
            </a:pPr>
            <a:endParaRPr lang="pt-BR" b="0" dirty="0">
              <a:sym typeface="Wingdings" panose="05000000000000000000" pitchFamily="2" charset="2"/>
            </a:endParaRPr>
          </a:p>
          <a:p>
            <a:pPr marL="0" indent="0">
              <a:lnSpc>
                <a:spcPct val="100000"/>
              </a:lnSpc>
              <a:spcAft>
                <a:spcPts val="0"/>
              </a:spcAft>
              <a:buNone/>
            </a:pPr>
            <a:endParaRPr lang="pt-BR" b="0" dirty="0">
              <a:sym typeface="Wingdings" panose="05000000000000000000" pitchFamily="2" charset="2"/>
            </a:endParaRPr>
          </a:p>
          <a:p>
            <a:pPr marL="0" indent="0">
              <a:lnSpc>
                <a:spcPct val="100000"/>
              </a:lnSpc>
              <a:spcAft>
                <a:spcPts val="0"/>
              </a:spcAft>
            </a:pPr>
            <a:endParaRPr lang="pt-BR" b="0" dirty="0">
              <a:sym typeface="Wingdings" panose="05000000000000000000" pitchFamily="2" charset="2"/>
            </a:endParaRPr>
          </a:p>
          <a:p>
            <a:pPr>
              <a:lnSpc>
                <a:spcPct val="100000"/>
              </a:lnSpc>
              <a:spcAft>
                <a:spcPts val="0"/>
              </a:spcAft>
            </a:pPr>
            <a:endParaRPr lang="pt-BR" b="0" dirty="0"/>
          </a:p>
          <a:p>
            <a:pPr marL="800100" lvl="1" indent="-3429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pt-BR" b="0" dirty="0"/>
          </a:p>
          <a:p>
            <a:pPr marL="0" indent="0">
              <a:lnSpc>
                <a:spcPct val="100000"/>
              </a:lnSpc>
              <a:spcAft>
                <a:spcPts val="0"/>
              </a:spcAft>
              <a:buNone/>
            </a:pPr>
            <a:endParaRPr lang="pt-BR" sz="1700" dirty="0"/>
          </a:p>
        </p:txBody>
      </p:sp>
    </p:spTree>
    <p:extLst>
      <p:ext uri="{BB962C8B-B14F-4D97-AF65-F5344CB8AC3E}">
        <p14:creationId xmlns:p14="http://schemas.microsoft.com/office/powerpoint/2010/main" val="2040355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 txBox="1">
            <a:spLocks/>
          </p:cNvSpPr>
          <p:nvPr/>
        </p:nvSpPr>
        <p:spPr bwMode="auto">
          <a:xfrm>
            <a:off x="1052171" y="2495065"/>
            <a:ext cx="7076169" cy="1154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1840" tIns="35920" rIns="71840" bIns="35920" anchor="ctr"/>
          <a:lstStyle>
            <a:lvl1pPr>
              <a:defRPr sz="1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77838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77838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77838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77838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Aft>
                <a:spcPts val="1200"/>
              </a:spcAft>
              <a:defRPr/>
            </a:pPr>
            <a:r>
              <a:rPr lang="pt-BR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Obrigado!</a:t>
            </a:r>
            <a:endParaRPr lang="pt-BR" sz="2800" b="1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 bwMode="auto">
          <a:xfrm>
            <a:off x="1015386" y="4284618"/>
            <a:ext cx="7149737" cy="22903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1840" tIns="35920" rIns="71840" bIns="35920" anchor="t"/>
          <a:lstStyle>
            <a:lvl1pPr>
              <a:defRPr sz="1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77838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77838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77838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77838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lnSpc>
                <a:spcPct val="150000"/>
              </a:lnSpc>
              <a:defRPr/>
            </a:pPr>
            <a:r>
              <a:rPr lang="pt-BR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Monitores</a:t>
            </a:r>
          </a:p>
          <a:p>
            <a:pPr algn="ctr">
              <a:lnSpc>
                <a:spcPct val="150000"/>
              </a:lnSpc>
              <a:defRPr/>
            </a:pPr>
            <a:r>
              <a:rPr lang="pt-B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Gustavo Lian Haddad / glhaddad@usp.br</a:t>
            </a:r>
          </a:p>
          <a:p>
            <a:pPr algn="ctr">
              <a:lnSpc>
                <a:spcPct val="150000"/>
              </a:lnSpc>
              <a:defRPr/>
            </a:pPr>
            <a:r>
              <a:rPr lang="pt-B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Diego Aubin Miguita / dmiguita@vbso.com.br</a:t>
            </a:r>
          </a:p>
          <a:p>
            <a:pPr algn="ctr" eaLnBrk="1" hangingPunct="1">
              <a:lnSpc>
                <a:spcPct val="150000"/>
              </a:lnSpc>
              <a:defRPr/>
            </a:pPr>
            <a:endParaRPr lang="pt-BR" sz="1400" b="1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lnSpc>
                <a:spcPct val="150000"/>
              </a:lnSpc>
              <a:defRPr/>
            </a:pPr>
            <a:r>
              <a:rPr lang="pt-BR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Apresentação atualizada </a:t>
            </a:r>
            <a:r>
              <a:rPr lang="pt-BR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pelos monitores em </a:t>
            </a:r>
            <a:r>
              <a:rPr lang="pt-BR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agosto de 2019</a:t>
            </a:r>
            <a:endParaRPr lang="pt-BR" sz="1600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9496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7">
            <a:extLst>
              <a:ext uri="{FF2B5EF4-FFF2-40B4-BE49-F238E27FC236}">
                <a16:creationId xmlns:a16="http://schemas.microsoft.com/office/drawing/2014/main" xmlns="" id="{A25EB79F-DD36-4023-904F-EF2BEAC61760}"/>
              </a:ext>
            </a:extLst>
          </p:cNvPr>
          <p:cNvSpPr txBox="1"/>
          <p:nvPr/>
        </p:nvSpPr>
        <p:spPr>
          <a:xfrm>
            <a:off x="255952" y="1218374"/>
            <a:ext cx="8715329" cy="395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pt-BR" sz="1800" b="1" dirty="0">
                <a:solidFill>
                  <a:srgbClr val="595959"/>
                </a:solidFill>
                <a:cs typeface="Times New Roman" panose="02020603050405020304" pitchFamily="18" charset="0"/>
              </a:rPr>
              <a:t>Retomando o Caso 0</a:t>
            </a:r>
          </a:p>
        </p:txBody>
      </p:sp>
      <p:sp>
        <p:nvSpPr>
          <p:cNvPr id="4" name="TextBox 19">
            <a:extLst>
              <a:ext uri="{FF2B5EF4-FFF2-40B4-BE49-F238E27FC236}">
                <a16:creationId xmlns:a16="http://schemas.microsoft.com/office/drawing/2014/main" xmlns="" id="{5BEDE923-50E9-4E6D-A35C-7F911B1F1F7D}"/>
              </a:ext>
            </a:extLst>
          </p:cNvPr>
          <p:cNvSpPr txBox="1"/>
          <p:nvPr/>
        </p:nvSpPr>
        <p:spPr>
          <a:xfrm>
            <a:off x="146231" y="1806200"/>
            <a:ext cx="8806181" cy="9497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 defTabSz="45720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pt-BR" sz="1800" b="1" dirty="0">
                <a:solidFill>
                  <a:srgbClr val="595959"/>
                </a:solidFill>
                <a:cs typeface="Times New Roman" panose="02020603050405020304" pitchFamily="18" charset="0"/>
              </a:rPr>
              <a:t>Narrativa dos fatos: o</a:t>
            </a:r>
            <a:r>
              <a:rPr lang="pt-BR" sz="1800" dirty="0">
                <a:solidFill>
                  <a:srgbClr val="595959"/>
                </a:solidFill>
                <a:cs typeface="Times New Roman" panose="02020603050405020304" pitchFamily="18" charset="0"/>
              </a:rPr>
              <a:t> Sr. Paulo Silva, 93 anos, é proprietário de diversos imóveis no Município de São Paulo.  Alguns estão destinados à venda; outros, à locação</a:t>
            </a:r>
          </a:p>
          <a:p>
            <a:pPr marL="542925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</a:pPr>
            <a:endParaRPr lang="pt-BR" sz="1800" dirty="0">
              <a:solidFill>
                <a:srgbClr val="595959"/>
              </a:solidFill>
              <a:cs typeface="Times New Roman" panose="02020603050405020304" pitchFamily="18" charset="0"/>
            </a:endParaRPr>
          </a:p>
        </p:txBody>
      </p:sp>
      <p:graphicFrame>
        <p:nvGraphicFramePr>
          <p:cNvPr id="6" name="Tabela 5">
            <a:extLst>
              <a:ext uri="{FF2B5EF4-FFF2-40B4-BE49-F238E27FC236}">
                <a16:creationId xmlns:a16="http://schemas.microsoft.com/office/drawing/2014/main" xmlns="" id="{1EBCBC58-23AC-4234-BB1A-D3534DE6BDD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1508194"/>
              </p:ext>
            </p:extLst>
          </p:nvPr>
        </p:nvGraphicFramePr>
        <p:xfrm>
          <a:off x="467544" y="2852936"/>
          <a:ext cx="8352926" cy="2304256"/>
        </p:xfrm>
        <a:graphic>
          <a:graphicData uri="http://schemas.openxmlformats.org/drawingml/2006/table">
            <a:tbl>
              <a:tblPr/>
              <a:tblGrid>
                <a:gridCol w="2563771">
                  <a:extLst>
                    <a:ext uri="{9D8B030D-6E8A-4147-A177-3AD203B41FA5}">
                      <a16:colId xmlns:a16="http://schemas.microsoft.com/office/drawing/2014/main" xmlns="" val="1907845496"/>
                    </a:ext>
                  </a:extLst>
                </a:gridCol>
                <a:gridCol w="1157831">
                  <a:extLst>
                    <a:ext uri="{9D8B030D-6E8A-4147-A177-3AD203B41FA5}">
                      <a16:colId xmlns:a16="http://schemas.microsoft.com/office/drawing/2014/main" xmlns="" val="3578911849"/>
                    </a:ext>
                  </a:extLst>
                </a:gridCol>
                <a:gridCol w="1157831">
                  <a:extLst>
                    <a:ext uri="{9D8B030D-6E8A-4147-A177-3AD203B41FA5}">
                      <a16:colId xmlns:a16="http://schemas.microsoft.com/office/drawing/2014/main" xmlns="" val="3126294530"/>
                    </a:ext>
                  </a:extLst>
                </a:gridCol>
                <a:gridCol w="1157831">
                  <a:extLst>
                    <a:ext uri="{9D8B030D-6E8A-4147-A177-3AD203B41FA5}">
                      <a16:colId xmlns:a16="http://schemas.microsoft.com/office/drawing/2014/main" xmlns="" val="953771373"/>
                    </a:ext>
                  </a:extLst>
                </a:gridCol>
                <a:gridCol w="1157831">
                  <a:extLst>
                    <a:ext uri="{9D8B030D-6E8A-4147-A177-3AD203B41FA5}">
                      <a16:colId xmlns:a16="http://schemas.microsoft.com/office/drawing/2014/main" xmlns="" val="4294142156"/>
                    </a:ext>
                  </a:extLst>
                </a:gridCol>
                <a:gridCol w="1157831">
                  <a:extLst>
                    <a:ext uri="{9D8B030D-6E8A-4147-A177-3AD203B41FA5}">
                      <a16:colId xmlns:a16="http://schemas.microsoft.com/office/drawing/2014/main" xmlns="" val="394916317"/>
                    </a:ext>
                  </a:extLst>
                </a:gridCol>
              </a:tblGrid>
              <a:tr h="985556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Imóvel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Destinação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Rendimento Anual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Valor de Declaração (custo de aquisição)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Valor de Mercado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Data de Aquisição do Imóvel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72956555"/>
                  </a:ext>
                </a:extLst>
              </a:tr>
              <a:tr h="277621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3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Conjunto Comercial nos Jardins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3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Locação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3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R$150.000,00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3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R$700.000,00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300" kern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R$1.600.000,00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300" kern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23/06/2002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484279569"/>
                  </a:ext>
                </a:extLst>
              </a:tr>
              <a:tr h="277621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3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Casa em Moema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3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Venda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3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R$ 0,00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3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R$150.000,00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3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R$3.400.000,00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300" kern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01/02/1968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455806645"/>
                  </a:ext>
                </a:extLst>
              </a:tr>
              <a:tr h="471956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3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Conjunto Comercial na Marginal Pinheiros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3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Venda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3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R$ 0,00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3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R$800.000,00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3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R$5.500.000,00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3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31/07/2005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069512901"/>
                  </a:ext>
                </a:extLst>
              </a:tr>
              <a:tr h="291502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3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Apartamento em Pinheiros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300" kern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Venda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3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R$ 0,00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3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R$750.000,00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3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R$900.000,00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3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14/09/2016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2546848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93268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7">
            <a:extLst>
              <a:ext uri="{FF2B5EF4-FFF2-40B4-BE49-F238E27FC236}">
                <a16:creationId xmlns:a16="http://schemas.microsoft.com/office/drawing/2014/main" xmlns="" id="{A25EB79F-DD36-4023-904F-EF2BEAC61760}"/>
              </a:ext>
            </a:extLst>
          </p:cNvPr>
          <p:cNvSpPr txBox="1"/>
          <p:nvPr/>
        </p:nvSpPr>
        <p:spPr>
          <a:xfrm>
            <a:off x="255952" y="1218374"/>
            <a:ext cx="8715329" cy="42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pt-BR" sz="1800" b="1" dirty="0">
                <a:solidFill>
                  <a:srgbClr val="595959"/>
                </a:solidFill>
                <a:cs typeface="Times New Roman" panose="02020603050405020304" pitchFamily="18" charset="0"/>
              </a:rPr>
              <a:t>Retomando o Caso 0</a:t>
            </a:r>
          </a:p>
        </p:txBody>
      </p:sp>
      <p:sp>
        <p:nvSpPr>
          <p:cNvPr id="4" name="TextBox 19">
            <a:extLst>
              <a:ext uri="{FF2B5EF4-FFF2-40B4-BE49-F238E27FC236}">
                <a16:creationId xmlns:a16="http://schemas.microsoft.com/office/drawing/2014/main" xmlns="" id="{5BEDE923-50E9-4E6D-A35C-7F911B1F1F7D}"/>
              </a:ext>
            </a:extLst>
          </p:cNvPr>
          <p:cNvSpPr txBox="1"/>
          <p:nvPr/>
        </p:nvSpPr>
        <p:spPr>
          <a:xfrm>
            <a:off x="146231" y="1806200"/>
            <a:ext cx="8806181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 defTabSz="45720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pt-BR" sz="1800" b="1" dirty="0">
                <a:solidFill>
                  <a:srgbClr val="595959"/>
                </a:solidFill>
                <a:cs typeface="Times New Roman" panose="02020603050405020304" pitchFamily="18" charset="0"/>
              </a:rPr>
              <a:t>Narrativa dos fatos: </a:t>
            </a:r>
            <a:r>
              <a:rPr lang="pt-BR" sz="1800" dirty="0">
                <a:solidFill>
                  <a:srgbClr val="595959"/>
                </a:solidFill>
                <a:cs typeface="Times New Roman" panose="02020603050405020304" pitchFamily="18" charset="0"/>
              </a:rPr>
              <a:t>o Sr. Paulo Silva foi aconselhado por um amigo a implementar um planejamento sucessório, visando à transferência dos imóveis aos seus filhos por meio das seguintes operações: </a:t>
            </a:r>
          </a:p>
          <a:p>
            <a:pPr algn="just" defTabSz="457200" eaLnBrk="1" fontAlgn="auto" hangingPunct="1">
              <a:spcBef>
                <a:spcPts val="0"/>
              </a:spcBef>
              <a:spcAft>
                <a:spcPts val="0"/>
              </a:spcAft>
            </a:pPr>
            <a:endParaRPr lang="pt-BR" sz="1800" dirty="0">
              <a:solidFill>
                <a:srgbClr val="595959"/>
              </a:solidFill>
              <a:cs typeface="Times New Roman" panose="02020603050405020304" pitchFamily="18" charset="0"/>
            </a:endParaRPr>
          </a:p>
          <a:p>
            <a:pPr marL="900113" lvl="0" algn="just">
              <a:spcBef>
                <a:spcPts val="0"/>
              </a:spcBef>
              <a:spcAft>
                <a:spcPts val="0"/>
              </a:spcAft>
              <a:buFont typeface="+mj-lt"/>
              <a:buAutoNum type="arabicParenR"/>
            </a:pPr>
            <a:r>
              <a:rPr lang="pt-BR" sz="1800" dirty="0">
                <a:solidFill>
                  <a:srgbClr val="595959"/>
                </a:solidFill>
                <a:cs typeface="Times New Roman" panose="02020603050405020304" pitchFamily="18" charset="0"/>
              </a:rPr>
              <a:t> a criação de uma pessoa jurídica “PS Administração de Imóveis Ltda.”, sob a forma de sociedade limitada, cujo objeto social abrangesse a atividade imobiliária e cujos sócios fossem o Sr. Paulo Silva e seus filhos;</a:t>
            </a:r>
          </a:p>
          <a:p>
            <a:pPr marL="900113" algn="just">
              <a:spcBef>
                <a:spcPts val="0"/>
              </a:spcBef>
              <a:spcAft>
                <a:spcPts val="0"/>
              </a:spcAft>
              <a:buFont typeface="+mj-lt"/>
              <a:buAutoNum type="arabicParenR"/>
            </a:pPr>
            <a:endParaRPr lang="pt-BR" sz="1800" dirty="0">
              <a:solidFill>
                <a:srgbClr val="595959"/>
              </a:solidFill>
              <a:cs typeface="Times New Roman" panose="02020603050405020304" pitchFamily="18" charset="0"/>
            </a:endParaRPr>
          </a:p>
          <a:p>
            <a:pPr marL="900113" lvl="0" algn="just">
              <a:spcBef>
                <a:spcPts val="0"/>
              </a:spcBef>
              <a:spcAft>
                <a:spcPts val="0"/>
              </a:spcAft>
              <a:buFont typeface="+mj-lt"/>
              <a:buAutoNum type="arabicParenR"/>
            </a:pPr>
            <a:r>
              <a:rPr lang="pt-BR" sz="1800" dirty="0">
                <a:solidFill>
                  <a:srgbClr val="595959"/>
                </a:solidFill>
                <a:cs typeface="Times New Roman" panose="02020603050405020304" pitchFamily="18" charset="0"/>
              </a:rPr>
              <a:t> a conferência dos bens imóveis do Sr. Paulo Silva ao capital da “PS Administração de Imóveis Ltda.” pelo valor que eles constavam na Declaração de Imposto de Renda (DIRPF);</a:t>
            </a:r>
          </a:p>
          <a:p>
            <a:pPr marL="900113" algn="just">
              <a:spcBef>
                <a:spcPts val="0"/>
              </a:spcBef>
              <a:spcAft>
                <a:spcPts val="0"/>
              </a:spcAft>
              <a:buFont typeface="+mj-lt"/>
              <a:buAutoNum type="arabicParenR"/>
            </a:pPr>
            <a:endParaRPr lang="pt-BR" sz="1800" dirty="0">
              <a:solidFill>
                <a:srgbClr val="595959"/>
              </a:solidFill>
              <a:cs typeface="Times New Roman" panose="02020603050405020304" pitchFamily="18" charset="0"/>
            </a:endParaRPr>
          </a:p>
          <a:p>
            <a:pPr marL="900113" algn="just">
              <a:spcBef>
                <a:spcPts val="0"/>
              </a:spcBef>
              <a:spcAft>
                <a:spcPts val="0"/>
              </a:spcAft>
              <a:buFont typeface="+mj-lt"/>
              <a:buAutoNum type="arabicParenR"/>
            </a:pPr>
            <a:r>
              <a:rPr lang="pt-BR" sz="1800" dirty="0">
                <a:solidFill>
                  <a:srgbClr val="595959"/>
                </a:solidFill>
                <a:cs typeface="Times New Roman" panose="02020603050405020304" pitchFamily="18" charset="0"/>
              </a:rPr>
              <a:t> a transferência das quotas da “PS Administração de Imóveis Ltda.”, detidas pelo Sr. Paulo Silva, aos seus herdeiros mediante doação</a:t>
            </a:r>
          </a:p>
        </p:txBody>
      </p:sp>
    </p:spTree>
    <p:extLst>
      <p:ext uri="{BB962C8B-B14F-4D97-AF65-F5344CB8AC3E}">
        <p14:creationId xmlns:p14="http://schemas.microsoft.com/office/powerpoint/2010/main" val="3923655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 bwMode="auto">
          <a:xfrm>
            <a:off x="1052171" y="3601054"/>
            <a:ext cx="7076169" cy="1154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1840" tIns="35920" rIns="71840" bIns="35920" anchor="ctr"/>
          <a:lstStyle>
            <a:lvl1pPr>
              <a:defRPr sz="1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77838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77838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77838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77838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pt-BR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Breve contextualização do tema</a:t>
            </a:r>
          </a:p>
        </p:txBody>
      </p:sp>
    </p:spTree>
    <p:extLst>
      <p:ext uri="{BB962C8B-B14F-4D97-AF65-F5344CB8AC3E}">
        <p14:creationId xmlns:p14="http://schemas.microsoft.com/office/powerpoint/2010/main" val="830031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xmlns="" id="{37CE1C24-43D7-4FAB-BFDC-DF5153E2B0B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05730" y="1268760"/>
            <a:ext cx="5388524" cy="1425617"/>
          </a:xfrm>
          <a:prstGeom prst="rect">
            <a:avLst/>
          </a:prstGeom>
        </p:spPr>
      </p:pic>
      <p:pic>
        <p:nvPicPr>
          <p:cNvPr id="1026" name="Picture 2" descr="https://s2.glbimg.com/V6Xxq0APq4D57cs2YXVxrqwOFP8=/0x0:620x601/984x0/smart/filters:strip_icc()/i.s3.glbimg.com/v1/AUTH_59edd422c0c84a879bd37670ae4f538a/internal_photos/bs/2017/Q/N/ByyKbmQziyVgQNLhBnRA/86087d30.png">
            <a:extLst>
              <a:ext uri="{FF2B5EF4-FFF2-40B4-BE49-F238E27FC236}">
                <a16:creationId xmlns:a16="http://schemas.microsoft.com/office/drawing/2014/main" xmlns="" id="{E9C4B9C8-FF50-46CD-81F0-1CD24A08ED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060213"/>
            <a:ext cx="2927749" cy="2838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Imagem 2">
            <a:extLst>
              <a:ext uri="{FF2B5EF4-FFF2-40B4-BE49-F238E27FC236}">
                <a16:creationId xmlns:a16="http://schemas.microsoft.com/office/drawing/2014/main" xmlns="" id="{4CE01D23-3439-485C-9237-DBF727C9AFF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499992" y="3060213"/>
            <a:ext cx="4367182" cy="1535372"/>
          </a:xfrm>
          <a:prstGeom prst="rect">
            <a:avLst/>
          </a:prstGeom>
        </p:spPr>
      </p:pic>
      <p:pic>
        <p:nvPicPr>
          <p:cNvPr id="5" name="Imagem 4">
            <a:extLst>
              <a:ext uri="{FF2B5EF4-FFF2-40B4-BE49-F238E27FC236}">
                <a16:creationId xmlns:a16="http://schemas.microsoft.com/office/drawing/2014/main" xmlns="" id="{73BAAFAD-4AA6-47DF-86AB-21E86590AD8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109102" y="4595584"/>
            <a:ext cx="4758072" cy="1227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851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 bwMode="auto">
          <a:xfrm>
            <a:off x="1052171" y="3601054"/>
            <a:ext cx="7076169" cy="1154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1840" tIns="35920" rIns="71840" bIns="35920" anchor="ctr"/>
          <a:lstStyle>
            <a:lvl1pPr>
              <a:defRPr sz="1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77838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77838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77838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77838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just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pt-BR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Análise do Caso 0: efeitos tributários da proposta sugerida pelo amigo do Sr. Paulo Silva</a:t>
            </a:r>
          </a:p>
        </p:txBody>
      </p:sp>
    </p:spTree>
    <p:extLst>
      <p:ext uri="{BB962C8B-B14F-4D97-AF65-F5344CB8AC3E}">
        <p14:creationId xmlns:p14="http://schemas.microsoft.com/office/powerpoint/2010/main" val="10665145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7">
            <a:extLst>
              <a:ext uri="{FF2B5EF4-FFF2-40B4-BE49-F238E27FC236}">
                <a16:creationId xmlns:a16="http://schemas.microsoft.com/office/drawing/2014/main" xmlns="" id="{A25EB79F-DD36-4023-904F-EF2BEAC61760}"/>
              </a:ext>
            </a:extLst>
          </p:cNvPr>
          <p:cNvSpPr txBox="1"/>
          <p:nvPr/>
        </p:nvSpPr>
        <p:spPr>
          <a:xfrm>
            <a:off x="255952" y="1218374"/>
            <a:ext cx="87153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pt-BR" sz="1800" b="1" dirty="0">
                <a:solidFill>
                  <a:srgbClr val="595959"/>
                </a:solidFill>
                <a:cs typeface="Times New Roman" panose="02020603050405020304" pitchFamily="18" charset="0"/>
              </a:rPr>
              <a:t>Análise do Caso 0: efeitos tributários da proposta sugerida pelo amigo do Sr. Paulo Silva</a:t>
            </a:r>
          </a:p>
        </p:txBody>
      </p:sp>
      <p:sp>
        <p:nvSpPr>
          <p:cNvPr id="4" name="TextBox 19">
            <a:extLst>
              <a:ext uri="{FF2B5EF4-FFF2-40B4-BE49-F238E27FC236}">
                <a16:creationId xmlns:a16="http://schemas.microsoft.com/office/drawing/2014/main" xmlns="" id="{5BEDE923-50E9-4E6D-A35C-7F911B1F1F7D}"/>
              </a:ext>
            </a:extLst>
          </p:cNvPr>
          <p:cNvSpPr txBox="1"/>
          <p:nvPr/>
        </p:nvSpPr>
        <p:spPr>
          <a:xfrm>
            <a:off x="251520" y="1924665"/>
            <a:ext cx="8482653" cy="48167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285750" indent="-285750" algn="just" defTabSz="4572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  <a:defRPr sz="1800" b="1">
                <a:solidFill>
                  <a:srgbClr val="595959"/>
                </a:solidFill>
                <a:cs typeface="Times New Roman" panose="02020603050405020304" pitchFamily="18" charset="0"/>
              </a:defRPr>
            </a:lvl1pPr>
          </a:lstStyle>
          <a:p>
            <a:pPr marL="0" indent="0">
              <a:lnSpc>
                <a:spcPct val="100000"/>
              </a:lnSpc>
              <a:spcAft>
                <a:spcPts val="0"/>
              </a:spcAft>
              <a:buNone/>
            </a:pPr>
            <a:r>
              <a:rPr lang="pt-BR" sz="1700" cap="small" dirty="0"/>
              <a:t>Etapa 1</a:t>
            </a:r>
            <a:r>
              <a:rPr lang="pt-BR" sz="1700" dirty="0"/>
              <a:t>:  conferência dos imóveis para o capital da PS:</a:t>
            </a:r>
            <a:r>
              <a:rPr lang="pt-BR" sz="1700" b="0" dirty="0"/>
              <a:t> o artigo 23 da Lei nº 9.249/95 faculta a avaliação a mercado ou pelo valor constante da DIRPF</a:t>
            </a:r>
          </a:p>
          <a:p>
            <a:pPr marL="0" indent="0">
              <a:lnSpc>
                <a:spcPct val="100000"/>
              </a:lnSpc>
              <a:spcAft>
                <a:spcPts val="0"/>
              </a:spcAft>
              <a:buFont typeface="+mj-lt"/>
              <a:buAutoNum type="arabicParenR"/>
            </a:pPr>
            <a:endParaRPr lang="pt-BR" sz="1700" b="0" dirty="0"/>
          </a:p>
          <a:p>
            <a:pPr marL="900113" indent="0">
              <a:lnSpc>
                <a:spcPct val="100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pt-BR" sz="1700" b="0" dirty="0"/>
              <a:t>  Evento qualificado como espécie do gênero alienação: portanto, pode haver apuração de ganho de capital tributável </a:t>
            </a:r>
          </a:p>
          <a:p>
            <a:pPr marL="900113" indent="0">
              <a:lnSpc>
                <a:spcPct val="100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pt-BR" sz="1700" b="0" dirty="0"/>
          </a:p>
          <a:p>
            <a:pPr marL="1257300" indent="0">
              <a:lnSpc>
                <a:spcPct val="100000"/>
              </a:lnSpc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pt-BR" sz="1600" b="0" dirty="0"/>
              <a:t> </a:t>
            </a:r>
            <a:r>
              <a:rPr lang="pt-BR" sz="1600" dirty="0"/>
              <a:t>Hipótese 1:  </a:t>
            </a:r>
            <a:r>
              <a:rPr lang="pt-BR" sz="1600" b="0" dirty="0"/>
              <a:t>avaliação a mercado, e valor de mercado superior ao custo constante da  DIRPF </a:t>
            </a:r>
            <a:r>
              <a:rPr lang="pt-BR" sz="1600" b="0" dirty="0">
                <a:sym typeface="Wingdings" panose="05000000000000000000" pitchFamily="2" charset="2"/>
              </a:rPr>
              <a:t> ganho de capital tributável progressivamente (15% a 22,5%), aplicando-se, no caso de imóvel, as regras de redução do ganho de capital tributável ou de isenção</a:t>
            </a:r>
            <a:endParaRPr lang="pt-BR" sz="1600" dirty="0"/>
          </a:p>
          <a:p>
            <a:pPr marL="1257300" indent="0">
              <a:lnSpc>
                <a:spcPct val="100000"/>
              </a:lnSpc>
              <a:spcAft>
                <a:spcPts val="0"/>
              </a:spcAft>
              <a:buFont typeface="Wingdings" panose="05000000000000000000" pitchFamily="2" charset="2"/>
              <a:buChar char="q"/>
            </a:pPr>
            <a:endParaRPr lang="pt-BR" sz="1600" b="0" dirty="0"/>
          </a:p>
          <a:p>
            <a:pPr marL="1257300" indent="0">
              <a:lnSpc>
                <a:spcPct val="100000"/>
              </a:lnSpc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pt-BR" sz="1600" b="0" dirty="0"/>
              <a:t> </a:t>
            </a:r>
            <a:r>
              <a:rPr lang="pt-BR" sz="1600" dirty="0"/>
              <a:t>Hipótese 2: </a:t>
            </a:r>
            <a:r>
              <a:rPr lang="pt-BR" sz="1600" b="0" dirty="0"/>
              <a:t>avaliação a mercado, e valor de mercado inferior ao custo constante da DIRPF </a:t>
            </a:r>
            <a:r>
              <a:rPr lang="pt-BR" sz="1600" dirty="0">
                <a:sym typeface="Wingdings" panose="05000000000000000000" pitchFamily="2" charset="2"/>
              </a:rPr>
              <a:t> </a:t>
            </a:r>
            <a:r>
              <a:rPr lang="pt-BR" sz="1600" b="0" dirty="0">
                <a:sym typeface="Wingdings" panose="05000000000000000000" pitchFamily="2" charset="2"/>
              </a:rPr>
              <a:t>não há, naturalmente, ganho de capital; perda não compensável com  demais ganhos e rendimentos tributáveis</a:t>
            </a:r>
            <a:endParaRPr lang="pt-BR" sz="1600" b="0" dirty="0"/>
          </a:p>
          <a:p>
            <a:pPr marL="1257300" indent="0">
              <a:lnSpc>
                <a:spcPct val="100000"/>
              </a:lnSpc>
              <a:spcAft>
                <a:spcPts val="0"/>
              </a:spcAft>
              <a:buFont typeface="Wingdings" panose="05000000000000000000" pitchFamily="2" charset="2"/>
              <a:buChar char="q"/>
            </a:pPr>
            <a:endParaRPr lang="pt-BR" sz="1600" b="0" dirty="0"/>
          </a:p>
          <a:p>
            <a:pPr marL="1257300" indent="0">
              <a:lnSpc>
                <a:spcPct val="100000"/>
              </a:lnSpc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pt-BR" sz="1600" dirty="0"/>
              <a:t> Hipótese 3: </a:t>
            </a:r>
            <a:r>
              <a:rPr lang="pt-BR" sz="1600" b="0" dirty="0"/>
              <a:t>avaliação a mercado, e valor de mercado igual ao custo constante da DIRPF, ou adoção do custo de aquisição </a:t>
            </a:r>
            <a:r>
              <a:rPr lang="pt-BR" sz="1600" b="0" dirty="0">
                <a:sym typeface="Wingdings" panose="05000000000000000000" pitchFamily="2" charset="2"/>
              </a:rPr>
              <a:t> evento não dispara tributação</a:t>
            </a:r>
            <a:endParaRPr lang="pt-BR" sz="1600" b="0" dirty="0"/>
          </a:p>
          <a:p>
            <a:pPr marL="900113" indent="0">
              <a:lnSpc>
                <a:spcPct val="100000"/>
              </a:lnSpc>
              <a:spcAft>
                <a:spcPts val="0"/>
              </a:spcAft>
              <a:buNone/>
            </a:pPr>
            <a:endParaRPr lang="pt-BR" b="0" dirty="0"/>
          </a:p>
        </p:txBody>
      </p:sp>
    </p:spTree>
    <p:extLst>
      <p:ext uri="{BB962C8B-B14F-4D97-AF65-F5344CB8AC3E}">
        <p14:creationId xmlns:p14="http://schemas.microsoft.com/office/powerpoint/2010/main" val="9886225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Personalizar design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A5A5A5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11411</TotalTime>
  <Words>4089</Words>
  <Application>Microsoft Office PowerPoint</Application>
  <PresentationFormat>On-screen Show (4:3)</PresentationFormat>
  <Paragraphs>529</Paragraphs>
  <Slides>39</Slides>
  <Notes>32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7" baseType="lpstr">
      <vt:lpstr>ＭＳ Ｐゴシック</vt:lpstr>
      <vt:lpstr>Arial</vt:lpstr>
      <vt:lpstr>Calibri</vt:lpstr>
      <vt:lpstr>Symbol</vt:lpstr>
      <vt:lpstr>Times New Roman</vt:lpstr>
      <vt:lpstr>Verdana</vt:lpstr>
      <vt:lpstr>Wingdings</vt:lpstr>
      <vt:lpstr>Personalizar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Perdido Brother 's Corporation©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IMPOSTO DE RENDA - PESSOAS FÍSICAS</dc:title>
  <dc:creator>Evandro</dc:creator>
  <cp:lastModifiedBy>Breno Sarpi</cp:lastModifiedBy>
  <cp:revision>850</cp:revision>
  <cp:lastPrinted>2019-08-08T19:57:35Z</cp:lastPrinted>
  <dcterms:created xsi:type="dcterms:W3CDTF">2000-08-13T15:03:49Z</dcterms:created>
  <dcterms:modified xsi:type="dcterms:W3CDTF">2019-08-08T20:44:39Z</dcterms:modified>
</cp:coreProperties>
</file>