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70"/>
  </p:notesMasterIdLst>
  <p:sldIdLst>
    <p:sldId id="256" r:id="rId3"/>
    <p:sldId id="257" r:id="rId4"/>
    <p:sldId id="313" r:id="rId5"/>
    <p:sldId id="258" r:id="rId6"/>
    <p:sldId id="259" r:id="rId7"/>
    <p:sldId id="32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4" r:id="rId17"/>
    <p:sldId id="270" r:id="rId18"/>
    <p:sldId id="271" r:id="rId19"/>
    <p:sldId id="272" r:id="rId20"/>
    <p:sldId id="273" r:id="rId21"/>
    <p:sldId id="274" r:id="rId22"/>
    <p:sldId id="275" r:id="rId23"/>
    <p:sldId id="315" r:id="rId24"/>
    <p:sldId id="276" r:id="rId25"/>
    <p:sldId id="316" r:id="rId26"/>
    <p:sldId id="277" r:id="rId27"/>
    <p:sldId id="317" r:id="rId28"/>
    <p:sldId id="278" r:id="rId29"/>
    <p:sldId id="279" r:id="rId30"/>
    <p:sldId id="318" r:id="rId31"/>
    <p:sldId id="280" r:id="rId32"/>
    <p:sldId id="281" r:id="rId33"/>
    <p:sldId id="319" r:id="rId34"/>
    <p:sldId id="320" r:id="rId35"/>
    <p:sldId id="287" r:id="rId36"/>
    <p:sldId id="288" r:id="rId37"/>
    <p:sldId id="289" r:id="rId38"/>
    <p:sldId id="290" r:id="rId39"/>
    <p:sldId id="291" r:id="rId40"/>
    <p:sldId id="292" r:id="rId41"/>
    <p:sldId id="321" r:id="rId42"/>
    <p:sldId id="293" r:id="rId43"/>
    <p:sldId id="29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25" r:id="rId57"/>
    <p:sldId id="308" r:id="rId58"/>
    <p:sldId id="309" r:id="rId59"/>
    <p:sldId id="326" r:id="rId60"/>
    <p:sldId id="327" r:id="rId61"/>
    <p:sldId id="311" r:id="rId62"/>
    <p:sldId id="312" r:id="rId63"/>
    <p:sldId id="282" r:id="rId64"/>
    <p:sldId id="283" r:id="rId65"/>
    <p:sldId id="284" r:id="rId66"/>
    <p:sldId id="285" r:id="rId67"/>
    <p:sldId id="322" r:id="rId68"/>
    <p:sldId id="323" r:id="rId6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5507"/>
  </p:normalViewPr>
  <p:slideViewPr>
    <p:cSldViewPr>
      <p:cViewPr>
        <p:scale>
          <a:sx n="90" d="100"/>
          <a:sy n="90" d="100"/>
        </p:scale>
        <p:origin x="1176" y="8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207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10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63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716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189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259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492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554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74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314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63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088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52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309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007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33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28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65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207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053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0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88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69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00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447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785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17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112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61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1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180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7855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481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85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621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3130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6022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850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582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27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898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652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5629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19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312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2329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1195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6472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9727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12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4725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842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3555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6325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286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6218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2517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0598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14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06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2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4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‹n.º›</a:t>
            </a:fld>
            <a:endParaRPr lang="pt-BR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‹n.º›</a:t>
            </a:fld>
            <a:endParaRPr lang="pt-BR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‹n.º›</a:t>
            </a:fld>
            <a:endParaRPr lang="pt-BR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‹n.º›</a:t>
            </a:fld>
            <a:endParaRPr lang="pt-BR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‹n.º›</a:t>
            </a:fld>
            <a:endParaRPr lang="pt-BR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‹n.º›</a:t>
            </a:fld>
            <a:endParaRPr lang="pt-BR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CNpP4PsVw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vestibular.mundoeducacao.bol.uol.com.br/guia-de-profissoes/gestao-cooperativas.htm#ixzz48xQY3h6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Ctm3HduxuFk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923678"/>
            <a:ext cx="1805236" cy="2824249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Caroline C.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Oliva</a:t>
            </a: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Bruna </a:t>
            </a:r>
            <a:r>
              <a:rPr lang="pt-BR" sz="1200" dirty="0" err="1" smtClean="0">
                <a:solidFill>
                  <a:schemeClr val="bg2">
                    <a:lumMod val="75000"/>
                  </a:schemeClr>
                </a:solidFill>
              </a:rPr>
              <a:t>Oliani</a:t>
            </a:r>
            <a:endParaRPr lang="pt-BR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Emanuel N.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Reyes</a:t>
            </a: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Guilherme </a:t>
            </a:r>
            <a:r>
              <a:rPr lang="pt-BR" sz="1200" dirty="0" err="1" smtClean="0">
                <a:solidFill>
                  <a:schemeClr val="bg2">
                    <a:lumMod val="75000"/>
                  </a:schemeClr>
                </a:solidFill>
              </a:rPr>
              <a:t>Pestilho</a:t>
            </a:r>
            <a:endParaRPr lang="pt-BR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Julia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Chaves</a:t>
            </a: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Maria Eugênia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Rossi</a:t>
            </a: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Murilo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Gomes</a:t>
            </a:r>
          </a:p>
          <a:p>
            <a:pPr lvl="0" algn="ctr">
              <a:spcBef>
                <a:spcPts val="0"/>
              </a:spcBef>
              <a:buNone/>
            </a:pPr>
            <a:endParaRPr lang="pt-BR" sz="1000" dirty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 err="1">
                <a:solidFill>
                  <a:schemeClr val="bg2">
                    <a:lumMod val="75000"/>
                  </a:schemeClr>
                </a:solidFill>
              </a:rPr>
              <a:t>Tayná</a:t>
            </a:r>
            <a:r>
              <a:rPr lang="pt-BR" sz="1200" dirty="0">
                <a:solidFill>
                  <a:schemeClr val="bg2">
                    <a:lumMod val="75000"/>
                  </a:schemeClr>
                </a:solidFill>
              </a:rPr>
              <a:t> A. </a:t>
            </a: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Vieira</a:t>
            </a:r>
          </a:p>
          <a:p>
            <a:pPr lvl="0" algn="ctr">
              <a:spcBef>
                <a:spcPts val="0"/>
              </a:spcBef>
              <a:buNone/>
            </a:pPr>
            <a:endParaRPr lang="pt-BR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1200" dirty="0" smtClean="0">
                <a:solidFill>
                  <a:schemeClr val="bg2">
                    <a:lumMod val="75000"/>
                  </a:schemeClr>
                </a:solidFill>
              </a:rPr>
              <a:t>Paula Oliveira</a:t>
            </a:r>
            <a:endParaRPr lang="pt-B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805236" y="1925527"/>
            <a:ext cx="7350300" cy="28224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154600" y="3412161"/>
            <a:ext cx="7772400" cy="74376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7200" dirty="0">
                <a:solidFill>
                  <a:srgbClr val="FFFFFF"/>
                </a:solidFill>
              </a:rPr>
              <a:t>Juventude e </a:t>
            </a:r>
            <a:r>
              <a:rPr lang="pt-BR" sz="7200" dirty="0" smtClean="0">
                <a:solidFill>
                  <a:srgbClr val="FFFFFF"/>
                </a:solidFill>
              </a:rPr>
              <a:t/>
            </a:r>
            <a:br>
              <a:rPr lang="pt-BR" sz="7200" dirty="0" smtClean="0">
                <a:solidFill>
                  <a:srgbClr val="FFFFFF"/>
                </a:solidFill>
              </a:rPr>
            </a:br>
            <a:r>
              <a:rPr lang="pt-BR" sz="7200" dirty="0" smtClean="0">
                <a:solidFill>
                  <a:srgbClr val="FFFFFF"/>
                </a:solidFill>
              </a:rPr>
              <a:t>Educação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627850" y="703393"/>
            <a:ext cx="6518100" cy="9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200" b="1" dirty="0">
                <a:solidFill>
                  <a:srgbClr val="C2C2C4"/>
                </a:solidFill>
              </a:rPr>
              <a:t>Cooperação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98399" y="4227934"/>
            <a:ext cx="713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FFFFFF"/>
                </a:solidFill>
              </a:rPr>
              <a:t>Faculdade de Economia, Administração e Contabilidade de Ribeirão Preto </a:t>
            </a:r>
            <a:endParaRPr lang="pt-BR" sz="1600" dirty="0"/>
          </a:p>
        </p:txBody>
      </p:sp>
      <p:sp>
        <p:nvSpPr>
          <p:cNvPr id="7" name="Shape 106"/>
          <p:cNvSpPr txBox="1"/>
          <p:nvPr/>
        </p:nvSpPr>
        <p:spPr>
          <a:xfrm>
            <a:off x="0" y="4780472"/>
            <a:ext cx="6518100" cy="239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Cooperação e Gestão de Redes – Prof. Dr. João Luiz Passador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/>
      <p:bldP spid="106" grpId="0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653750" y="1380690"/>
            <a:ext cx="7633500" cy="33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bg2">
                    <a:lumMod val="50000"/>
                  </a:schemeClr>
                </a:solidFill>
              </a:rPr>
              <a:t>Pró-ativo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como agente de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transformação;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Deve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compartilhar seu </a:t>
            </a:r>
            <a:r>
              <a:rPr lang="pt-BR" sz="1800" i="1" dirty="0">
                <a:solidFill>
                  <a:schemeClr val="bg2">
                    <a:lumMod val="50000"/>
                  </a:schemeClr>
                </a:solidFill>
              </a:rPr>
              <a:t>conhecimento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, sua </a:t>
            </a:r>
            <a:r>
              <a:rPr lang="pt-BR" sz="1800" i="1" dirty="0">
                <a:solidFill>
                  <a:schemeClr val="bg2">
                    <a:lumMod val="50000"/>
                  </a:schemeClr>
                </a:solidFill>
              </a:rPr>
              <a:t>capacidade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e suas </a:t>
            </a:r>
            <a:r>
              <a:rPr lang="pt-BR" sz="1800" i="1" dirty="0">
                <a:solidFill>
                  <a:schemeClr val="bg2">
                    <a:lumMod val="50000"/>
                  </a:schemeClr>
                </a:solidFill>
              </a:rPr>
              <a:t>habilidades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com outros jovens para que possa criar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força;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Identificar oportunidades de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negócios;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Propor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soluções;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Implementar projetos que envolvam outros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jovens;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Ser multiplicador dos conhecimentos e da prática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cooperativista;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Manter-se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atualizado.</a:t>
            </a:r>
            <a:endParaRPr lang="pt-BR" sz="1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7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deve ser o jovem cooperativista?</a:t>
            </a:r>
          </a:p>
        </p:txBody>
      </p:sp>
      <p:sp>
        <p:nvSpPr>
          <p:cNvPr id="9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2737500" y="1252290"/>
            <a:ext cx="6255600" cy="34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Apoia as ações dos clubes de jovens atuantes. O objetivo é prepará-los para o futuro, mantendo-os preferencialmente na atividade agropecuária.</a:t>
            </a:r>
          </a:p>
          <a:p>
            <a:pPr lvl="0" algn="just" rtl="0">
              <a:lnSpc>
                <a:spcPct val="115000"/>
              </a:lnSpc>
              <a:spcBef>
                <a:spcPts val="500"/>
              </a:spcBef>
              <a:buNone/>
            </a:pPr>
            <a:endParaRPr sz="1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É um grupo formado por filhos e familiares de associados, unidos com o intuito de vivenciar e propagar o cooperativismo.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É uma plataforma do Sistema </a:t>
            </a:r>
            <a:r>
              <a:rPr lang="pt-BR" sz="1800" dirty="0" err="1">
                <a:solidFill>
                  <a:schemeClr val="bg2">
                    <a:lumMod val="50000"/>
                  </a:schemeClr>
                </a:solidFill>
              </a:rPr>
              <a:t>Ocergs-Sescoop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/RS que agrega jovens interessados em cooperativismo em um espaço de diálogo e disseminação de ideias.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bg2">
                  <a:lumMod val="50000"/>
                </a:schemeClr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500"/>
              </a:spcBef>
              <a:buNone/>
            </a:pPr>
            <a:endParaRPr sz="20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70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1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08" y="3876277"/>
            <a:ext cx="2084652" cy="85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50" y="1347614"/>
            <a:ext cx="1864686" cy="83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058" y="2643758"/>
            <a:ext cx="1720670" cy="8864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Exemplos de cooperativas de jovens</a:t>
            </a:r>
          </a:p>
        </p:txBody>
      </p:sp>
      <p:sp>
        <p:nvSpPr>
          <p:cNvPr id="11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736" y="1635646"/>
            <a:ext cx="4752528" cy="22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Jovens Lideranças Cooperativas</a:t>
            </a:r>
          </a:p>
        </p:txBody>
      </p:sp>
      <p:sp>
        <p:nvSpPr>
          <p:cNvPr id="9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11" name="Shape 196"/>
          <p:cNvSpPr txBox="1">
            <a:spLocks noGrp="1"/>
          </p:cNvSpPr>
          <p:nvPr>
            <p:ph type="subTitle" idx="1"/>
          </p:nvPr>
        </p:nvSpPr>
        <p:spPr>
          <a:xfrm>
            <a:off x="2564872" y="3663478"/>
            <a:ext cx="6255600" cy="4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100" b="1" dirty="0">
                <a:solidFill>
                  <a:schemeClr val="dk1"/>
                </a:solidFill>
              </a:rPr>
              <a:t>http://www.brasilcooperativo.coop.br/site/jovensliderancas/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lvl="0" algn="r" rtl="0">
              <a:lnSpc>
                <a:spcPct val="115000"/>
              </a:lnSpc>
              <a:spcBef>
                <a:spcPts val="500"/>
              </a:spcBef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lvl="0" algn="r" rtl="0">
              <a:lnSpc>
                <a:spcPct val="115000"/>
              </a:lnSpc>
              <a:spcBef>
                <a:spcPts val="700"/>
              </a:spcBef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lvl="0" algn="r" rtl="0">
              <a:lnSpc>
                <a:spcPct val="115000"/>
              </a:lnSpc>
              <a:spcBef>
                <a:spcPts val="600"/>
              </a:spcBef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1403648" y="1995686"/>
            <a:ext cx="6254400" cy="155382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</a:rPr>
              <a:t>“Os jovens representam uma fonte inesgotável de energia, talento e ideias que não se pode </a:t>
            </a:r>
            <a:r>
              <a:rPr lang="pt-BR" sz="2200" dirty="0" smtClean="0">
                <a:solidFill>
                  <a:schemeClr val="bg2">
                    <a:lumMod val="50000"/>
                  </a:schemeClr>
                </a:solidFill>
              </a:rPr>
              <a:t>ignorar.”</a:t>
            </a:r>
            <a:endParaRPr lang="pt-BR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2233" r="12572"/>
          <a:stretch/>
        </p:blipFill>
        <p:spPr bwMode="auto">
          <a:xfrm>
            <a:off x="2062716" y="1202499"/>
            <a:ext cx="4627220" cy="34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O cooperativismo na educação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9872" y="4659982"/>
            <a:ext cx="4394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hlinkClick r:id="rId3"/>
              </a:rPr>
              <a:t>https://www.youtube.com/watch?v=bkCNpP4PsVw</a:t>
            </a:r>
            <a:endParaRPr lang="pt-BR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727397" y="3435846"/>
            <a:ext cx="7165083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6500" dirty="0" smtClean="0">
                <a:solidFill>
                  <a:schemeClr val="bg2">
                    <a:lumMod val="75000"/>
                  </a:schemeClr>
                </a:solidFill>
              </a:rPr>
              <a:t>Educação para Cooperativas</a:t>
            </a:r>
            <a:endParaRPr lang="pt-BR" sz="65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275606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undada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em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2011 na cidade de Porto Alegre;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Primeira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faculdade brasileira voltada exclusivamente para o ensino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cooperativista;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Mantida pela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SESCOOP/RS;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Cursos e atividades oferecidos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101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500" dirty="0">
              <a:solidFill>
                <a:schemeClr val="bg2">
                  <a:lumMod val="50000"/>
                </a:schemeClr>
              </a:solidFill>
            </a:endParaRPr>
          </a:p>
          <a:p>
            <a:pPr marL="273050" indent="269875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Superior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de Tecnologia em Gestão de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Cooperativas</a:t>
            </a:r>
          </a:p>
          <a:p>
            <a:pPr marL="542925" indent="-277813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Pós-Graduação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em Gestão de Cooperativas e em Gestão Estratégica do Agronegócio (existem turmas em Fortaleza e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Belém)</a:t>
            </a:r>
          </a:p>
          <a:p>
            <a:pPr marL="273050" indent="269875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Extensão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e projetos de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pesquisa</a:t>
            </a:r>
          </a:p>
          <a:p>
            <a:pPr marL="273050" indent="269875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Estágios</a:t>
            </a: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73050" indent="269875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</a:rPr>
              <a:t>Intercâmbios</a:t>
            </a: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355600" algn="just">
              <a:lnSpc>
                <a:spcPct val="115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ctrTitle" idx="4294967295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>
                <a:solidFill>
                  <a:srgbClr val="FFFFFF"/>
                </a:solidFill>
              </a:rPr>
              <a:t>Educação para Cooperativas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500" y="4221000"/>
            <a:ext cx="297180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ESCOOP</a:t>
            </a: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 – Faculdade de Tecnologia do Cooperativismo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  <p:bldP spid="22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</a:rPr>
              <a:t>Educação para Cooperativas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98088" y="1165587"/>
            <a:ext cx="8666400" cy="3710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61950" lvl="0" indent="-24765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Área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crescente no país, especialmente no Norte e no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Nordeste;</a:t>
            </a:r>
          </a:p>
          <a:p>
            <a:pPr marL="400050" lvl="0" indent="-28575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114300" lvl="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00050" lvl="0" indent="-28575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Atuação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do profissional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:</a:t>
            </a:r>
          </a:p>
          <a:p>
            <a:pPr marL="114300" lvl="0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5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Cooperativas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de produção, crédito 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consumo;</a:t>
            </a: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  <a:tab pos="989013" algn="l"/>
              </a:tabLst>
            </a:pPr>
            <a:endParaRPr lang="pt-BR" sz="5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ONGs;</a:t>
            </a: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  <a:tab pos="989013" algn="l"/>
              </a:tabLst>
            </a:pPr>
            <a:endParaRPr lang="pt-BR" sz="5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Associações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bairro;</a:t>
            </a: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  <a:tab pos="989013" algn="l"/>
              </a:tabLst>
            </a:pPr>
            <a:endParaRPr lang="pt-BR" sz="5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808038" lvl="2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Sindicatos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49"/>
            <a:ext cx="878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Curso Superior de Tecnologia em Gestão de Cooperativas:</a:t>
            </a:r>
            <a:endParaRPr lang="pt-BR" sz="2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</a:rPr>
              <a:t>Educação para Cooperativas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38800" y="742825"/>
            <a:ext cx="8666400" cy="4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00" y="693725"/>
            <a:ext cx="7217975" cy="411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238800" y="1280878"/>
            <a:ext cx="8666400" cy="4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400"/>
              </a:spcBef>
              <a:buNone/>
            </a:pPr>
            <a:endParaRPr dirty="0">
              <a:solidFill>
                <a:srgbClr val="93A299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Título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: Bacharel/Tecnólogo em gestão de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cooperativas</a:t>
            </a: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endParaRPr lang="pt-BR" sz="5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Duração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400"/>
              </a:spcBef>
              <a:buClr>
                <a:srgbClr val="292934"/>
              </a:buClr>
              <a:buChar char="●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Bacharelado: de 8 a 9 semestres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400"/>
              </a:spcBef>
              <a:buClr>
                <a:srgbClr val="292934"/>
              </a:buClr>
              <a:buChar char="●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Tecnológico: de 4 a 7 semestres</a:t>
            </a: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endParaRPr sz="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Modalidade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: presencial ou a distância</a:t>
            </a: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endParaRPr sz="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Objetivos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: Oferecer formação profissional de nível superior para implantar e gerenciar atividades relacionadas às diferentes formas do associativismo, promovendo o </a:t>
            </a:r>
            <a:r>
              <a:rPr lang="pt-BR" i="1" u="sng" dirty="0">
                <a:solidFill>
                  <a:schemeClr val="bg2">
                    <a:lumMod val="50000"/>
                  </a:schemeClr>
                </a:solidFill>
              </a:rPr>
              <a:t>desenvolvimento social, econômico e pessoal.</a:t>
            </a: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endParaRPr sz="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Perfil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: comprometido com o desenvolvimento social, econômico e pessoal, estando qualificado a </a:t>
            </a:r>
            <a:r>
              <a:rPr lang="pt-BR" i="1" u="sng" dirty="0">
                <a:solidFill>
                  <a:schemeClr val="bg2">
                    <a:lumMod val="50000"/>
                  </a:schemeClr>
                </a:solidFill>
              </a:rPr>
              <a:t>compreender o papel social das cooperativas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, desenvolver, gerenciar e incentivar as diferentes atividades referentes ao associativismo, respeitando valores éticos, morais, culturais, sociais e ambientais.</a:t>
            </a: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endParaRPr sz="8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Remuneração média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: entre R$1.800 e R$2.500. </a:t>
            </a: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r" rtl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100" u="sng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pt-BR" sz="11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</a:t>
            </a:r>
            <a:r>
              <a:rPr lang="pt-BR" sz="1100" u="sng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vestibular.mundoeducacao.bol.uol.com.br/guia-de-profissoes/gestao-cooperativas.htm#ixzz48xQY3h6F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0" algn="just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just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just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699542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Características do Curso</a:t>
            </a:r>
          </a:p>
        </p:txBody>
      </p:sp>
      <p:sp>
        <p:nvSpPr>
          <p:cNvPr id="8" name="Shape 223"/>
          <p:cNvSpPr txBox="1">
            <a:spLocks noGrp="1"/>
          </p:cNvSpPr>
          <p:nvPr>
            <p:ph type="ctrTitle" idx="4294967295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>
                <a:solidFill>
                  <a:srgbClr val="FFFFFF"/>
                </a:solidFill>
              </a:rPr>
              <a:t>Educação para Cooperativas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8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-36512" y="1532672"/>
            <a:ext cx="5077009" cy="31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chemeClr val="dk1"/>
                </a:solidFill>
              </a:rPr>
              <a:t>	</a:t>
            </a:r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</a:rPr>
              <a:t>1. Jovens nas Cooperativas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01054" y="1909450"/>
            <a:ext cx="53991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</a:rPr>
              <a:t>2. Educação para Cooperativas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9592" y="2557522"/>
            <a:ext cx="53991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</a:rPr>
              <a:t>3. Cooperativas Educacionais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3205594"/>
            <a:ext cx="53991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000" b="1" dirty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</a:rPr>
              <a:t>Exemplo </a:t>
            </a:r>
            <a:r>
              <a:rPr lang="pt-BR" sz="2000" b="1" dirty="0">
                <a:solidFill>
                  <a:schemeClr val="bg2">
                    <a:lumMod val="75000"/>
                  </a:schemeClr>
                </a:solidFill>
              </a:rPr>
              <a:t>de cooperativa educacional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9592" y="3853666"/>
            <a:ext cx="53991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pt-BR" sz="2000" b="1" dirty="0">
                <a:solidFill>
                  <a:schemeClr val="bg2">
                    <a:lumMod val="75000"/>
                  </a:schemeClr>
                </a:solidFill>
              </a:rPr>
              <a:t>. Taxonomia</a:t>
            </a:r>
          </a:p>
        </p:txBody>
      </p:sp>
      <p:pic>
        <p:nvPicPr>
          <p:cNvPr id="1028" name="Picture 4" descr="http://www.cinrh.com.br/wp-content/uploads/2014/02/educa%C3%A7%C3%A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66714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238800" y="742825"/>
            <a:ext cx="8666400" cy="4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00" y="1253455"/>
            <a:ext cx="400050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400" y="1542256"/>
            <a:ext cx="39814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Exemplo de Matriz Curricular</a:t>
            </a:r>
          </a:p>
        </p:txBody>
      </p:sp>
      <p:sp>
        <p:nvSpPr>
          <p:cNvPr id="10" name="Shape 223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smtClean="0">
                <a:solidFill>
                  <a:srgbClr val="FFFFFF"/>
                </a:solidFill>
              </a:rPr>
              <a:t>Educação para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238800" y="742825"/>
            <a:ext cx="8666400" cy="4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37" y="800550"/>
            <a:ext cx="4352925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50" y="800550"/>
            <a:ext cx="440055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23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smtClean="0">
                <a:solidFill>
                  <a:srgbClr val="FFFFFF"/>
                </a:solidFill>
              </a:rPr>
              <a:t>Educação para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727397" y="3435846"/>
            <a:ext cx="7165083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6500" dirty="0" smtClean="0">
                <a:solidFill>
                  <a:schemeClr val="bg2">
                    <a:lumMod val="75000"/>
                  </a:schemeClr>
                </a:solidFill>
              </a:rPr>
              <a:t>Cooperativas</a:t>
            </a:r>
            <a:r>
              <a:rPr lang="pt-BR" sz="6000" dirty="0" smtClean="0">
                <a:solidFill>
                  <a:schemeClr val="bg2">
                    <a:lumMod val="75000"/>
                  </a:schemeClr>
                </a:solidFill>
              </a:rPr>
              <a:t> Educacionais</a:t>
            </a:r>
            <a:endParaRPr lang="pt-BR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6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>
                <a:solidFill>
                  <a:srgbClr val="FFFFFF"/>
                </a:solidFill>
              </a:rPr>
              <a:t>Cooperativas </a:t>
            </a:r>
            <a:r>
              <a:rPr lang="pt-BR" sz="2400" dirty="0" smtClean="0">
                <a:solidFill>
                  <a:srgbClr val="FFFFFF"/>
                </a:solidFill>
              </a:rPr>
              <a:t>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712" y="3075806"/>
            <a:ext cx="2699792" cy="206768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154072" y="1818124"/>
            <a:ext cx="8666400" cy="3057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61950" lvl="0" indent="-180975" algn="just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São associações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estudantes com finalidade educativa, podendo desenvolver atividades econômicas, sociais e culturais em benefício dos associados e surgiram com o objetivo de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180975" lvl="0" algn="just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500" dirty="0">
              <a:solidFill>
                <a:schemeClr val="bg2">
                  <a:lumMod val="50000"/>
                </a:schemeClr>
              </a:solidFill>
            </a:endParaRPr>
          </a:p>
          <a:p>
            <a:pPr marL="909638" lvl="2" indent="-171450" algn="just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Suprir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deficiência do Estado na área do ensino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público;</a:t>
            </a:r>
          </a:p>
          <a:p>
            <a:pPr marL="738188" lvl="2" algn="just"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  <a:tab pos="989013" algn="l"/>
              </a:tabLst>
            </a:pPr>
            <a:endParaRPr lang="pt-BR" sz="5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909638" lvl="2" indent="-171450" algn="just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Minorar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os altos custos das escolas de ensino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privado, e;</a:t>
            </a:r>
          </a:p>
          <a:p>
            <a:pPr marL="738188" lvl="2" algn="just"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  <a:tab pos="989013" algn="l"/>
              </a:tabLst>
            </a:pPr>
            <a:endParaRPr lang="pt-BR" sz="5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909638" lvl="2" indent="-171450" algn="just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  <a:tab pos="98901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Melhorar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 nível de qualidade do ensino. </a:t>
            </a:r>
          </a:p>
          <a:p>
            <a:pPr marL="738188" lvl="2" algn="just"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  <a:tab pos="989013" algn="l"/>
              </a:tabLst>
            </a:pPr>
            <a:endParaRPr lang="pt-BR" sz="1800" dirty="0" smtClean="0">
              <a:solidFill>
                <a:schemeClr val="dk1"/>
              </a:solidFill>
            </a:endParaRPr>
          </a:p>
          <a:p>
            <a:pPr marL="438150" lvl="0" indent="-285750" algn="just" rtl="0"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Buscam formular uma proposta pedagógica com a participação do</a:t>
            </a:r>
          </a:p>
          <a:p>
            <a:pPr marL="152400" lvl="0" algn="just" rtl="0"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corpo discente em atividades práticas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lvl="0" indent="-69850" rtl="0">
              <a:lnSpc>
                <a:spcPct val="140000"/>
              </a:lnSpc>
              <a:spcBef>
                <a:spcPts val="600"/>
              </a:spcBef>
              <a:spcAft>
                <a:spcPts val="900"/>
              </a:spcAft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699542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O que são?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>
                <a:solidFill>
                  <a:srgbClr val="FFFFFF"/>
                </a:solidFill>
              </a:rPr>
              <a:t>Cooperativas </a:t>
            </a:r>
            <a:r>
              <a:rPr lang="pt-BR" sz="2400" dirty="0" smtClean="0">
                <a:solidFill>
                  <a:srgbClr val="FFFFFF"/>
                </a:solidFill>
              </a:rPr>
              <a:t>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Shape 278"/>
          <p:cNvSpPr txBox="1"/>
          <p:nvPr/>
        </p:nvSpPr>
        <p:spPr>
          <a:xfrm>
            <a:off x="179512" y="1136862"/>
            <a:ext cx="8666400" cy="4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61950" lvl="0" indent="-209550" algn="just" rtl="0">
              <a:lnSpc>
                <a:spcPct val="150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Têm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por finalidade a convivência, o respeito mútuo,  a solidariedade,  promoção da justiça social, igualdade, autonomia, a cooperação e a realização de objetivos comuns. </a:t>
            </a:r>
            <a:endParaRPr lang="pt-B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52400" lvl="0" algn="just" rtl="0">
              <a:lnSpc>
                <a:spcPct val="150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1950" lvl="0" indent="-209550" algn="just" rtl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São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melhor solução para pais e alunos, pois se tornam menos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onerosas e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realizam uma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educação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comprometida com 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desenvolvimento endógeno da comunidade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resgatando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cidadania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em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plenitude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lvl="0" indent="-69850" rtl="0">
              <a:lnSpc>
                <a:spcPct val="140000"/>
              </a:lnSpc>
              <a:spcBef>
                <a:spcPts val="600"/>
              </a:spcBef>
              <a:spcAft>
                <a:spcPts val="900"/>
              </a:spcAft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380" y="699542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O que são?</a:t>
            </a:r>
          </a:p>
        </p:txBody>
      </p:sp>
    </p:spTree>
    <p:extLst>
      <p:ext uri="{BB962C8B-B14F-4D97-AF65-F5344CB8AC3E}">
        <p14:creationId xmlns:p14="http://schemas.microsoft.com/office/powerpoint/2010/main" val="3999926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312180" y="1923678"/>
            <a:ext cx="8652308" cy="3312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71450" lvl="0" indent="-171450" algn="just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Através das cooperativas escolares, são vivenciados os sete princípios do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cooperativismo:</a:t>
            </a:r>
          </a:p>
          <a:p>
            <a:pPr lvl="0" algn="just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6088" lvl="0" rtl="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Adesão voluntária 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Livre;</a:t>
            </a:r>
            <a:endParaRPr lang="pt-BR" sz="500" dirty="0">
              <a:solidFill>
                <a:schemeClr val="bg2">
                  <a:lumMod val="50000"/>
                </a:schemeClr>
              </a:solidFill>
            </a:endParaRPr>
          </a:p>
          <a:p>
            <a:pPr marL="446088" lvl="0" rtl="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Gestão democrática pelos membros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Participação econômica dos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membros;</a:t>
            </a:r>
          </a:p>
          <a:p>
            <a:pPr marL="446088" lvl="0" rtl="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Autonomia 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Independência;</a:t>
            </a:r>
          </a:p>
          <a:p>
            <a:pPr marL="446088" lvl="0" rtl="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Educação, formação e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informação;</a:t>
            </a:r>
          </a:p>
          <a:p>
            <a:pPr marL="446088" lvl="0" rtl="0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Inter-cooperação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;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b="1" i="1" dirty="0">
                <a:solidFill>
                  <a:schemeClr val="bg2">
                    <a:lumMod val="50000"/>
                  </a:schemeClr>
                </a:solidFill>
              </a:rPr>
              <a:t>7)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Interesse pela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comunidade.</a:t>
            </a:r>
          </a:p>
          <a:p>
            <a:pPr lvl="0" algn="r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</a:rPr>
              <a:t>Fonte: </a:t>
            </a: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</a:rPr>
              <a:t>OCB – Organização das Cooperativas Brasileiras  &lt;</a:t>
            </a:r>
            <a:r>
              <a:rPr lang="pt-BR" sz="900" u="sng" dirty="0" smtClean="0">
                <a:solidFill>
                  <a:schemeClr val="bg2">
                    <a:lumMod val="50000"/>
                  </a:schemeClr>
                </a:solidFill>
              </a:rPr>
              <a:t>http://www.ocb.org.br&gt;</a:t>
            </a:r>
            <a:endParaRPr sz="1200" dirty="0" smtClean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380" y="699542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O que são?</a:t>
            </a:r>
          </a:p>
        </p:txBody>
      </p:sp>
      <p:sp>
        <p:nvSpPr>
          <p:cNvPr id="10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251520" y="1563638"/>
            <a:ext cx="8652308" cy="3312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171450" lvl="0" indent="-171450" algn="just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Refletem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bem a realidade do ensino brasileiro: como as instituições tradicionais não atendem às necessidades básicas da população, as cooperativas educacionais passaram a constituir uma alternativa para a solução do problema do ensino no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país.</a:t>
            </a:r>
          </a:p>
          <a:p>
            <a:pPr lvl="0" algn="just" rtl="0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Além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cobrar mensalidades mais baixas, as cooperativas permitem que os pais participem de forma mais efetiva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na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vida escolar de seus filhos. </a:t>
            </a:r>
            <a:endParaRPr lang="pt-B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200" u="sng" dirty="0" smtClean="0">
                <a:solidFill>
                  <a:schemeClr val="bg2">
                    <a:lumMod val="50000"/>
                  </a:schemeClr>
                </a:solidFill>
              </a:rPr>
              <a:t>Número de Cooperativas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  <a:t>: 282 </a:t>
            </a:r>
            <a:b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200" u="sng" dirty="0" smtClean="0">
                <a:solidFill>
                  <a:schemeClr val="bg2">
                    <a:lumMod val="50000"/>
                  </a:schemeClr>
                </a:solidFill>
              </a:rPr>
              <a:t>Número de Empregos diretos: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  <a:t> 3953 </a:t>
            </a:r>
            <a:b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200" u="sng" dirty="0" smtClean="0">
                <a:solidFill>
                  <a:schemeClr val="bg2">
                    <a:lumMod val="50000"/>
                  </a:schemeClr>
                </a:solidFill>
              </a:rPr>
              <a:t>Número de Cooperados: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</a:rPr>
              <a:t> 52.069                                            </a:t>
            </a:r>
          </a:p>
          <a:p>
            <a:pPr algn="r">
              <a:lnSpc>
                <a:spcPct val="14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</a:rPr>
              <a:t>Fonte: </a:t>
            </a: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</a:rPr>
              <a:t>OCB – Organização das Cooperativas Brasileiras  &lt;</a:t>
            </a:r>
            <a:r>
              <a:rPr lang="pt-BR" sz="900" u="sng" dirty="0" smtClean="0">
                <a:solidFill>
                  <a:schemeClr val="bg2">
                    <a:lumMod val="50000"/>
                  </a:schemeClr>
                </a:solidFill>
              </a:rPr>
              <a:t>http://www.ocb.org.br&gt;</a:t>
            </a:r>
            <a:endParaRPr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380" y="699542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O que são?</a:t>
            </a:r>
          </a:p>
        </p:txBody>
      </p:sp>
      <p:sp>
        <p:nvSpPr>
          <p:cNvPr id="9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66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419622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As escolas cooperativas são regidas pela Lei Federal n.º 2.764/71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</a:t>
            </a:r>
          </a:p>
          <a:p>
            <a:pPr lvl="0" algn="just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lvl="0" indent="-285750" algn="just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As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pessoas, os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pais e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interessados em formar uma cooperativa educacional, devem valer-se dos seguintes requisitos: </a:t>
            </a:r>
            <a:endParaRPr lang="pt-BR" sz="17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 rtl="0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5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00050" lvl="0" indent="-285750" algn="just" rtl="0">
              <a:spcBef>
                <a:spcPts val="0"/>
              </a:spcBef>
              <a:buClr>
                <a:srgbClr val="555555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Constituir, pelo menos, 20 pessoas que pagam a cota-parte, formando o capital da cooperativa.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Essas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pessoas farão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parte da assemblei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a, que elegerá o </a:t>
            </a:r>
            <a:r>
              <a:rPr lang="pt-BR" sz="1400" u="sng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conselho administrativo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e o </a:t>
            </a:r>
            <a:r>
              <a:rPr lang="pt-BR" sz="1400" u="sng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conselho fiscal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da cooperativa, ambos com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mandato de dois anos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 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114300" lvl="0" algn="just" rtl="0">
              <a:spcBef>
                <a:spcPts val="0"/>
              </a:spcBef>
              <a:buClr>
                <a:srgbClr val="555555"/>
              </a:buClr>
              <a:buSzPct val="100000"/>
              <a:buNone/>
            </a:pPr>
            <a:endParaRPr lang="pt-BR" sz="14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00050" lvl="0" indent="-285750" algn="just">
              <a:buClr>
                <a:srgbClr val="555555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Criação do estatuto da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cooperativa e registro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na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Junta Comercial e na Organização das Cooperativas do Estado de São Paulo (</a:t>
            </a:r>
            <a:r>
              <a:rPr lang="pt-BR" sz="1400" dirty="0" err="1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Ocesp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) ou do Estado correspondente. 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114300" lvl="0" algn="just" rtl="0">
              <a:spcBef>
                <a:spcPts val="0"/>
              </a:spcBef>
              <a:buClr>
                <a:srgbClr val="555555"/>
              </a:buClr>
              <a:buSzPct val="100000"/>
              <a:buNone/>
            </a:pPr>
            <a:endParaRPr lang="pt-BR" sz="14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00050" lvl="0" indent="-285750" algn="just" rtl="0">
              <a:spcBef>
                <a:spcPts val="0"/>
              </a:spcBef>
              <a:buClr>
                <a:srgbClr val="555555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Contratação de uma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equipe de educadores, que também pode ser outra cooperativa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, para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executar a linha </a:t>
            </a: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pedagógica já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escolhida pelos pais.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funcionam?</a:t>
            </a:r>
          </a:p>
        </p:txBody>
      </p:sp>
      <p:sp>
        <p:nvSpPr>
          <p:cNvPr id="6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85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1230800" y="3219822"/>
            <a:ext cx="1728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347614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São os pais dos alunos os fundadores da cooperativa e também seus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financiadores.</a:t>
            </a:r>
          </a:p>
          <a:p>
            <a:pPr lvl="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lvl="0" indent="-28575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Para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abertura, cada pai contribui com cerca de R$ 300,00, acrescidos, por mês, do rateio das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despesas.</a:t>
            </a:r>
          </a:p>
          <a:p>
            <a:pPr lvl="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lvl="0" indent="-28575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mensalidade é substituída pelo rateio, que varia de escola para escola e é controlado pelos seus membros. </a:t>
            </a:r>
            <a:endParaRPr lang="pt-BR" sz="17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>
              <a:lnSpc>
                <a:spcPct val="130909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lvl="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Em média, é 40% mais barato que as mensalidades das escolas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particulares.</a:t>
            </a:r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funcionam?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347614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30909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Quando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os filhos saem da escola, os pais deixam a cooperativa e levam o que restou de sua parte no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capital. Novos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alunos significam novos pais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cooperados.</a:t>
            </a:r>
          </a:p>
          <a:p>
            <a:pPr lvl="0" algn="just">
              <a:lnSpc>
                <a:spcPct val="130909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lvl="0" indent="-285750" algn="just">
              <a:lnSpc>
                <a:spcPct val="130909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Os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pais cuidam da escola com dedicação e interesse, como uma construção deles. </a:t>
            </a:r>
            <a:endParaRPr lang="pt-BR" sz="17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 algn="just">
              <a:lnSpc>
                <a:spcPct val="130909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escola é administrada pelos pais por meio de conselhos eleitos, porém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nem todos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os pais trabalham na administração da escola, mas todos estão por perto, com direito a esclarecimentos e a opinar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</a:t>
            </a: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funcionam?</a:t>
            </a:r>
          </a:p>
        </p:txBody>
      </p:sp>
    </p:spTree>
    <p:extLst>
      <p:ext uri="{BB962C8B-B14F-4D97-AF65-F5344CB8AC3E}">
        <p14:creationId xmlns:p14="http://schemas.microsoft.com/office/powerpoint/2010/main" val="147236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727397" y="3435846"/>
            <a:ext cx="7165083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6500" dirty="0">
                <a:solidFill>
                  <a:schemeClr val="bg2">
                    <a:lumMod val="75000"/>
                  </a:schemeClr>
                </a:solidFill>
              </a:rPr>
              <a:t>Jovens nas Cooperativas</a:t>
            </a:r>
          </a:p>
        </p:txBody>
      </p:sp>
    </p:spTree>
    <p:extLst>
      <p:ext uri="{BB962C8B-B14F-4D97-AF65-F5344CB8AC3E}">
        <p14:creationId xmlns:p14="http://schemas.microsoft.com/office/powerpoint/2010/main" val="2450450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36633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Os </a:t>
            </a: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pais que não fizeram parte da fundação das cooperativas usufruem igualmente da participação direta da gestão e abraçam a causa com o mesmo sentido de sucesso educacional</a:t>
            </a: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2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responsabilidade pela execução da linha pedagógica, escolhida pelos pais, cabe ao professor e aos profissionais da área da educação contratados pela cooperativa. 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20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Tem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tido prioridade a adoção do modelo de ensino que se apoia no método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socioconstrutivista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 O cooperativismo é ressaltado como uma construção de valores.</a:t>
            </a:r>
          </a:p>
          <a:p>
            <a:pPr marL="285750" indent="-285750" algn="just">
              <a:lnSpc>
                <a:spcPct val="130909"/>
              </a:lnSpc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funcionam?</a:t>
            </a:r>
          </a:p>
        </p:txBody>
      </p:sp>
      <p:sp>
        <p:nvSpPr>
          <p:cNvPr id="8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94322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Estas escolas não visam lucro, têm como principal objetivo a boa formação do aluno. </a:t>
            </a: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</a:t>
            </a: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sobra de dinheiro vai para melhorar a infraestrutura, quer dos recursos humanos, na capacitação docente, quer dos recursos materiais, na compra de equipamentos, de material didático-pedagógico. </a:t>
            </a: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Nas escolas particulares, o pai paga a mensalidade, praticamente se retrai e aguarda o resultado. Nas cooperativas, eles crescem com a participação, quer da esfera administrativa, quer da pedagógica.</a:t>
            </a: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65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CaixaDeTexto 7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funcionam?</a:t>
            </a:r>
          </a:p>
        </p:txBody>
      </p:sp>
      <p:sp>
        <p:nvSpPr>
          <p:cNvPr id="9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36633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Triplo incentivo</a:t>
            </a: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: da escola, dos pais e dos alunos</a:t>
            </a: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.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5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escola cooperativa é um trabalho interativo entre família e escola. Há um envolvimento produtivo. </a:t>
            </a: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É </a:t>
            </a: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uma escola que precisa mostrar serviço, comprovar um bom rendimento escolar, manter bom conceito. </a:t>
            </a: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pt-BR" sz="16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Revelam </a:t>
            </a: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as estatísticas que as cooperativas educacionais têm demonstrado um padrão muito bom de ensino. Elas criam condições para ter qualidade.</a:t>
            </a: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65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CaixaDeTexto 7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Como funcionam?</a:t>
            </a:r>
          </a:p>
        </p:txBody>
      </p:sp>
      <p:sp>
        <p:nvSpPr>
          <p:cNvPr id="9" name="Shape 27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Cooperativas Educacionais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7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727397" y="3147814"/>
            <a:ext cx="7165083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4500" dirty="0" smtClean="0">
                <a:solidFill>
                  <a:schemeClr val="bg2">
                    <a:lumMod val="75000"/>
                  </a:schemeClr>
                </a:solidFill>
              </a:rPr>
              <a:t>Exemplo de Cooperativa </a:t>
            </a:r>
            <a:r>
              <a:rPr lang="pt-BR" sz="45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pt-BR" sz="4500" dirty="0" smtClean="0">
                <a:solidFill>
                  <a:schemeClr val="bg2">
                    <a:lumMod val="75000"/>
                  </a:schemeClr>
                </a:solidFill>
              </a:rPr>
              <a:t>ducacional</a:t>
            </a:r>
            <a:endParaRPr lang="pt-BR" sz="4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9782"/>
            <a:ext cx="19335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8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subTitle" idx="1"/>
          </p:nvPr>
        </p:nvSpPr>
        <p:spPr>
          <a:xfrm>
            <a:off x="374925" y="1347614"/>
            <a:ext cx="8445547" cy="356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Localizada em Eunápolis (647 km de Salvador, Bahia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);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Nasceu da preocupação e vontade de alguns professores e pais de proporcionarem aos seus filhos um ensino de qualidade com preço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justo;</a:t>
            </a: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Conquista em resposta aos aumentos das mensalidades das escolas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particulares;</a:t>
            </a: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Abordagem educacional qualificada do Ensino Básico ao Médio, com a inovação exercendo papel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fundamental. </a:t>
            </a: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Cooperativa Educacional de Eunápolis (COOEDUC)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147248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Criada e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instituída em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10/03/1992;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Estatutos aprovados e registrados no ano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posterior;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Ensino Médio autorizado e registrado em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1996.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5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46088" algn="just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Preparar </a:t>
            </a:r>
            <a:r>
              <a:rPr lang="pt-BR" sz="14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 aluno para uma formação </a:t>
            </a:r>
            <a:r>
              <a:rPr lang="pt-BR" sz="14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integral;</a:t>
            </a:r>
          </a:p>
          <a:p>
            <a:pPr marL="446088" algn="just">
              <a:buClr>
                <a:schemeClr val="bg1">
                  <a:lumMod val="50000"/>
                </a:schemeClr>
              </a:buClr>
              <a:buSzPct val="90000"/>
              <a:buNone/>
              <a:tabLst>
                <a:tab pos="542925" algn="l"/>
                <a:tab pos="627063" algn="l"/>
              </a:tabLst>
            </a:pPr>
            <a:endParaRPr lang="pt-BR" sz="14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46088" algn="just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Melhorando </a:t>
            </a:r>
            <a:r>
              <a:rPr lang="pt-BR" sz="14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capacitação e preparando-o para o </a:t>
            </a:r>
            <a:r>
              <a:rPr lang="pt-BR" sz="14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vestibular;</a:t>
            </a:r>
          </a:p>
          <a:p>
            <a:pPr marL="446088" algn="just">
              <a:buClr>
                <a:schemeClr val="bg1">
                  <a:lumMod val="50000"/>
                </a:schemeClr>
              </a:buClr>
              <a:buSzPct val="90000"/>
              <a:buNone/>
              <a:tabLst>
                <a:tab pos="542925" algn="l"/>
                <a:tab pos="627063" algn="l"/>
              </a:tabLst>
            </a:pPr>
            <a:endParaRPr lang="pt-BR" sz="1450" dirty="0" smtClean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446088" algn="just"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542925" algn="l"/>
                <a:tab pos="627063" algn="l"/>
              </a:tabLst>
            </a:pPr>
            <a:r>
              <a:rPr lang="pt-BR" sz="14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pt-BR" sz="14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Sempre </a:t>
            </a:r>
            <a:r>
              <a:rPr lang="pt-BR" sz="14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buscando uma ligação com a comunidade para propiciar práticas </a:t>
            </a:r>
            <a:r>
              <a:rPr lang="pt-BR" sz="14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coletivas;</a:t>
            </a:r>
            <a:endParaRPr lang="pt-BR" sz="145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294322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Dificuldades financeiras</a:t>
            </a:r>
            <a:endParaRPr lang="pt-BR" sz="18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Apenas </a:t>
            </a:r>
            <a:r>
              <a:rPr lang="pt-BR" sz="165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170 alunos para todo o Ensino Fundamental e Ensino </a:t>
            </a:r>
            <a:r>
              <a:rPr lang="pt-BR" sz="165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Médio</a:t>
            </a:r>
          </a:p>
          <a:p>
            <a:pPr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endParaRPr lang="pt-BR"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Docentes e a direção da instituição buscaram:</a:t>
            </a:r>
          </a:p>
          <a:p>
            <a:pPr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Criar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um novo layout do espaço físico das salas de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aula</a:t>
            </a:r>
          </a:p>
          <a:p>
            <a:pPr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Reajustar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os trâmites legais de autorização da escola (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desatualizados)</a:t>
            </a:r>
          </a:p>
          <a:p>
            <a:pPr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Professores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que “abraçassem a causa”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</a:p>
          <a:p>
            <a:pPr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Debater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acerca das teorias de educação e metodologias de ensino</a:t>
            </a:r>
          </a:p>
          <a:p>
            <a:pPr marL="285750" indent="-285750" algn="just">
              <a:lnSpc>
                <a:spcPct val="130909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sz="17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 </a:t>
            </a: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- 1999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898355" y="194584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899592" y="309797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914208" y="353001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99592" y="403407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99592" y="446612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689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Fundamentos do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Construtivismo:</a:t>
            </a:r>
            <a:endParaRPr lang="pt-BR" sz="18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114300" lvl="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Instigar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curiosidade do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aluno;</a:t>
            </a:r>
          </a:p>
          <a:p>
            <a:pPr marL="261938" lvl="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Participar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ativamente do próprio aprendizado (experimentação, pesquisa em grupo, desenvolvimento do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raciocínio);</a:t>
            </a:r>
          </a:p>
          <a:p>
            <a:pPr marL="114300" lvl="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Aprendizado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: produto da conexão com o contexto material e social em que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vive;</a:t>
            </a:r>
          </a:p>
          <a:p>
            <a:pPr marL="114300" lvl="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Interações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vivenciadas na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sociedade;</a:t>
            </a:r>
          </a:p>
          <a:p>
            <a:pPr marL="114300" lvl="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Tornar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 escrita e leitura mais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agradáveis.</a:t>
            </a:r>
            <a:endParaRPr lang="pt-BR" sz="16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827584" y="350785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27584" y="19956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827584" y="401191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827584" y="451596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27584" y="249974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95536" y="1319854"/>
            <a:ext cx="7632848" cy="398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000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Proposta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de firmar convênio com o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Sistema Positivo de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</a:rPr>
              <a:t>Ensino</a:t>
            </a:r>
          </a:p>
          <a:p>
            <a:pPr marL="1143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200" b="1" dirty="0">
              <a:solidFill>
                <a:schemeClr val="bg2">
                  <a:lumMod val="50000"/>
                </a:schemeClr>
              </a:solidFill>
            </a:endParaRPr>
          </a:p>
          <a:p>
            <a:pPr marL="627063" lvl="0" indent="952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Propiciou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grandes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mudanças;</a:t>
            </a:r>
          </a:p>
          <a:p>
            <a:pPr marL="627063" lvl="0" indent="952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  De 170 para 360 o número de alunos matriculados.</a:t>
            </a:r>
          </a:p>
          <a:p>
            <a:pPr marL="627063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90000"/>
              <a:buNone/>
            </a:pPr>
            <a:endParaRPr lang="pt-B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Adotou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pt-BR" sz="1800" b="1" dirty="0" err="1">
                <a:solidFill>
                  <a:schemeClr val="bg2">
                    <a:lumMod val="50000"/>
                  </a:schemeClr>
                </a:solidFill>
              </a:rPr>
              <a:t>sócio-interacionismo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(Lev Vygotsky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200" dirty="0">
              <a:solidFill>
                <a:schemeClr val="bg2">
                  <a:lumMod val="50000"/>
                </a:schemeClr>
              </a:solidFill>
            </a:endParaRPr>
          </a:p>
          <a:p>
            <a:pPr marL="627063" lvl="0" indent="85725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Enfatizando a construção do conhecimento numa visão social, histórica e cultural;</a:t>
            </a:r>
          </a:p>
          <a:p>
            <a:pPr marL="627063" lvl="0" indent="85725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 Aprendizado: o homem se forma em contato com a sociedade.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 </a:t>
            </a: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Janeiro 2000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67544" y="1150306"/>
            <a:ext cx="8326481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lnSpc>
                <a:spcPct val="160000"/>
              </a:lnSpc>
              <a:spcBef>
                <a:spcPts val="1000"/>
              </a:spcBef>
              <a:buSzPct val="100000"/>
              <a:buNone/>
            </a:pPr>
            <a:endParaRPr lang="pt-BR" sz="1800" dirty="0"/>
          </a:p>
          <a:p>
            <a:pPr marL="400050" lvl="0" indent="-285750" algn="just">
              <a:lnSpc>
                <a:spcPct val="16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Começou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a receber prêmios de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melhor empresa no ramo educacional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(10 anos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seguidos);</a:t>
            </a:r>
          </a:p>
          <a:p>
            <a:pPr marL="114300" lvl="0">
              <a:lnSpc>
                <a:spcPct val="16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00050" lvl="0" indent="-285750">
              <a:lnSpc>
                <a:spcPct val="16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Reconhecimento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e reestruturação da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escola.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 </a:t>
            </a: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- 2005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>
                <a:solidFill>
                  <a:srgbClr val="FFFFFF"/>
                </a:solidFill>
              </a:rPr>
              <a:t>Jovens nas Cooperativas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38800" y="1203598"/>
            <a:ext cx="8666400" cy="2016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</a:rPr>
              <a:t>Lei </a:t>
            </a:r>
            <a:r>
              <a:rPr lang="pt-BR" sz="16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</a:rPr>
              <a:t>N° 5.764 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</a:rPr>
              <a:t>– Art. 4°</a:t>
            </a:r>
          </a:p>
          <a:p>
            <a:pPr lvl="0" algn="just" rtl="0">
              <a:spcBef>
                <a:spcPts val="0"/>
              </a:spcBef>
              <a:buNone/>
            </a:pPr>
            <a:endParaRPr lang="pt-BR" sz="1800" b="1" dirty="0" smtClean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+mj-lt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pt-BR" sz="16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</a:rPr>
              <a:t>As </a:t>
            </a:r>
            <a:r>
              <a:rPr lang="pt-BR" sz="16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</a:rPr>
              <a:t>cooperativas são sociedades de pessoas, com forma e natureza jurídica próprias, de natureza civil, não sujeitas a falência, constituídas para prestar serviços aos </a:t>
            </a:r>
            <a:r>
              <a:rPr lang="pt-BR" sz="16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</a:rPr>
              <a:t>associados [...].</a:t>
            </a:r>
          </a:p>
          <a:p>
            <a:pPr lvl="0" algn="r" rtl="0">
              <a:spcBef>
                <a:spcPts val="0"/>
              </a:spcBef>
              <a:buNone/>
            </a:pPr>
            <a:endParaRPr lang="pt-BR" sz="800" dirty="0" smtClean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+mj-lt"/>
              <a:ea typeface="Verdana"/>
              <a:cs typeface="Verdana"/>
              <a:sym typeface="Verdana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pt-BR" sz="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BRASIL</a:t>
            </a:r>
            <a:r>
              <a:rPr lang="pt-BR" sz="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  <a:ea typeface="Verdana"/>
                <a:cs typeface="Verdana"/>
                <a:sym typeface="Verdana"/>
              </a:rPr>
              <a:t>. LEI Nº 5.764, de 16 de dezembro </a:t>
            </a:r>
            <a:r>
              <a:rPr lang="pt-BR" sz="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 1971., Define a Política Nacional de Cooperativismo, institui o regime jurídico das sociedades cooperativas, e dá outras providências. </a:t>
            </a:r>
            <a:r>
              <a:rPr lang="pt-BR" sz="800" b="1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Diário Oficial [da] Republica Federativa do Brasil</a:t>
            </a:r>
            <a:r>
              <a:rPr lang="pt-BR" sz="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pt-BR" sz="800" b="1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Brasília, DF.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38800" y="2952328"/>
            <a:ext cx="8607600" cy="1995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/>
            <a:r>
              <a:rPr lang="pt-BR" sz="1800" i="1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Internacional </a:t>
            </a:r>
            <a:r>
              <a:rPr lang="pt-BR" sz="1800" i="1" dirty="0" err="1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Co-operative</a:t>
            </a:r>
            <a:r>
              <a:rPr lang="pt-BR" sz="1800" i="1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+mj-lt"/>
                <a:ea typeface="Roboto"/>
                <a:cs typeface="Roboto"/>
                <a:sym typeface="Roboto"/>
              </a:rPr>
              <a:t> Alliance</a:t>
            </a:r>
          </a:p>
          <a:p>
            <a:pPr algn="just"/>
            <a:endParaRPr lang="pt-BR" sz="16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pt-BR" sz="16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“</a:t>
            </a:r>
            <a:r>
              <a:rPr lang="pt-BR" sz="1600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A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co-operative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is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an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autonomous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association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of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persons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united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voluntarily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to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meet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their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common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economic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, social,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and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cultural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needs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and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aspirations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through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a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jointly-owned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and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democratically-controlled</a:t>
            </a:r>
            <a:r>
              <a:rPr lang="pt-BR" sz="1600" i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pt-BR" sz="1600" i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enterprise</a:t>
            </a:r>
            <a:r>
              <a:rPr lang="pt-BR" sz="1600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”.</a:t>
            </a:r>
            <a:endParaRPr lang="pt-BR" sz="1600" i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380" y="771549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Definição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49975" y="1131590"/>
            <a:ext cx="8326481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lnSpc>
                <a:spcPct val="160000"/>
              </a:lnSpc>
              <a:spcBef>
                <a:spcPts val="1000"/>
              </a:spcBef>
              <a:buSzPct val="100000"/>
              <a:buNone/>
            </a:pPr>
            <a:endParaRPr lang="pt-BR" sz="1800" dirty="0"/>
          </a:p>
          <a:p>
            <a:pPr marL="400050" lvl="0" indent="-285750">
              <a:lnSpc>
                <a:spcPct val="16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Cerca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de 800 alunos (bolsistas e não bolsistas), em dois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turnos;</a:t>
            </a:r>
          </a:p>
          <a:p>
            <a:pPr marL="114300" lvl="0">
              <a:lnSpc>
                <a:spcPct val="16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114300" lvl="0">
              <a:lnSpc>
                <a:spcPct val="16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00050" lvl="0" indent="-285750" algn="just">
              <a:lnSpc>
                <a:spcPct val="16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78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funcionários: sendo seu corpo docente qualificado e formado por pedagogos e psicopedagogos, acompanhados de uma socióloga/advogada, psicóloga e uma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fonoaudióloga;</a:t>
            </a:r>
            <a:endParaRPr lang="pt-BR" sz="1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 </a:t>
            </a:r>
            <a:r>
              <a:rPr lang="pt-BR" sz="1800" dirty="0" smtClean="0">
                <a:solidFill>
                  <a:schemeClr val="bg2">
                    <a:lumMod val="75000"/>
                  </a:schemeClr>
                </a:solidFill>
              </a:rPr>
              <a:t>- Atualmente </a:t>
            </a:r>
          </a:p>
        </p:txBody>
      </p:sp>
    </p:spTree>
    <p:extLst>
      <p:ext uri="{BB962C8B-B14F-4D97-AF65-F5344CB8AC3E}">
        <p14:creationId xmlns:p14="http://schemas.microsoft.com/office/powerpoint/2010/main" val="2155893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82150" y="1479186"/>
            <a:ext cx="8229600" cy="411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Estrutura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física bem detalhada voltada para uma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“educação do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</a:rPr>
              <a:t>futuro”;</a:t>
            </a:r>
          </a:p>
          <a:p>
            <a:pPr marL="114300" lvl="0" rtl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00050" lvl="0" indent="-285750" rtl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Relatório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do prêmio de competitividade para micro e pequenas empresas (Sebrae):</a:t>
            </a:r>
          </a:p>
          <a:p>
            <a:pPr marL="712788" lvl="0">
              <a:lnSpc>
                <a:spcPct val="15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	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Todas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as salas de aula possuem recursos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digitais;</a:t>
            </a:r>
          </a:p>
          <a:p>
            <a:pPr marL="712788" lvl="0">
              <a:lnSpc>
                <a:spcPct val="15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pt-BR" sz="1500" dirty="0" err="1" smtClean="0">
                <a:solidFill>
                  <a:schemeClr val="bg2">
                    <a:lumMod val="50000"/>
                  </a:schemeClr>
                </a:solidFill>
              </a:rPr>
              <a:t>AppleTV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1500" dirty="0" err="1">
                <a:solidFill>
                  <a:schemeClr val="bg2">
                    <a:lumMod val="50000"/>
                  </a:schemeClr>
                </a:solidFill>
              </a:rPr>
              <a:t>AirPort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 Time Capsule, </a:t>
            </a:r>
            <a:r>
              <a:rPr lang="pt-BR" sz="1500" dirty="0" err="1">
                <a:solidFill>
                  <a:schemeClr val="bg2">
                    <a:lumMod val="50000"/>
                  </a:schemeClr>
                </a:solidFill>
              </a:rPr>
              <a:t>tablets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, projetores com som e imagem de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cinema;</a:t>
            </a:r>
          </a:p>
          <a:p>
            <a:pPr marL="712788" lvl="0">
              <a:lnSpc>
                <a:spcPct val="15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  Apoio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da plataforma de pesquisa e ensino Uno </a:t>
            </a:r>
            <a:r>
              <a:rPr lang="pt-BR" sz="1500" dirty="0" err="1" smtClean="0">
                <a:solidFill>
                  <a:schemeClr val="bg2">
                    <a:lumMod val="50000"/>
                  </a:schemeClr>
                </a:solidFill>
              </a:rPr>
              <a:t>International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712788" lvl="0">
              <a:lnSpc>
                <a:spcPct val="15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  Alfabetização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bilíngue (inglês e português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pt-BR" sz="15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66" y="608861"/>
            <a:ext cx="3117638" cy="95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131590"/>
            <a:ext cx="8229600" cy="396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7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Missão</a:t>
            </a:r>
          </a:p>
          <a:p>
            <a:pPr marL="152400" lvl="0" algn="ctr" rtl="0">
              <a:lnSpc>
                <a:spcPct val="170000"/>
              </a:lnSpc>
              <a:buSzPct val="100000"/>
              <a:buNone/>
            </a:pPr>
            <a:r>
              <a:rPr lang="pt-BR" sz="1300" b="1" dirty="0">
                <a:solidFill>
                  <a:schemeClr val="bg2">
                    <a:lumMod val="50000"/>
                  </a:schemeClr>
                </a:solidFill>
              </a:rPr>
              <a:t>Orientar para a formação de cidadãos conscientes, transformadores e comprometidos com os princípios ético-sociais e </a:t>
            </a:r>
            <a:r>
              <a:rPr lang="pt-BR" sz="1300" b="1" dirty="0" smtClean="0">
                <a:solidFill>
                  <a:schemeClr val="bg2">
                    <a:lumMod val="50000"/>
                  </a:schemeClr>
                </a:solidFill>
              </a:rPr>
              <a:t>cooperativistas</a:t>
            </a:r>
          </a:p>
          <a:p>
            <a:pPr marL="152400" lvl="0" algn="ctr" rtl="0">
              <a:lnSpc>
                <a:spcPct val="170000"/>
              </a:lnSpc>
              <a:buSzPct val="100000"/>
              <a:buNone/>
            </a:pPr>
            <a:endParaRPr lang="pt-BR" sz="5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rtl="0">
              <a:lnSpc>
                <a:spcPct val="17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Visão</a:t>
            </a:r>
          </a:p>
          <a:p>
            <a:pPr marL="152400" lvl="0" algn="ctr" rtl="0">
              <a:lnSpc>
                <a:spcPct val="170000"/>
              </a:lnSpc>
              <a:buSzPct val="100000"/>
              <a:buNone/>
            </a:pPr>
            <a:r>
              <a:rPr lang="pt-BR" sz="1300" b="1" dirty="0">
                <a:solidFill>
                  <a:schemeClr val="bg2">
                    <a:lumMod val="50000"/>
                  </a:schemeClr>
                </a:solidFill>
              </a:rPr>
              <a:t>Fazer da Cooperativa Educacional de Eunápolis uma instituição que atenda a comunidade escolar, em todos os níveis, primando pela qualidade de ensino, na força </a:t>
            </a:r>
            <a:r>
              <a:rPr lang="pt-BR" sz="1300" b="1" dirty="0" smtClean="0">
                <a:solidFill>
                  <a:schemeClr val="bg2">
                    <a:lumMod val="50000"/>
                  </a:schemeClr>
                </a:solidFill>
              </a:rPr>
              <a:t>cooperativa</a:t>
            </a:r>
          </a:p>
          <a:p>
            <a:pPr marL="152400" lvl="0" algn="ctr" rtl="0">
              <a:lnSpc>
                <a:spcPct val="170000"/>
              </a:lnSpc>
              <a:buSzPct val="100000"/>
              <a:buNone/>
            </a:pPr>
            <a:endParaRPr lang="pt-BR" sz="5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rtl="0">
              <a:lnSpc>
                <a:spcPct val="17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Valores</a:t>
            </a:r>
          </a:p>
          <a:p>
            <a:pPr marL="152400" lvl="0" algn="ctr">
              <a:lnSpc>
                <a:spcPct val="170000"/>
              </a:lnSpc>
              <a:buSzPct val="100000"/>
              <a:buNone/>
            </a:pPr>
            <a:r>
              <a:rPr lang="pt-BR" sz="1300" b="1" dirty="0">
                <a:solidFill>
                  <a:schemeClr val="bg2">
                    <a:lumMod val="50000"/>
                  </a:schemeClr>
                </a:solidFill>
              </a:rPr>
              <a:t>Os valores que norteiam e dão consistência ao trabalho realizado na COOEDUC são: ajuda mútua, responsabilidade, democracia, igualdade, equidade e solidariedade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Missão, Visão e Valores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683567" y="1635646"/>
            <a:ext cx="7848873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83568" y="2859782"/>
            <a:ext cx="7920880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3568" y="4083918"/>
            <a:ext cx="7848873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ctrTitle"/>
          </p:nvPr>
        </p:nvSpPr>
        <p:spPr>
          <a:xfrm>
            <a:off x="0" y="470925"/>
            <a:ext cx="7772400" cy="80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endParaRPr sz="1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endParaRPr sz="1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endParaRPr sz="1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endParaRPr sz="1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endParaRPr sz="1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b="0">
                <a:latin typeface="Times New Roman"/>
                <a:ea typeface="Times New Roman"/>
                <a:cs typeface="Times New Roman"/>
                <a:sym typeface="Times New Roman"/>
              </a:rPr>
              <a:t> 		  												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buNone/>
            </a:pPr>
            <a:endParaRPr sz="11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45720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0"/>
              <a:t>FINALIDADES E OBJETIVOS SOCIAIS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subTitle" idx="1"/>
          </p:nvPr>
        </p:nvSpPr>
        <p:spPr>
          <a:xfrm>
            <a:off x="404296" y="1290502"/>
            <a:ext cx="8272160" cy="44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Finalidade: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SzPct val="130000"/>
              <a:buNone/>
              <a:tabLst>
                <a:tab pos="62706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Promover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pessoa humana,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na plenitude de seus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valores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fundamentais, notadamente no campo da instrução,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educação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cultura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desenvolvendo valores que alcancem 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cidadania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Promover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(sem discriminação):</a:t>
            </a: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62706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Estímulo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 desenvolvimento de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pessoas íntegras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participantes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cooperativas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interativas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flexíveis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 autônomas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incentivando o fortalecimento dos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 vínculos de solidariedade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humana 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tolerância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recíproca em que se assenta 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vida social;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indent="228600" algn="l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indent="15875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827584" y="19956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825716" y="386789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sp>
        <p:nvSpPr>
          <p:cNvPr id="7" name="Shape 401"/>
          <p:cNvSpPr txBox="1">
            <a:spLocks/>
          </p:cNvSpPr>
          <p:nvPr/>
        </p:nvSpPr>
        <p:spPr>
          <a:xfrm>
            <a:off x="404296" y="858454"/>
            <a:ext cx="8056136" cy="44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SzPct val="130000"/>
            </a:pPr>
            <a:endParaRPr lang="pt-B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</a:rPr>
              <a:t>Promover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(sem discriminação):</a:t>
            </a:r>
          </a:p>
          <a:p>
            <a:pPr marL="525463" indent="17463" algn="just" defTabSz="627063">
              <a:lnSpc>
                <a:spcPct val="200000"/>
              </a:lnSpc>
              <a:buClr>
                <a:schemeClr val="dk1"/>
              </a:buClr>
              <a:tabLst>
                <a:tab pos="361950" algn="l"/>
              </a:tabLst>
            </a:pP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 prestação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serviços na área educacional aos seus associados,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cônjuges,</a:t>
            </a:r>
          </a:p>
          <a:p>
            <a:pPr marL="180975" indent="84138" algn="just" defTabSz="627063">
              <a:lnSpc>
                <a:spcPct val="200000"/>
              </a:lnSpc>
              <a:buClr>
                <a:schemeClr val="dk1"/>
              </a:buClr>
              <a:tabLst>
                <a:tab pos="446088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filhos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dependentes;</a:t>
            </a:r>
          </a:p>
          <a:p>
            <a:pPr marL="101600" algn="just" defTabSz="627063">
              <a:lnSpc>
                <a:spcPct val="200000"/>
              </a:lnSpc>
              <a:buClr>
                <a:schemeClr val="dk1"/>
              </a:buCl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Criação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organização, manutenção e direção de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escolas;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 defTabSz="627063">
              <a:lnSpc>
                <a:spcPct val="200000"/>
              </a:lnSpc>
              <a:buClr>
                <a:schemeClr val="dk1"/>
              </a:buClr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Oferecer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instrução artística, desportiva e opções de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lazer;</a:t>
            </a:r>
          </a:p>
          <a:p>
            <a:pPr marL="265113" indent="180975" algn="just" defTabSz="627063">
              <a:lnSpc>
                <a:spcPct val="200000"/>
              </a:lnSpc>
              <a:buClr>
                <a:schemeClr val="dk1"/>
              </a:buCl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Aplicação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uma filosofia de educação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</a:rPr>
              <a:t>sócio-interacionista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dinâmica, formada de uma consciência social, crítica, solidária, e democrática;</a:t>
            </a:r>
          </a:p>
          <a:p>
            <a:pPr marL="342900" indent="-34290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dk1"/>
              </a:buClr>
              <a:tabLst>
                <a:tab pos="62706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pt-BR" sz="2000" dirty="0" smtClean="0">
              <a:solidFill>
                <a:schemeClr val="dk1"/>
              </a:solidFill>
            </a:endParaRPr>
          </a:p>
          <a:p>
            <a:pPr indent="228600" algn="l">
              <a:lnSpc>
                <a:spcPct val="150000"/>
              </a:lnSpc>
            </a:pPr>
            <a:endParaRPr lang="pt-BR" sz="2000" dirty="0" smtClean="0">
              <a:solidFill>
                <a:schemeClr val="dk1"/>
              </a:solidFill>
            </a:endParaRPr>
          </a:p>
          <a:p>
            <a:pPr indent="158750" algn="l">
              <a:lnSpc>
                <a:spcPct val="150000"/>
              </a:lnSpc>
              <a:buClr>
                <a:schemeClr val="dk1"/>
              </a:buClr>
              <a:buSzPct val="61111"/>
            </a:pPr>
            <a:endParaRPr lang="pt-BR" sz="1800" dirty="0" smtClean="0">
              <a:solidFill>
                <a:schemeClr val="dk1"/>
              </a:solidFill>
            </a:endParaRPr>
          </a:p>
          <a:p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809671" y="19956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827584" y="293179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826347" y="343584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30857" y="393990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subTitle" idx="1"/>
          </p:nvPr>
        </p:nvSpPr>
        <p:spPr>
          <a:xfrm>
            <a:off x="332872" y="1203598"/>
            <a:ext cx="8199568" cy="47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Promover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(sem discriminação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):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tabLst>
                <a:tab pos="808038" algn="l"/>
              </a:tabLst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ensino do cooperativismo aos seus alunos, bem como a difusão do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cooperativismo;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tabLst>
                <a:tab pos="808038" algn="l"/>
              </a:tabLst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tabLst>
                <a:tab pos="808038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 celebração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convênios com entidades especializadas públicas e privadas, visando ao aperfeiçoamento técnico 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profissional;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tabLst>
                <a:tab pos="808038" algn="l"/>
              </a:tabLst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tabLst>
                <a:tab pos="808038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Desenvolvimento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da integração social e a cidadania de seus associados para que se comprometam com a realidade do ambiente natural e social em que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vivem.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-6985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918300" y="19956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925747" y="300379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918301" y="401191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subTitle" idx="1"/>
          </p:nvPr>
        </p:nvSpPr>
        <p:spPr>
          <a:xfrm>
            <a:off x="467544" y="1203598"/>
            <a:ext cx="8090904" cy="38884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A Cooperativa poderá: </a:t>
            </a: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000" b="1" dirty="0" smtClean="0">
                <a:solidFill>
                  <a:schemeClr val="dk1"/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Associar-se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outra cooperativa visando beneficiar seus associados, bem como ao fortalecimento e expansão do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cooperativismo;</a:t>
            </a: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Participar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sociedades não cooperativas para implementar e fortalecer os seus objetivos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sociais; </a:t>
            </a: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Celebrar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contratos ou convênios com órgãos e instituições governamentais visando a parcerias tecnológicas, intelectuais, financeiras, sociais, de serviços, materiais e de instalação física.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918300" y="19956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918300" y="300379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918299" y="401191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subTitle" idx="1"/>
          </p:nvPr>
        </p:nvSpPr>
        <p:spPr>
          <a:xfrm>
            <a:off x="310088" y="1178691"/>
            <a:ext cx="8294360" cy="38413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São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incompatíveis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com os fins da Cooperativa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SzPct val="130000"/>
            </a:pPr>
            <a:endParaRPr lang="pt-BR" sz="500" dirty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Manifestações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individualistas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que denotem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falsos valores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da pessoa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humana;</a:t>
            </a: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Induzimento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especulação e ao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consumismo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	A discriminação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por critérios elitistas ou seletivos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</a:rPr>
              <a:t>sócio-econômicos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religiosos, raciais 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ideológicos;</a:t>
            </a: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defTabSz="627063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O intuito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lucro pessoal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e a obtenção de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vantagens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pessoais.</a:t>
            </a:r>
          </a:p>
          <a:p>
            <a:pPr lvl="0" algn="just">
              <a:spcBef>
                <a:spcPts val="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746311" y="206769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746311" y="278777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764031" y="336383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764032" y="437195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ctrTitle"/>
          </p:nvPr>
        </p:nvSpPr>
        <p:spPr>
          <a:xfrm>
            <a:off x="174275" y="92700"/>
            <a:ext cx="8053800" cy="55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 b="0"/>
              <a:t>ASSOCIADOS: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subTitle" idx="1"/>
          </p:nvPr>
        </p:nvSpPr>
        <p:spPr>
          <a:xfrm>
            <a:off x="323528" y="1206510"/>
            <a:ext cx="8352928" cy="46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Ingresso na cooperativa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de qualquer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</a:rPr>
              <a:t>pessoa física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que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SzPct val="130000"/>
            </a:pPr>
            <a:endParaRPr sz="500" dirty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712788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Inscreva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seus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dependentes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como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alunos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desta instituição e não exerça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que possam prejudicar ou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colidir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com os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interesses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Cooperativa;</a:t>
            </a: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712788" algn="l"/>
              </a:tabLst>
            </a:pPr>
            <a:endParaRPr lang="pt-BR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712788" algn="l"/>
              </a:tabLs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Exerça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profissionalmente o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magistério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ou outra atividade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pedagógica;</a:t>
            </a: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712788" algn="l"/>
              </a:tabLst>
            </a:pPr>
            <a:endParaRPr lang="pt-BR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712788" algn="l"/>
              </a:tabLst>
            </a:pP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	Número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 associados será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ilimitado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observando-se, porém, 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capacidade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de prestação de serviços, não podendo, todavia, ter o número mínimo i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nferior a 20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(vinte pessoas físicas).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827584" y="19956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827584" y="300379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27584" y="365187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subTitle" idx="1"/>
          </p:nvPr>
        </p:nvSpPr>
        <p:spPr>
          <a:xfrm>
            <a:off x="395536" y="1166934"/>
            <a:ext cx="8280920" cy="486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Para associar-se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:</a:t>
            </a:r>
            <a:endParaRPr sz="1800" dirty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	Preencher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Proposta de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Adesão;</a:t>
            </a:r>
          </a:p>
          <a:p>
            <a:pPr marL="446088" lvl="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</a:tabLst>
            </a:pPr>
            <a:endParaRPr lang="pt-BR" sz="8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</a:tabLs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Aprovada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 proposta de admissão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, o candidato subscreverá as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quotas-partes do capital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e assinará documento de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matrícula;</a:t>
            </a:r>
          </a:p>
          <a:p>
            <a:pPr marL="446088" lvl="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</a:tabLst>
            </a:pPr>
            <a:endParaRPr lang="pt-BR" sz="8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</a:tabLs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garantia e a efetivação da matrícula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do aluno estarão condicionadas à assinatura, pelo associado, do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Contrato de Prestação de Serviço,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estando este em dia com as suas obrigações para com 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Cooperativa;</a:t>
            </a:r>
          </a:p>
          <a:p>
            <a:pPr marL="446088" lvl="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tabLst>
                <a:tab pos="712788" algn="l"/>
              </a:tabLst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712788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O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associado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adquire todos os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direitos e assume todos os deveres e obrigações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decorrentes da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lei.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None/>
            </a:pPr>
            <a:endParaRPr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</a:rPr>
              <a:t>Jovens nas Cooperativas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95536" y="1653334"/>
            <a:ext cx="6768752" cy="25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Adesão voluntária e livre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endParaRPr lang="pt-BR" sz="12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Gestão democrática e livre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endParaRPr lang="pt-BR" sz="12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Participação econômica dos 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membros;</a:t>
            </a: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endParaRPr lang="pt-BR" sz="12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Autonomia e independência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endParaRPr lang="pt-BR" sz="12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Educação, formação e informação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endParaRPr lang="pt-BR" sz="12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 err="1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Intercooperação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endParaRPr lang="pt-BR" sz="12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buClr>
                <a:srgbClr val="333333"/>
              </a:buClr>
              <a:buSzPct val="100000"/>
              <a:buFont typeface="Roboto"/>
              <a:buAutoNum type="arabicPeriod"/>
            </a:pPr>
            <a:r>
              <a:rPr lang="pt-BR" sz="1800" dirty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Interesse pela comunidade</a:t>
            </a:r>
            <a:r>
              <a:rPr lang="pt-BR" sz="1800" dirty="0" smtClean="0">
                <a:solidFill>
                  <a:schemeClr val="tx2">
                    <a:lumMod val="25000"/>
                  </a:schemeClr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lang="pt-BR" sz="1800" dirty="0">
              <a:solidFill>
                <a:schemeClr val="tx2">
                  <a:lumMod val="25000"/>
                </a:schemeClr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2" name="Picture 4" descr="http://icao.coop/images/main/banner_co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55926"/>
            <a:ext cx="2357636" cy="7807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Princípios do cooperativismo – Internacional </a:t>
            </a:r>
            <a:r>
              <a:rPr lang="pt-BR" sz="2200" dirty="0" err="1" smtClean="0">
                <a:solidFill>
                  <a:schemeClr val="bg2">
                    <a:lumMod val="75000"/>
                  </a:schemeClr>
                </a:solidFill>
              </a:rPr>
              <a:t>Co-operative</a:t>
            </a: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 Alliance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ctrTitle"/>
          </p:nvPr>
        </p:nvSpPr>
        <p:spPr>
          <a:xfrm>
            <a:off x="474625" y="137199"/>
            <a:ext cx="7442100" cy="57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156845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 b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ireitos</a:t>
            </a:r>
            <a:r>
              <a:rPr lang="pt-BR" sz="2000" b="0">
                <a:latin typeface="Times New Roman"/>
                <a:ea typeface="Times New Roman"/>
                <a:cs typeface="Times New Roman"/>
                <a:sym typeface="Times New Roman"/>
              </a:rPr>
              <a:t> dos associados: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subTitle" idx="1"/>
          </p:nvPr>
        </p:nvSpPr>
        <p:spPr>
          <a:xfrm>
            <a:off x="170400" y="1275606"/>
            <a:ext cx="8506056" cy="31240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indent="-342900" algn="just"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Para associar-se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01600" algn="just"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2925" lvl="0" indent="84138" algn="just" defTabSz="808038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Solicitar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matrícula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para si, para seus descendentes, dependentes legais e outros, nos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cursos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oferecidos pela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cooperativa;</a:t>
            </a:r>
          </a:p>
          <a:p>
            <a:pPr marL="542925" lvl="0" indent="84138" algn="just" defTabSz="808038" rtl="0">
              <a:lnSpc>
                <a:spcPct val="2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Participar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da </a:t>
            </a:r>
            <a:r>
              <a:rPr lang="pt-BR" sz="1600" b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Assembléia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Geral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, com direito de voz 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voto;</a:t>
            </a:r>
          </a:p>
          <a:p>
            <a:pPr marL="542925" lvl="0" indent="84138" algn="just" defTabSz="808038" rtl="0">
              <a:lnSpc>
                <a:spcPct val="2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Votar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em candidatos para os cargos eletivos da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Cooperativa;</a:t>
            </a:r>
          </a:p>
          <a:p>
            <a:pPr marL="542925" lvl="0" indent="84138" algn="just" defTabSz="808038" rtl="0">
              <a:lnSpc>
                <a:spcPct val="2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Ser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votado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para os cargos eletivos da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Cooperativa</a:t>
            </a:r>
          </a:p>
          <a:p>
            <a:pPr marL="542925" lvl="0" indent="84138" algn="just" defTabSz="808038" rtl="0">
              <a:lnSpc>
                <a:spcPct val="2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Apresentar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propostas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aos órgãos da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Cooperativa.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ctrTitle"/>
          </p:nvPr>
        </p:nvSpPr>
        <p:spPr>
          <a:xfrm>
            <a:off x="263275" y="70448"/>
            <a:ext cx="8195100" cy="85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156845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Deveres e obrigações do associado:</a:t>
            </a:r>
          </a:p>
          <a:p>
            <a:pPr lv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subTitle" idx="1"/>
          </p:nvPr>
        </p:nvSpPr>
        <p:spPr>
          <a:xfrm>
            <a:off x="251520" y="1203598"/>
            <a:ext cx="8590200" cy="33841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7350" indent="-28575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Para associar-se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01600" algn="l">
              <a:buClr>
                <a:schemeClr val="dk1"/>
              </a:buClr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446088" algn="l"/>
                <a:tab pos="712788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	Subscrever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 integralizar as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quotas-partes do Capital Social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e contribuir com taxas para cobertura de dispêndios, despesas, custos e encargos operacionais que forem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estabelecidos;</a:t>
            </a:r>
          </a:p>
          <a:p>
            <a:pPr marL="446088" lvl="0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tabLst>
                <a:tab pos="446088" algn="l"/>
                <a:tab pos="712788" algn="l"/>
              </a:tabLst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446088" algn="l"/>
                <a:tab pos="712788" algn="l"/>
              </a:tabLs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Cumprir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disposições deste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Estatuto;</a:t>
            </a:r>
          </a:p>
          <a:p>
            <a:pPr marL="446088" lvl="0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tabLst>
                <a:tab pos="446088" algn="l"/>
                <a:tab pos="712788" algn="l"/>
              </a:tabLst>
            </a:pPr>
            <a:endParaRPr lang="pt-BR" sz="8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446088" algn="l"/>
                <a:tab pos="712788" algn="l"/>
              </a:tabLs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Satisfazer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pontualmente seus compromissos para com a cooperativa,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dentre os quais o de participar ativamente de sua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vida societária e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negocial;</a:t>
            </a:r>
          </a:p>
          <a:p>
            <a:pPr marL="446088" lvl="0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tabLst>
                <a:tab pos="446088" algn="l"/>
                <a:tab pos="712788" algn="l"/>
              </a:tabLst>
            </a:pPr>
            <a:endParaRPr lang="pt-BR" sz="8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46088" lvl="0" indent="96838" algn="l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  <a:tabLst>
                <a:tab pos="446088" algn="l"/>
                <a:tab pos="712788" algn="l"/>
              </a:tabLst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Prestar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às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atividades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realizadas em função da Cooperativa;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179512" y="1203598"/>
            <a:ext cx="8343000" cy="43268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O Capital Social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SzPct val="130000"/>
            </a:pPr>
            <a:endParaRPr sz="800" b="1" dirty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101600" lvl="0" algn="just" defTabSz="712788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627063" algn="l"/>
              </a:tabLst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	Dividido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em quotas-partes,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não terá limite quanto ao máximo,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variando conforme o numero de quotas-partes subscritas e integralizadas, mas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não poderá ser inferior a R$15.000,00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(quinze mil reais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);</a:t>
            </a:r>
          </a:p>
          <a:p>
            <a:pPr marL="101600" lvl="0" algn="just" defTabSz="712788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627063" algn="l"/>
              </a:tabLst>
            </a:pPr>
            <a:endParaRPr lang="pt-BR" sz="800" dirty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101600" lvl="0" algn="just" defTabSz="712788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627063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Cada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quota-parte do Capital Social terá o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valor unitário de R$ 1,00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(hum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real);</a:t>
            </a:r>
          </a:p>
          <a:p>
            <a:pPr marL="101600" lvl="0" algn="just" defTabSz="712788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627063" algn="l"/>
              </a:tabLst>
            </a:pPr>
            <a:endParaRPr lang="pt-BR" sz="800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101600" lvl="0" algn="just" defTabSz="712788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tabLst>
                <a:tab pos="627063" algn="l"/>
              </a:tabLs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Ao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ser admitido, cada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associado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deverá subscrever,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no mínimo, 10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(dez) quotas-partes do Capital Social.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Estatuto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610323" y="206769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611560" y="336383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10322" y="393990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374848" y="1203598"/>
            <a:ext cx="8157592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300" dirty="0" smtClean="0">
                <a:solidFill>
                  <a:srgbClr val="333333"/>
                </a:solidFill>
              </a:rPr>
              <a:t>I </a:t>
            </a:r>
            <a:r>
              <a:rPr lang="pt-BR" sz="1300" dirty="0">
                <a:solidFill>
                  <a:srgbClr val="333333"/>
                </a:solidFill>
              </a:rPr>
              <a:t>– direção;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300" dirty="0">
                <a:solidFill>
                  <a:srgbClr val="333333"/>
                </a:solidFill>
              </a:rPr>
              <a:t>II – apoio pedagógico;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300" dirty="0">
                <a:solidFill>
                  <a:srgbClr val="333333"/>
                </a:solidFill>
              </a:rPr>
              <a:t>III – apoio administrativo;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300" dirty="0">
                <a:solidFill>
                  <a:srgbClr val="333333"/>
                </a:solidFill>
              </a:rPr>
              <a:t>Secretaria, tesouraria e atividades complementares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300" dirty="0">
                <a:solidFill>
                  <a:srgbClr val="333333"/>
                </a:solidFill>
              </a:rPr>
              <a:t>IV – assistência escolar;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300" dirty="0">
                <a:solidFill>
                  <a:srgbClr val="333333"/>
                </a:solidFill>
              </a:rPr>
              <a:t>V- corpo </a:t>
            </a:r>
            <a:r>
              <a:rPr lang="pt-BR" sz="1300" dirty="0" smtClean="0">
                <a:solidFill>
                  <a:srgbClr val="333333"/>
                </a:solidFill>
              </a:rPr>
              <a:t>docente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500" dirty="0"/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Grêmio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</a:rPr>
              <a:t>Estudantil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None/>
              <a:tabLst>
                <a:tab pos="627063" algn="l"/>
              </a:tabLst>
            </a:pP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</a:rPr>
              <a:t>      </a:t>
            </a:r>
            <a:r>
              <a:rPr lang="pt-BR" sz="16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É organização que representa os interesses dos estudantes na escola:</a:t>
            </a:r>
          </a:p>
          <a:p>
            <a:pPr marL="285750" lvl="0" indent="-200025" algn="just" defTabSz="542925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3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Aumenta a </a:t>
            </a:r>
            <a:r>
              <a:rPr lang="pt-BR" sz="1300" dirty="0">
                <a:solidFill>
                  <a:srgbClr val="333333"/>
                </a:solidFill>
                <a:highlight>
                  <a:srgbClr val="FFFFFF"/>
                </a:highlight>
              </a:rPr>
              <a:t>participação dos alunos nas atividades de sua </a:t>
            </a:r>
            <a:r>
              <a:rPr lang="pt-BR" sz="13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escola;</a:t>
            </a:r>
            <a:endParaRPr lang="pt-BR" sz="13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85750" lvl="0" indent="-200025" algn="just" defTabSz="542925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3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Participação </a:t>
            </a:r>
            <a:r>
              <a:rPr lang="pt-BR" sz="1300" dirty="0">
                <a:solidFill>
                  <a:srgbClr val="333333"/>
                </a:solidFill>
                <a:highlight>
                  <a:srgbClr val="FFFFFF"/>
                </a:highlight>
              </a:rPr>
              <a:t>junto com pais, funcionários, professores, coordenadores e diretores – da programação e da construção das regras dentro da </a:t>
            </a:r>
            <a:r>
              <a:rPr lang="pt-BR" sz="13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escola</a:t>
            </a:r>
            <a:endParaRPr lang="pt-BR"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Estrutura Funcional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539552" y="379588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395536" y="1233215"/>
            <a:ext cx="8208912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 algn="just">
              <a:lnSpc>
                <a:spcPct val="11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2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14300" lvl="0" algn="just" defTabSz="712788">
              <a:lnSpc>
                <a:spcPct val="115000"/>
              </a:lnSpc>
              <a:spcBef>
                <a:spcPts val="1000"/>
              </a:spcBef>
              <a:buSzPct val="100000"/>
              <a:buNone/>
              <a:tabLst>
                <a:tab pos="808038" algn="l"/>
              </a:tabLst>
            </a:pP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Cursos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oferecidos</a:t>
            </a:r>
          </a:p>
          <a:p>
            <a:pPr marL="400050" lvl="0" indent="-285750" algn="just" rtl="0">
              <a:lnSpc>
                <a:spcPct val="11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Educação infantil, Fundamental I (2</a:t>
            </a:r>
            <a:r>
              <a:rPr lang="pt-BR" sz="1600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ao 5</a:t>
            </a:r>
            <a:r>
              <a:rPr lang="pt-BR" sz="1600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ano), Fundamental II (6</a:t>
            </a:r>
            <a:r>
              <a:rPr lang="pt-BR" sz="1600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ao 9</a:t>
            </a:r>
            <a:r>
              <a:rPr lang="pt-BR" sz="1600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ano) e Ensino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Médio.</a:t>
            </a:r>
          </a:p>
          <a:p>
            <a:pPr marL="114300" lvl="0" algn="just" rtl="0">
              <a:lnSpc>
                <a:spcPct val="11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None/>
            </a:pPr>
            <a:endParaRPr lang="pt-BR" sz="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14300" lvl="0" algn="just" rtl="0">
              <a:lnSpc>
                <a:spcPct val="115000"/>
              </a:lnSpc>
              <a:spcBef>
                <a:spcPts val="1000"/>
              </a:spcBef>
              <a:buSzPct val="100000"/>
              <a:buNone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Projetos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sociais: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incentivam a prática da cidadania, criando espaços de relações saudáveis e solidárias</a:t>
            </a:r>
          </a:p>
          <a:p>
            <a:pPr marL="400050" lvl="0" indent="-285750" algn="just">
              <a:lnSpc>
                <a:spcPct val="11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Consciência negra, dia da família na escola, feira da cooperação, Festa Junina, mostra de talentos, Páscoa solidária, jogando com a matemática, viva a melhor idade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Atividades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1042371" y="163564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115616" y="300379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699542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Atividades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8" y="1203598"/>
            <a:ext cx="4590454" cy="234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69" y="3040162"/>
            <a:ext cx="4012492" cy="21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14" y="889447"/>
            <a:ext cx="4230068" cy="22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63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subTitle" idx="1"/>
          </p:nvPr>
        </p:nvSpPr>
        <p:spPr>
          <a:xfrm>
            <a:off x="179512" y="1347614"/>
            <a:ext cx="8365500" cy="33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>
                <a:solidFill>
                  <a:schemeClr val="bg2">
                    <a:lumMod val="50000"/>
                  </a:schemeClr>
                </a:solidFill>
              </a:rPr>
              <a:t>Primeira participação no MPE Brasil: 2009 - vencedora na etapa </a:t>
            </a:r>
            <a:r>
              <a:rPr lang="pt-BR" sz="1750" b="1" dirty="0">
                <a:solidFill>
                  <a:schemeClr val="bg2">
                    <a:lumMod val="50000"/>
                  </a:schemeClr>
                </a:solidFill>
              </a:rPr>
              <a:t>estadual</a:t>
            </a:r>
            <a:r>
              <a:rPr lang="pt-BR" sz="1750" dirty="0">
                <a:solidFill>
                  <a:schemeClr val="bg2">
                    <a:lumMod val="50000"/>
                  </a:schemeClr>
                </a:solidFill>
              </a:rPr>
              <a:t>, na categoria Serviços de </a:t>
            </a: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Educação;</a:t>
            </a: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175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45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Melhora </a:t>
            </a:r>
            <a:r>
              <a:rPr lang="pt-BR" sz="1750" dirty="0">
                <a:solidFill>
                  <a:schemeClr val="bg2">
                    <a:lumMod val="50000"/>
                  </a:schemeClr>
                </a:solidFill>
              </a:rPr>
              <a:t>significativa  da sua gestão com o apoio do </a:t>
            </a: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Sebrae;</a:t>
            </a:r>
          </a:p>
          <a:p>
            <a:pPr marL="101600" lvl="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1750" dirty="0">
              <a:solidFill>
                <a:schemeClr val="bg2">
                  <a:lumMod val="50000"/>
                </a:schemeClr>
              </a:solidFill>
            </a:endParaRPr>
          </a:p>
          <a:p>
            <a:pPr marL="4445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Promove </a:t>
            </a:r>
            <a:r>
              <a:rPr lang="pt-BR" sz="1750" dirty="0">
                <a:solidFill>
                  <a:schemeClr val="bg2">
                    <a:lumMod val="50000"/>
                  </a:schemeClr>
                </a:solidFill>
              </a:rPr>
              <a:t>a formação continuada de professores por meio de uma plataforma do Serviço Nacional de Aprendizagem do Cooperativismo – </a:t>
            </a: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SESCOOP.</a:t>
            </a:r>
            <a:endParaRPr lang="pt-BR" sz="175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Resultados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5605125" y="1963500"/>
            <a:ext cx="3013125" cy="2753624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Shape 473"/>
          <p:cNvSpPr/>
          <p:nvPr/>
        </p:nvSpPr>
        <p:spPr>
          <a:xfrm>
            <a:off x="347077" y="546602"/>
            <a:ext cx="4102200" cy="2715199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Shape 283"/>
          <p:cNvSpPr/>
          <p:nvPr/>
        </p:nvSpPr>
        <p:spPr>
          <a:xfrm>
            <a:off x="38996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36" y="1275606"/>
            <a:ext cx="5719092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1419875" y="254275"/>
            <a:ext cx="6088399" cy="4234650"/>
          </a:xfrm>
          <a:prstGeom prst="rect">
            <a:avLst/>
          </a:prstGeom>
          <a:noFill/>
          <a:ln>
            <a:noFill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510"/>
            <a:ext cx="5724128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04" y="2060617"/>
            <a:ext cx="2836939" cy="23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1"/>
          <p:cNvSpPr txBox="1">
            <a:spLocks/>
          </p:cNvSpPr>
          <p:nvPr/>
        </p:nvSpPr>
        <p:spPr>
          <a:xfrm>
            <a:off x="1383200" y="267494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Exemplo de cooperativa educacional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56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727397" y="3435846"/>
            <a:ext cx="7165083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6500" dirty="0" smtClean="0">
                <a:solidFill>
                  <a:schemeClr val="bg2">
                    <a:lumMod val="75000"/>
                  </a:schemeClr>
                </a:solidFill>
              </a:rPr>
              <a:t>Taxonomia</a:t>
            </a:r>
            <a:endParaRPr lang="pt-BR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47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Jovens </a:t>
            </a:r>
            <a:r>
              <a:rPr lang="pt-BR" sz="2400" dirty="0">
                <a:solidFill>
                  <a:srgbClr val="FFFFFF"/>
                </a:solidFill>
              </a:rPr>
              <a:t>nas Cooperativas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38800" y="742825"/>
            <a:ext cx="8666400" cy="42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pt-BR" sz="24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Cooperativa de Artistas</a:t>
            </a:r>
            <a:r>
              <a:rPr lang="pt-BR" sz="2400" dirty="0">
                <a:solidFill>
                  <a:schemeClr val="dk1"/>
                </a:solidFill>
                <a:highlight>
                  <a:srgbClr val="FFFFFF"/>
                </a:highlight>
              </a:rPr>
              <a:t> - Tiradentes, SP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2400" dirty="0">
                <a:solidFill>
                  <a:schemeClr val="dk1"/>
                </a:solidFill>
                <a:highlight>
                  <a:srgbClr val="FFFFFF"/>
                </a:highlight>
              </a:rPr>
              <a:t>Cooperativa de Alunos Repórteres - Santa Rosa, RS</a:t>
            </a: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49"/>
            <a:ext cx="8789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>
                <a:solidFill>
                  <a:schemeClr val="bg2">
                    <a:lumMod val="75000"/>
                  </a:schemeClr>
                </a:solidFill>
              </a:rPr>
              <a:t>Cooperativa como meio de alcançar um objetivo e alternativa à competição e ao desemprego.</a:t>
            </a:r>
          </a:p>
        </p:txBody>
      </p:sp>
    </p:spTree>
    <p:extLst>
      <p:ext uri="{BB962C8B-B14F-4D97-AF65-F5344CB8AC3E}">
        <p14:creationId xmlns:p14="http://schemas.microsoft.com/office/powerpoint/2010/main" val="1907016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  <p:sp>
        <p:nvSpPr>
          <p:cNvPr id="8" name="Shape 467"/>
          <p:cNvSpPr txBox="1">
            <a:spLocks noGrp="1"/>
          </p:cNvSpPr>
          <p:nvPr>
            <p:ph type="subTitle" idx="1"/>
          </p:nvPr>
        </p:nvSpPr>
        <p:spPr>
          <a:xfrm>
            <a:off x="179512" y="1347614"/>
            <a:ext cx="8365500" cy="33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5113" lvl="0" indent="-163513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Formação: NATURAL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75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Nasceu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da preocupação e vontade de alguns professores e pais de proporcionarem aos seus filhos um ensino de qualidade com preço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justo;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	I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nfluência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social e ambiental estimulou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sua formação.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87350" lvl="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Tipo de aliança: HORIZONTAL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	O tipo de aliança tem foco na cooperação entre os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associados, pois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ão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os pais dos alunos os fundadores da cooperativa e também seus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financiadores;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Não se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aplicam os </a:t>
            </a: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conceitos tradicionais de competição e 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hierarquia.</a:t>
            </a:r>
            <a:endParaRPr sz="17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827584" y="206769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49117" y="285978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849117" y="386789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849117" y="465998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  <p:sp>
        <p:nvSpPr>
          <p:cNvPr id="10" name="Shape 467"/>
          <p:cNvSpPr txBox="1">
            <a:spLocks noGrp="1"/>
          </p:cNvSpPr>
          <p:nvPr>
            <p:ph type="subTitle" idx="1"/>
          </p:nvPr>
        </p:nvSpPr>
        <p:spPr>
          <a:xfrm>
            <a:off x="179512" y="1275606"/>
            <a:ext cx="8365500" cy="33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5113" lvl="0" indent="-163513" algn="just" rtl="0">
              <a:lnSpc>
                <a:spcPct val="15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Orientação das relações: FINS SOCIAIS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75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Estas escolas não visam lucro, pois têm como principal objetivo a boa formação do aluno;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A sobra de dinheiro é destinada para melhorar a infraestrutura dos recursos humanos e materiais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01600" lvl="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387350" lvl="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Orientação do elo da cadeia: </a:t>
            </a:r>
            <a:r>
              <a:rPr lang="pt-BR" sz="1700" i="1" dirty="0" smtClean="0">
                <a:solidFill>
                  <a:schemeClr val="bg2">
                    <a:lumMod val="50000"/>
                  </a:schemeClr>
                </a:solidFill>
              </a:rPr>
              <a:t>BUYER-DRIVEN</a:t>
            </a: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 (comprador)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</a:pPr>
            <a:r>
              <a:rPr lang="pt-BR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Caráter de atendimento à demanda, pois teve como motivação fundamental oferecer ensino de qualidade de modo a atender expectativas dos pais por um custo acessível em comparação às escolas particulares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827584" y="206769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827584" y="278777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27584" y="408391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  <p:sp>
        <p:nvSpPr>
          <p:cNvPr id="13" name="Shape 467"/>
          <p:cNvSpPr txBox="1">
            <a:spLocks/>
          </p:cNvSpPr>
          <p:nvPr/>
        </p:nvSpPr>
        <p:spPr>
          <a:xfrm>
            <a:off x="179512" y="1131590"/>
            <a:ext cx="8365500" cy="33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163513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Presença de uma organização central: NÃO HÁ ORGANIZAÇÃO CENTRAL	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Quando seus filhos saem da escola, os pais deixam a cooperativa e levam o que restou de sua parte no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capital;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	E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mbora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nem todos os pais tenham participado da criação da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cooperativa,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rotatividade permite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àqueles que não fizeram parte da fundação da escola, a oportunidade de usufruírem igualmente da participação direta da gestão. </a:t>
            </a:r>
            <a:endParaRPr lang="pt-BR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873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Governança: AUTO-ORGANIZAÇÃO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governança não está concentrada em um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agente;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A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relações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ocorrem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conforme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os princípios e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normas de conduta presentes no estatuto estabelecido na institucionalização social da rede. 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827584" y="185167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27584" y="257175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827584" y="415592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827584" y="4587974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  <p:sp>
        <p:nvSpPr>
          <p:cNvPr id="8" name="Shape 467"/>
          <p:cNvSpPr txBox="1">
            <a:spLocks/>
          </p:cNvSpPr>
          <p:nvPr/>
        </p:nvSpPr>
        <p:spPr>
          <a:xfrm>
            <a:off x="179512" y="1426991"/>
            <a:ext cx="8365500" cy="33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163513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Grau de institucionalização: FORMAL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cooperativa possui seu próprio estatuto aprovado e registrado, que abrange (I) Finalidades e Objetivos sociais; (II) Deveres, obrigações e direitos dos associados; (III) Normas referentes ao capital social; (IV) Definição do órgão gestor; (V) Administração escolar; (VI) Conselho fiscal; etc...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pt-BR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873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Unidade de análise: ATOR - Cooperativa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governança não está concentrada em um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agente;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827584" y="213970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21045" y="4371950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  <p:sp>
        <p:nvSpPr>
          <p:cNvPr id="8" name="Shape 467"/>
          <p:cNvSpPr txBox="1">
            <a:spLocks/>
          </p:cNvSpPr>
          <p:nvPr/>
        </p:nvSpPr>
        <p:spPr>
          <a:xfrm>
            <a:off x="179512" y="1426991"/>
            <a:ext cx="8365500" cy="33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163513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Tipo de competição: ENTRE ORGANIZAÇÕES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</a:rPr>
              <a:t>COOEDUC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 tem como concorrente outras cooperativas de educação.</a:t>
            </a: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873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Proximidade: ORGANIZACIONAL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7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associação entre os pais da cooperativa engloba aspectos de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proximidade cultural, social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 e até mesmo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financeira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, pois compartilham de uma </a:t>
            </a:r>
            <a:r>
              <a:rPr lang="pt-BR" sz="1600" u="sng" dirty="0">
                <a:solidFill>
                  <a:schemeClr val="bg2">
                    <a:lumMod val="50000"/>
                  </a:schemeClr>
                </a:solidFill>
              </a:rPr>
              <a:t>mesma realidade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diante da ineficiência da educação pública brasileira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	. 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827584" y="2139702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898355" y="3435846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  <p:sp>
        <p:nvSpPr>
          <p:cNvPr id="12" name="Shape 467"/>
          <p:cNvSpPr txBox="1">
            <a:spLocks/>
          </p:cNvSpPr>
          <p:nvPr/>
        </p:nvSpPr>
        <p:spPr>
          <a:xfrm>
            <a:off x="179512" y="1426991"/>
            <a:ext cx="8365500" cy="33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163513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Necessidades e sinergias das alianças: FORTALECIMENTO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	A associação entre os pais beneficia muito mais do que se cada um pagasse escola particular para seu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filho;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r>
              <a:rPr lang="pt-BR" sz="1750" dirty="0" smtClean="0">
                <a:solidFill>
                  <a:schemeClr val="bg2">
                    <a:lumMod val="50000"/>
                  </a:schemeClr>
                </a:solidFill>
              </a:rPr>
              <a:t> 	Traz ganhos superiores do que os obtidos de forma isolada.</a:t>
            </a:r>
          </a:p>
          <a:p>
            <a:pPr marL="1016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30000"/>
              <a:buNone/>
            </a:pP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827584" y="228371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31677" y="3363838"/>
            <a:ext cx="21726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21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Taxonomia</a:t>
            </a:r>
            <a:endParaRPr lang="pt-BR" sz="24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2613"/>
              </p:ext>
            </p:extLst>
          </p:nvPr>
        </p:nvGraphicFramePr>
        <p:xfrm>
          <a:off x="1115616" y="1419613"/>
          <a:ext cx="6840760" cy="3456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7932"/>
                <a:gridCol w="3542828"/>
              </a:tblGrid>
              <a:tr h="269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Categorização - COOEDUC</a:t>
                      </a:r>
                      <a:endParaRPr lang="pt-BR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Formação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Natural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Tipo de aliança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Horizontal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Orientação das relações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Fins Sociais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Orientação do elo da cadeia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Buyer-driven</a:t>
                      </a:r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(comprador)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8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Presença de uma organização central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Não há presença de uma organização central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Governança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Auto-organização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Grau de institucionalização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Formal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Unidade de análise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Ator - COOEDUC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Tipo de competição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Entre organizações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Proximidade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Organizacional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Necessidade e sinergias das alianças</a:t>
                      </a:r>
                      <a:endParaRPr lang="pt-BR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Fortalecimento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380" y="771550"/>
            <a:ext cx="87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Categorização - </a:t>
            </a:r>
            <a:r>
              <a:rPr lang="pt-BR" sz="1900" dirty="0" smtClean="0">
                <a:solidFill>
                  <a:schemeClr val="bg2">
                    <a:lumMod val="75000"/>
                  </a:schemeClr>
                </a:solidFill>
              </a:rPr>
              <a:t>COOEDUC</a:t>
            </a:r>
          </a:p>
        </p:txBody>
      </p:sp>
    </p:spTree>
    <p:extLst>
      <p:ext uri="{BB962C8B-B14F-4D97-AF65-F5344CB8AC3E}">
        <p14:creationId xmlns:p14="http://schemas.microsoft.com/office/powerpoint/2010/main" val="239661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/>
          <p:nvPr/>
        </p:nvSpPr>
        <p:spPr>
          <a:xfrm>
            <a:off x="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84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4716016" y="279996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2">
                    <a:lumMod val="50000"/>
                  </a:schemeClr>
                </a:solidFill>
              </a:rPr>
              <a:t>OBRIGADO!</a:t>
            </a:r>
            <a:endParaRPr lang="pt-B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1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179512" y="1059582"/>
            <a:ext cx="8489100" cy="417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A Organização das Nações Unidas (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ONU)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define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‘</a:t>
            </a:r>
            <a:r>
              <a:rPr lang="pt-BR" sz="1600" u="sng" dirty="0" smtClean="0">
                <a:solidFill>
                  <a:schemeClr val="bg2">
                    <a:lumMod val="50000"/>
                  </a:schemeClr>
                </a:solidFill>
              </a:rPr>
              <a:t>jovem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’ como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um indivíduo de faixa etária entre 15 e 24 anos.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Para ser jovem empreendedor, a faixa etária considerada está entre 18 a 35 anos.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Atualmente, existe aproximadamente 1 bilhão de jovens, dos quais 34 milhões representam a nova geração brasileira. 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endParaRPr sz="16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42900" algn="just">
              <a:lnSpc>
                <a:spcPct val="11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O Serviço Nacional de Aprendizagem do Cooperativismo (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</a:rPr>
              <a:t>Sescoop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) acredita que o jovem é o </a:t>
            </a:r>
            <a:r>
              <a:rPr lang="pt-BR" sz="1600" i="1" dirty="0">
                <a:solidFill>
                  <a:schemeClr val="bg2">
                    <a:lumMod val="50000"/>
                  </a:schemeClr>
                </a:solidFill>
              </a:rPr>
              <a:t>oxigênio que renova as organizações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154" name="Shape 154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1230800" y="273317"/>
            <a:ext cx="7772400" cy="34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dirty="0">
                <a:solidFill>
                  <a:srgbClr val="FFFFFF"/>
                </a:solidFill>
              </a:rPr>
              <a:t>Jovens nas Cooperativas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467544" y="1322174"/>
            <a:ext cx="7704856" cy="326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O jovem é líder e </a:t>
            </a:r>
            <a:r>
              <a:rPr lang="pt-BR" sz="1800" dirty="0" err="1">
                <a:solidFill>
                  <a:schemeClr val="bg2">
                    <a:lumMod val="50000"/>
                  </a:schemeClr>
                </a:solidFill>
              </a:rPr>
              <a:t>associativista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 por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natureza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550" lvl="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O jovem é curioso 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insatisfeito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550" lvl="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Está sempre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inquieto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550" lvl="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Normalmente tem um apetite maior para o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risco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550" lvl="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Uma menor aversão a mudanças e gosta de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inovar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550" lvl="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Promove encontros e propõe </a:t>
            </a:r>
            <a:r>
              <a:rPr lang="pt-BR" sz="1800" dirty="0" smtClean="0">
                <a:solidFill>
                  <a:schemeClr val="bg2">
                    <a:lumMod val="50000"/>
                  </a:schemeClr>
                </a:solidFill>
              </a:rPr>
              <a:t>novidades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550" lvl="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pt-BR" sz="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</a:rPr>
              <a:t>Agrupado, o jovem é capaz de realizar uma mudança social positiva.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80523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Por que os jovens têm que ser líderes do cooperativismos?</a:t>
            </a:r>
          </a:p>
        </p:txBody>
      </p:sp>
      <p:sp>
        <p:nvSpPr>
          <p:cNvPr id="3" name="AutoShape 2" descr="data:image/jpeg;base64,/9j/4AAQSkZJRgABAQAAAQABAAD/2wCEAAkGBxQQEBQSEBQUFhIVFBcUEhUSFRAUFBUWFRQWFhQVFRQYHCggGB0lHBYVITEhJSkrLi4uFyAzODMsOCgvLisBCgoKDg0OGhAQGy4fHSU4MTc3Nzc1LC0rLTY1Ljc3MSw3Ky0sNyw0Nyw0Ny83Ny43LCw1KzcwMCwuKywrLDQsLP/AABEIAKoBKAMBIgACEQEDEQH/xAAcAAEAAgIDAQAAAAAAAAAAAAAABQYDBAECBwj/xABHEAABAwIDAwgGBggDCQAAAAABAAIDBBEFEiEGMUETIlFhcYGRoQcUMlKxwSRCYnKy0RUjU3OCkuHxM3SzFiVDRFRjg6LC/8QAGwEBAAIDAQEAAAAAAAAAAAAAAAQFAgMGAQf/xAArEQEAAgECBAQFBQAAAAAAAAAAAQIDBBEFEjFBEyJRcSEyobHBFBVhkeH/2gAMAwEAAhEDEQA/APcUREBERAREQEREBERAREQEREBERAREQEREBERAREQEREBERAREQEREBERAREQEREBERAREQEREBERAREQEREBERAREQERdXvAFyQB16IOyLqyQO1aQewgrsgIiICIiAiIgIiICIiAiIgIiICIiAiIgIiICIiAiIgIixzzBo17kGRFHurF0dWdaCTRalFWB92/WGvaFlqqgRtuewdZQZkUb671rj17rQSaLXpKkP04hbCCp7d7YNw9gYyxqJBdgO5jd3KOHbcAcSD0LxjFcVkqH55pHyO6XknwbuaOoBbG3uImbEqkuvzZXRAHgIjkFuj2Se9QHLKp1F7XtMdn0HhGlxaXDW0R55jeZ7+yWw7EXwOzwvdG8cWEi9uBtvHUdF7B6PNs/X2mKewqGC5IsBI3dmA4EaXG7UEdA8Kjmsbqa2NxF0NfTPb+2aw9bZHZHDwcV5gvbHaPRnxXTYtXgtvHniN4nv7e0vo9FwTbesfrAVu+dsqLEJwsqAixSzhuh3roaoINhFhiqWuNgdV1qKoNNuPwQbCLSFYsjKoINlFwDdcoCIiAiIgIiICIiAiIgIiICg8fqMr2jhlv5lTihtp6F0sWaMXey5sN5ad4HXxQQprV0fWqANYsUlcgs2C1pNXG0ccwPZkcfkFv7V1RZJEOBa49923+S09h8NcSamQWBGWIHiDvf2cB3qW2rwt1RCDHrJGczR7wPtN79O8BBBtrVw6u61XfXbXBuCNCDoQeIIXU1yC4YJWEzsHTf8JKtiqOxNC516h4s22WO/G/tO7OHeVbkHz56SsMNNiU9xzZjy8Z6c/t9+fN5dKqRsF9GbdbMR4hT5XkMlju6GU/UJ3h32TYXHUDwXzfiMDmvLdCWktOUgi4NjYjeOtQM2KK239XWcP11suKK96/B1EqtHo1wt1XiUIA5kThNIeAbGQR4uyjvUTspsrPiMvJxZGgWzvkcAGg9DfaceoDwX0JsZsnDhkHJxc57rGWVwAdI4btODRc2bwud5JJ9xYd537MddxLw6TSPmn6M+L12V+ToGvaVoiuWptdeOYO+q9osetuhHw8VCNrutTnKrK+uUthFfykLnH6hIPcL/AqhyVuit+yVKfVSX/8AFLnW+yQGjxAv3oI6PEy85idTqsj65Vdz3QPdFJo5hynrtuI6iLHvXd1bpvQSVZjBjIcDqDcLbGJ5yXH6xv48FVOTdUSNiZq55sOrpJ6gNe5TWP0ho5covyTtYz8W9oPlZBKtrVlbWqrNr1nirMxAGpJsAN5J3AIL/hE2eMnocR5A/Nby08JpTFE1rva3u7Tw7t3ctxAREQEREBERAREQEREBERAUfiOJcnoLX672W1VzZG348FQtpKt2drW31cLoNyvw9sznPIAc7U5NB22UWyjbA5zzGJCBzM5u1hv7WXc7TgVOwOswX6FGV9Q2RrmggOsdCQDdBvsxWcM5RshdbUghpuOrTRZ4NpZHDTIe53yKjtnoyIW5tDxB4a7ljnpGteeTBad9rHI7cTlPTqNOsIGLUxqn55GsDrWuwZSfvG5utehwWNkrXSNL2A6tvYHt6exSsDwQCFgrZy1pIQXOkqGvbzNw0tut0CyrG322bcOjyss6peOY3eGD339XQOKj9ncbPLNvuJynv0+Nl5FjGJy1FXIX3Mz5CMoGZ972DA0a6WAt1KPqMlqxtXrK24RpMWfJNss+Wv1/xxU4rNVOL5ZHyEk3zkkA9TdwHYtSYAHnEBdfWCRvuOpdHzdIHeAVW7TMu3i+OtI22/H9Qzudmtk8d1usFeteiXaeSZz6OdxkyMzxPdq7KCGuYTxHOBF+sdFvGZarTmix6BuXtfog2ZMEHrsxHKTsHJt9yInNqeJdZp6gB1qRpq35426KfjObT/prVtG9p6e68YzTRSxFk5AadxvYg8C09K82rcKcyQiN3KM4OsWnvBVgxfGc9RkG7cOwcV30KsnFInZ7B2yS/SXhrG2IaTblD0X4DzK9JAAGlgAO4BUCunawXK6x7QONM+IX36O6GW1aD2+RKCQ2qFNUglublmizXsbofsuva46+HDrqrsKfbeFM4ZJnYCeK3J7AXQbuyFJTw7nF07hYl7S3+FnC3fcqUxmohc10UrOUHFotoeHOvoesaqiNrC95bexBv2DpW1Q1rpJSBcgauPWb7z06FB0bs8Lm2YC5sCQSBwF7C6nMAoY6Z2ZzS53BxIOXps35rtDVNJyg3PG3BYcalLYXOb9XVBcGPDhcbl2UHs5WZ2gdI81OICIiAiIgIiICIiAiIgIiII3FwQWO4atPfqD5KpYy/wDWsbbe4OJ+6CAP/Yq1Y9JzWt94k/y2/NV6tgDwPfbqPyQcOqg21+K1qqSN2rmNvwNrkKNraoEWP9QtDO4/WNuv80E1g2JNLS3i0kW6r6LLjNWRCHs3tmZ4PZID5tb4Kz4DRxyUULXMaWloJFrc4aF1xx61DbbUrIoooo2hodIXneSSxthcnU+2gjaGpOW5sDvsNyzvOYb1Buqcuiy01WXEAbyQB3oNmCjz1MpvYF2cW+3ziO4kjuXoNDRxi0ojYJXtBe8MaHuJGt3AXKp0eVpc1oJdYZnHp4BXineOTaeGUHusg+V8aoTTVE0DT/hSPjJuCOY8tHfYLQyu6VJV1UZHvkd7UjnSO7XuLj8Vqtsd3BVm/o7mKRG0Wn4usUa+ktn6gfoimLT/AMtCzvDGsd5gr5yjK9w2Mmy4HTXO98g7uXlPyW3TT55V/HMcRp6zHr+Janqx5dzx7Leb/E65A8GnyUkx/SsOIz5Q1oHNLnPv0khgHgAfFRj65TnLNvEwC031HELXw+F9W7kqcANFs7jYBrSbXtx7AuHTZmrY2TqRDy5BseRky/eZzgPAHwQd6UtbcM9gE5fu3NvKyy1E2hUQKrKAu4qswQcYY6z5XlmZgyh5AvlBvYnq0OqlaKBji/kxYO1cQfD+y7bBn6VK3g6I3HTZzfzK0qtnqk0jYzdoeQAd1t4F+oG3cgslLTsjaA06DhYWJ6T0rBX1zGDnNaQd4IuD3Kuf7Qu3ZPNbFG/ldX6k+A7EE/hVRI6RoZA5rbi5yFjQOOpAHgrWsdO/Mxp6Wg+IWRAREQEREBERAREQEREBERBE7SxOMOdgu6M5rdLfrfn3Lz+uqnOka9nQcwBOq9WXm9TTsa9zhxJNuAueAQazMJNVDPM0uDo2tcB7x1Lwe4LSoY9FfdjIRyDzbR0h7wGgfmqWGBjnM91zm+BIQX7ZR16SPqzDwe5RW3jdYP8Ayf8Ax+S3di5L05HuyOHiAfmtfbgc2L7zvgEFKFIJZ4ozufIxpt7pcA7yut7HKAUlU5sXNbo+PjYEbtd+ocsmEs+lwfvApnbun58T+lrmHuNx8SggqCctiu83c4lxPkFcK2qMGFySfWZTPcO3kyW/JVPZumYaljZBdhJsDe2a1xccdeCmfSzV8nhUovYyOZGO94cR4NKxvO1Zlv01OfNSvrMfd88zHSyktntnpaiCrqWm0VMxrnXHtuc8c0HqZncexo4qNkXuOz+DCDZmUAc6akmqHWGpdJEXM8Ghg7lBw15t3T8RzeFNZjrMw8TG9ewbLy/7npAfZzzg33f4riPiV4+7evc/RrQMqcGZG+9uUkII3tIebEePmvdN87Hjfx0se8faUUZM1mX9h1gONrGy7UWCmoMxDi0RRl+ltXa5W9mhWWeiEU0gBLrOygm19NOCsey8P0WocBq7M3+VmnmSp7k1TpI+YsbG8m57HaF0fKM680Zd8FsU7xk7lY48AziOoLgWilsGW1zckWix6Nb9qClTsu1b0FByYjuSS+JsmvDMTYeAC1x7HcpmvdZ0N/8ApobdmX+6DPsQz6Y89ETvN7FqY0M0837x/k4hS+w8f66Z3Q1o8ST8lF4iLzS/vX/jKDVwnZ71mOd4Lg6MDkwLWc6xJB7gB3rrg0it+xDLRSHpk+DG/mqvW03I1MrBuDzYfZdzmjwIQX/CH3hZ1C3gbLcUNszPmjLeIN/H+ymUBERAREQEREBERAREQEXV77LGZwg7zGzT2H4KgVTLBW+vxNjbsJ1LfI3CqmKTtsQLdSC27PQ5KWIdLc38/O+aoGKstUTfvX/iKvdFiLBBGeHJtNv4RoqN6wySRz3OF3OJIvxJugtWwrLU7z0ynya0Lvtky8cZ/wC5bxa78lE4fjgpWWGUszXI462Bse5b+0OJRvyMJ0Bz3062j4lBE4JH9Mh7XHwjeVYtsYM1Nm9x7XePNP4lXqCqY2qicCNCejixw+an8dxFjqaQXGrfmEFZwwWlid0SN/EF39NjrYcz/MM/05F1p5o2tu4jTW9+jiq76UNqYa2nhihdmc2QvksHWbZpa2ziLG+Y7uhac9oik7rHheG+TU1msTMRPx9IeVy7l9W4fRhlNHCQMrYmxkcLBgaQvluJoEjM3s523vutmF19SeuDgtWl6SncdmYtSPd8x4vQmnnlhN7xSPj13nI4gHvAB717B6DavNRzRk+xNcdQexvzafNUH0nwWxOctHthj/GNoPmL96mPRDivqrqtjt7o2SNHTyZcD/qDwWGPauXZL1cWy8P5/wCIlbcQH6yQ/bd+Iq17NQ2pGD3g5x/icSPKyp1RisT2mxAKsuH40xlOwX1bGBbrDdynOVUdjLDsXpWHttSRg/sW/gC8+pqiMDnm3Te4KkH7TEgRh1mBmUZRvAFtT2IIhzLM7lNY9HZ8P+Wj8swULU1jSLC/cCpV2IslaxzzZzYmx2v7t9SOG9BLbCM1nP3B+JR1TH+sl/eP/GVm2ZxaOJ0uuhbm/lvp5o2Vjg52YXcS49pN0E/spHanB957j55fkofayny1LH8Hst3sOvkW+ClcArGtgaL7i78RWltVO13I9TneFh/RBl2aNpD1sPxH9VZFWcMqGMLXE7t/eFYROCgyourHXXZAREQEREBERAREQYpxcLWdFdbpC4yoIWswaOU3e25GgN3D4Fa/+zUH7MHtLj8SrDkTKghRhDOAXR2DMP1W+AU7kXGRBA/oSP3G+AXWTBI3e0xp7QCrBkXBYgrrcDjGojaOwBdnYU33R4KwcmuDGgpuNbNiaCSONrGue0hrrDQ9wXnrvRlXXtnp7ffk+GRe6ckuOSWu+Kt53lM02vz6es1xztEvD2+impd7U0Y+617vjZelU9PMxjW2BytDbkm5sLXKs3JLjkl7Wla9GvPqsufbxJ32eN7UbHV9TVSTNawtdbL+sAsGtAAse9ZNk9iq2CrZPKGNay9wH5i67S22gtxXsHIrnklh4FObm7pX7rqPB8HeOXbbp2QgpSd4C7epdQUzyQXPJrcrUN+jx0Ln9GjoUxya55NBCjDG9AXU4Ow/VHgFOBi5yIIL9Cx29keCwjZqD9mPNWPImRBCxYOxos0WA4BdZ8Djfo9t+jV2nmpzIuciCvt2bhH1XfzyfmpOOntuW7kTKg607bDvWVcALlAREQEREBERAREQEREBERAREQEREBERAXFlyiDiyWXKIOLJZcog4suURAs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QQEBQSEBQUFhIVFBcUEhUSFRAUFBUWFRQWFhQVFRQYHCggGB0lHBYVITEhJSkrLi4uFyAzODMsOCgvLisBCgoKDg0OGhAQGy4fHSU4MTc3Nzc1LC0rLTY1Ljc3MSw3Ky0sNyw0Nyw0Ny83Ny43LCw1KzcwMCwuKywrLDQsLP/AABEIAKoBKAMBIgACEQEDEQH/xAAcAAEAAgIDAQAAAAAAAAAAAAAABQYDBAECBwj/xABHEAABAwIDAwgGBggDCQAAAAABAAIDBBEFEiEGMUETIlFhcYGRoQcUMlKxwSRCYnKy0RUjU3OCkuHxM3SzFiVDRFRjg6LC/8QAGwEBAAIDAQEAAAAAAAAAAAAAAAQFAgMGAQf/xAArEQEAAgECBAQFBQAAAAAAAAAAAQIDBBEFEjFBEyJRcSEyobHBFBVhkeH/2gAMAwEAAhEDEQA/APcUREBERAREQEREBERAREQEREBERAREQEREBERAREQEREBERAREQEREBERAREQEREBERAREQEREBERAREQEREBERAREQERdXvAFyQB16IOyLqyQO1aQewgrsgIiICIiAiIgIiICIiAiIgIiICIiAiIgIiICIiAiIgIixzzBo17kGRFHurF0dWdaCTRalFWB92/WGvaFlqqgRtuewdZQZkUb671rj17rQSaLXpKkP04hbCCp7d7YNw9gYyxqJBdgO5jd3KOHbcAcSD0LxjFcVkqH55pHyO6XknwbuaOoBbG3uImbEqkuvzZXRAHgIjkFuj2Se9QHLKp1F7XtMdn0HhGlxaXDW0R55jeZ7+yWw7EXwOzwvdG8cWEi9uBtvHUdF7B6PNs/X2mKewqGC5IsBI3dmA4EaXG7UEdA8Kjmsbqa2NxF0NfTPb+2aw9bZHZHDwcV5gvbHaPRnxXTYtXgtvHniN4nv7e0vo9FwTbesfrAVu+dsqLEJwsqAixSzhuh3roaoINhFhiqWuNgdV1qKoNNuPwQbCLSFYsjKoINlFwDdcoCIiAiIgIiICIiAiIgIiICg8fqMr2jhlv5lTihtp6F0sWaMXey5sN5ad4HXxQQprV0fWqANYsUlcgs2C1pNXG0ccwPZkcfkFv7V1RZJEOBa49923+S09h8NcSamQWBGWIHiDvf2cB3qW2rwt1RCDHrJGczR7wPtN79O8BBBtrVw6u61XfXbXBuCNCDoQeIIXU1yC4YJWEzsHTf8JKtiqOxNC516h4s22WO/G/tO7OHeVbkHz56SsMNNiU9xzZjy8Z6c/t9+fN5dKqRsF9GbdbMR4hT5XkMlju6GU/UJ3h32TYXHUDwXzfiMDmvLdCWktOUgi4NjYjeOtQM2KK239XWcP11suKK96/B1EqtHo1wt1XiUIA5kThNIeAbGQR4uyjvUTspsrPiMvJxZGgWzvkcAGg9DfaceoDwX0JsZsnDhkHJxc57rGWVwAdI4btODRc2bwud5JJ9xYd537MddxLw6TSPmn6M+L12V+ToGvaVoiuWptdeOYO+q9osetuhHw8VCNrutTnKrK+uUthFfykLnH6hIPcL/AqhyVuit+yVKfVSX/8AFLnW+yQGjxAv3oI6PEy85idTqsj65Vdz3QPdFJo5hynrtuI6iLHvXd1bpvQSVZjBjIcDqDcLbGJ5yXH6xv48FVOTdUSNiZq55sOrpJ6gNe5TWP0ho5covyTtYz8W9oPlZBKtrVlbWqrNr1nirMxAGpJsAN5J3AIL/hE2eMnocR5A/Nby08JpTFE1rva3u7Tw7t3ctxAREQEREBERAREQEREBERAUfiOJcnoLX672W1VzZG348FQtpKt2drW31cLoNyvw9sznPIAc7U5NB22UWyjbA5zzGJCBzM5u1hv7WXc7TgVOwOswX6FGV9Q2RrmggOsdCQDdBvsxWcM5RshdbUghpuOrTRZ4NpZHDTIe53yKjtnoyIW5tDxB4a7ljnpGteeTBad9rHI7cTlPTqNOsIGLUxqn55GsDrWuwZSfvG5utehwWNkrXSNL2A6tvYHt6exSsDwQCFgrZy1pIQXOkqGvbzNw0tut0CyrG322bcOjyss6peOY3eGD339XQOKj9ncbPLNvuJynv0+Nl5FjGJy1FXIX3Mz5CMoGZ972DA0a6WAt1KPqMlqxtXrK24RpMWfJNss+Wv1/xxU4rNVOL5ZHyEk3zkkA9TdwHYtSYAHnEBdfWCRvuOpdHzdIHeAVW7TMu3i+OtI22/H9Qzudmtk8d1usFeteiXaeSZz6OdxkyMzxPdq7KCGuYTxHOBF+sdFvGZarTmix6BuXtfog2ZMEHrsxHKTsHJt9yInNqeJdZp6gB1qRpq35426KfjObT/prVtG9p6e68YzTRSxFk5AadxvYg8C09K82rcKcyQiN3KM4OsWnvBVgxfGc9RkG7cOwcV30KsnFInZ7B2yS/SXhrG2IaTblD0X4DzK9JAAGlgAO4BUCunawXK6x7QONM+IX36O6GW1aD2+RKCQ2qFNUglublmizXsbofsuva46+HDrqrsKfbeFM4ZJnYCeK3J7AXQbuyFJTw7nF07hYl7S3+FnC3fcqUxmohc10UrOUHFotoeHOvoesaqiNrC95bexBv2DpW1Q1rpJSBcgauPWb7z06FB0bs8Lm2YC5sCQSBwF7C6nMAoY6Z2ZzS53BxIOXps35rtDVNJyg3PG3BYcalLYXOb9XVBcGPDhcbl2UHs5WZ2gdI81OICIiAiIgIiICIiAiIgIiII3FwQWO4atPfqD5KpYy/wDWsbbe4OJ+6CAP/Yq1Y9JzWt94k/y2/NV6tgDwPfbqPyQcOqg21+K1qqSN2rmNvwNrkKNraoEWP9QtDO4/WNuv80E1g2JNLS3i0kW6r6LLjNWRCHs3tmZ4PZID5tb4Kz4DRxyUULXMaWloJFrc4aF1xx61DbbUrIoooo2hodIXneSSxthcnU+2gjaGpOW5sDvsNyzvOYb1Buqcuiy01WXEAbyQB3oNmCjz1MpvYF2cW+3ziO4kjuXoNDRxi0ojYJXtBe8MaHuJGt3AXKp0eVpc1oJdYZnHp4BXineOTaeGUHusg+V8aoTTVE0DT/hSPjJuCOY8tHfYLQyu6VJV1UZHvkd7UjnSO7XuLj8Vqtsd3BVm/o7mKRG0Wn4usUa+ktn6gfoimLT/AMtCzvDGsd5gr5yjK9w2Mmy4HTXO98g7uXlPyW3TT55V/HMcRp6zHr+Janqx5dzx7Leb/E65A8GnyUkx/SsOIz5Q1oHNLnPv0khgHgAfFRj65TnLNvEwC031HELXw+F9W7kqcANFs7jYBrSbXtx7AuHTZmrY2TqRDy5BseRky/eZzgPAHwQd6UtbcM9gE5fu3NvKyy1E2hUQKrKAu4qswQcYY6z5XlmZgyh5AvlBvYnq0OqlaKBji/kxYO1cQfD+y7bBn6VK3g6I3HTZzfzK0qtnqk0jYzdoeQAd1t4F+oG3cgslLTsjaA06DhYWJ6T0rBX1zGDnNaQd4IuD3Kuf7Qu3ZPNbFG/ldX6k+A7EE/hVRI6RoZA5rbi5yFjQOOpAHgrWsdO/Mxp6Wg+IWRAREQEREBERAREQEREBERBE7SxOMOdgu6M5rdLfrfn3Lz+uqnOka9nQcwBOq9WXm9TTsa9zhxJNuAueAQazMJNVDPM0uDo2tcB7x1Lwe4LSoY9FfdjIRyDzbR0h7wGgfmqWGBjnM91zm+BIQX7ZR16SPqzDwe5RW3jdYP8Ayf8Ax+S3di5L05HuyOHiAfmtfbgc2L7zvgEFKFIJZ4ozufIxpt7pcA7yut7HKAUlU5sXNbo+PjYEbtd+ocsmEs+lwfvApnbun58T+lrmHuNx8SggqCctiu83c4lxPkFcK2qMGFySfWZTPcO3kyW/JVPZumYaljZBdhJsDe2a1xccdeCmfSzV8nhUovYyOZGO94cR4NKxvO1Zlv01OfNSvrMfd88zHSyktntnpaiCrqWm0VMxrnXHtuc8c0HqZncexo4qNkXuOz+DCDZmUAc6akmqHWGpdJEXM8Ghg7lBw15t3T8RzeFNZjrMw8TG9ewbLy/7npAfZzzg33f4riPiV4+7evc/RrQMqcGZG+9uUkII3tIebEePmvdN87Hjfx0se8faUUZM1mX9h1gONrGy7UWCmoMxDi0RRl+ltXa5W9mhWWeiEU0gBLrOygm19NOCsey8P0WocBq7M3+VmnmSp7k1TpI+YsbG8m57HaF0fKM680Zd8FsU7xk7lY48AziOoLgWilsGW1zckWix6Nb9qClTsu1b0FByYjuSS+JsmvDMTYeAC1x7HcpmvdZ0N/8ApobdmX+6DPsQz6Y89ETvN7FqY0M0837x/k4hS+w8f66Z3Q1o8ST8lF4iLzS/vX/jKDVwnZ71mOd4Lg6MDkwLWc6xJB7gB3rrg0it+xDLRSHpk+DG/mqvW03I1MrBuDzYfZdzmjwIQX/CH3hZ1C3gbLcUNszPmjLeIN/H+ymUBERAREQEREBERAREQEXV77LGZwg7zGzT2H4KgVTLBW+vxNjbsJ1LfI3CqmKTtsQLdSC27PQ5KWIdLc38/O+aoGKstUTfvX/iKvdFiLBBGeHJtNv4RoqN6wySRz3OF3OJIvxJugtWwrLU7z0ynya0Lvtky8cZ/wC5bxa78lE4fjgpWWGUszXI462Bse5b+0OJRvyMJ0Bz3062j4lBE4JH9Mh7XHwjeVYtsYM1Nm9x7XePNP4lXqCqY2qicCNCejixw+an8dxFjqaQXGrfmEFZwwWlid0SN/EF39NjrYcz/MM/05F1p5o2tu4jTW9+jiq76UNqYa2nhihdmc2QvksHWbZpa2ziLG+Y7uhac9oik7rHheG+TU1msTMRPx9IeVy7l9W4fRhlNHCQMrYmxkcLBgaQvluJoEjM3s523vutmF19SeuDgtWl6SncdmYtSPd8x4vQmnnlhN7xSPj13nI4gHvAB717B6DavNRzRk+xNcdQexvzafNUH0nwWxOctHthj/GNoPmL96mPRDivqrqtjt7o2SNHTyZcD/qDwWGPauXZL1cWy8P5/wCIlbcQH6yQ/bd+Iq17NQ2pGD3g5x/icSPKyp1RisT2mxAKsuH40xlOwX1bGBbrDdynOVUdjLDsXpWHttSRg/sW/gC8+pqiMDnm3Te4KkH7TEgRh1mBmUZRvAFtT2IIhzLM7lNY9HZ8P+Wj8swULU1jSLC/cCpV2IslaxzzZzYmx2v7t9SOG9BLbCM1nP3B+JR1TH+sl/eP/GVm2ZxaOJ0uuhbm/lvp5o2Vjg52YXcS49pN0E/spHanB957j55fkofayny1LH8Hst3sOvkW+ClcArGtgaL7i78RWltVO13I9TneFh/RBl2aNpD1sPxH9VZFWcMqGMLXE7t/eFYROCgyourHXXZAREQEREBERAREQYpxcLWdFdbpC4yoIWswaOU3e25GgN3D4Fa/+zUH7MHtLj8SrDkTKghRhDOAXR2DMP1W+AU7kXGRBA/oSP3G+AXWTBI3e0xp7QCrBkXBYgrrcDjGojaOwBdnYU33R4KwcmuDGgpuNbNiaCSONrGue0hrrDQ9wXnrvRlXXtnp7ffk+GRe6ckuOSWu+Kt53lM02vz6es1xztEvD2+impd7U0Y+617vjZelU9PMxjW2BytDbkm5sLXKs3JLjkl7Wla9GvPqsufbxJ32eN7UbHV9TVSTNawtdbL+sAsGtAAse9ZNk9iq2CrZPKGNay9wH5i67S22gtxXsHIrnklh4FObm7pX7rqPB8HeOXbbp2QgpSd4C7epdQUzyQXPJrcrUN+jx0Ln9GjoUxya55NBCjDG9AXU4Ow/VHgFOBi5yIIL9Cx29keCwjZqD9mPNWPImRBCxYOxos0WA4BdZ8Djfo9t+jV2nmpzIuciCvt2bhH1XfzyfmpOOntuW7kTKg607bDvWVcALlAREQEREBERAREQEREBERAREQEREBERAXFlyiDiyWXKIOLJZcog4suURAs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http://www.ciaathletica.com.br/blog/wp-content/uploads/2011/12/The-L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39" y="1995686"/>
            <a:ext cx="2592461" cy="14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1403648" y="1635646"/>
            <a:ext cx="6408712" cy="14476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700"/>
              </a:spcBef>
              <a:buNone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Estimular o empreendedorismo e contribuir para melhorar o desempenho das técnicas de gestão mais modernas e focadas em mercados e produtos com maiores valores agregados.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100" dirty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705" y="96717"/>
            <a:ext cx="1796700" cy="492300"/>
          </a:xfrm>
          <a:prstGeom prst="rect">
            <a:avLst/>
          </a:prstGeom>
          <a:solidFill>
            <a:srgbClr val="E4E4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846786" y="96717"/>
            <a:ext cx="7350300" cy="492300"/>
          </a:xfrm>
          <a:prstGeom prst="rect">
            <a:avLst/>
          </a:prstGeom>
          <a:solidFill>
            <a:srgbClr val="9AA9A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CaixaDeTexto 5"/>
          <p:cNvSpPr txBox="1"/>
          <p:nvPr/>
        </p:nvSpPr>
        <p:spPr>
          <a:xfrm>
            <a:off x="31380" y="771549"/>
            <a:ext cx="8789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265113" algn="l"/>
                <a:tab pos="361950" algn="l"/>
              </a:tabLst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</a:rPr>
              <a:t>Qual é o papel do jovem nas cooperativas?</a:t>
            </a:r>
          </a:p>
        </p:txBody>
      </p:sp>
      <p:sp>
        <p:nvSpPr>
          <p:cNvPr id="8" name="Shape 156"/>
          <p:cNvSpPr txBox="1">
            <a:spLocks/>
          </p:cNvSpPr>
          <p:nvPr/>
        </p:nvSpPr>
        <p:spPr>
          <a:xfrm>
            <a:off x="1230800" y="273317"/>
            <a:ext cx="77724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2400" dirty="0" smtClean="0">
                <a:solidFill>
                  <a:srgbClr val="FFFFFF"/>
                </a:solidFill>
              </a:rPr>
              <a:t>Jovens nas Cooperativas</a:t>
            </a:r>
            <a:endParaRPr lang="pt-BR" sz="2400" dirty="0">
              <a:solidFill>
                <a:srgbClr val="FFFFFF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1475656" y="1995686"/>
            <a:ext cx="32374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www.huntingrh.com.br/huntingrh/imagens/avaliacao_de_desempen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7" y="3154872"/>
            <a:ext cx="1995278" cy="19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2376</Words>
  <Application>Microsoft Macintosh PowerPoint</Application>
  <PresentationFormat>Apresentação na tela (16:9)</PresentationFormat>
  <Paragraphs>580</Paragraphs>
  <Slides>67</Slides>
  <Notes>67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67</vt:i4>
      </vt:variant>
    </vt:vector>
  </HeadingPairs>
  <TitlesOfParts>
    <vt:vector size="76" baseType="lpstr">
      <vt:lpstr>Wingdings</vt:lpstr>
      <vt:lpstr>Times New Roman</vt:lpstr>
      <vt:lpstr>Verdana</vt:lpstr>
      <vt:lpstr>Calibri</vt:lpstr>
      <vt:lpstr>Courier New</vt:lpstr>
      <vt:lpstr>Arial</vt:lpstr>
      <vt:lpstr>Roboto</vt:lpstr>
      <vt:lpstr>geometric</vt:lpstr>
      <vt:lpstr>Custom Theme</vt:lpstr>
      <vt:lpstr>Juventude e  Educação</vt:lpstr>
      <vt:lpstr>Agenda</vt:lpstr>
      <vt:lpstr>Jovens nas Cooperativas</vt:lpstr>
      <vt:lpstr>Jovens nas Cooperativas</vt:lpstr>
      <vt:lpstr>Jovens nas Cooperativas</vt:lpstr>
      <vt:lpstr>Jovens nas Cooperativas</vt:lpstr>
      <vt:lpstr>Jovens nas Cooperativas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“Os jovens representam uma fonte inesgotável de energia, talento e ideias que não se pode ignorar.”</vt:lpstr>
      <vt:lpstr>Apresentação do PowerPoint</vt:lpstr>
      <vt:lpstr>Educação para Cooperativas</vt:lpstr>
      <vt:lpstr>Educação para Cooperativas</vt:lpstr>
      <vt:lpstr>Educação para Cooperativas</vt:lpstr>
      <vt:lpstr>Educação para Cooperativas</vt:lpstr>
      <vt:lpstr>Educação para Cooperativas</vt:lpstr>
      <vt:lpstr>Apresentação do PowerPoint</vt:lpstr>
      <vt:lpstr>Apresentação do PowerPoint</vt:lpstr>
      <vt:lpstr>Cooperativas Educacionais</vt:lpstr>
      <vt:lpstr>Cooperativas Educacionais</vt:lpstr>
      <vt:lpstr>Cooperativas Educacionais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Cooperativa Educacional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FINALIDADES E OBJETIVOS SOCIAIS </vt:lpstr>
      <vt:lpstr>Apresentação do PowerPoint</vt:lpstr>
      <vt:lpstr>Apresentação do PowerPoint</vt:lpstr>
      <vt:lpstr>Apresentação do PowerPoint</vt:lpstr>
      <vt:lpstr>Apresentação do PowerPoint</vt:lpstr>
      <vt:lpstr>ASSOCIADOS:</vt:lpstr>
      <vt:lpstr>Apresentação do PowerPoint</vt:lpstr>
      <vt:lpstr>Direitos dos associados:</vt:lpstr>
      <vt:lpstr>Deveres e obrigações do associado: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Taxonomia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Juventude e Educação Faculdade de Economia, Administração e Contabilidade de Ribeirão Preto  </dc:title>
  <cp:lastModifiedBy>Usuário do Microsoft Office</cp:lastModifiedBy>
  <cp:revision>50</cp:revision>
  <dcterms:modified xsi:type="dcterms:W3CDTF">2016-05-25T21:24:24Z</dcterms:modified>
</cp:coreProperties>
</file>