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59" r:id="rId4"/>
    <p:sldId id="261" r:id="rId5"/>
    <p:sldId id="260" r:id="rId6"/>
    <p:sldId id="279" r:id="rId7"/>
    <p:sldId id="266" r:id="rId8"/>
    <p:sldId id="265" r:id="rId9"/>
    <p:sldId id="264" r:id="rId10"/>
    <p:sldId id="268" r:id="rId11"/>
    <p:sldId id="269" r:id="rId12"/>
    <p:sldId id="270" r:id="rId13"/>
    <p:sldId id="273" r:id="rId14"/>
    <p:sldId id="275" r:id="rId15"/>
    <p:sldId id="274" r:id="rId16"/>
    <p:sldId id="276" r:id="rId17"/>
    <p:sldId id="277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pt-BR" dirty="0"/>
              <a:t>Total de </a:t>
            </a:r>
            <a:r>
              <a:rPr lang="pt-BR" dirty="0" smtClean="0"/>
              <a:t>artigos encontrados nos últimos 5 anos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Total de Revistas / Ano</c:v>
                </c:pt>
              </c:strCache>
            </c:strRef>
          </c:tx>
          <c:cat>
            <c:numRef>
              <c:f>Plan1!$A$2:$A$6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Plan1!$B$2:$B$6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axId val="64942080"/>
        <c:axId val="64943616"/>
      </c:barChart>
      <c:catAx>
        <c:axId val="649420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pt-BR"/>
          </a:p>
        </c:txPr>
        <c:crossAx val="64943616"/>
        <c:crosses val="autoZero"/>
        <c:auto val="1"/>
        <c:lblAlgn val="ctr"/>
        <c:lblOffset val="100"/>
      </c:catAx>
      <c:valAx>
        <c:axId val="649436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pt-BR"/>
          </a:p>
        </c:txPr>
        <c:crossAx val="649420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Ciência e Cognição
</c:v>
                </c:pt>
              </c:strCache>
            </c:strRef>
          </c:tx>
          <c:cat>
            <c:numRef>
              <c:f>Plan1!$A$2:$A$6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Plan1!$B$2:$B$6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Literatura e Ciências </c:v>
                </c:pt>
              </c:strCache>
            </c:strRef>
          </c:tx>
          <c:cat>
            <c:numRef>
              <c:f>Plan1!$A$2:$A$6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Plan1!$C$2:$C$6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Revista Brasileira de Pesquisa em Educação e Ciência </c:v>
                </c:pt>
              </c:strCache>
            </c:strRef>
          </c:tx>
          <c:cat>
            <c:numRef>
              <c:f>Plan1!$A$2:$A$6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Plan1!$D$2:$D$6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Revista Eletrônica de Ciências da Educação </c:v>
                </c:pt>
              </c:strCache>
            </c:strRef>
          </c:tx>
          <c:cat>
            <c:numRef>
              <c:f>Plan1!$A$2:$A$6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Plan1!$E$2:$E$6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hape val="cylinder"/>
        <c:axId val="63038592"/>
        <c:axId val="63040128"/>
        <c:axId val="0"/>
      </c:bar3DChart>
      <c:catAx>
        <c:axId val="630385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pt-BR"/>
          </a:p>
        </c:txPr>
        <c:crossAx val="63040128"/>
        <c:crosses val="autoZero"/>
        <c:auto val="1"/>
        <c:lblAlgn val="ctr"/>
        <c:lblOffset val="100"/>
      </c:catAx>
      <c:valAx>
        <c:axId val="630401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pt-BR"/>
          </a:p>
        </c:txPr>
        <c:crossAx val="630385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pt-BR"/>
        </a:p>
      </c:txPr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pt-BR" dirty="0" smtClean="0"/>
              <a:t>Publicações de cada</a:t>
            </a:r>
            <a:r>
              <a:rPr lang="pt-BR" baseline="0" dirty="0" smtClean="0"/>
              <a:t> revista nos últimos </a:t>
            </a:r>
            <a:r>
              <a:rPr lang="pt-BR" dirty="0" smtClean="0"/>
              <a:t>5 </a:t>
            </a:r>
            <a:r>
              <a:rPr lang="pt-BR" dirty="0"/>
              <a:t>Anos</a:t>
            </a:r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Publicações / 5 Anos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37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%</a:t>
                    </a:r>
                  </a:p>
                </c:rich>
              </c:tx>
              <c:showPercent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13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%</a:t>
                    </a:r>
                  </a:p>
                </c:rich>
              </c:tx>
              <c:showPercent val="1"/>
            </c:dLbl>
            <c:dLbl>
              <c:idx val="2"/>
              <c:tx>
                <c:rich>
                  <a:bodyPr/>
                  <a:lstStyle/>
                  <a:p>
                    <a:r>
                      <a:rPr lang="pt-BR" b="0" dirty="0" smtClean="0">
                        <a:solidFill>
                          <a:srgbClr val="FF0000"/>
                        </a:solidFill>
                      </a:rPr>
                      <a:t>25</a:t>
                    </a:r>
                    <a:r>
                      <a:rPr lang="pt-BR" b="0" dirty="0">
                        <a:solidFill>
                          <a:srgbClr val="FF0000"/>
                        </a:solidFill>
                      </a:rPr>
                      <a:t>%</a:t>
                    </a:r>
                  </a:p>
                </c:rich>
              </c:tx>
              <c:showPercent val="1"/>
            </c:dLbl>
            <c:dLbl>
              <c:idx val="3"/>
              <c:tx>
                <c:rich>
                  <a:bodyPr/>
                  <a:lstStyle/>
                  <a:p>
                    <a:r>
                      <a:rPr lang="pt-BR" b="0" dirty="0" smtClean="0">
                        <a:solidFill>
                          <a:srgbClr val="FF0000"/>
                        </a:solidFill>
                      </a:rPr>
                      <a:t>25</a:t>
                    </a:r>
                    <a:r>
                      <a:rPr lang="pt-BR" b="0" dirty="0">
                        <a:solidFill>
                          <a:srgbClr val="FF0000"/>
                        </a:solidFill>
                      </a:rPr>
                      <a:t>%</a:t>
                    </a:r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Percent val="1"/>
            <c:showLeaderLines val="1"/>
          </c:dLbls>
          <c:cat>
            <c:strRef>
              <c:f>Plan1!$A$2:$A$5</c:f>
              <c:strCache>
                <c:ptCount val="4"/>
                <c:pt idx="0">
                  <c:v>Ciência e Cognição</c:v>
                </c:pt>
                <c:pt idx="1">
                  <c:v>Literatura e Ciências </c:v>
                </c:pt>
                <c:pt idx="2">
                  <c:v>Revista Brasileira de Pesquisa em Educação e Ciência </c:v>
                </c:pt>
                <c:pt idx="3">
                  <c:v>Revista Eletrônica de Ciências da Educação 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pt-BR"/>
        </a:p>
      </c:txPr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EF026-0B6C-47F9-82A5-0CB5092CBD90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589E7-1140-41D4-8BDD-9B279E1BDA4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589E7-1140-41D4-8BDD-9B279E1BDA42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29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CC8B-B95D-41B0-B7AC-B1A47270AA42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19CC-3699-4670-A648-4CFE1EEB675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CC8B-B95D-41B0-B7AC-B1A47270AA42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19CC-3699-4670-A648-4CFE1EEB67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CC8B-B95D-41B0-B7AC-B1A47270AA42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19CC-3699-4670-A648-4CFE1EEB67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CC8B-B95D-41B0-B7AC-B1A47270AA42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19CC-3699-4670-A648-4CFE1EEB67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CC8B-B95D-41B0-B7AC-B1A47270AA42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6"/>
            <a:ext cx="762000" cy="365125"/>
          </a:xfrm>
        </p:spPr>
        <p:txBody>
          <a:bodyPr/>
          <a:lstStyle/>
          <a:p>
            <a:fld id="{181319CC-3699-4670-A648-4CFE1EEB67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CC8B-B95D-41B0-B7AC-B1A47270AA42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19CC-3699-4670-A648-4CFE1EEB67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CC8B-B95D-41B0-B7AC-B1A47270AA42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19CC-3699-4670-A648-4CFE1EEB67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CC8B-B95D-41B0-B7AC-B1A47270AA42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19CC-3699-4670-A648-4CFE1EEB67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CC8B-B95D-41B0-B7AC-B1A47270AA42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19CC-3699-4670-A648-4CFE1EEB67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1" y="1524001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CC8B-B95D-41B0-B7AC-B1A47270AA42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19CC-3699-4670-A648-4CFE1EEB67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CC8B-B95D-41B0-B7AC-B1A47270AA42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19CC-3699-4670-A648-4CFE1EEB67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6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500CC8B-B95D-41B0-B7AC-B1A47270AA42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6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6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1319CC-3699-4670-A648-4CFE1EEB67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literaturaeciencias.tracaletras.com.br/" TargetMode="External"/><Relationship Id="rId2" Type="http://schemas.openxmlformats.org/officeDocument/2006/relationships/hyperlink" Target="http://revistas.facecla.com.b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ienciamao.if.usp.br/" TargetMode="External"/><Relationship Id="rId4" Type="http://schemas.openxmlformats.org/officeDocument/2006/relationships/hyperlink" Target="http://www.cienciasecognicao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2029" y="836713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Paradidáticos no Ensino de Ciências e Matemática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131840" y="4869160"/>
            <a:ext cx="5472608" cy="1296144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Davidson G. Cabral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		   Evelyn </a:t>
            </a:r>
            <a:r>
              <a:rPr lang="en-US" dirty="0" err="1" smtClean="0">
                <a:solidFill>
                  <a:schemeClr val="bg1"/>
                </a:solidFill>
              </a:rPr>
              <a:t>Cecília</a:t>
            </a:r>
            <a:r>
              <a:rPr lang="en-US" dirty="0" smtClean="0">
                <a:solidFill>
                  <a:schemeClr val="bg1"/>
                </a:solidFill>
              </a:rPr>
              <a:t> N. Aires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76873"/>
            <a:ext cx="3818359" cy="423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t1.gstatic.com/images?q=tbn:ANd9GcRzHk0ybASU9wxHR90HMPcBdHlVF7iz6feH5NCe9M5hXt1TtJK7qqcb97w"/>
          <p:cNvPicPr>
            <a:picLocks noChangeAspect="1" noChangeArrowheads="1"/>
          </p:cNvPicPr>
          <p:nvPr/>
        </p:nvPicPr>
        <p:blipFill>
          <a:blip r:embed="rId2" cstate="print">
            <a:lum bright="28000" contrast="1000"/>
          </a:blip>
          <a:srcRect/>
          <a:stretch>
            <a:fillRect/>
          </a:stretch>
        </p:blipFill>
        <p:spPr bwMode="auto">
          <a:xfrm>
            <a:off x="0" y="0"/>
            <a:ext cx="9144000" cy="6888488"/>
          </a:xfrm>
          <a:prstGeom prst="rect">
            <a:avLst/>
          </a:prstGeom>
          <a:noFill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Artigos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selecionados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para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análise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</a:p>
          <a:p>
            <a:pPr lvl="1">
              <a:buClrTx/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Abordagem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tópicos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educação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ambiental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utilizando</a:t>
            </a:r>
            <a:r>
              <a:rPr lang="en-US" dirty="0" smtClean="0">
                <a:solidFill>
                  <a:schemeClr val="bg1"/>
                </a:solidFill>
              </a:rPr>
              <a:t> um </a:t>
            </a:r>
            <a:r>
              <a:rPr lang="en-US" dirty="0" err="1" smtClean="0">
                <a:solidFill>
                  <a:schemeClr val="bg1"/>
                </a:solidFill>
              </a:rPr>
              <a:t>livro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paradidático</a:t>
            </a:r>
            <a:r>
              <a:rPr lang="en-US" dirty="0" smtClean="0">
                <a:solidFill>
                  <a:schemeClr val="bg1"/>
                </a:solidFill>
              </a:rPr>
              <a:t> no </a:t>
            </a:r>
            <a:r>
              <a:rPr lang="en-US" dirty="0" err="1" smtClean="0">
                <a:solidFill>
                  <a:schemeClr val="bg1"/>
                </a:solidFill>
              </a:rPr>
              <a:t>ensino</a:t>
            </a:r>
            <a:r>
              <a:rPr lang="en-US" dirty="0" smtClean="0">
                <a:solidFill>
                  <a:schemeClr val="bg1"/>
                </a:solidFill>
              </a:rPr>
              <a:t> fundamental. </a:t>
            </a:r>
            <a:r>
              <a:rPr lang="en-US" i="1" dirty="0" err="1" smtClean="0">
                <a:solidFill>
                  <a:schemeClr val="bg1"/>
                </a:solidFill>
              </a:rPr>
              <a:t>Autores</a:t>
            </a:r>
            <a:r>
              <a:rPr lang="en-US" i="1" dirty="0" smtClean="0">
                <a:solidFill>
                  <a:schemeClr val="bg1"/>
                </a:solidFill>
              </a:rPr>
              <a:t>: Mauro Sergio Teixeira de </a:t>
            </a:r>
            <a:r>
              <a:rPr lang="en-US" i="1" dirty="0" err="1" smtClean="0">
                <a:solidFill>
                  <a:schemeClr val="bg1"/>
                </a:solidFill>
              </a:rPr>
              <a:t>Araújo</a:t>
            </a:r>
            <a:r>
              <a:rPr lang="en-US" i="1" dirty="0" smtClean="0">
                <a:solidFill>
                  <a:schemeClr val="bg1"/>
                </a:solidFill>
              </a:rPr>
              <a:t> e Cristina do </a:t>
            </a:r>
            <a:r>
              <a:rPr lang="en-US" i="1" dirty="0" err="1" smtClean="0">
                <a:solidFill>
                  <a:schemeClr val="bg1"/>
                </a:solidFill>
              </a:rPr>
              <a:t>Carmo</a:t>
            </a:r>
            <a:r>
              <a:rPr lang="en-US" i="1" dirty="0" smtClean="0">
                <a:solidFill>
                  <a:schemeClr val="bg1"/>
                </a:solidFill>
              </a:rPr>
              <a:t> dos Santos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A árvore na poesia de Drummond: a construção de livro paradidático para a Educação Ambiental. </a:t>
            </a:r>
            <a:r>
              <a:rPr lang="pt-BR" i="1" dirty="0" smtClean="0">
                <a:solidFill>
                  <a:schemeClr val="bg1"/>
                </a:solidFill>
              </a:rPr>
              <a:t>Autores: Teresa Julieta Santos Andrade, </a:t>
            </a:r>
            <a:r>
              <a:rPr lang="pt-BR" i="1" dirty="0" err="1" smtClean="0">
                <a:solidFill>
                  <a:schemeClr val="bg1"/>
                </a:solidFill>
              </a:rPr>
              <a:t>Maylta</a:t>
            </a:r>
            <a:r>
              <a:rPr lang="pt-BR" i="1" dirty="0" smtClean="0">
                <a:solidFill>
                  <a:schemeClr val="bg1"/>
                </a:solidFill>
              </a:rPr>
              <a:t> Brandão dos Anjos e </a:t>
            </a:r>
            <a:r>
              <a:rPr lang="pt-BR" i="1" dirty="0" err="1" smtClean="0">
                <a:solidFill>
                  <a:schemeClr val="bg1"/>
                </a:solidFill>
              </a:rPr>
              <a:t>Giselle</a:t>
            </a:r>
            <a:r>
              <a:rPr lang="pt-BR" i="1" dirty="0" smtClean="0">
                <a:solidFill>
                  <a:schemeClr val="bg1"/>
                </a:solidFill>
              </a:rPr>
              <a:t> </a:t>
            </a:r>
            <a:r>
              <a:rPr lang="pt-BR" i="1" dirty="0" err="1" smtClean="0">
                <a:solidFill>
                  <a:schemeClr val="bg1"/>
                </a:solidFill>
              </a:rPr>
              <a:t>Rôças</a:t>
            </a:r>
            <a:endParaRPr lang="pt-BR" i="1" dirty="0" smtClean="0">
              <a:solidFill>
                <a:schemeClr val="bg1"/>
              </a:solidFill>
            </a:endParaRPr>
          </a:p>
          <a:p>
            <a:pPr lvl="1">
              <a:buClrTx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Feios, nojentos e perigosos: os animais e o ensino de biologia através da literatura infantil ficcional . </a:t>
            </a:r>
            <a:r>
              <a:rPr lang="pt-BR" sz="2400" i="1" dirty="0" smtClean="0">
                <a:solidFill>
                  <a:schemeClr val="bg1"/>
                </a:solidFill>
              </a:rPr>
              <a:t>Autores: </a:t>
            </a:r>
            <a:r>
              <a:rPr lang="sv-SE" sz="2400" i="1" dirty="0" smtClean="0">
                <a:solidFill>
                  <a:schemeClr val="bg1"/>
                </a:solidFill>
              </a:rPr>
              <a:t>Luana von Linsingen e Profa. Dra. Vivian Leyser</a:t>
            </a:r>
            <a:endParaRPr lang="pt-BR" sz="24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lum bright="9000" contrast="2000"/>
          </a:blip>
          <a:srcRect/>
          <a:stretch>
            <a:fillRect/>
          </a:stretch>
        </p:blipFill>
        <p:spPr bwMode="auto">
          <a:xfrm>
            <a:off x="0" y="0"/>
            <a:ext cx="9144000" cy="68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Artigo</a:t>
            </a:r>
            <a:r>
              <a:rPr lang="en-US" sz="2400" dirty="0" smtClean="0">
                <a:solidFill>
                  <a:schemeClr val="bg1"/>
                </a:solidFill>
              </a:rPr>
              <a:t>: </a:t>
            </a:r>
            <a:r>
              <a:rPr lang="en-US" sz="2400" b="0" dirty="0" err="1" smtClean="0">
                <a:solidFill>
                  <a:schemeClr val="bg1"/>
                </a:solidFill>
                <a:effectLst/>
              </a:rPr>
              <a:t>Abordagem</a:t>
            </a:r>
            <a:r>
              <a:rPr lang="en-US" sz="2400" b="0" dirty="0" smtClean="0">
                <a:solidFill>
                  <a:schemeClr val="bg1"/>
                </a:solidFill>
                <a:effectLst/>
              </a:rPr>
              <a:t> de </a:t>
            </a:r>
            <a:r>
              <a:rPr lang="en-US" sz="2400" b="0" dirty="0" err="1" smtClean="0">
                <a:solidFill>
                  <a:schemeClr val="bg1"/>
                </a:solidFill>
                <a:effectLst/>
              </a:rPr>
              <a:t>tópicos</a:t>
            </a:r>
            <a:r>
              <a:rPr lang="en-US" sz="2400" b="0" dirty="0" smtClean="0">
                <a:solidFill>
                  <a:schemeClr val="bg1"/>
                </a:solidFill>
                <a:effectLst/>
              </a:rPr>
              <a:t> de </a:t>
            </a:r>
            <a:r>
              <a:rPr lang="en-US" sz="2400" b="0" dirty="0" err="1" smtClean="0">
                <a:solidFill>
                  <a:schemeClr val="bg1"/>
                </a:solidFill>
                <a:effectLst/>
              </a:rPr>
              <a:t>educação</a:t>
            </a:r>
            <a:r>
              <a:rPr lang="en-US" sz="2400" b="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effectLst/>
              </a:rPr>
              <a:t>ambiental</a:t>
            </a:r>
            <a:r>
              <a:rPr lang="en-US" sz="2400" b="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effectLst/>
              </a:rPr>
              <a:t>utilizando</a:t>
            </a:r>
            <a:r>
              <a:rPr lang="en-US" sz="2400" b="0" dirty="0" smtClean="0">
                <a:solidFill>
                  <a:schemeClr val="bg1"/>
                </a:solidFill>
                <a:effectLst/>
              </a:rPr>
              <a:t> um </a:t>
            </a:r>
            <a:r>
              <a:rPr lang="en-US" sz="2400" b="0" dirty="0" err="1" smtClean="0">
                <a:solidFill>
                  <a:schemeClr val="bg1"/>
                </a:solidFill>
                <a:effectLst/>
              </a:rPr>
              <a:t>livro</a:t>
            </a:r>
            <a:r>
              <a:rPr lang="en-US" sz="2400" b="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effectLst/>
              </a:rPr>
              <a:t>paradidático</a:t>
            </a:r>
            <a:r>
              <a:rPr lang="en-US" sz="2400" b="0" dirty="0" smtClean="0">
                <a:solidFill>
                  <a:schemeClr val="bg1"/>
                </a:solidFill>
                <a:effectLst/>
              </a:rPr>
              <a:t> no </a:t>
            </a:r>
            <a:r>
              <a:rPr lang="en-US" sz="2400" b="0" dirty="0" err="1" smtClean="0">
                <a:solidFill>
                  <a:schemeClr val="bg1"/>
                </a:solidFill>
                <a:effectLst/>
              </a:rPr>
              <a:t>ensino</a:t>
            </a:r>
            <a:r>
              <a:rPr lang="en-US" sz="2400" b="0" dirty="0" smtClean="0">
                <a:solidFill>
                  <a:schemeClr val="bg1"/>
                </a:solidFill>
                <a:effectLst/>
              </a:rPr>
              <a:t> fundamental</a:t>
            </a:r>
            <a:endParaRPr lang="pt-BR" sz="2400" b="0" dirty="0">
              <a:effectLst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32488"/>
          </a:xfrm>
        </p:spPr>
        <p:txBody>
          <a:bodyPr>
            <a:normAutofit fontScale="85000" lnSpcReduction="20000"/>
          </a:bodyPr>
          <a:lstStyle/>
          <a:p>
            <a:pPr algn="just"/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b="1" dirty="0" err="1" smtClean="0">
                <a:solidFill>
                  <a:schemeClr val="bg1"/>
                </a:solidFill>
              </a:rPr>
              <a:t>Objetivo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modificar</a:t>
            </a:r>
            <a:r>
              <a:rPr lang="en-US" dirty="0" smtClean="0">
                <a:solidFill>
                  <a:schemeClr val="bg1"/>
                </a:solidFill>
              </a:rPr>
              <a:t> as </a:t>
            </a:r>
            <a:r>
              <a:rPr lang="en-US" dirty="0" err="1" smtClean="0">
                <a:solidFill>
                  <a:schemeClr val="bg1"/>
                </a:solidFill>
              </a:rPr>
              <a:t>dinâmicas</a:t>
            </a:r>
            <a:r>
              <a:rPr lang="en-US" dirty="0" smtClean="0">
                <a:solidFill>
                  <a:schemeClr val="bg1"/>
                </a:solidFill>
              </a:rPr>
              <a:t> das </a:t>
            </a:r>
            <a:r>
              <a:rPr lang="en-US" dirty="0" err="1" smtClean="0">
                <a:solidFill>
                  <a:schemeClr val="bg1"/>
                </a:solidFill>
              </a:rPr>
              <a:t>aulas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intensificando</a:t>
            </a:r>
            <a:r>
              <a:rPr lang="en-US" dirty="0" smtClean="0">
                <a:solidFill>
                  <a:schemeClr val="bg1"/>
                </a:solidFill>
              </a:rPr>
              <a:t> as </a:t>
            </a:r>
            <a:r>
              <a:rPr lang="en-US" dirty="0" err="1" smtClean="0">
                <a:solidFill>
                  <a:schemeClr val="bg1"/>
                </a:solidFill>
              </a:rPr>
              <a:t>relações</a:t>
            </a:r>
            <a:r>
              <a:rPr lang="en-US" dirty="0" smtClean="0">
                <a:solidFill>
                  <a:schemeClr val="bg1"/>
                </a:solidFill>
              </a:rPr>
              <a:t> professor-</a:t>
            </a:r>
            <a:r>
              <a:rPr lang="en-US" dirty="0" err="1" smtClean="0">
                <a:solidFill>
                  <a:schemeClr val="bg1"/>
                </a:solidFill>
              </a:rPr>
              <a:t>aluno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aluno-aluno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en-US" dirty="0" smtClean="0">
              <a:solidFill>
                <a:schemeClr val="bg1"/>
              </a:solidFill>
            </a:endParaRPr>
          </a:p>
          <a:p>
            <a:pPr algn="just"/>
            <a:endParaRPr lang="en-US" b="1" dirty="0" smtClean="0">
              <a:solidFill>
                <a:schemeClr val="bg1"/>
              </a:solidFill>
            </a:endParaRPr>
          </a:p>
          <a:p>
            <a:pPr algn="just"/>
            <a:endParaRPr lang="en-US" b="1" dirty="0" smtClean="0">
              <a:solidFill>
                <a:schemeClr val="bg1"/>
              </a:solidFill>
            </a:endParaRPr>
          </a:p>
          <a:p>
            <a:pPr algn="just"/>
            <a:endParaRPr lang="en-US" b="1" dirty="0" smtClean="0">
              <a:solidFill>
                <a:schemeClr val="bg1"/>
              </a:solidFill>
            </a:endParaRPr>
          </a:p>
          <a:p>
            <a:pPr algn="just"/>
            <a:r>
              <a:rPr lang="en-US" b="1" dirty="0" err="1" smtClean="0">
                <a:solidFill>
                  <a:schemeClr val="bg1"/>
                </a:solidFill>
              </a:rPr>
              <a:t>Metodologia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separação</a:t>
            </a:r>
            <a:r>
              <a:rPr lang="en-US" dirty="0" smtClean="0">
                <a:solidFill>
                  <a:schemeClr val="bg1"/>
                </a:solidFill>
              </a:rPr>
              <a:t> dos </a:t>
            </a:r>
            <a:r>
              <a:rPr lang="en-US" dirty="0" err="1" smtClean="0">
                <a:solidFill>
                  <a:schemeClr val="bg1"/>
                </a:solidFill>
              </a:rPr>
              <a:t>alunos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duas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turmas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uma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aplicando</a:t>
            </a:r>
            <a:r>
              <a:rPr lang="en-US" dirty="0" smtClean="0">
                <a:solidFill>
                  <a:schemeClr val="bg1"/>
                </a:solidFill>
              </a:rPr>
              <a:t>-se um </a:t>
            </a:r>
            <a:r>
              <a:rPr lang="en-US" dirty="0" err="1" smtClean="0">
                <a:solidFill>
                  <a:schemeClr val="bg1"/>
                </a:solidFill>
              </a:rPr>
              <a:t>livro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paradidático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aulas</a:t>
            </a:r>
            <a:r>
              <a:rPr lang="en-US" dirty="0" smtClean="0">
                <a:solidFill>
                  <a:schemeClr val="bg1"/>
                </a:solidFill>
              </a:rPr>
              <a:t> e a </a:t>
            </a:r>
            <a:r>
              <a:rPr lang="en-US" dirty="0" err="1" smtClean="0">
                <a:solidFill>
                  <a:schemeClr val="bg1"/>
                </a:solidFill>
              </a:rPr>
              <a:t>outra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não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lum bright="9000" contrast="2000"/>
          </a:blip>
          <a:srcRect/>
          <a:stretch>
            <a:fillRect/>
          </a:stretch>
        </p:blipFill>
        <p:spPr bwMode="auto">
          <a:xfrm>
            <a:off x="0" y="0"/>
            <a:ext cx="9144000" cy="68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Artigo</a:t>
            </a:r>
            <a:r>
              <a:rPr lang="en-US" sz="2400" dirty="0" smtClean="0">
                <a:solidFill>
                  <a:schemeClr val="bg1"/>
                </a:solidFill>
              </a:rPr>
              <a:t>: </a:t>
            </a:r>
            <a:r>
              <a:rPr lang="en-US" sz="2400" b="0" dirty="0" err="1" smtClean="0">
                <a:solidFill>
                  <a:schemeClr val="bg1"/>
                </a:solidFill>
                <a:effectLst/>
              </a:rPr>
              <a:t>Abordagem</a:t>
            </a:r>
            <a:r>
              <a:rPr lang="en-US" sz="2400" b="0" dirty="0" smtClean="0">
                <a:solidFill>
                  <a:schemeClr val="bg1"/>
                </a:solidFill>
                <a:effectLst/>
              </a:rPr>
              <a:t> de </a:t>
            </a:r>
            <a:r>
              <a:rPr lang="en-US" sz="2400" b="0" dirty="0" err="1" smtClean="0">
                <a:solidFill>
                  <a:schemeClr val="bg1"/>
                </a:solidFill>
                <a:effectLst/>
              </a:rPr>
              <a:t>tópicos</a:t>
            </a:r>
            <a:r>
              <a:rPr lang="en-US" sz="2400" b="0" dirty="0" smtClean="0">
                <a:solidFill>
                  <a:schemeClr val="bg1"/>
                </a:solidFill>
                <a:effectLst/>
              </a:rPr>
              <a:t> de </a:t>
            </a:r>
            <a:r>
              <a:rPr lang="en-US" sz="2400" b="0" dirty="0" err="1" smtClean="0">
                <a:solidFill>
                  <a:schemeClr val="bg1"/>
                </a:solidFill>
                <a:effectLst/>
              </a:rPr>
              <a:t>educação</a:t>
            </a:r>
            <a:r>
              <a:rPr lang="en-US" sz="2400" b="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effectLst/>
              </a:rPr>
              <a:t>ambiental</a:t>
            </a:r>
            <a:r>
              <a:rPr lang="en-US" sz="2400" b="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effectLst/>
              </a:rPr>
              <a:t>utilizando</a:t>
            </a:r>
            <a:r>
              <a:rPr lang="en-US" sz="2400" b="0" dirty="0" smtClean="0">
                <a:solidFill>
                  <a:schemeClr val="bg1"/>
                </a:solidFill>
                <a:effectLst/>
              </a:rPr>
              <a:t> um </a:t>
            </a:r>
            <a:r>
              <a:rPr lang="en-US" sz="2400" b="0" dirty="0" err="1" smtClean="0">
                <a:solidFill>
                  <a:schemeClr val="bg1"/>
                </a:solidFill>
                <a:effectLst/>
              </a:rPr>
              <a:t>livro</a:t>
            </a:r>
            <a:r>
              <a:rPr lang="en-US" sz="2400" b="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effectLst/>
              </a:rPr>
              <a:t>paradidático</a:t>
            </a:r>
            <a:r>
              <a:rPr lang="en-US" sz="2400" b="0" dirty="0" smtClean="0">
                <a:solidFill>
                  <a:schemeClr val="bg1"/>
                </a:solidFill>
                <a:effectLst/>
              </a:rPr>
              <a:t> no </a:t>
            </a:r>
            <a:r>
              <a:rPr lang="en-US" sz="2400" b="0" dirty="0" err="1" smtClean="0">
                <a:solidFill>
                  <a:schemeClr val="bg1"/>
                </a:solidFill>
                <a:effectLst/>
              </a:rPr>
              <a:t>ensino</a:t>
            </a:r>
            <a:r>
              <a:rPr lang="en-US" sz="2400" b="0" dirty="0" smtClean="0">
                <a:solidFill>
                  <a:schemeClr val="bg1"/>
                </a:solidFill>
                <a:effectLst/>
              </a:rPr>
              <a:t> fundamental</a:t>
            </a:r>
            <a:endParaRPr lang="pt-BR" sz="2400" b="0" dirty="0">
              <a:effectLst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b="1" dirty="0" err="1" smtClean="0">
                <a:solidFill>
                  <a:schemeClr val="bg1"/>
                </a:solidFill>
              </a:rPr>
              <a:t>Resultados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r>
              <a:rPr lang="en-US" dirty="0" smtClean="0">
                <a:solidFill>
                  <a:schemeClr val="bg1"/>
                </a:solidFill>
              </a:rPr>
              <a:t> com a </a:t>
            </a:r>
            <a:r>
              <a:rPr lang="en-US" dirty="0" err="1" smtClean="0">
                <a:solidFill>
                  <a:schemeClr val="bg1"/>
                </a:solidFill>
              </a:rPr>
              <a:t>alicação</a:t>
            </a:r>
            <a:r>
              <a:rPr lang="en-US" dirty="0" smtClean="0">
                <a:solidFill>
                  <a:schemeClr val="bg1"/>
                </a:solidFill>
              </a:rPr>
              <a:t> de um </a:t>
            </a:r>
            <a:r>
              <a:rPr lang="en-US" dirty="0" err="1" smtClean="0">
                <a:solidFill>
                  <a:schemeClr val="bg1"/>
                </a:solidFill>
              </a:rPr>
              <a:t>teste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ambas</a:t>
            </a:r>
            <a:r>
              <a:rPr lang="en-US" dirty="0" smtClean="0">
                <a:solidFill>
                  <a:schemeClr val="bg1"/>
                </a:solidFill>
              </a:rPr>
              <a:t> as </a:t>
            </a:r>
            <a:r>
              <a:rPr lang="en-US" dirty="0" err="1" smtClean="0">
                <a:solidFill>
                  <a:schemeClr val="bg1"/>
                </a:solidFill>
              </a:rPr>
              <a:t>turmas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constatou</a:t>
            </a:r>
            <a:r>
              <a:rPr lang="en-US" dirty="0" smtClean="0">
                <a:solidFill>
                  <a:schemeClr val="bg1"/>
                </a:solidFill>
              </a:rPr>
              <a:t>-se </a:t>
            </a:r>
            <a:r>
              <a:rPr lang="en-US" dirty="0" err="1" smtClean="0">
                <a:solidFill>
                  <a:schemeClr val="bg1"/>
                </a:solidFill>
              </a:rPr>
              <a:t>que</a:t>
            </a:r>
            <a:r>
              <a:rPr lang="en-US" dirty="0" smtClean="0">
                <a:solidFill>
                  <a:schemeClr val="bg1"/>
                </a:solidFill>
              </a:rPr>
              <a:t> o </a:t>
            </a:r>
            <a:r>
              <a:rPr lang="en-US" dirty="0" err="1" smtClean="0">
                <a:solidFill>
                  <a:schemeClr val="bg1"/>
                </a:solidFill>
              </a:rPr>
              <a:t>acerto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foi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maior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turma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que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teve</a:t>
            </a:r>
            <a:r>
              <a:rPr lang="en-US" dirty="0" smtClean="0">
                <a:solidFill>
                  <a:schemeClr val="bg1"/>
                </a:solidFill>
              </a:rPr>
              <a:t> o </a:t>
            </a:r>
            <a:r>
              <a:rPr lang="en-US" dirty="0" err="1" smtClean="0">
                <a:solidFill>
                  <a:schemeClr val="bg1"/>
                </a:solidFill>
              </a:rPr>
              <a:t>uso</a:t>
            </a:r>
            <a:r>
              <a:rPr lang="en-US" dirty="0" smtClean="0">
                <a:solidFill>
                  <a:schemeClr val="bg1"/>
                </a:solidFill>
              </a:rPr>
              <a:t> do </a:t>
            </a:r>
            <a:r>
              <a:rPr lang="en-US" dirty="0" err="1" smtClean="0">
                <a:solidFill>
                  <a:schemeClr val="bg1"/>
                </a:solidFill>
              </a:rPr>
              <a:t>paradidático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b="1" dirty="0" err="1" smtClean="0">
                <a:solidFill>
                  <a:schemeClr val="bg1"/>
                </a:solidFill>
              </a:rPr>
              <a:t>Conclusão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r>
              <a:rPr lang="en-US" dirty="0" smtClean="0">
                <a:solidFill>
                  <a:schemeClr val="bg1"/>
                </a:solidFill>
              </a:rPr>
              <a:t> a </a:t>
            </a:r>
            <a:r>
              <a:rPr lang="en-US" dirty="0" err="1" smtClean="0">
                <a:solidFill>
                  <a:schemeClr val="bg1"/>
                </a:solidFill>
              </a:rPr>
              <a:t>utilização</a:t>
            </a:r>
            <a:r>
              <a:rPr lang="en-US" dirty="0" smtClean="0">
                <a:solidFill>
                  <a:schemeClr val="bg1"/>
                </a:solidFill>
              </a:rPr>
              <a:t> do </a:t>
            </a:r>
            <a:r>
              <a:rPr lang="en-US" dirty="0" err="1" smtClean="0">
                <a:solidFill>
                  <a:schemeClr val="bg1"/>
                </a:solidFill>
              </a:rPr>
              <a:t>paradidático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estimula</a:t>
            </a:r>
            <a:r>
              <a:rPr lang="en-US" dirty="0" smtClean="0">
                <a:solidFill>
                  <a:schemeClr val="bg1"/>
                </a:solidFill>
              </a:rPr>
              <a:t> o </a:t>
            </a:r>
            <a:r>
              <a:rPr lang="en-US" dirty="0" err="1" smtClean="0">
                <a:solidFill>
                  <a:schemeClr val="bg1"/>
                </a:solidFill>
              </a:rPr>
              <a:t>aprendizado</a:t>
            </a:r>
            <a:r>
              <a:rPr lang="en-US" dirty="0" smtClean="0">
                <a:solidFill>
                  <a:schemeClr val="bg1"/>
                </a:solidFill>
              </a:rPr>
              <a:t> e </a:t>
            </a:r>
            <a:r>
              <a:rPr lang="en-US" dirty="0" err="1" smtClean="0">
                <a:solidFill>
                  <a:schemeClr val="bg1"/>
                </a:solidFill>
              </a:rPr>
              <a:t>promove</a:t>
            </a:r>
            <a:r>
              <a:rPr lang="en-US" dirty="0" smtClean="0">
                <a:solidFill>
                  <a:schemeClr val="bg1"/>
                </a:solidFill>
              </a:rPr>
              <a:t> a </a:t>
            </a:r>
            <a:r>
              <a:rPr lang="en-US" dirty="0" err="1" smtClean="0">
                <a:solidFill>
                  <a:schemeClr val="bg1"/>
                </a:solidFill>
              </a:rPr>
              <a:t>incorporação</a:t>
            </a:r>
            <a:r>
              <a:rPr lang="en-US" dirty="0" smtClean="0">
                <a:solidFill>
                  <a:schemeClr val="bg1"/>
                </a:solidFill>
              </a:rPr>
              <a:t> de novas </a:t>
            </a:r>
            <a:r>
              <a:rPr lang="en-US" dirty="0" err="1" smtClean="0">
                <a:solidFill>
                  <a:schemeClr val="bg1"/>
                </a:solidFill>
              </a:rPr>
              <a:t>atitudes</a:t>
            </a:r>
            <a:r>
              <a:rPr lang="en-US" dirty="0" smtClean="0">
                <a:solidFill>
                  <a:schemeClr val="bg1"/>
                </a:solidFill>
              </a:rPr>
              <a:t> e </a:t>
            </a:r>
            <a:r>
              <a:rPr lang="en-US" dirty="0" err="1" smtClean="0">
                <a:solidFill>
                  <a:schemeClr val="bg1"/>
                </a:solidFill>
              </a:rPr>
              <a:t>comportamentos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estudantes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t2.gstatic.com/images?q=tbn:ANd9GcTPk43l5vp6iHRFNFhhX2_T2_YZo5wc2JpnjuBRy0Uz-vt9Qsxelxw3474"/>
          <p:cNvPicPr>
            <a:picLocks noChangeAspect="1" noChangeArrowheads="1"/>
          </p:cNvPicPr>
          <p:nvPr/>
        </p:nvPicPr>
        <p:blipFill>
          <a:blip r:embed="rId3" cstate="print">
            <a:lum bright="58000" contrast="-45000"/>
          </a:blip>
          <a:srcRect/>
          <a:stretch>
            <a:fillRect/>
          </a:stretch>
        </p:blipFill>
        <p:spPr bwMode="auto">
          <a:xfrm>
            <a:off x="0" y="0"/>
            <a:ext cx="9144000" cy="680076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effectLst/>
              </a:rPr>
              <a:t>Artigo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>:</a:t>
            </a:r>
            <a:r>
              <a:rPr lang="pt-BR" sz="2400" dirty="0" smtClean="0">
                <a:solidFill>
                  <a:schemeClr val="bg1"/>
                </a:solidFill>
                <a:effectLst/>
              </a:rPr>
              <a:t> </a:t>
            </a:r>
            <a:r>
              <a:rPr lang="pt-BR" sz="2400" b="0" dirty="0" smtClean="0">
                <a:solidFill>
                  <a:schemeClr val="bg1"/>
                </a:solidFill>
                <a:effectLst/>
              </a:rPr>
              <a:t>A árvore na poesia de Drummond: a construção de livro paradidático para a Educação Ambiental. </a:t>
            </a:r>
            <a:endParaRPr lang="pt-BR" sz="2400" b="0" dirty="0">
              <a:effectLst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b="1" dirty="0" err="1" smtClean="0">
                <a:solidFill>
                  <a:schemeClr val="bg1"/>
                </a:solidFill>
              </a:rPr>
              <a:t>Objetivo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n-US" dirty="0" err="1" smtClean="0">
                <a:solidFill>
                  <a:schemeClr val="bg1"/>
                </a:solidFill>
              </a:rPr>
              <a:t>relatar</a:t>
            </a:r>
            <a:r>
              <a:rPr lang="en-US" dirty="0" smtClean="0">
                <a:solidFill>
                  <a:schemeClr val="bg1"/>
                </a:solidFill>
              </a:rPr>
              <a:t> as </a:t>
            </a:r>
            <a:r>
              <a:rPr lang="en-US" dirty="0" err="1" smtClean="0">
                <a:solidFill>
                  <a:schemeClr val="bg1"/>
                </a:solidFill>
              </a:rPr>
              <a:t>etapas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construção</a:t>
            </a:r>
            <a:r>
              <a:rPr lang="en-US" dirty="0" smtClean="0">
                <a:solidFill>
                  <a:schemeClr val="bg1"/>
                </a:solidFill>
              </a:rPr>
              <a:t> de um </a:t>
            </a:r>
            <a:r>
              <a:rPr lang="en-US" dirty="0" err="1" smtClean="0">
                <a:solidFill>
                  <a:schemeClr val="bg1"/>
                </a:solidFill>
              </a:rPr>
              <a:t>livro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paradidático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educação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ambiental</a:t>
            </a:r>
            <a:r>
              <a:rPr lang="en-US" dirty="0" smtClean="0">
                <a:solidFill>
                  <a:schemeClr val="bg1"/>
                </a:solidFill>
              </a:rPr>
              <a:t> com </a:t>
            </a:r>
            <a:r>
              <a:rPr lang="en-US" dirty="0" err="1" smtClean="0">
                <a:solidFill>
                  <a:schemeClr val="bg1"/>
                </a:solidFill>
              </a:rPr>
              <a:t>foco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poética</a:t>
            </a:r>
            <a:r>
              <a:rPr lang="en-US" dirty="0" smtClean="0">
                <a:solidFill>
                  <a:schemeClr val="bg1"/>
                </a:solidFill>
              </a:rPr>
              <a:t> de Drummond.</a:t>
            </a:r>
          </a:p>
          <a:p>
            <a:pPr algn="just"/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b="1" dirty="0" err="1" smtClean="0">
                <a:solidFill>
                  <a:schemeClr val="bg1"/>
                </a:solidFill>
              </a:rPr>
              <a:t>Metodologia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seleção</a:t>
            </a:r>
            <a:r>
              <a:rPr lang="en-US" dirty="0" smtClean="0">
                <a:solidFill>
                  <a:schemeClr val="bg1"/>
                </a:solidFill>
              </a:rPr>
              <a:t> de 18 </a:t>
            </a:r>
            <a:r>
              <a:rPr lang="en-US" dirty="0" err="1" smtClean="0">
                <a:solidFill>
                  <a:schemeClr val="bg1"/>
                </a:solidFill>
              </a:rPr>
              <a:t>poemas</a:t>
            </a:r>
            <a:r>
              <a:rPr lang="en-US" dirty="0" smtClean="0">
                <a:solidFill>
                  <a:schemeClr val="bg1"/>
                </a:solidFill>
              </a:rPr>
              <a:t> de Drummond </a:t>
            </a:r>
            <a:r>
              <a:rPr lang="en-US" dirty="0" err="1" smtClean="0">
                <a:solidFill>
                  <a:schemeClr val="bg1"/>
                </a:solidFill>
              </a:rPr>
              <a:t>onde</a:t>
            </a:r>
            <a:r>
              <a:rPr lang="en-US" dirty="0" smtClean="0">
                <a:solidFill>
                  <a:schemeClr val="bg1"/>
                </a:solidFill>
              </a:rPr>
              <a:t> 30 </a:t>
            </a:r>
            <a:r>
              <a:rPr lang="en-US" dirty="0" err="1" smtClean="0">
                <a:solidFill>
                  <a:schemeClr val="bg1"/>
                </a:solidFill>
              </a:rPr>
              <a:t>exemplos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</a:t>
            </a:r>
            <a:r>
              <a:rPr lang="en-US" dirty="0" smtClean="0">
                <a:solidFill>
                  <a:schemeClr val="bg1"/>
                </a:solidFill>
              </a:rPr>
              <a:t> flora </a:t>
            </a:r>
            <a:r>
              <a:rPr lang="en-US" dirty="0" err="1" smtClean="0">
                <a:solidFill>
                  <a:schemeClr val="bg1"/>
                </a:solidFill>
              </a:rPr>
              <a:t>são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citados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t2.gstatic.com/images?q=tbn:ANd9GcTPk43l5vp6iHRFNFhhX2_T2_YZo5wc2JpnjuBRy0Uz-vt9Qsxelxw3474"/>
          <p:cNvPicPr>
            <a:picLocks noChangeAspect="1" noChangeArrowheads="1"/>
          </p:cNvPicPr>
          <p:nvPr/>
        </p:nvPicPr>
        <p:blipFill>
          <a:blip r:embed="rId2" cstate="print">
            <a:lum bright="58000" contrast="-45000"/>
          </a:blip>
          <a:srcRect/>
          <a:stretch>
            <a:fillRect/>
          </a:stretch>
        </p:blipFill>
        <p:spPr bwMode="auto">
          <a:xfrm>
            <a:off x="0" y="0"/>
            <a:ext cx="9144000" cy="680076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effectLst/>
              </a:rPr>
              <a:t>Artigo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>:</a:t>
            </a:r>
            <a:r>
              <a:rPr lang="pt-BR" sz="2400" dirty="0" smtClean="0">
                <a:solidFill>
                  <a:schemeClr val="bg1"/>
                </a:solidFill>
                <a:effectLst/>
              </a:rPr>
              <a:t> </a:t>
            </a:r>
            <a:r>
              <a:rPr lang="pt-BR" sz="2400" b="0" dirty="0" smtClean="0">
                <a:solidFill>
                  <a:schemeClr val="bg1"/>
                </a:solidFill>
                <a:effectLst/>
              </a:rPr>
              <a:t>A árvore na poesia de Drummond: a construção de livro paradidático para a Educação Ambiental. </a:t>
            </a:r>
            <a:endParaRPr lang="pt-BR" sz="2400" b="0" dirty="0">
              <a:effectLst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b="1" dirty="0" err="1" smtClean="0">
                <a:solidFill>
                  <a:schemeClr val="bg1"/>
                </a:solidFill>
              </a:rPr>
              <a:t>Resultados</a:t>
            </a:r>
            <a:r>
              <a:rPr lang="en-US" b="1" dirty="0" smtClean="0">
                <a:solidFill>
                  <a:schemeClr val="bg1"/>
                </a:solidFill>
              </a:rPr>
              <a:t>: </a:t>
            </a:r>
            <a:r>
              <a:rPr lang="en-US" dirty="0" smtClean="0">
                <a:solidFill>
                  <a:schemeClr val="bg1"/>
                </a:solidFill>
              </a:rPr>
              <a:t>o </a:t>
            </a:r>
            <a:r>
              <a:rPr lang="en-US" dirty="0" err="1" smtClean="0">
                <a:solidFill>
                  <a:schemeClr val="bg1"/>
                </a:solidFill>
              </a:rPr>
              <a:t>livro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utiliza</a:t>
            </a:r>
            <a:r>
              <a:rPr lang="en-US" dirty="0" smtClean="0">
                <a:solidFill>
                  <a:schemeClr val="bg1"/>
                </a:solidFill>
              </a:rPr>
              <a:t>-se </a:t>
            </a:r>
            <a:r>
              <a:rPr lang="en-US" dirty="0" err="1" smtClean="0">
                <a:solidFill>
                  <a:schemeClr val="bg1"/>
                </a:solidFill>
              </a:rPr>
              <a:t>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poesia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como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ponto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partida</a:t>
            </a:r>
            <a:r>
              <a:rPr lang="en-US" dirty="0" smtClean="0">
                <a:solidFill>
                  <a:schemeClr val="bg1"/>
                </a:solidFill>
              </a:rPr>
              <a:t> e </a:t>
            </a:r>
            <a:r>
              <a:rPr lang="en-US" dirty="0" err="1" smtClean="0">
                <a:solidFill>
                  <a:schemeClr val="bg1"/>
                </a:solidFill>
              </a:rPr>
              <a:t>assim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refletem</a:t>
            </a:r>
            <a:r>
              <a:rPr lang="en-US" dirty="0" smtClean="0">
                <a:solidFill>
                  <a:schemeClr val="bg1"/>
                </a:solidFill>
              </a:rPr>
              <a:t> a </a:t>
            </a:r>
            <a:r>
              <a:rPr lang="en-US" dirty="0" err="1" smtClean="0">
                <a:solidFill>
                  <a:schemeClr val="bg1"/>
                </a:solidFill>
              </a:rPr>
              <a:t>interdisciplinaridade</a:t>
            </a:r>
            <a:r>
              <a:rPr lang="en-US" dirty="0" smtClean="0">
                <a:solidFill>
                  <a:schemeClr val="bg1"/>
                </a:solidFill>
              </a:rPr>
              <a:t> e a </a:t>
            </a:r>
            <a:r>
              <a:rPr lang="en-US" dirty="0" err="1" smtClean="0">
                <a:solidFill>
                  <a:schemeClr val="bg1"/>
                </a:solidFill>
              </a:rPr>
              <a:t>transversalidade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educação</a:t>
            </a:r>
            <a:r>
              <a:rPr lang="en-US" dirty="0" smtClean="0">
                <a:solidFill>
                  <a:schemeClr val="bg1"/>
                </a:solidFill>
              </a:rPr>
              <a:t> .</a:t>
            </a:r>
            <a:endParaRPr lang="en-US" b="1" dirty="0" smtClean="0">
              <a:solidFill>
                <a:schemeClr val="bg1"/>
              </a:solidFill>
            </a:endParaRPr>
          </a:p>
          <a:p>
            <a:pPr algn="just"/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dirty="0" err="1" smtClean="0">
                <a:solidFill>
                  <a:schemeClr val="bg1"/>
                </a:solidFill>
              </a:rPr>
              <a:t>Conclusão</a:t>
            </a:r>
            <a:r>
              <a:rPr lang="en-US" b="1" dirty="0" smtClean="0">
                <a:solidFill>
                  <a:schemeClr val="bg1"/>
                </a:solidFill>
              </a:rPr>
              <a:t>: </a:t>
            </a:r>
            <a:r>
              <a:rPr lang="pt-BR" dirty="0" smtClean="0">
                <a:solidFill>
                  <a:schemeClr val="bg1"/>
                </a:solidFill>
              </a:rPr>
              <a:t>O autor relaciona poesia e realidade</a:t>
            </a:r>
            <a:r>
              <a:rPr lang="pt-BR" smtClean="0">
                <a:solidFill>
                  <a:schemeClr val="bg1"/>
                </a:solidFill>
              </a:rPr>
              <a:t>, onde elas </a:t>
            </a:r>
            <a:r>
              <a:rPr lang="pt-BR" dirty="0" smtClean="0">
                <a:solidFill>
                  <a:schemeClr val="bg1"/>
                </a:solidFill>
              </a:rPr>
              <a:t>se encontram na formação do sujeito e na perspectiva de uma nova ação ambiental.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0.gstatic.com/images?q=tbn:ANd9GcQMjZaQcWGZyqU9kjf2pwEBGdHv09tY9TOqIVVxOdc8yapoTkQecgzzvhA"/>
          <p:cNvPicPr>
            <a:picLocks noChangeAspect="1" noChangeArrowheads="1"/>
          </p:cNvPicPr>
          <p:nvPr/>
        </p:nvPicPr>
        <p:blipFill>
          <a:blip r:embed="rId2" cstate="print">
            <a:lum bright="33000" contrast="-9000"/>
          </a:blip>
          <a:srcRect/>
          <a:stretch>
            <a:fillRect/>
          </a:stretch>
        </p:blipFill>
        <p:spPr bwMode="auto">
          <a:xfrm>
            <a:off x="0" y="0"/>
            <a:ext cx="9144000" cy="6862733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Artigo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pt-BR" sz="24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0" dirty="0" smtClean="0">
                <a:solidFill>
                  <a:schemeClr val="bg1"/>
                </a:solidFill>
                <a:effectLst/>
              </a:rPr>
              <a:t>Feios, nojentos e perigosos: os animais e o ensino de biologia através da literatura infantil ficcional . </a:t>
            </a:r>
            <a:endParaRPr lang="pt-BR" sz="2400" b="0" dirty="0">
              <a:effectLst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b="1" dirty="0" err="1" smtClean="0">
                <a:solidFill>
                  <a:schemeClr val="bg1"/>
                </a:solidFill>
              </a:rPr>
              <a:t>Objetivo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tratar</a:t>
            </a:r>
            <a:r>
              <a:rPr lang="en-US" dirty="0" smtClean="0">
                <a:solidFill>
                  <a:schemeClr val="bg1"/>
                </a:solidFill>
              </a:rPr>
              <a:t> a </a:t>
            </a:r>
            <a:r>
              <a:rPr lang="en-US" dirty="0" err="1" smtClean="0">
                <a:solidFill>
                  <a:schemeClr val="bg1"/>
                </a:solidFill>
              </a:rPr>
              <a:t>literatura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infantil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ficção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como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apoio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paradidático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sério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aulas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ciências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b="1" dirty="0" err="1" smtClean="0">
                <a:solidFill>
                  <a:schemeClr val="bg1"/>
                </a:solidFill>
              </a:rPr>
              <a:t>Metodologia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análise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estrutura</a:t>
            </a:r>
            <a:r>
              <a:rPr lang="en-US" dirty="0" smtClean="0">
                <a:solidFill>
                  <a:schemeClr val="bg1"/>
                </a:solidFill>
              </a:rPr>
              <a:t> dos </a:t>
            </a:r>
            <a:r>
              <a:rPr lang="en-US" dirty="0" err="1" smtClean="0">
                <a:solidFill>
                  <a:schemeClr val="bg1"/>
                </a:solidFill>
              </a:rPr>
              <a:t>textos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ilustrações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qualidade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didática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conteúdo</a:t>
            </a:r>
            <a:r>
              <a:rPr lang="en-US" dirty="0" smtClean="0">
                <a:solidFill>
                  <a:schemeClr val="bg1"/>
                </a:solidFill>
              </a:rPr>
              <a:t> e </a:t>
            </a:r>
            <a:r>
              <a:rPr lang="en-US" dirty="0" err="1" smtClean="0">
                <a:solidFill>
                  <a:schemeClr val="bg1"/>
                </a:solidFill>
              </a:rPr>
              <a:t>imagem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relação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imagem-texto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t0.gstatic.com/images?q=tbn:ANd9GcQMjZaQcWGZyqU9kjf2pwEBGdHv09tY9TOqIVVxOdc8yapoTkQecgzzvhA"/>
          <p:cNvPicPr>
            <a:picLocks noChangeAspect="1" noChangeArrowheads="1"/>
          </p:cNvPicPr>
          <p:nvPr/>
        </p:nvPicPr>
        <p:blipFill>
          <a:blip r:embed="rId2" cstate="print">
            <a:lum bright="39000" contrast="-9000"/>
          </a:blip>
          <a:srcRect/>
          <a:stretch>
            <a:fillRect/>
          </a:stretch>
        </p:blipFill>
        <p:spPr bwMode="auto">
          <a:xfrm>
            <a:off x="0" y="0"/>
            <a:ext cx="9144000" cy="6862733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Artigo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pt-BR" sz="24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0" dirty="0" smtClean="0">
                <a:solidFill>
                  <a:schemeClr val="bg1"/>
                </a:solidFill>
                <a:effectLst/>
              </a:rPr>
              <a:t>Feios, nojentos e perigosos: os animais e o ensino de biologia através da literatura infantil ficcional . </a:t>
            </a:r>
            <a:endParaRPr lang="pt-BR" sz="2400" b="0" dirty="0">
              <a:effectLst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b="1" dirty="0" err="1" smtClean="0">
                <a:solidFill>
                  <a:schemeClr val="bg1"/>
                </a:solidFill>
              </a:rPr>
              <a:t>Resultados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r>
              <a:rPr lang="en-US" dirty="0" smtClean="0">
                <a:solidFill>
                  <a:schemeClr val="bg1"/>
                </a:solidFill>
              </a:rPr>
              <a:t> o </a:t>
            </a:r>
            <a:r>
              <a:rPr lang="en-US" dirty="0" err="1" smtClean="0">
                <a:solidFill>
                  <a:schemeClr val="bg1"/>
                </a:solidFill>
              </a:rPr>
              <a:t>propósito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coleção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lelé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cuca</a:t>
            </a:r>
            <a:r>
              <a:rPr lang="en-US" dirty="0" smtClean="0">
                <a:solidFill>
                  <a:schemeClr val="bg1"/>
                </a:solidFill>
              </a:rPr>
              <a:t> é </a:t>
            </a:r>
            <a:r>
              <a:rPr lang="en-US" dirty="0" err="1" smtClean="0">
                <a:solidFill>
                  <a:schemeClr val="bg1"/>
                </a:solidFill>
              </a:rPr>
              <a:t>tornar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esses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animais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seres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dignos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respeito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b="1" dirty="0" err="1" smtClean="0">
                <a:solidFill>
                  <a:schemeClr val="bg1"/>
                </a:solidFill>
              </a:rPr>
              <a:t>Conclusão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uma</a:t>
            </a:r>
            <a:r>
              <a:rPr lang="en-US" dirty="0" smtClean="0">
                <a:solidFill>
                  <a:schemeClr val="bg1"/>
                </a:solidFill>
              </a:rPr>
              <a:t> nova </a:t>
            </a:r>
            <a:r>
              <a:rPr lang="en-US" dirty="0" err="1" smtClean="0">
                <a:solidFill>
                  <a:schemeClr val="bg1"/>
                </a:solidFill>
              </a:rPr>
              <a:t>postura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respeito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ainda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não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acontece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relação</a:t>
            </a:r>
            <a:r>
              <a:rPr lang="en-US" dirty="0" smtClean="0">
                <a:solidFill>
                  <a:schemeClr val="bg1"/>
                </a:solidFill>
              </a:rPr>
              <a:t> a </a:t>
            </a:r>
            <a:r>
              <a:rPr lang="en-US" dirty="0" err="1" smtClean="0">
                <a:solidFill>
                  <a:schemeClr val="bg1"/>
                </a:solidFill>
              </a:rPr>
              <a:t>maioria</a:t>
            </a:r>
            <a:r>
              <a:rPr lang="en-US" dirty="0" smtClean="0">
                <a:solidFill>
                  <a:schemeClr val="bg1"/>
                </a:solidFill>
              </a:rPr>
              <a:t> dos </a:t>
            </a:r>
            <a:r>
              <a:rPr lang="en-US" dirty="0" err="1" smtClean="0">
                <a:solidFill>
                  <a:schemeClr val="bg1"/>
                </a:solidFill>
              </a:rPr>
              <a:t>animais</a:t>
            </a:r>
            <a:r>
              <a:rPr lang="en-US" dirty="0" smtClean="0">
                <a:solidFill>
                  <a:schemeClr val="bg1"/>
                </a:solidFill>
              </a:rPr>
              <a:t> “</a:t>
            </a:r>
            <a:r>
              <a:rPr lang="en-US" dirty="0" err="1" smtClean="0">
                <a:solidFill>
                  <a:schemeClr val="bg1"/>
                </a:solidFill>
              </a:rPr>
              <a:t>esmagáveis</a:t>
            </a:r>
            <a:r>
              <a:rPr lang="en-US" dirty="0" smtClean="0">
                <a:solidFill>
                  <a:schemeClr val="bg1"/>
                </a:solidFill>
              </a:rPr>
              <a:t>”.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b="0" dirty="0" err="1" smtClean="0">
                <a:solidFill>
                  <a:schemeClr val="bg1"/>
                </a:solidFill>
              </a:rPr>
              <a:t>Bibliografia</a:t>
            </a:r>
            <a:endParaRPr lang="pt-BR" b="0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600"/>
          </a:xfrm>
        </p:spPr>
        <p:txBody>
          <a:bodyPr>
            <a:normAutofit fontScale="92500" lnSpcReduction="20000"/>
          </a:bodyPr>
          <a:lstStyle/>
          <a:p>
            <a:pPr>
              <a:buClrTx/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Revista Eletrônica de Ciências da Educação, </a:t>
            </a:r>
          </a:p>
          <a:p>
            <a:pPr>
              <a:buNone/>
            </a:pPr>
            <a:r>
              <a:rPr lang="pt-BR" u="sng" dirty="0" smtClean="0">
                <a:hlinkClick r:id="rId2"/>
              </a:rPr>
              <a:t>http://revistas.facecla.com.br</a:t>
            </a:r>
            <a:endParaRPr lang="en-US" u="sng" dirty="0" smtClean="0"/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endParaRPr lang="pt-BR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 Literatura e Ciências</a:t>
            </a:r>
          </a:p>
          <a:p>
            <a:pPr>
              <a:buClr>
                <a:schemeClr val="bg1"/>
              </a:buClr>
              <a:buNone/>
            </a:pPr>
            <a:r>
              <a:rPr lang="pt-BR" u="sng" dirty="0" smtClean="0">
                <a:solidFill>
                  <a:schemeClr val="bg1"/>
                </a:solidFill>
                <a:hlinkClick r:id="rId3"/>
              </a:rPr>
              <a:t>http://literaturaeciencias.tracaletras.com.br/</a:t>
            </a:r>
            <a:endParaRPr lang="en-US" u="sng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endParaRPr lang="pt-BR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Ciência e Cognição	</a:t>
            </a:r>
          </a:p>
          <a:p>
            <a:pPr>
              <a:buClr>
                <a:schemeClr val="bg1"/>
              </a:buClr>
              <a:buNone/>
            </a:pPr>
            <a:r>
              <a:rPr lang="pt-BR" dirty="0" smtClean="0">
                <a:solidFill>
                  <a:schemeClr val="bg2"/>
                </a:solidFill>
                <a:hlinkClick r:id="rId4"/>
              </a:rPr>
              <a:t>http://www.cienciasecognicao.org</a:t>
            </a:r>
            <a:endParaRPr lang="pt-BR" dirty="0" smtClean="0">
              <a:solidFill>
                <a:schemeClr val="bg2"/>
              </a:solidFill>
            </a:endParaRP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Revista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Brasileira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Pesquisa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Educação</a:t>
            </a:r>
            <a:r>
              <a:rPr lang="en-US" dirty="0" smtClean="0">
                <a:solidFill>
                  <a:schemeClr val="bg1"/>
                </a:solidFill>
              </a:rPr>
              <a:t> e </a:t>
            </a:r>
            <a:r>
              <a:rPr lang="en-US" dirty="0" err="1" smtClean="0">
                <a:solidFill>
                  <a:schemeClr val="bg1"/>
                </a:solidFill>
              </a:rPr>
              <a:t>Ciência</a:t>
            </a:r>
            <a:endParaRPr lang="pt-BR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None/>
            </a:pPr>
            <a:r>
              <a:rPr lang="pt-BR" dirty="0" smtClean="0">
                <a:hlinkClick r:id="rId5"/>
              </a:rPr>
              <a:t>http://www.cienciamao.if.usp.br</a:t>
            </a:r>
            <a:endParaRPr lang="pt-BR" dirty="0" smtClean="0">
              <a:solidFill>
                <a:schemeClr val="bg2"/>
              </a:solidFill>
            </a:endParaRP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endParaRPr lang="pt-BR" dirty="0" smtClean="0">
              <a:solidFill>
                <a:schemeClr val="bg2"/>
              </a:solidFill>
            </a:endParaRP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/>
          </a:p>
          <a:p>
            <a:pPr>
              <a:buClrTx/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static.ning.com/colegiomagister/2009/imagens/UltimasNoticias/paradidaticos-fund-II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-243408"/>
            <a:ext cx="4032448" cy="7344816"/>
          </a:xfrm>
          <a:prstGeom prst="rect">
            <a:avLst/>
          </a:prstGeom>
          <a:noFill/>
        </p:spPr>
      </p:pic>
      <p:pic>
        <p:nvPicPr>
          <p:cNvPr id="6148" name="Picture 4" descr="http://1.bp.blogspot.com/_BA5WS56e2l0/SZNrzbKa5II/AAAAAAAACR0/9itCkykrXnQ/s400/interroga%C3%A7%C3%A3o+co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084168" cy="6858000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>
            <a:off x="971602" y="2420889"/>
            <a:ext cx="237626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Livros</a:t>
            </a:r>
            <a:endParaRPr lang="pt-BR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55577" y="3933056"/>
            <a:ext cx="44644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Paradidáticos</a:t>
            </a:r>
            <a:endParaRPr lang="pt-BR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eiradolivrousado.com.br/wp-content/uploads/2011/11/1270258609_85415157_2-Livro-Construindo-E-Aprendendo-3-Ano-Com-Paradidaticos-Apodi-12702586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692696"/>
            <a:ext cx="4176464" cy="5703798"/>
          </a:xfrm>
          <a:prstGeom prst="rect">
            <a:avLst/>
          </a:prstGeom>
          <a:noFill/>
        </p:spPr>
      </p:pic>
      <p:pic>
        <p:nvPicPr>
          <p:cNvPr id="3078" name="Picture 6" descr="http://feiradolivrousado.com.br/wp-content/uploads/2011/11/1270258609_85415157_4-Livro-Construindo-E-Aprendendo-3-Ano-Com-Paradidaticos-Compra-Venda-12702586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8" y="188641"/>
            <a:ext cx="3953247" cy="568863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teloscultural.com.br/images/thumbs_conteudo/f_biblioteca_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9144000" cy="5805264"/>
          </a:xfrm>
          <a:prstGeom prst="rect">
            <a:avLst/>
          </a:prstGeom>
          <a:noFill/>
        </p:spPr>
      </p:pic>
      <p:sp>
        <p:nvSpPr>
          <p:cNvPr id="3" name="CaixaDeTexto 2"/>
          <p:cNvSpPr txBox="1"/>
          <p:nvPr/>
        </p:nvSpPr>
        <p:spPr>
          <a:xfrm>
            <a:off x="323528" y="260649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Paradidáticos </a:t>
            </a:r>
            <a:r>
              <a:rPr lang="en-US" sz="4000" dirty="0" err="1" smtClean="0">
                <a:solidFill>
                  <a:schemeClr val="bg1"/>
                </a:solidFill>
              </a:rPr>
              <a:t>em</a:t>
            </a:r>
            <a:r>
              <a:rPr lang="en-US" sz="4000" dirty="0" smtClean="0">
                <a:solidFill>
                  <a:schemeClr val="bg1"/>
                </a:solidFill>
              </a:rPr>
              <a:t> Ciências </a:t>
            </a:r>
            <a:r>
              <a:rPr lang="en-US" sz="4000" dirty="0" err="1" smtClean="0">
                <a:solidFill>
                  <a:schemeClr val="bg1"/>
                </a:solidFill>
              </a:rPr>
              <a:t>Humanas</a:t>
            </a:r>
            <a:endParaRPr lang="pt-BR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creasp.org.br/uploads/fotonoticia/2012/04/e1afd-foto-livros.gif"/>
          <p:cNvPicPr>
            <a:picLocks noChangeAspect="1" noChangeArrowheads="1"/>
          </p:cNvPicPr>
          <p:nvPr/>
        </p:nvPicPr>
        <p:blipFill>
          <a:blip r:embed="rId2" cstate="print">
            <a:lum bright="66000" contrast="10000"/>
          </a:blip>
          <a:srcRect/>
          <a:stretch>
            <a:fillRect/>
          </a:stretch>
        </p:blipFill>
        <p:spPr bwMode="auto">
          <a:xfrm>
            <a:off x="0" y="32"/>
            <a:ext cx="9144000" cy="6857968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  <a:effectLst>
            <a:outerShdw blurRad="1270000" dist="266700" dir="5400000" sx="87000" sy="87000" algn="ctr" rotWithShape="0">
              <a:schemeClr val="bg2">
                <a:lumMod val="75000"/>
                <a:alpha val="59000"/>
              </a:schemeClr>
            </a:outerShdw>
          </a:effectLst>
        </p:spPr>
      </p:pic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/>
          <a:lstStyle/>
          <a:p>
            <a:pPr algn="ctr"/>
            <a:endParaRPr lang="en-US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Pesquisa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err="1" smtClean="0">
                <a:solidFill>
                  <a:schemeClr val="bg1"/>
                </a:solidFill>
              </a:rPr>
              <a:t>Artigos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relacionados</a:t>
            </a:r>
            <a:r>
              <a:rPr lang="en-US" sz="3600" dirty="0" smtClean="0">
                <a:solidFill>
                  <a:schemeClr val="bg1"/>
                </a:solidFill>
              </a:rPr>
              <a:t> a </a:t>
            </a:r>
            <a:r>
              <a:rPr lang="en-US" sz="3600" dirty="0" err="1" smtClean="0">
                <a:solidFill>
                  <a:schemeClr val="bg1"/>
                </a:solidFill>
              </a:rPr>
              <a:t>livros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paradidáticos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em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ciências</a:t>
            </a:r>
            <a:r>
              <a:rPr lang="en-US" sz="3600" dirty="0" smtClean="0">
                <a:solidFill>
                  <a:schemeClr val="bg1"/>
                </a:solidFill>
              </a:rPr>
              <a:t> e </a:t>
            </a:r>
            <a:r>
              <a:rPr lang="en-US" sz="3600" dirty="0" err="1" smtClean="0">
                <a:solidFill>
                  <a:schemeClr val="bg1"/>
                </a:solidFill>
              </a:rPr>
              <a:t>matemática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nos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últimos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cinco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anos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creasp.org.br/uploads/fotonoticia/2012/04/e1afd-foto-livros.gif"/>
          <p:cNvPicPr>
            <a:picLocks noChangeAspect="1" noChangeArrowheads="1"/>
          </p:cNvPicPr>
          <p:nvPr/>
        </p:nvPicPr>
        <p:blipFill>
          <a:blip r:embed="rId2" cstate="print">
            <a:lum bright="66000" contrast="10000"/>
          </a:blip>
          <a:srcRect/>
          <a:stretch>
            <a:fillRect/>
          </a:stretch>
        </p:blipFill>
        <p:spPr bwMode="auto">
          <a:xfrm>
            <a:off x="0" y="32"/>
            <a:ext cx="9144000" cy="6857968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  <a:effectLst>
            <a:outerShdw blurRad="1270000" dist="266700" dir="5400000" sx="87000" sy="87000" algn="ctr" rotWithShape="0">
              <a:schemeClr val="bg2">
                <a:lumMod val="75000"/>
                <a:alpha val="59000"/>
              </a:schemeClr>
            </a:outerShdw>
          </a:effectLst>
        </p:spPr>
      </p:pic>
      <p:sp>
        <p:nvSpPr>
          <p:cNvPr id="4" name="Retângulo 3"/>
          <p:cNvSpPr/>
          <p:nvPr/>
        </p:nvSpPr>
        <p:spPr>
          <a:xfrm>
            <a:off x="395536" y="332656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Revistas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Eletrônicas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utilizadas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pPr marL="971550" lvl="1" indent="-514350">
              <a:buClrTx/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bg1"/>
                </a:solidFill>
              </a:rPr>
              <a:t>Ciência</a:t>
            </a:r>
            <a:r>
              <a:rPr lang="en-US" sz="2800" dirty="0" smtClean="0">
                <a:solidFill>
                  <a:schemeClr val="bg1"/>
                </a:solidFill>
              </a:rPr>
              <a:t> e </a:t>
            </a:r>
            <a:r>
              <a:rPr lang="en-US" sz="2800" dirty="0" err="1" smtClean="0">
                <a:solidFill>
                  <a:schemeClr val="bg1"/>
                </a:solidFill>
              </a:rPr>
              <a:t>Cognição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971550" lvl="1" indent="-514350">
              <a:buClrTx/>
              <a:buFont typeface="Arial" pitchFamily="34" charset="0"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971550" lvl="1" indent="-514350">
              <a:buClrTx/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bg1"/>
                </a:solidFill>
              </a:rPr>
              <a:t>Literatura</a:t>
            </a:r>
            <a:r>
              <a:rPr lang="en-US" sz="2800" dirty="0" smtClean="0">
                <a:solidFill>
                  <a:schemeClr val="bg1"/>
                </a:solidFill>
              </a:rPr>
              <a:t> e </a:t>
            </a:r>
            <a:r>
              <a:rPr lang="en-US" sz="2800" dirty="0" err="1" smtClean="0">
                <a:solidFill>
                  <a:schemeClr val="bg1"/>
                </a:solidFill>
              </a:rPr>
              <a:t>Ciências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971550" lvl="1" indent="-514350">
              <a:buClrTx/>
              <a:buFont typeface="Arial" pitchFamily="34" charset="0"/>
              <a:buChar char="•"/>
            </a:pPr>
            <a:endParaRPr lang="pt-BR" sz="2800" dirty="0" smtClean="0">
              <a:solidFill>
                <a:schemeClr val="bg1"/>
              </a:solidFill>
            </a:endParaRPr>
          </a:p>
          <a:p>
            <a:pPr marL="971550" lvl="1" indent="-514350">
              <a:buClrTx/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Revista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Brasileira</a:t>
            </a:r>
            <a:r>
              <a:rPr lang="en-US" sz="2800" dirty="0" smtClean="0">
                <a:solidFill>
                  <a:schemeClr val="bg1"/>
                </a:solidFill>
              </a:rPr>
              <a:t> de </a:t>
            </a:r>
            <a:r>
              <a:rPr lang="en-US" sz="2800" dirty="0" err="1" smtClean="0">
                <a:solidFill>
                  <a:schemeClr val="bg1"/>
                </a:solidFill>
              </a:rPr>
              <a:t>Pesquisa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em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Educação</a:t>
            </a:r>
            <a:r>
              <a:rPr lang="en-US" sz="2800" dirty="0" smtClean="0">
                <a:solidFill>
                  <a:schemeClr val="bg1"/>
                </a:solidFill>
              </a:rPr>
              <a:t> e </a:t>
            </a:r>
            <a:r>
              <a:rPr lang="en-US" sz="2800" dirty="0" err="1" smtClean="0">
                <a:solidFill>
                  <a:schemeClr val="bg1"/>
                </a:solidFill>
              </a:rPr>
              <a:t>Ciência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971550" lvl="1" indent="-514350">
              <a:buClrTx/>
              <a:buFont typeface="Arial" pitchFamily="34" charset="0"/>
              <a:buChar char="•"/>
            </a:pPr>
            <a:endParaRPr lang="pt-BR" sz="2800" dirty="0" smtClean="0">
              <a:solidFill>
                <a:schemeClr val="bg1"/>
              </a:solidFill>
            </a:endParaRPr>
          </a:p>
          <a:p>
            <a:pPr marL="971550" lvl="1" indent="-514350">
              <a:buClrTx/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Revista Eletrônica de Ciências da Educação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404664"/>
          <a:ext cx="8229600" cy="5904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16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Artigos encontrados sobre Paradidáticos</a:t>
            </a:r>
            <a:endParaRPr lang="pt-BR" sz="216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332656"/>
          <a:ext cx="8229600" cy="5976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</TotalTime>
  <Words>555</Words>
  <Application>Microsoft Office PowerPoint</Application>
  <PresentationFormat>Apresentação na tela (4:3)</PresentationFormat>
  <Paragraphs>83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Ápice</vt:lpstr>
      <vt:lpstr>Paradidáticos no Ensino de Ciências e Matemática</vt:lpstr>
      <vt:lpstr>Slide 2</vt:lpstr>
      <vt:lpstr>Slide 3</vt:lpstr>
      <vt:lpstr>Slide 4</vt:lpstr>
      <vt:lpstr>Slide 5</vt:lpstr>
      <vt:lpstr>Slide 6</vt:lpstr>
      <vt:lpstr>Slide 7</vt:lpstr>
      <vt:lpstr>Artigos encontrados sobre Paradidáticos</vt:lpstr>
      <vt:lpstr>Slide 9</vt:lpstr>
      <vt:lpstr>Slide 10</vt:lpstr>
      <vt:lpstr>Artigo: Abordagem de tópicos de educação ambiental utilizando um livro paradidático no ensino fundamental</vt:lpstr>
      <vt:lpstr>Artigo: Abordagem de tópicos de educação ambiental utilizando um livro paradidático no ensino fundamental</vt:lpstr>
      <vt:lpstr>Artigo: A árvore na poesia de Drummond: a construção de livro paradidático para a Educação Ambiental. </vt:lpstr>
      <vt:lpstr>Artigo: A árvore na poesia de Drummond: a construção de livro paradidático para a Educação Ambiental. </vt:lpstr>
      <vt:lpstr>Artigo: Feios, nojentos e perigosos: os animais e o ensino de biologia através da literatura infantil ficcional . </vt:lpstr>
      <vt:lpstr>Artigo: Feios, nojentos e perigosos: os animais e o ensino de biologia através da literatura infantil ficcional . 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Paradidáticos no Ensino de Ciências e Matemática</dc:title>
  <dc:creator>João</dc:creator>
  <cp:lastModifiedBy>Marcelo</cp:lastModifiedBy>
  <cp:revision>128</cp:revision>
  <dcterms:created xsi:type="dcterms:W3CDTF">2012-05-12T14:17:39Z</dcterms:created>
  <dcterms:modified xsi:type="dcterms:W3CDTF">2012-06-04T19:00:11Z</dcterms:modified>
</cp:coreProperties>
</file>