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50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64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7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69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8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69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30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53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08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80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3421-C2C2-4241-8938-0C35E124CA5B}" type="datetimeFigureOut">
              <a:rPr lang="pt-BR" smtClean="0"/>
              <a:t>02/10/2014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334D-48E0-4627-BF0C-39E24640C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5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FUNÇÃO DE EXPRESSÃO EMOCIONAL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158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89744"/>
            <a:ext cx="10515600" cy="5787219"/>
          </a:xfrm>
        </p:spPr>
        <p:txBody>
          <a:bodyPr/>
          <a:lstStyle/>
          <a:p>
            <a:r>
              <a:rPr lang="pt-BR" dirty="0" smtClean="0"/>
              <a:t>“</a:t>
            </a:r>
            <a:r>
              <a:rPr lang="pt-BR" dirty="0" err="1" smtClean="0"/>
              <a:t>Cantus</a:t>
            </a:r>
            <a:r>
              <a:rPr lang="pt-BR" dirty="0" smtClean="0"/>
              <a:t> </a:t>
            </a:r>
            <a:r>
              <a:rPr lang="pt-BR" dirty="0" err="1" smtClean="0"/>
              <a:t>firmus</a:t>
            </a:r>
            <a:r>
              <a:rPr lang="pt-BR" dirty="0" smtClean="0"/>
              <a:t>” – dogma religioso – instrumento de dominação cultural, </a:t>
            </a:r>
            <a:r>
              <a:rPr lang="pt-BR" dirty="0" err="1" smtClean="0"/>
              <a:t>Schurmann</a:t>
            </a:r>
            <a:r>
              <a:rPr lang="pt-BR" dirty="0" smtClean="0"/>
              <a:t> (1989)</a:t>
            </a:r>
          </a:p>
          <a:p>
            <a:r>
              <a:rPr lang="pt-BR" dirty="0" smtClean="0"/>
              <a:t>Segundo M. de Andrade “ representa musicalmente a essência ideal”</a:t>
            </a:r>
          </a:p>
          <a:p>
            <a:r>
              <a:rPr lang="pt-BR" dirty="0" smtClean="0"/>
              <a:t>O “cone gótico” como símbolo da organização social em classes estritamente separadas, vigentes na época, </a:t>
            </a:r>
            <a:r>
              <a:rPr lang="pt-BR" dirty="0" err="1" smtClean="0"/>
              <a:t>Lauchter</a:t>
            </a:r>
            <a:r>
              <a:rPr lang="pt-BR" dirty="0" smtClean="0"/>
              <a:t> (1946)</a:t>
            </a:r>
          </a:p>
          <a:p>
            <a:r>
              <a:rPr lang="pt-BR" dirty="0" smtClean="0"/>
              <a:t>Classe média ascendente reivindicaram música que acrescentasse glória simbólicas e concretas a seus feitos </a:t>
            </a:r>
            <a:r>
              <a:rPr lang="pt-BR" dirty="0" err="1" smtClean="0"/>
              <a:t>Raynor</a:t>
            </a:r>
            <a:r>
              <a:rPr lang="pt-BR" dirty="0" smtClean="0"/>
              <a:t> (1981)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5599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REAÇÃO FÍSICA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290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24656"/>
            <a:ext cx="10515600" cy="5652307"/>
          </a:xfrm>
        </p:spPr>
        <p:txBody>
          <a:bodyPr/>
          <a:lstStyle/>
          <a:p>
            <a:r>
              <a:rPr lang="pt-BR" dirty="0" smtClean="0"/>
              <a:t>A dança impulsiona o corpo pelo ritmo métrico </a:t>
            </a:r>
          </a:p>
          <a:p>
            <a:r>
              <a:rPr lang="pt-BR" dirty="0" smtClean="0"/>
              <a:t>Cantochão tranquilidade física contemplativa</a:t>
            </a:r>
          </a:p>
          <a:p>
            <a:r>
              <a:rPr lang="pt-BR" dirty="0" smtClean="0"/>
              <a:t>Musica de concerto – apreciação individual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7591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IMPOR CONFORMIDADES A NORMAS SOCIAIS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293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24656"/>
            <a:ext cx="10515600" cy="5652307"/>
          </a:xfrm>
        </p:spPr>
        <p:txBody>
          <a:bodyPr/>
          <a:lstStyle/>
          <a:p>
            <a:r>
              <a:rPr lang="pt-BR" dirty="0" smtClean="0"/>
              <a:t>Música religiosa – mais o texto do que a música – ensinamentos, etc.</a:t>
            </a:r>
          </a:p>
          <a:p>
            <a:r>
              <a:rPr lang="pt-BR" dirty="0" smtClean="0"/>
              <a:t>Sátira – crítica a costumes – Ópera cômica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9621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VALIDAÇÃO DAS INSTITUIÇÕES SOCIAIS E DOS RITUAIS RELIGIOSOS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042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74754"/>
            <a:ext cx="10515600" cy="5802209"/>
          </a:xfrm>
        </p:spPr>
        <p:txBody>
          <a:bodyPr/>
          <a:lstStyle/>
          <a:p>
            <a:r>
              <a:rPr lang="pt-BR" dirty="0" smtClean="0"/>
              <a:t>Música na igreja – validação dos rituais</a:t>
            </a:r>
          </a:p>
          <a:p>
            <a:r>
              <a:rPr lang="pt-BR" dirty="0" smtClean="0"/>
              <a:t>Classicismo – concerto, validação das instituições sociais – canções que enfatizam o que é conveniente e o que não é na sociedade</a:t>
            </a:r>
          </a:p>
          <a:p>
            <a:r>
              <a:rPr lang="pt-BR" dirty="0" smtClean="0"/>
              <a:t>“</a:t>
            </a:r>
            <a:r>
              <a:rPr lang="pt-BR" dirty="0" err="1" smtClean="0"/>
              <a:t>Chansons</a:t>
            </a:r>
            <a:r>
              <a:rPr lang="pt-BR" dirty="0" smtClean="0"/>
              <a:t> de geste” medievais</a:t>
            </a:r>
          </a:p>
          <a:p>
            <a:r>
              <a:rPr lang="pt-BR" dirty="0" err="1" smtClean="0"/>
              <a:t>Spruch</a:t>
            </a:r>
            <a:r>
              <a:rPr lang="pt-BR" dirty="0" smtClean="0"/>
              <a:t> alemã – cunho político ou moral</a:t>
            </a:r>
          </a:p>
          <a:p>
            <a:r>
              <a:rPr lang="pt-BR" dirty="0" smtClean="0"/>
              <a:t>Motetes do sec. XIV – funções políticas e cerimoniais</a:t>
            </a:r>
          </a:p>
          <a:p>
            <a:r>
              <a:rPr lang="pt-BR" dirty="0" smtClean="0"/>
              <a:t>Óperas, cantatas, serenatas, hinos das festas, hinos nacionais, </a:t>
            </a:r>
            <a:r>
              <a:rPr lang="pt-BR" dirty="0" err="1" smtClean="0"/>
              <a:t>etc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716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CONTRIBUIÇÃO PARA A CONTINUIDADE E ESTABILIDADE DA CULTURA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615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79685"/>
            <a:ext cx="10515600" cy="5697278"/>
          </a:xfrm>
        </p:spPr>
        <p:txBody>
          <a:bodyPr/>
          <a:lstStyle/>
          <a:p>
            <a:r>
              <a:rPr lang="pt-BR" dirty="0" smtClean="0"/>
              <a:t>Música cristã</a:t>
            </a:r>
            <a:r>
              <a:rPr lang="pt-BR" dirty="0"/>
              <a:t> </a:t>
            </a:r>
            <a:r>
              <a:rPr lang="pt-BR" dirty="0" smtClean="0"/>
              <a:t>– </a:t>
            </a:r>
          </a:p>
          <a:p>
            <a:pPr lvl="1"/>
            <a:r>
              <a:rPr lang="pt-BR" dirty="0" smtClean="0"/>
              <a:t>cantochão garante a sobrevivência da música greco-romana, </a:t>
            </a:r>
          </a:p>
          <a:p>
            <a:pPr lvl="1"/>
            <a:r>
              <a:rPr lang="pt-BR" dirty="0" smtClean="0"/>
              <a:t>uniformidade litúrgica – estabilidade e continuidade cultural</a:t>
            </a:r>
            <a:endParaRPr lang="pt-BR" dirty="0"/>
          </a:p>
          <a:p>
            <a:pPr lvl="1"/>
            <a:r>
              <a:rPr lang="pt-BR" dirty="0" smtClean="0"/>
              <a:t>O cantochão está por traz de todas a musica culta medieval</a:t>
            </a:r>
            <a:endParaRPr lang="pt-BR" dirty="0"/>
          </a:p>
          <a:p>
            <a:r>
              <a:rPr lang="pt-BR" dirty="0" smtClean="0"/>
              <a:t>Presença da música “popular” e “folclórica” na música “erudita” até o sec. XIX</a:t>
            </a:r>
          </a:p>
          <a:p>
            <a:r>
              <a:rPr lang="pt-BR" dirty="0" smtClean="0"/>
              <a:t>Lendas e mitos tomados como temas de óperas, canções populares e lied</a:t>
            </a:r>
          </a:p>
          <a:p>
            <a:r>
              <a:rPr lang="pt-BR" dirty="0" smtClean="0"/>
              <a:t>A própria validação das instituições e rituais religiosos também contribuem para a continuidade da cultura</a:t>
            </a:r>
          </a:p>
        </p:txBody>
      </p:sp>
    </p:spTree>
    <p:extLst>
      <p:ext uri="{BB962C8B-B14F-4D97-AF65-F5344CB8AC3E}">
        <p14:creationId xmlns:p14="http://schemas.microsoft.com/office/powerpoint/2010/main" val="1446281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CONTRIBUIÇÃO PARA A INTEGRAÇÃO DA SOCIEDADE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04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763249" y="356588"/>
            <a:ext cx="10515600" cy="6014231"/>
          </a:xfrm>
        </p:spPr>
        <p:txBody>
          <a:bodyPr/>
          <a:lstStyle/>
          <a:p>
            <a:r>
              <a:rPr lang="pt-BR" dirty="0" smtClean="0"/>
              <a:t>Proporcionando veículo para a expressão de ideias e emoções não reveladas no discurso comum – visto no entrelaçamento da musica com a religião (importância da música nos cultos)</a:t>
            </a:r>
          </a:p>
          <a:p>
            <a:r>
              <a:rPr lang="pt-BR" dirty="0" smtClean="0"/>
              <a:t>Sensação para sentimento – rítmica grega para melodia do Cristianismo</a:t>
            </a:r>
          </a:p>
          <a:p>
            <a:r>
              <a:rPr lang="pt-BR" dirty="0" smtClean="0"/>
              <a:t>Idade média - Cantochão – elemento de purificação</a:t>
            </a:r>
          </a:p>
          <a:p>
            <a:r>
              <a:rPr lang="pt-BR" dirty="0" smtClean="0"/>
              <a:t>Renascença – Reforma e Contra Reforma (música - expressão da fé)</a:t>
            </a:r>
          </a:p>
          <a:p>
            <a:r>
              <a:rPr lang="pt-BR" dirty="0" smtClean="0"/>
              <a:t>Ideias e ensinamentos através da música</a:t>
            </a:r>
          </a:p>
          <a:p>
            <a:r>
              <a:rPr lang="pt-BR" dirty="0" smtClean="0"/>
              <a:t>Barroco – Bach e </a:t>
            </a:r>
            <a:r>
              <a:rPr lang="pt-BR" dirty="0" err="1" smtClean="0"/>
              <a:t>Haendel</a:t>
            </a:r>
            <a:endParaRPr lang="pt-BR" dirty="0" smtClean="0"/>
          </a:p>
          <a:p>
            <a:r>
              <a:rPr lang="pt-BR" dirty="0" smtClean="0"/>
              <a:t>Séculos XVIII e XIX – sistema tonal – teoria dos afetos – musica como linguagem (</a:t>
            </a:r>
            <a:r>
              <a:rPr lang="pt-BR" dirty="0" err="1" smtClean="0"/>
              <a:t>Schurman</a:t>
            </a:r>
            <a:r>
              <a:rPr lang="pt-BR" dirty="0" smtClean="0"/>
              <a:t> 1989)</a:t>
            </a:r>
          </a:p>
          <a:p>
            <a:r>
              <a:rPr lang="pt-BR" dirty="0" smtClean="0"/>
              <a:t>Romantismo – expressão de emoções individuais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8107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49705"/>
            <a:ext cx="10515600" cy="5727258"/>
          </a:xfrm>
        </p:spPr>
        <p:txBody>
          <a:bodyPr/>
          <a:lstStyle/>
          <a:p>
            <a:r>
              <a:rPr lang="pt-BR" dirty="0" smtClean="0"/>
              <a:t>A expressão emocional, o prazer estético e ou o divertimento contribuem  para a integração da sociedade</a:t>
            </a:r>
          </a:p>
          <a:p>
            <a:r>
              <a:rPr lang="pt-BR" dirty="0" smtClean="0"/>
              <a:t>A função de comunicação idem</a:t>
            </a:r>
          </a:p>
          <a:p>
            <a:r>
              <a:rPr lang="pt-BR" dirty="0" smtClean="0"/>
              <a:t>A função de representação simbólica uni os indivíduos em torno da mesma simbologia</a:t>
            </a:r>
          </a:p>
          <a:p>
            <a:r>
              <a:rPr lang="pt-BR" dirty="0" smtClean="0"/>
              <a:t>A reação física através da dança ou da integração coletiva do canto gregoriano</a:t>
            </a:r>
          </a:p>
          <a:p>
            <a:r>
              <a:rPr lang="pt-BR" dirty="0" smtClean="0"/>
              <a:t>A função de conformidade a normas sociais e a validação das instituições sociais e rituais religiosos</a:t>
            </a:r>
          </a:p>
          <a:p>
            <a:r>
              <a:rPr lang="pt-BR" dirty="0" smtClean="0"/>
              <a:t>A contribuição para a continuidade e estabilidade da cultura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875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PRAZER ESTÉTICO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8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59764"/>
            <a:ext cx="10515600" cy="5817199"/>
          </a:xfrm>
        </p:spPr>
        <p:txBody>
          <a:bodyPr/>
          <a:lstStyle/>
          <a:p>
            <a:r>
              <a:rPr lang="pt-BR" dirty="0" smtClean="0"/>
              <a:t>Separação entre criador e contemplador</a:t>
            </a:r>
          </a:p>
          <a:p>
            <a:r>
              <a:rPr lang="pt-BR" dirty="0" smtClean="0"/>
              <a:t>Separação da música das funções cotidianas – sala de concerto</a:t>
            </a:r>
          </a:p>
          <a:p>
            <a:r>
              <a:rPr lang="pt-BR" dirty="0" smtClean="0"/>
              <a:t>Suíte instrumental barroca – extraída de danças – contempladores não dançam </a:t>
            </a:r>
          </a:p>
          <a:p>
            <a:r>
              <a:rPr lang="pt-BR" dirty="0" smtClean="0"/>
              <a:t>Idade média – execução de motetes no interior das igrejas, fora do ambiente litúrgico</a:t>
            </a:r>
          </a:p>
          <a:p>
            <a:r>
              <a:rPr lang="pt-BR" dirty="0" smtClean="0"/>
              <a:t>Renascença – Estilo Poli coral explorando a acústica dos templo (não eram ensinamentos)</a:t>
            </a:r>
          </a:p>
          <a:p>
            <a:r>
              <a:rPr lang="pt-BR" dirty="0" smtClean="0"/>
              <a:t>Barroco – Ópera (associando diversos artes)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349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DIVERTIMENTO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04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419725"/>
            <a:ext cx="10515600" cy="5757238"/>
          </a:xfrm>
        </p:spPr>
        <p:txBody>
          <a:bodyPr/>
          <a:lstStyle/>
          <a:p>
            <a:r>
              <a:rPr lang="pt-BR" dirty="0" smtClean="0"/>
              <a:t>Música de dança – durante todo o período, inclusive na Idade média</a:t>
            </a:r>
          </a:p>
          <a:p>
            <a:r>
              <a:rPr lang="pt-BR" dirty="0" smtClean="0"/>
              <a:t>Música nas cortes</a:t>
            </a:r>
          </a:p>
          <a:p>
            <a:r>
              <a:rPr lang="pt-BR" dirty="0" smtClean="0"/>
              <a:t>Beethoven – edições simplificadas das sinfonias para a prática amadora</a:t>
            </a:r>
          </a:p>
          <a:p>
            <a:r>
              <a:rPr lang="pt-BR" dirty="0" smtClean="0"/>
              <a:t>Óperas</a:t>
            </a:r>
          </a:p>
          <a:p>
            <a:r>
              <a:rPr lang="pt-BR" dirty="0" smtClean="0"/>
              <a:t>Trovadores – Juca Chaves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830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COMUNICAÇÃO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4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84616"/>
            <a:ext cx="10515600" cy="5592347"/>
          </a:xfrm>
        </p:spPr>
        <p:txBody>
          <a:bodyPr/>
          <a:lstStyle/>
          <a:p>
            <a:r>
              <a:rPr lang="pt-BR" dirty="0" smtClean="0"/>
              <a:t>Sistema tonal – predomínio nos últimos tempos, caracterizando-se de uma linguagem musical</a:t>
            </a:r>
          </a:p>
          <a:p>
            <a:r>
              <a:rPr lang="pt-BR" dirty="0" smtClean="0"/>
              <a:t>Dramatizações religiosas</a:t>
            </a:r>
          </a:p>
          <a:p>
            <a:r>
              <a:rPr lang="pt-BR" dirty="0" smtClean="0"/>
              <a:t>Música protestante (conforme Lutero) (LEUCHTER, 1946, p.99)</a:t>
            </a:r>
          </a:p>
          <a:p>
            <a:r>
              <a:rPr lang="pt-BR" dirty="0" smtClean="0"/>
              <a:t>Música trovadoresca – feitos históricos ou de amor</a:t>
            </a:r>
          </a:p>
          <a:p>
            <a:r>
              <a:rPr lang="pt-BR" dirty="0" smtClean="0"/>
              <a:t>Canção francesa e o madrigal italiano – busca expressar musicalmente o conteúdo do texto</a:t>
            </a:r>
          </a:p>
          <a:p>
            <a:r>
              <a:rPr lang="pt-BR" dirty="0" smtClean="0"/>
              <a:t>Barroco – texto </a:t>
            </a:r>
            <a:r>
              <a:rPr lang="pt-BR" dirty="0" err="1" smtClean="0"/>
              <a:t>vs</a:t>
            </a:r>
            <a:r>
              <a:rPr lang="pt-BR" dirty="0" smtClean="0"/>
              <a:t> encenação e cantatas e </a:t>
            </a:r>
            <a:r>
              <a:rPr lang="pt-BR" dirty="0" err="1" smtClean="0"/>
              <a:t>horatórios</a:t>
            </a:r>
            <a:endParaRPr lang="pt-BR" dirty="0" smtClean="0"/>
          </a:p>
          <a:p>
            <a:r>
              <a:rPr lang="pt-BR" dirty="0" smtClean="0"/>
              <a:t>Lied romântico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573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REPRESENTAÇÃO SIMBÓLICA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656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620</Words>
  <Application>Microsoft Office PowerPoint</Application>
  <PresentationFormat>Widescreen</PresentationFormat>
  <Paragraphs>64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do Office</vt:lpstr>
      <vt:lpstr>FUNÇÃO DE EXPRESSÃO EMOCIONAL</vt:lpstr>
      <vt:lpstr>Apresentação do PowerPoint</vt:lpstr>
      <vt:lpstr>PRAZER ESTÉTICO </vt:lpstr>
      <vt:lpstr>Apresentação do PowerPoint</vt:lpstr>
      <vt:lpstr>DIVERTIMENTO </vt:lpstr>
      <vt:lpstr>Apresentação do PowerPoint</vt:lpstr>
      <vt:lpstr>COMUNICAÇÃO</vt:lpstr>
      <vt:lpstr>Apresentação do PowerPoint</vt:lpstr>
      <vt:lpstr>REPRESENTAÇÃO SIMBÓLICA</vt:lpstr>
      <vt:lpstr>Apresentação do PowerPoint</vt:lpstr>
      <vt:lpstr>REAÇÃO FÍSICA</vt:lpstr>
      <vt:lpstr>Apresentação do PowerPoint</vt:lpstr>
      <vt:lpstr>IMPOR CONFORMIDADES A NORMAS SOCIAIS</vt:lpstr>
      <vt:lpstr>Apresentação do PowerPoint</vt:lpstr>
      <vt:lpstr>VALIDAÇÃO DAS INSTITUIÇÕES SOCIAIS E DOS RITUAIS RELIGIOSOS</vt:lpstr>
      <vt:lpstr>Apresentação do PowerPoint</vt:lpstr>
      <vt:lpstr>CONTRIBUIÇÃO PARA A CONTINUIDADE E ESTABILIDADE DA CULTURA</vt:lpstr>
      <vt:lpstr>Apresentação do PowerPoint</vt:lpstr>
      <vt:lpstr>CONTRIBUIÇÃO PARA A INTEGRAÇÃO DA SOCIEDADE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FUNÇÃO DE EXPRESSÃO EMOCIONAL</dc:title>
  <dc:creator>Gabriel Souza</dc:creator>
  <cp:lastModifiedBy>Gabriel Souza</cp:lastModifiedBy>
  <cp:revision>12</cp:revision>
  <dcterms:created xsi:type="dcterms:W3CDTF">2014-10-02T13:03:13Z</dcterms:created>
  <dcterms:modified xsi:type="dcterms:W3CDTF">2014-10-02T17:18:22Z</dcterms:modified>
</cp:coreProperties>
</file>