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30"/>
  </p:notesMasterIdLst>
  <p:sldIdLst>
    <p:sldId id="256" r:id="rId2"/>
    <p:sldId id="283" r:id="rId3"/>
    <p:sldId id="284" r:id="rId4"/>
    <p:sldId id="285" r:id="rId5"/>
    <p:sldId id="286" r:id="rId6"/>
    <p:sldId id="298" r:id="rId7"/>
    <p:sldId id="259" r:id="rId8"/>
    <p:sldId id="287" r:id="rId9"/>
    <p:sldId id="260" r:id="rId10"/>
    <p:sldId id="261" r:id="rId11"/>
    <p:sldId id="288" r:id="rId12"/>
    <p:sldId id="262" r:id="rId13"/>
    <p:sldId id="263" r:id="rId14"/>
    <p:sldId id="289" r:id="rId15"/>
    <p:sldId id="266" r:id="rId16"/>
    <p:sldId id="267" r:id="rId17"/>
    <p:sldId id="268" r:id="rId18"/>
    <p:sldId id="290" r:id="rId19"/>
    <p:sldId id="292" r:id="rId20"/>
    <p:sldId id="293" r:id="rId21"/>
    <p:sldId id="294" r:id="rId22"/>
    <p:sldId id="295" r:id="rId23"/>
    <p:sldId id="296" r:id="rId24"/>
    <p:sldId id="291" r:id="rId25"/>
    <p:sldId id="258" r:id="rId26"/>
    <p:sldId id="297" r:id="rId27"/>
    <p:sldId id="278" r:id="rId28"/>
    <p:sldId id="279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DFBF"/>
    <a:srgbClr val="FFD5AB"/>
    <a:srgbClr val="D7D2C7"/>
    <a:srgbClr val="CC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41" autoAdjust="0"/>
    <p:restoredTop sz="94660"/>
  </p:normalViewPr>
  <p:slideViewPr>
    <p:cSldViewPr showGuides="1">
      <p:cViewPr varScale="1">
        <p:scale>
          <a:sx n="98" d="100"/>
          <a:sy n="98" d="100"/>
        </p:scale>
        <p:origin x="2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F6B4D734-ED89-485B-80D5-57B60521D6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589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08BBC5-B907-47E4-9BBF-0C7C221E4ED5}" type="slidenum">
              <a:rPr lang="pt-BR" altLang="es-AR" sz="1200" smtClean="0"/>
              <a:pPr eaLnBrk="1" hangingPunct="1"/>
              <a:t>1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2559504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F47FCE-E2F6-41B3-81ED-29A5D7FAC1C4}" type="slidenum">
              <a:rPr lang="pt-BR" altLang="es-AR" sz="1200" smtClean="0"/>
              <a:pPr eaLnBrk="1" hangingPunct="1"/>
              <a:t>25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1715226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E739EC-F458-4678-9830-C9198E2495FD}" type="slidenum">
              <a:rPr lang="pt-BR" altLang="es-AR" sz="1200" smtClean="0"/>
              <a:pPr eaLnBrk="1" hangingPunct="1"/>
              <a:t>27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851438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0ED051-AF6C-4089-A030-67A7F7C2E9AF}" type="slidenum">
              <a:rPr lang="pt-BR" altLang="es-AR" sz="1200" smtClean="0"/>
              <a:pPr eaLnBrk="1" hangingPunct="1"/>
              <a:t>28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244182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A03095-9B72-484F-B075-4F4CA8F4A88F}" type="slidenum">
              <a:rPr lang="pt-BR" altLang="es-AR" sz="1200" smtClean="0"/>
              <a:pPr eaLnBrk="1" hangingPunct="1"/>
              <a:t>7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205353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CDBAC4-179F-4944-AFB8-09DA19788380}" type="slidenum">
              <a:rPr lang="pt-BR" altLang="es-AR" sz="1200" smtClean="0"/>
              <a:pPr eaLnBrk="1" hangingPunct="1"/>
              <a:t>9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429444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EAB7A1-E8AF-4723-AC6D-16432C1C240E}" type="slidenum">
              <a:rPr lang="pt-BR" altLang="es-AR" sz="1200" smtClean="0"/>
              <a:pPr eaLnBrk="1" hangingPunct="1"/>
              <a:t>10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1963179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7C7D75-58FB-4C3C-9843-866C828564CD}" type="slidenum">
              <a:rPr lang="pt-BR" altLang="es-AR" sz="1200" smtClean="0"/>
              <a:pPr eaLnBrk="1" hangingPunct="1"/>
              <a:t>12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43059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2FC129-3666-4265-978A-EC83681596D1}" type="slidenum">
              <a:rPr lang="pt-BR" altLang="es-AR" sz="1200" smtClean="0"/>
              <a:pPr eaLnBrk="1" hangingPunct="1"/>
              <a:t>13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447389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721FF0-B0A8-4CDC-AB31-6BF347248A5A}" type="slidenum">
              <a:rPr lang="pt-BR" altLang="es-AR" sz="1200" smtClean="0"/>
              <a:pPr eaLnBrk="1" hangingPunct="1"/>
              <a:t>15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22340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D548E5-84F0-421F-A11C-30FCB645CE63}" type="slidenum">
              <a:rPr lang="pt-BR" altLang="es-AR" sz="1200" smtClean="0"/>
              <a:pPr eaLnBrk="1" hangingPunct="1"/>
              <a:t>16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2609979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6ECCDB-C0A4-4800-B87C-117509255D70}" type="slidenum">
              <a:rPr lang="pt-BR" altLang="es-AR" sz="1200" smtClean="0"/>
              <a:pPr eaLnBrk="1" hangingPunct="1"/>
              <a:t>17</a:t>
            </a:fld>
            <a:endParaRPr lang="pt-BR" altLang="es-AR" sz="1200"/>
          </a:p>
        </p:txBody>
      </p:sp>
    </p:spTree>
    <p:extLst>
      <p:ext uri="{BB962C8B-B14F-4D97-AF65-F5344CB8AC3E}">
        <p14:creationId xmlns:p14="http://schemas.microsoft.com/office/powerpoint/2010/main" val="246685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F3D2B1-38AF-43AE-A64C-7BB6A5EE54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D8CD5-CAEE-4FEE-AA2B-D76D7BBC72E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1FA36-4E30-4219-ACFF-90811A77670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858228-5879-4A3D-877B-81AE10B3EF1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5266-62EC-409B-BBD7-C2ECB8D47AF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F6935-D5FB-4F23-A11B-F57620CDD0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96E58-71BE-44B0-81D7-C32D5DBD40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7BD4CFE-9D9E-4EFF-A46B-0170166101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EA66-1AAD-42CD-94FD-2ABE02C57E4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DF0054C7-1181-445F-93BF-574DE402B64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pt-BR"/>
              <a:t>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ude.gov.br/saude-de-a-z/doacao-de-sangue/693-acoes-e-programas/40038-humanizas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  <a:ln w="9525" cmpd="sng"/>
        </p:spPr>
        <p:txBody>
          <a:bodyPr/>
          <a:lstStyle/>
          <a:p>
            <a:pPr eaLnBrk="1" hangingPunct="1"/>
            <a:r>
              <a:rPr lang="pt-BR" altLang="es-AR" sz="3200" dirty="0">
                <a:solidFill>
                  <a:schemeClr val="accent1"/>
                </a:solidFill>
              </a:rPr>
              <a:t>Humanismo, humanização, cuidado e a </a:t>
            </a:r>
            <a:br>
              <a:rPr lang="pt-BR" altLang="es-AR" sz="3200" dirty="0">
                <a:solidFill>
                  <a:schemeClr val="accent1"/>
                </a:solidFill>
              </a:rPr>
            </a:br>
            <a:r>
              <a:rPr lang="pt-BR" altLang="es-AR" sz="3200" dirty="0">
                <a:solidFill>
                  <a:schemeClr val="accent1"/>
                </a:solidFill>
              </a:rPr>
              <a:t>Política Nacional de Humanização</a:t>
            </a:r>
            <a:br>
              <a:rPr lang="pt-BR" altLang="es-AR" sz="3200" dirty="0">
                <a:solidFill>
                  <a:schemeClr val="accent1"/>
                </a:solidFill>
              </a:rPr>
            </a:br>
            <a:br>
              <a:rPr lang="pt-BR" altLang="es-AR" sz="3200" dirty="0">
                <a:solidFill>
                  <a:schemeClr val="accent1"/>
                </a:solidFill>
              </a:rPr>
            </a:br>
            <a:endParaRPr lang="pt-BR" altLang="es-AR" sz="3200" dirty="0">
              <a:solidFill>
                <a:schemeClr val="accent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8536" y="5926016"/>
            <a:ext cx="6189583" cy="949569"/>
          </a:xfrm>
          <a:ln w="9525"/>
        </p:spPr>
        <p:txBody>
          <a:bodyPr>
            <a:normAutofit/>
          </a:bodyPr>
          <a:lstStyle/>
          <a:p>
            <a:pPr eaLnBrk="1" hangingPunct="1"/>
            <a:r>
              <a:rPr lang="en-GB" altLang="es-AR" sz="1600" b="1" dirty="0" err="1">
                <a:solidFill>
                  <a:schemeClr val="hlink"/>
                </a:solidFill>
              </a:rPr>
              <a:t>Profa</a:t>
            </a:r>
            <a:r>
              <a:rPr lang="en-GB" altLang="es-AR" sz="1600" b="1" dirty="0">
                <a:solidFill>
                  <a:schemeClr val="hlink"/>
                </a:solidFill>
              </a:rPr>
              <a:t>. Dra. Sandra Maria </a:t>
            </a:r>
            <a:r>
              <a:rPr lang="en-GB" altLang="es-AR" sz="1600" b="1" dirty="0" err="1">
                <a:solidFill>
                  <a:schemeClr val="hlink"/>
                </a:solidFill>
              </a:rPr>
              <a:t>Galheigo</a:t>
            </a:r>
            <a:endParaRPr lang="en-GB" altLang="es-AR" sz="1600" b="1" dirty="0">
              <a:solidFill>
                <a:schemeClr val="hlink"/>
              </a:solidFill>
            </a:endParaRPr>
          </a:p>
          <a:p>
            <a:pPr eaLnBrk="1" hangingPunct="1"/>
            <a:endParaRPr lang="pt-BR" altLang="es-AR" sz="1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s-AR" sz="3600" dirty="0"/>
              <a:t>Princípios norteadores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pt-BR" altLang="es-AR" sz="2800" dirty="0"/>
              <a:t>4.  </a:t>
            </a:r>
            <a:r>
              <a:rPr lang="pt-BR" altLang="es-AR" sz="2800" dirty="0" err="1"/>
              <a:t>Co-responsabilidade</a:t>
            </a:r>
            <a:r>
              <a:rPr lang="pt-BR" altLang="es-AR" sz="2800" dirty="0"/>
              <a:t> desses sujeitos nos processos de gestão e atenção;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pt-BR" altLang="es-AR" sz="2800" dirty="0"/>
          </a:p>
          <a:p>
            <a:pPr marL="0" indent="0" eaLnBrk="1" hangingPunct="1">
              <a:buNone/>
            </a:pPr>
            <a:r>
              <a:rPr lang="pt-BR" altLang="es-AR" sz="2800" dirty="0"/>
              <a:t>5. Fortalecimento do controle social com caráter participativo em todas as instâncias gestoras do SUS;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pt-BR" altLang="es-AR" sz="2800" dirty="0"/>
          </a:p>
          <a:p>
            <a:pPr marL="0" indent="0" eaLnBrk="1" hangingPunct="1">
              <a:buNone/>
            </a:pPr>
            <a:r>
              <a:rPr lang="pt-BR" altLang="es-AR" sz="2800" dirty="0"/>
              <a:t>6. Compromisso com a democratização das relações de trabalho e valorização dos profissionais, estimulando processos de educação permanente.</a:t>
            </a:r>
          </a:p>
        </p:txBody>
      </p:sp>
      <p:sp>
        <p:nvSpPr>
          <p:cNvPr id="7170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7172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A99062-852A-43B4-8E58-D19EB0E1DF3A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10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sz="2800" dirty="0"/>
              <a:t>Diretrizes Gerais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16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s-AR" sz="3600" dirty="0"/>
              <a:t>Diretrizes Gerais (MS 2004)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pt-BR" altLang="es-AR" sz="2800" dirty="0"/>
              <a:t> 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ampliar o diálogo:</a:t>
            </a:r>
          </a:p>
          <a:p>
            <a:pPr lvl="1"/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altLang="es-AR" dirty="0"/>
              <a:t>entre os profissionais,;</a:t>
            </a:r>
          </a:p>
          <a:p>
            <a:pPr lvl="1"/>
            <a:r>
              <a:rPr lang="pt-BR" altLang="es-AR" dirty="0"/>
              <a:t>entre profissionais e população, </a:t>
            </a:r>
          </a:p>
          <a:p>
            <a:pPr lvl="1"/>
            <a:r>
              <a:rPr lang="pt-BR" altLang="es-AR" dirty="0"/>
              <a:t>entre profissionais e administração, promovendo a gestão participativa;</a:t>
            </a:r>
          </a:p>
          <a:p>
            <a:pPr eaLnBrk="1" hangingPunct="1"/>
            <a:endParaRPr lang="pt-BR" altLang="es-AR" sz="2800" dirty="0"/>
          </a:p>
          <a:p>
            <a:pPr eaLnBrk="1" hangingPunct="1"/>
            <a:r>
              <a:rPr lang="pt-BR" altLang="es-AR" sz="2800" dirty="0"/>
              <a:t>Implantar, estimular e fortalecer 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Grupos de Trabalho de Humanização (GTH) </a:t>
            </a:r>
            <a:r>
              <a:rPr lang="pt-BR" altLang="es-AR" sz="2800" dirty="0"/>
              <a:t>com plano de trabalho definido;</a:t>
            </a:r>
          </a:p>
          <a:p>
            <a:pPr eaLnBrk="1" hangingPunct="1"/>
            <a:endParaRPr lang="pt-BR" altLang="es-AR" sz="2800" dirty="0"/>
          </a:p>
          <a:p>
            <a:pPr eaLnBrk="1" hangingPunct="1"/>
            <a:r>
              <a:rPr lang="pt-BR" altLang="es-AR" sz="2800" dirty="0"/>
              <a:t>Estimular 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práticas resolutivas</a:t>
            </a:r>
            <a:r>
              <a:rPr lang="pt-BR" altLang="es-AR" sz="2800" dirty="0"/>
              <a:t>, racionalizar e adequar o uso de medicamentos, eliminando ações intervencionistas desnecessárias;</a:t>
            </a:r>
          </a:p>
        </p:txBody>
      </p:sp>
      <p:sp>
        <p:nvSpPr>
          <p:cNvPr id="8194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0E3A1A-C44F-4434-973A-26B9B451B4EA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12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s-AR" sz="3600" dirty="0"/>
              <a:t>Diretrizes Gerais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454763"/>
            <a:ext cx="7467600" cy="51830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es-AR" sz="2800" dirty="0"/>
              <a:t>Reforçar o conceito de </a:t>
            </a:r>
            <a:r>
              <a:rPr lang="pt-BR" altLang="es-AR" sz="2800" b="1" dirty="0">
                <a:solidFill>
                  <a:schemeClr val="accent5">
                    <a:lumMod val="75000"/>
                  </a:schemeClr>
                </a:solidFill>
              </a:rPr>
              <a:t>clínica ampliada</a:t>
            </a:r>
            <a:r>
              <a:rPr lang="pt-BR" altLang="es-AR" sz="2800" dirty="0"/>
              <a:t>: compromisso com o sujeito e seu coletivo, estímulo a diferentes práticas terapêuticas; </a:t>
            </a:r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  <a:p>
            <a:pPr eaLnBrk="1" hangingPunct="1">
              <a:lnSpc>
                <a:spcPct val="90000"/>
              </a:lnSpc>
            </a:pPr>
            <a:r>
              <a:rPr lang="pt-BR" altLang="es-AR" sz="2800" dirty="0"/>
              <a:t>Sensibilizar as equipes de saúde ao problema da 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violência intrafamiliar </a:t>
            </a:r>
            <a:r>
              <a:rPr lang="pt-BR" altLang="es-AR" sz="2800" dirty="0"/>
              <a:t>(criança, mulher e idoso) e à questão dos 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preconceitos</a:t>
            </a:r>
            <a:r>
              <a:rPr lang="pt-BR" altLang="es-AR" sz="2800" dirty="0"/>
              <a:t> (sexual, racial, religioso e outros) na recepção e encaminhamentos;</a:t>
            </a:r>
          </a:p>
          <a:p>
            <a:pPr eaLnBrk="1" hangingPunct="1">
              <a:lnSpc>
                <a:spcPct val="90000"/>
              </a:lnSpc>
            </a:pPr>
            <a:endParaRPr lang="pt-BR" altLang="es-AR" dirty="0"/>
          </a:p>
          <a:p>
            <a:pPr>
              <a:lnSpc>
                <a:spcPct val="90000"/>
              </a:lnSpc>
            </a:pPr>
            <a:r>
              <a:rPr lang="pt-BR" altLang="es-AR" dirty="0"/>
              <a:t>Adequar os serviços ao ambiente e à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cultura local</a:t>
            </a:r>
            <a:r>
              <a:rPr lang="pt-BR" altLang="es-AR" dirty="0"/>
              <a:t>, respeitando a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privacidade</a:t>
            </a:r>
            <a:r>
              <a:rPr lang="pt-BR" altLang="es-AR" dirty="0"/>
              <a:t> e promovendo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ambiência acolhedora e confortável</a:t>
            </a:r>
            <a:r>
              <a:rPr lang="pt-BR" altLang="es-AR" dirty="0"/>
              <a:t>;</a:t>
            </a:r>
          </a:p>
          <a:p>
            <a:pPr>
              <a:lnSpc>
                <a:spcPct val="90000"/>
              </a:lnSpc>
            </a:pPr>
            <a:endParaRPr lang="pt-BR" altLang="es-AR" dirty="0"/>
          </a:p>
          <a:p>
            <a:pPr>
              <a:lnSpc>
                <a:spcPct val="90000"/>
              </a:lnSpc>
            </a:pPr>
            <a:r>
              <a:rPr lang="pt-BR" altLang="es-AR" dirty="0"/>
              <a:t>Viabilizar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participação dos trabalhadores </a:t>
            </a:r>
            <a:r>
              <a:rPr lang="pt-BR" altLang="es-AR" dirty="0"/>
              <a:t>nas unidades de saúde através de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colegiados gestores</a:t>
            </a:r>
            <a:r>
              <a:rPr lang="pt-BR" altLang="es-AR" dirty="0"/>
              <a:t>;</a:t>
            </a:r>
          </a:p>
          <a:p>
            <a:pPr>
              <a:lnSpc>
                <a:spcPct val="90000"/>
              </a:lnSpc>
            </a:pPr>
            <a:endParaRPr lang="pt-BR" altLang="es-AR" dirty="0"/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</p:txBody>
      </p:sp>
      <p:sp>
        <p:nvSpPr>
          <p:cNvPr id="9218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9220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B8CBA2-E0CE-49BC-84A0-66CCE4542DDB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13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altLang="es-AR" sz="2800" dirty="0"/>
              <a:t>Parâmetros para acompanhamento da implementação na atenção hospitalar </a:t>
            </a:r>
            <a:endParaRPr lang="pt-BR" sz="280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17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s-AR" sz="3200" dirty="0"/>
              <a:t>Parâmetros para acompanhamento da implementação na atenção hospitalar 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es-AR" sz="2800" dirty="0">
                <a:solidFill>
                  <a:schemeClr val="hlink"/>
                </a:solidFill>
              </a:rPr>
              <a:t>Dois níveis  de parâmetro: B e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es-AR" sz="28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GTH </a:t>
            </a:r>
            <a:r>
              <a:rPr lang="pt-BR" altLang="es-AR" sz="2800" dirty="0"/>
              <a:t>com plano de trabalho (definido/implantado);</a:t>
            </a:r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  <a:p>
            <a:pPr eaLnBrk="1" hangingPunct="1">
              <a:lnSpc>
                <a:spcPct val="90000"/>
              </a:lnSpc>
            </a:pP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Visita aberta</a:t>
            </a:r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  <a:p>
            <a:pPr eaLnBrk="1" hangingPunct="1">
              <a:lnSpc>
                <a:spcPct val="90000"/>
              </a:lnSpc>
            </a:pPr>
            <a:r>
              <a:rPr lang="pt-BR" altLang="es-AR" sz="2800" dirty="0"/>
              <a:t>Recepção com </a:t>
            </a:r>
            <a:r>
              <a:rPr lang="pt-BR" altLang="es-AR" sz="2800" b="1" dirty="0"/>
              <a:t>acolhimento</a:t>
            </a:r>
            <a:r>
              <a:rPr lang="pt-BR" altLang="es-AR" sz="2800" dirty="0"/>
              <a:t> aos usuários;</a:t>
            </a:r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  <a:p>
            <a:pPr eaLnBrk="1" hangingPunct="1">
              <a:lnSpc>
                <a:spcPct val="90000"/>
              </a:lnSpc>
            </a:pPr>
            <a:r>
              <a:rPr lang="pt-BR" altLang="es-AR" sz="2800" dirty="0"/>
              <a:t>Mecanismos de escuta para a população aos usuários/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</a:rPr>
              <a:t>ouvidoria</a:t>
            </a:r>
            <a:r>
              <a:rPr lang="pt-BR" altLang="es-AR" sz="2800" dirty="0"/>
              <a:t>;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pt-BR" altLang="es-AR" sz="2400" dirty="0"/>
              <a:t>(MS 2004)</a:t>
            </a:r>
          </a:p>
        </p:txBody>
      </p:sp>
      <p:sp>
        <p:nvSpPr>
          <p:cNvPr id="12290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12292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3CCF20-4841-4278-876E-2349153DE21F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15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s-AR" sz="3200" dirty="0"/>
              <a:t>Parâmetros para acompanhamento da implementação na atenção hospitalar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Equipe multiprofissional</a:t>
            </a:r>
            <a:r>
              <a:rPr lang="pt-BR" altLang="es-AR" dirty="0"/>
              <a:t>;</a:t>
            </a:r>
          </a:p>
          <a:p>
            <a:pPr eaLnBrk="1" hangingPunct="1">
              <a:lnSpc>
                <a:spcPct val="90000"/>
              </a:lnSpc>
            </a:pPr>
            <a:endParaRPr lang="pt-BR" altLang="es-AR" dirty="0"/>
          </a:p>
          <a:p>
            <a:pPr eaLnBrk="1" hangingPunct="1">
              <a:lnSpc>
                <a:spcPct val="90000"/>
              </a:lnSpc>
            </a:pPr>
            <a:r>
              <a:rPr lang="pt-BR" altLang="es-AR" dirty="0"/>
              <a:t>Mecanismos de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desospitalização</a:t>
            </a:r>
            <a:r>
              <a:rPr lang="pt-BR" altLang="es-AR" dirty="0"/>
              <a:t> - alternativas às práticas hospitalares -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cuidados domiciliares</a:t>
            </a:r>
            <a:r>
              <a:rPr lang="pt-BR" altLang="es-AR" dirty="0"/>
              <a:t>;</a:t>
            </a:r>
          </a:p>
          <a:p>
            <a:pPr eaLnBrk="1" hangingPunct="1">
              <a:lnSpc>
                <a:spcPct val="90000"/>
              </a:lnSpc>
            </a:pPr>
            <a:endParaRPr lang="pt-BR" altLang="es-AR" dirty="0"/>
          </a:p>
          <a:p>
            <a:pPr eaLnBrk="1" hangingPunct="1">
              <a:lnSpc>
                <a:spcPct val="90000"/>
              </a:lnSpc>
            </a:pPr>
            <a:r>
              <a:rPr lang="pt-BR" altLang="es-AR" dirty="0"/>
              <a:t>Garantia de continuidade de assistência com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sistema de referência e </a:t>
            </a:r>
            <a:r>
              <a:rPr lang="pt-BR" altLang="es-AR" b="1" dirty="0" err="1">
                <a:solidFill>
                  <a:schemeClr val="accent3">
                    <a:lumMod val="75000"/>
                  </a:schemeClr>
                </a:solidFill>
              </a:rPr>
              <a:t>contra-referência</a:t>
            </a:r>
            <a:r>
              <a:rPr lang="pt-BR" altLang="es-AR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altLang="es-AR" dirty="0"/>
          </a:p>
        </p:txBody>
      </p:sp>
      <p:sp>
        <p:nvSpPr>
          <p:cNvPr id="13314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13316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DBEF76-982E-4100-8D05-42C1F02809E3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16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es-AR" sz="3200" dirty="0"/>
              <a:t>Parâmetros para acompanhamento da implementação na atenção hospitalar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Conselho gestor </a:t>
            </a:r>
            <a:r>
              <a:rPr lang="pt-BR" altLang="es-AR" dirty="0"/>
              <a:t>local funcionando;</a:t>
            </a:r>
          </a:p>
          <a:p>
            <a:pPr eaLnBrk="1" hangingPunct="1"/>
            <a:endParaRPr lang="pt-BR" altLang="es-AR" dirty="0"/>
          </a:p>
          <a:p>
            <a:pPr eaLnBrk="1" hangingPunct="1"/>
            <a:r>
              <a:rPr lang="pt-BR" altLang="es-AR" b="1" dirty="0"/>
              <a:t>Acolhimento</a:t>
            </a:r>
            <a:r>
              <a:rPr lang="pt-BR" altLang="es-AR" dirty="0"/>
              <a:t> com avaliação de risco</a:t>
            </a:r>
          </a:p>
          <a:p>
            <a:pPr eaLnBrk="1" hangingPunct="1"/>
            <a:endParaRPr lang="pt-BR" altLang="es-AR" dirty="0"/>
          </a:p>
          <a:p>
            <a:pPr eaLnBrk="1" hangingPunct="1"/>
            <a:r>
              <a:rPr lang="pt-BR" altLang="es-AR" dirty="0"/>
              <a:t>Plano de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educação permanente </a:t>
            </a:r>
            <a:r>
              <a:rPr lang="pt-BR" altLang="es-AR" dirty="0"/>
              <a:t>para trabalhadores com temas de humanização: </a:t>
            </a:r>
            <a:r>
              <a:rPr lang="pt-BR" altLang="es-AR" b="1" dirty="0">
                <a:solidFill>
                  <a:schemeClr val="accent3">
                    <a:lumMod val="75000"/>
                  </a:schemeClr>
                </a:solidFill>
              </a:rPr>
              <a:t>Cartilhas do </a:t>
            </a:r>
            <a:r>
              <a:rPr lang="pt-BR" altLang="es-AR" b="1" dirty="0" err="1">
                <a:solidFill>
                  <a:schemeClr val="accent3">
                    <a:lumMod val="75000"/>
                  </a:schemeClr>
                </a:solidFill>
              </a:rPr>
              <a:t>HumanizaSus</a:t>
            </a:r>
            <a:r>
              <a:rPr lang="pt-BR" altLang="es-AR" dirty="0"/>
              <a:t>.</a:t>
            </a:r>
          </a:p>
        </p:txBody>
      </p:sp>
      <p:sp>
        <p:nvSpPr>
          <p:cNvPr id="14338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14340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50EDA1-5B95-4660-A47C-988949763400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17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pt-BR" sz="3200" dirty="0"/>
              <a:t>Caminhos e descaminhos da humanização do cuidado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072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sz="3200" dirty="0"/>
              <a:t>Caminhos da humanização do cuidado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48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40564-8E0B-4FD8-9387-6EEF077C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/>
              <a:t>Sobre o humanismo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A93D75-3E54-464B-86EB-F6390976D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humanismo é uma postura de vida democrática e ética que afirma que os seres humanos têm o direito e a  responsabilidade de dar sentido e forma às suas próprias vidas. Defende a construção de uma sociedade mais humana através de uma ética baseada em valores humanos e outros valores naturais, dentro do espírito da razão e do livre-pensamento, com base nas capacidades humanas.</a:t>
            </a:r>
          </a:p>
          <a:p>
            <a:pPr marL="0" indent="0">
              <a:buNone/>
            </a:pPr>
            <a:r>
              <a:rPr lang="pt-BR" sz="1800" dirty="0"/>
              <a:t>(IHEU – </a:t>
            </a:r>
            <a:r>
              <a:rPr lang="pt-BR" sz="1800" dirty="0" err="1"/>
              <a:t>Minimum</a:t>
            </a:r>
            <a:r>
              <a:rPr lang="pt-BR" sz="1800" dirty="0"/>
              <a:t> </a:t>
            </a:r>
            <a:r>
              <a:rPr lang="pt-BR" sz="1800" dirty="0" err="1"/>
              <a:t>Statement</a:t>
            </a:r>
            <a:r>
              <a:rPr lang="pt-BR" sz="1800" dirty="0"/>
              <a:t> </a:t>
            </a:r>
            <a:r>
              <a:rPr lang="pt-BR" sz="1800" dirty="0" err="1"/>
              <a:t>on</a:t>
            </a:r>
            <a:r>
              <a:rPr lang="pt-BR" sz="1800" dirty="0"/>
              <a:t> </a:t>
            </a:r>
            <a:r>
              <a:rPr lang="pt-BR" sz="1800" dirty="0" err="1"/>
              <a:t>Humanism</a:t>
            </a:r>
            <a:r>
              <a:rPr lang="pt-BR" sz="1800" dirty="0"/>
              <a:t> apud </a:t>
            </a:r>
            <a:r>
              <a:rPr lang="pt-BR" sz="1800" dirty="0" err="1"/>
              <a:t>Minayo</a:t>
            </a:r>
            <a:r>
              <a:rPr lang="pt-BR" sz="1800" dirty="0"/>
              <a:t>,  2006, p. 23)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EBF628-C17C-47E2-A5CF-4A418BE8C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F3B45C-638F-4D67-9083-D3E3A7AB89B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Sandra Maria </a:t>
            </a:r>
            <a:r>
              <a:rPr lang="pt-BR" dirty="0" err="1"/>
              <a:t>Galheigo</a:t>
            </a:r>
            <a:r>
              <a:rPr lang="pt-BR" dirty="0"/>
              <a:t>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2089379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3200" dirty="0"/>
              <a:t>Caminhos da humanização do cuidado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69F075-D1A5-411E-8D34-4CE97935C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Vasta produção sobre cuidado na literatura nacional;</a:t>
            </a:r>
          </a:p>
          <a:p>
            <a:endParaRPr lang="pt-BR" dirty="0"/>
          </a:p>
          <a:p>
            <a:r>
              <a:rPr lang="pt-BR" dirty="0"/>
              <a:t>Incorporação de conceitos e estratégias de cuidado nas práticas de saúde: acolhimento, escuta, clínica ampliada, ambiência, visita aberta, atendimento domiciliar (preocupação com a desospitalização).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2829238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sz="3200" dirty="0"/>
              <a:t>Descaminhos da humanização do cuidado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159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3200" dirty="0"/>
              <a:t>Descaminhos da humanização do cuidado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51783E-1D95-48A0-A1B3-23503D3F1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Uso da humanização não como processo, mas como produção de imagem – marketing.</a:t>
            </a:r>
          </a:p>
          <a:p>
            <a:endParaRPr lang="pt-BR" dirty="0"/>
          </a:p>
          <a:p>
            <a:r>
              <a:rPr lang="pt-BR" dirty="0"/>
              <a:t>Redução dos valores,  ideias e práticas de humanização do cuidado – produção de um discurso pautado na sua associação a festas, alegria, palhaços.</a:t>
            </a:r>
          </a:p>
          <a:p>
            <a:endParaRPr lang="pt-BR" dirty="0"/>
          </a:p>
          <a:p>
            <a:r>
              <a:rPr lang="pt-BR" dirty="0"/>
              <a:t>Humanização: um novo modismo?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3329754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2800" dirty="0"/>
              <a:t>Humanização da saúde: um novo modismo?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51783E-1D95-48A0-A1B3-23503D3F1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181" y="527641"/>
            <a:ext cx="7467600" cy="5349631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Humanização na saúde: um novo modismo? </a:t>
            </a:r>
            <a:r>
              <a:rPr lang="pt-BR" sz="2000" dirty="0"/>
              <a:t>(Benevides; Passos, 2005)</a:t>
            </a:r>
          </a:p>
          <a:p>
            <a:endParaRPr lang="pt-BR" sz="2000" dirty="0"/>
          </a:p>
          <a:p>
            <a:pPr marL="0" indent="627063">
              <a:lnSpc>
                <a:spcPct val="120000"/>
              </a:lnSpc>
              <a:buNone/>
            </a:pPr>
            <a:r>
              <a:rPr lang="pt-BR" dirty="0"/>
              <a:t>A humanização, expressa em ações fragmentadas e numa imprecisão e fragilidade do conceito, vê seus sentidos ligados ao </a:t>
            </a:r>
            <a:r>
              <a:rPr lang="pt-BR" b="1" dirty="0"/>
              <a:t>voluntarismo</a:t>
            </a:r>
            <a:r>
              <a:rPr lang="pt-BR" dirty="0"/>
              <a:t>, ao </a:t>
            </a:r>
            <a:r>
              <a:rPr lang="pt-BR" b="1" dirty="0"/>
              <a:t>assistencialismo</a:t>
            </a:r>
            <a:r>
              <a:rPr lang="pt-BR" dirty="0"/>
              <a:t>, ao </a:t>
            </a:r>
            <a:r>
              <a:rPr lang="pt-BR" b="1" dirty="0"/>
              <a:t>paternalismo</a:t>
            </a:r>
            <a:r>
              <a:rPr lang="pt-BR" dirty="0"/>
              <a:t> ou mesmo ao </a:t>
            </a:r>
            <a:r>
              <a:rPr lang="pt-BR" b="1" dirty="0"/>
              <a:t>tecnicismo de um gerenciamento sustentado na racionalidade administrativa e na qualidade total</a:t>
            </a:r>
            <a:r>
              <a:rPr lang="pt-BR" dirty="0"/>
              <a:t>. Para ganhar a força necessária que dê direção a um processo de mudança que possa responder a justos anseios dos usuários e trabalhadores da saúde, a humanização impõe o enfrentamento de dois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desafios</a:t>
            </a:r>
            <a:r>
              <a:rPr lang="pt-BR" dirty="0"/>
              <a:t>: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conceitual</a:t>
            </a:r>
            <a:r>
              <a:rPr lang="pt-BR" dirty="0"/>
              <a:t> e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metodológico</a:t>
            </a:r>
            <a:r>
              <a:rPr lang="pt-BR" dirty="0"/>
              <a:t>. </a:t>
            </a:r>
            <a:r>
              <a:rPr lang="pt-BR" sz="2300" dirty="0"/>
              <a:t>(Benevides; Passos, 2005, p. 390)</a:t>
            </a:r>
            <a:br>
              <a:rPr lang="pt-BR" sz="2300" dirty="0"/>
            </a:br>
            <a:br>
              <a:rPr lang="pt-BR" dirty="0"/>
            </a:b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3809736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00350-D28C-4D42-9D46-F395F134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Humanização da saúde: desafio conceitual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85C61F-79DD-4FE7-A63B-56D796648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457200"/>
            <a:ext cx="7467600" cy="5283200"/>
          </a:xfrm>
        </p:spPr>
        <p:txBody>
          <a:bodyPr>
            <a:noAutofit/>
          </a:bodyPr>
          <a:lstStyle/>
          <a:p>
            <a:r>
              <a:rPr lang="pt-BR" sz="2400" dirty="0"/>
              <a:t>Estamos chamando de </a:t>
            </a: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</a:rPr>
              <a:t>conceito-sintoma</a:t>
            </a:r>
            <a:r>
              <a:rPr lang="pt-BR" sz="2400" dirty="0"/>
              <a:t> a </a:t>
            </a:r>
            <a:r>
              <a:rPr lang="pt-BR" sz="2400" b="1" dirty="0"/>
              <a:t>noção que paralisa e reproduz um sentido já </a:t>
            </a:r>
            <a:r>
              <a:rPr lang="pt-BR" sz="2400" b="1" i="1" dirty="0">
                <a:solidFill>
                  <a:schemeClr val="accent3">
                    <a:lumMod val="75000"/>
                  </a:schemeClr>
                </a:solidFill>
              </a:rPr>
              <a:t>dado</a:t>
            </a:r>
            <a:r>
              <a:rPr lang="pt-BR" sz="2400" dirty="0"/>
              <a:t>. É como tal que o tema da humanização se reproduziu em seus sentidos mais estabilizados ou instituídos, perdendo, assim, o movimento pela mudança das práticas de saúde do qual esta noção adveio, movimento que se confunde com o próprio processo de criação do SUS nos anos 1970 e 1980. </a:t>
            </a:r>
            <a:r>
              <a:rPr lang="pt-BR" altLang="es-AR" sz="2400" dirty="0"/>
              <a:t>(Benevides e Passos 2005, 390). </a:t>
            </a:r>
          </a:p>
          <a:p>
            <a:endParaRPr lang="pt-BR" sz="2400" dirty="0"/>
          </a:p>
          <a:p>
            <a:r>
              <a:rPr lang="pt-BR" sz="2400" dirty="0"/>
              <a:t>Contra uma idealização do humano, o desafio posto é o de </a:t>
            </a:r>
            <a:r>
              <a:rPr lang="pt-BR" sz="2400" b="1" dirty="0"/>
              <a:t>redefinir o conceito de humanização “</a:t>
            </a:r>
            <a:r>
              <a:rPr lang="pt-BR" sz="2400" b="1" dirty="0" err="1"/>
              <a:t>reencantamento</a:t>
            </a:r>
            <a:r>
              <a:rPr lang="pt-BR" sz="2400" b="1" dirty="0"/>
              <a:t> do concreto</a:t>
            </a:r>
            <a:r>
              <a:rPr lang="pt-BR" sz="2400" dirty="0"/>
              <a:t>” (Varela, 2003) ou do “SUS que dá certo” (</a:t>
            </a:r>
            <a:r>
              <a:rPr lang="pt-BR" altLang="es-AR" sz="2400" dirty="0"/>
              <a:t>Benevides; Passos, 2005, 390-1). </a:t>
            </a:r>
          </a:p>
          <a:p>
            <a:endParaRPr lang="pt-BR" sz="240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D50DEAE-8894-4981-BE58-734F997AD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62755C-C9EE-4815-8568-D1A46F3E55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Sandra Maria </a:t>
            </a:r>
            <a:r>
              <a:rPr lang="pt-BR" dirty="0" err="1"/>
              <a:t>Galheigo</a:t>
            </a:r>
            <a:r>
              <a:rPr lang="pt-BR" dirty="0"/>
              <a:t>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3280648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Humanização da saúde: desafio conceitual</a:t>
            </a:r>
            <a:endParaRPr lang="pt-BR" altLang="es-AR" sz="2800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es-AR" sz="2800" dirty="0">
              <a:latin typeface="Minion" charset="0"/>
              <a:cs typeface="Times New Roman" pitchFamily="18" charset="0"/>
            </a:endParaRPr>
          </a:p>
          <a:p>
            <a:pPr algn="just" eaLnBrk="1" hangingPunct="1"/>
            <a:r>
              <a:rPr lang="pt-BR" altLang="es-AR" sz="2800" dirty="0">
                <a:latin typeface="Minion" charset="0"/>
                <a:cs typeface="Times New Roman" pitchFamily="18" charset="0"/>
              </a:rPr>
              <a:t> Assim, redefinindo o conceito, tomamos, humanização como estratégia de interferência no processo de produção de saúde levando em conta que sujeitos, quando mobilizados, são capazes de transformar realidades </a:t>
            </a:r>
            <a:r>
              <a:rPr lang="pt-BR" altLang="es-AR" sz="2400" dirty="0">
                <a:latin typeface="Minion" charset="0"/>
                <a:cs typeface="Times New Roman" pitchFamily="18" charset="0"/>
              </a:rPr>
              <a:t>transformando-se</a:t>
            </a:r>
            <a:r>
              <a:rPr lang="pt-BR" altLang="es-AR" sz="2800" dirty="0">
                <a:latin typeface="Minion" charset="0"/>
                <a:cs typeface="Times New Roman" pitchFamily="18" charset="0"/>
              </a:rPr>
              <a:t> a si próprios neste mesmo processo. </a:t>
            </a:r>
          </a:p>
          <a:p>
            <a:pPr algn="r" eaLnBrk="1" hangingPunct="1">
              <a:buFontTx/>
              <a:buNone/>
            </a:pPr>
            <a:r>
              <a:rPr lang="pt-BR" altLang="es-AR" sz="2400" dirty="0"/>
              <a:t>(Benevides, Passos, 2005, 391).</a:t>
            </a:r>
          </a:p>
        </p:txBody>
      </p:sp>
      <p:sp>
        <p:nvSpPr>
          <p:cNvPr id="4098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4100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BD52AD-4199-447D-8372-3BFB43078685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25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00350-D28C-4D42-9D46-F395F134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Humanização da saúde: desafio metodológico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85C61F-79DD-4FE7-A63B-56D796648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228"/>
            <a:ext cx="7467600" cy="5420072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accent3">
                    <a:lumMod val="75000"/>
                  </a:schemeClr>
                </a:solidFill>
              </a:rPr>
              <a:t>Desafio de alterar os modos de fazer, de trabalhar, de produzir no campo da saúde.</a:t>
            </a:r>
          </a:p>
          <a:p>
            <a:endParaRPr lang="pt-BR" sz="2400" dirty="0"/>
          </a:p>
          <a:p>
            <a:r>
              <a:rPr lang="pt-BR" sz="2400" dirty="0"/>
              <a:t>Apostar numa Política Nacional de Humanização do SUS é definir a humanização como a valorização dos processos de mudança dos sujeitos na produção de saúde. </a:t>
            </a:r>
            <a:r>
              <a:rPr lang="pt-BR" sz="1800" dirty="0"/>
              <a:t>(</a:t>
            </a:r>
            <a:r>
              <a:rPr lang="pt-BR" altLang="es-AR" sz="1800" dirty="0"/>
              <a:t>Benevides; Passos, 2005, 392). </a:t>
            </a:r>
          </a:p>
          <a:p>
            <a:endParaRPr lang="pt-BR" altLang="es-AR" sz="2400" dirty="0"/>
          </a:p>
          <a:p>
            <a:r>
              <a:rPr lang="pt-BR" sz="2400" dirty="0"/>
              <a:t>Tais direções indicam o “como fazer” desta política que se concretiza como “</a:t>
            </a:r>
            <a:r>
              <a:rPr lang="pt-BR" sz="2400" b="1" dirty="0"/>
              <a:t>tecnologias relacionais</a:t>
            </a:r>
            <a:r>
              <a:rPr lang="pt-BR" sz="2400" dirty="0"/>
              <a:t>”. É a partir da transformação dos modos de os sujeitos entrarem em relação, formando coletivos, que as práticas de saúde podem efetivamente ser alteradas. </a:t>
            </a:r>
            <a:r>
              <a:rPr lang="pt-BR" sz="1800" dirty="0"/>
              <a:t>(</a:t>
            </a:r>
            <a:r>
              <a:rPr lang="pt-BR" altLang="es-AR" sz="1800" dirty="0"/>
              <a:t>Benevides; Passos, 2005, 392). </a:t>
            </a:r>
            <a:endParaRPr lang="pt-BR" altLang="es-AR" sz="2400" dirty="0"/>
          </a:p>
          <a:p>
            <a:endParaRPr lang="pt-BR" sz="240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D50DEAE-8894-4981-BE58-734F997AD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62755C-C9EE-4815-8568-D1A46F3E55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Sandra Maria </a:t>
            </a:r>
            <a:r>
              <a:rPr lang="pt-BR" dirty="0" err="1"/>
              <a:t>Galheigo</a:t>
            </a:r>
            <a:r>
              <a:rPr lang="pt-BR" dirty="0"/>
              <a:t>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1075988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s-AR" sz="3200" dirty="0"/>
              <a:t>Humanização: um conceito-experiência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 partimos da crítica ao conceito-sintoma, concluímos afirmando a humanização como um </a:t>
            </a:r>
            <a:r>
              <a:rPr lang="pt-BR" b="1" dirty="0"/>
              <a:t>conceito-experiência</a:t>
            </a:r>
            <a:r>
              <a:rPr lang="pt-BR" dirty="0"/>
              <a:t> que, ao mesmo tempo,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descreve, intervém e produz a realidade </a:t>
            </a:r>
            <a:r>
              <a:rPr lang="pt-BR" dirty="0"/>
              <a:t>nos convocando para mantermos vivo o movimento a partir do qual o </a:t>
            </a:r>
            <a:r>
              <a:rPr lang="pt-BR" b="1" dirty="0"/>
              <a:t>SUS se consolida como política pública, política de todos, política para qualquer um, política comum.</a:t>
            </a:r>
            <a:r>
              <a:rPr lang="pt-BR" dirty="0"/>
              <a:t> </a:t>
            </a:r>
            <a:r>
              <a:rPr lang="pt-BR" sz="2000" dirty="0"/>
              <a:t>(</a:t>
            </a:r>
            <a:r>
              <a:rPr lang="pt-BR" altLang="es-AR" sz="2000" dirty="0"/>
              <a:t>Benevides; Passos, 2005, 393). </a:t>
            </a:r>
            <a:endParaRPr lang="pt-BR" altLang="es-AR" dirty="0"/>
          </a:p>
        </p:txBody>
      </p:sp>
      <p:sp>
        <p:nvSpPr>
          <p:cNvPr id="26626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26628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1E0E35-D84A-425F-8D70-3249582D325D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27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s-AR" sz="3600" dirty="0"/>
              <a:t>Referências bibliográficas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altLang="es-AR" sz="1800" dirty="0"/>
              <a:t>Brasil. Ministério da Saúde. Política Nacional de Humanização. </a:t>
            </a:r>
            <a:r>
              <a:rPr lang="pt-BR" altLang="es-AR" sz="1800" b="1" dirty="0" err="1"/>
              <a:t>HumanizaSUS</a:t>
            </a:r>
            <a:r>
              <a:rPr lang="pt-BR" altLang="es-AR" sz="1800" b="1" dirty="0"/>
              <a:t>. </a:t>
            </a:r>
            <a:r>
              <a:rPr lang="pt-BR" altLang="es-AR" sz="1800" dirty="0"/>
              <a:t>Disponível em </a:t>
            </a:r>
            <a:r>
              <a:rPr lang="pt-BR" sz="1800" dirty="0">
                <a:hlinkClick r:id="rId3"/>
              </a:rPr>
              <a:t>https://www.saude.gov.br/saude-de-a-z/doacao-de-sangue/693-acoes-e-programas/40038-humanizasus</a:t>
            </a:r>
            <a:r>
              <a:rPr lang="pt-BR" sz="1800" dirty="0"/>
              <a:t>. Acesso em 28 de agosto de 2020.</a:t>
            </a: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r>
              <a:rPr lang="pt-BR" altLang="es-AR" sz="1800" dirty="0"/>
              <a:t>Brasil. Ministério da Saúde. Secretaria Executiva, Núcleo Técnico da Política Nacional de Humanização. </a:t>
            </a:r>
            <a:r>
              <a:rPr lang="pt-BR" altLang="es-AR" sz="1800" b="1" dirty="0" err="1"/>
              <a:t>HumanizaSUS</a:t>
            </a:r>
            <a:r>
              <a:rPr lang="pt-BR" altLang="es-AR" sz="1800" b="1" dirty="0"/>
              <a:t>: Política Nacional de Humanização</a:t>
            </a:r>
            <a:r>
              <a:rPr lang="pt-BR" altLang="es-AR" sz="1800" dirty="0"/>
              <a:t>. Brasília: Ministério da Saúde. 2004. </a:t>
            </a:r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>
              <a:lnSpc>
                <a:spcPct val="80000"/>
              </a:lnSpc>
            </a:pPr>
            <a:r>
              <a:rPr lang="pt-BR" altLang="es-AR" sz="1800" dirty="0"/>
              <a:t>Benevides, R. e Passos, E.</a:t>
            </a:r>
            <a:r>
              <a:rPr lang="pt-BR" altLang="es-AR" sz="1800" b="1" dirty="0"/>
              <a:t>  </a:t>
            </a:r>
            <a:r>
              <a:rPr lang="pt-BR" altLang="es-AR" sz="1800" dirty="0"/>
              <a:t>A humanização na saúde: um novo modismo? </a:t>
            </a:r>
            <a:r>
              <a:rPr lang="pt-BR" altLang="es-AR" sz="1800" dirty="0" err="1"/>
              <a:t>Inferface</a:t>
            </a:r>
            <a:r>
              <a:rPr lang="pt-BR" altLang="es-AR" sz="1800" dirty="0"/>
              <a:t>,  v.9, n. 17, p.389-406, 2005.</a:t>
            </a:r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r>
              <a:rPr lang="pt-BR" altLang="es-AR" sz="1800" dirty="0" err="1"/>
              <a:t>Deslandes</a:t>
            </a:r>
            <a:r>
              <a:rPr lang="pt-BR" altLang="es-AR" sz="1800" dirty="0"/>
              <a:t>, S.. Análise do Discurso oficial sobre a humanização da assistência hospitalar. </a:t>
            </a:r>
            <a:r>
              <a:rPr lang="pt-BR" altLang="es-AR" sz="1800" b="1" dirty="0" err="1"/>
              <a:t>Ciên.Saúde</a:t>
            </a:r>
            <a:r>
              <a:rPr lang="pt-BR" altLang="es-AR" sz="1800" b="1" dirty="0"/>
              <a:t> Coletiva</a:t>
            </a:r>
            <a:r>
              <a:rPr lang="pt-BR" altLang="es-AR" sz="1800" dirty="0"/>
              <a:t>, Rio de janeiro, v.9, n.1, p.07-14, 2004.</a:t>
            </a:r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r>
              <a:rPr lang="pt-BR" altLang="es-AR" sz="1800" dirty="0" err="1"/>
              <a:t>Minayo</a:t>
            </a:r>
            <a:r>
              <a:rPr lang="pt-BR" altLang="es-AR" sz="1800" dirty="0"/>
              <a:t>, M. C. Prefácio. In: </a:t>
            </a:r>
            <a:r>
              <a:rPr lang="pt-BR" altLang="es-AR" sz="1800" dirty="0" err="1"/>
              <a:t>Deslandes</a:t>
            </a:r>
            <a:r>
              <a:rPr lang="pt-BR" altLang="es-AR" sz="1800" dirty="0"/>
              <a:t>, S. (org.) Humanização dos cuidados em Saúde: conceitos, dilemas e práticas., pp. 23-30 , 2006.</a:t>
            </a:r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  <a:p>
            <a:pPr eaLnBrk="1" hangingPunct="1">
              <a:lnSpc>
                <a:spcPct val="80000"/>
              </a:lnSpc>
            </a:pPr>
            <a:endParaRPr lang="pt-BR" altLang="es-AR" sz="1800" dirty="0"/>
          </a:p>
        </p:txBody>
      </p:sp>
      <p:sp>
        <p:nvSpPr>
          <p:cNvPr id="27650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27652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DEC216-5622-45E6-A251-D697FB3A6EDD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28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65F94-CFDB-422A-879F-E028DF58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Humanização na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255BD-51BA-44D5-A1CC-2A760F40E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Humanização – debate da sociologia médica – 1970s – Simpósio </a:t>
            </a:r>
            <a:r>
              <a:rPr lang="pt-BR" i="1" dirty="0" err="1"/>
              <a:t>Humanizing</a:t>
            </a:r>
            <a:r>
              <a:rPr lang="pt-BR" i="1" dirty="0"/>
              <a:t> Health </a:t>
            </a:r>
            <a:r>
              <a:rPr lang="pt-BR" i="1" dirty="0" err="1"/>
              <a:t>care</a:t>
            </a:r>
            <a:r>
              <a:rPr lang="pt-BR" i="1" dirty="0"/>
              <a:t> </a:t>
            </a:r>
            <a:r>
              <a:rPr lang="pt-BR" dirty="0"/>
              <a:t>– São Francisco, EUA,  1972.</a:t>
            </a:r>
          </a:p>
          <a:p>
            <a:endParaRPr lang="pt-BR" dirty="0"/>
          </a:p>
          <a:p>
            <a:r>
              <a:rPr lang="pt-BR" dirty="0"/>
              <a:t>Os debates sobre humanização  remetem “a uma longa tradição ocidental de pensar o lugar do ser humano no mundo e nas inter-relações com seus semelhantes em um campo crucial como o da saúde”. </a:t>
            </a:r>
            <a:r>
              <a:rPr lang="pt-BR" sz="2000" dirty="0"/>
              <a:t>(</a:t>
            </a:r>
            <a:r>
              <a:rPr lang="pt-BR" sz="2000" dirty="0" err="1"/>
              <a:t>Minayo</a:t>
            </a:r>
            <a:r>
              <a:rPr lang="pt-BR" sz="2000" dirty="0"/>
              <a:t>,  2006, p. 23)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B8F3B1-F017-4790-99B0-88032E1524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E3F47F-15AD-472D-942B-28A45379E7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164010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65F94-CFDB-422A-879F-E028DF58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Humanização na saúde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255BD-51BA-44D5-A1CC-2A760F40E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688"/>
            <a:ext cx="7467600" cy="4967064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/>
              <a:t> Iniciativas de humanização do parto e relativas  aos direitos reprodutivos das mulheres – décadas na pauta dos movimentos feministas em saúde.</a:t>
            </a:r>
          </a:p>
          <a:p>
            <a:endParaRPr lang="pt-BR" sz="2000" dirty="0"/>
          </a:p>
          <a:p>
            <a:r>
              <a:rPr lang="pt-BR" sz="2000" dirty="0"/>
              <a:t> 2000: </a:t>
            </a:r>
            <a:r>
              <a:rPr lang="pt-BR" sz="2000" b="1" dirty="0"/>
              <a:t>Programa Nacional de Humanização da Assistência Hospitalar </a:t>
            </a:r>
            <a:r>
              <a:rPr lang="pt-BR" sz="2000" dirty="0"/>
              <a:t>(PNHAH); humanização é pauta da 11</a:t>
            </a:r>
            <a:r>
              <a:rPr lang="pt-BR" sz="2000" u="sng" baseline="30000" dirty="0"/>
              <a:t>a</a:t>
            </a:r>
            <a:r>
              <a:rPr lang="pt-BR" sz="2000" dirty="0"/>
              <a:t> Conferência Nacional de Saúde</a:t>
            </a:r>
          </a:p>
          <a:p>
            <a:endParaRPr lang="pt-BR" sz="2000" dirty="0"/>
          </a:p>
          <a:p>
            <a:r>
              <a:rPr lang="pt-BR" sz="2000" dirty="0"/>
              <a:t>O objetivo do PNHAH: aprimorar as relações entre profissionais, entre usuários/profissionais (campo das interações face-a-face) e entre hospital e comunidade (campo das interações </a:t>
            </a:r>
            <a:r>
              <a:rPr lang="pt-BR" sz="2000" dirty="0" err="1"/>
              <a:t>sociocomunitárias</a:t>
            </a:r>
            <a:r>
              <a:rPr lang="pt-BR" sz="2000" dirty="0"/>
              <a:t>), visando à melhoria da </a:t>
            </a:r>
            <a:r>
              <a:rPr lang="pt-BR" sz="2000" i="1" dirty="0"/>
              <a:t>qualidade e à eficácia dos serviços prestados por estas instituições</a:t>
            </a:r>
            <a:r>
              <a:rPr lang="pt-BR" sz="2000" dirty="0"/>
              <a:t> (MS, 2000).</a:t>
            </a:r>
          </a:p>
          <a:p>
            <a:endParaRPr lang="pt-BR" sz="2000" dirty="0"/>
          </a:p>
          <a:p>
            <a:r>
              <a:rPr lang="pt-BR" sz="2000" dirty="0"/>
              <a:t>2004: </a:t>
            </a:r>
            <a:r>
              <a:rPr lang="pt-BR" sz="2000" b="1" dirty="0"/>
              <a:t>Política Nacional de Humanização </a:t>
            </a:r>
            <a:r>
              <a:rPr lang="pt-BR" sz="2000" dirty="0"/>
              <a:t>(PNH): perspectiva transversal, constituindo uma política de assistência e não mais um programa específico ("Humaniza Sus").</a:t>
            </a:r>
          </a:p>
          <a:p>
            <a:endParaRPr lang="pt-BR" sz="2000" dirty="0"/>
          </a:p>
          <a:p>
            <a:r>
              <a:rPr lang="pt-BR" sz="2000" dirty="0"/>
              <a:t>Desde então: consolidação do debate acadêmico sobre humanização e sobre o conceito de cuidado.</a:t>
            </a:r>
          </a:p>
          <a:p>
            <a:endParaRPr lang="pt-BR" sz="200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B8F3B1-F017-4790-99B0-88032E1524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E3F47F-15AD-472D-942B-28A45379E7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265430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pt-BR" dirty="0" err="1"/>
              <a:t>HumanizaSus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95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26A840F9-016B-4FD9-8110-C1BAB1132F7B}"/>
              </a:ext>
            </a:extLst>
          </p:cNvPr>
          <p:cNvSpPr/>
          <p:nvPr/>
        </p:nvSpPr>
        <p:spPr>
          <a:xfrm>
            <a:off x="4355976" y="4221088"/>
            <a:ext cx="936104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61F2F9-CAA6-46D8-8400-F19C15DB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s-AR" sz="3200" dirty="0" err="1"/>
              <a:t>HumanizaSUS</a:t>
            </a:r>
            <a:r>
              <a:rPr lang="pt-BR" altLang="es-AR" sz="3200" dirty="0"/>
              <a:t>: </a:t>
            </a:r>
            <a:br>
              <a:rPr lang="pt-BR" altLang="es-AR" sz="3200" dirty="0"/>
            </a:br>
            <a:r>
              <a:rPr lang="pt-BR" altLang="es-AR" sz="3200" dirty="0"/>
              <a:t>Política Nacional de Humanização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BCA483-3D23-4D30-A275-D6171AE23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38200"/>
            <a:ext cx="8147248" cy="4749800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fontAlgn="base"/>
            <a:r>
              <a:rPr lang="pt-BR" dirty="0"/>
              <a:t>A humanização é a valorização dos usuários, trabalhadores e gestores no processo de produção de saúde. Valorizar os sujeitos é oportunizar uma maior autonomia, a ampliação da sua capacidade de transformar a realidade em que vivem, através da responsabilidade compartilhada, da criação de vínculos solidários, da participação coletiva nos processos de gestão e de produção de saúde.</a:t>
            </a:r>
          </a:p>
          <a:p>
            <a:pPr fontAlgn="base"/>
            <a:endParaRPr lang="pt-BR" dirty="0"/>
          </a:p>
          <a:p>
            <a:pPr fontAlgn="base"/>
            <a:r>
              <a:rPr lang="pt-BR" dirty="0"/>
              <a:t>Produzindo mudanças nos modos de gerir e cuidar, a PNH estimula a </a:t>
            </a:r>
            <a:r>
              <a:rPr lang="pt-BR" b="1" dirty="0"/>
              <a:t>comunicação</a:t>
            </a:r>
            <a:r>
              <a:rPr lang="pt-BR" dirty="0"/>
              <a:t> entre gestores, trabalhadores e usuários para </a:t>
            </a:r>
            <a:r>
              <a:rPr lang="pt-BR" b="1" dirty="0"/>
              <a:t>construir processos coletivos de enfrentamento de relações de poder, trabalho e afeto</a:t>
            </a:r>
            <a:r>
              <a:rPr lang="pt-BR" dirty="0"/>
              <a:t> que muitas vezes produzem atitudes e </a:t>
            </a:r>
            <a:r>
              <a:rPr lang="pt-BR" dirty="0">
                <a:solidFill>
                  <a:srgbClr val="FF0000"/>
                </a:solidFill>
              </a:rPr>
              <a:t>práticas desumanizadoras </a:t>
            </a:r>
            <a:r>
              <a:rPr lang="pt-BR" dirty="0"/>
              <a:t>que inibem a </a:t>
            </a:r>
            <a:r>
              <a:rPr lang="pt-BR" dirty="0">
                <a:solidFill>
                  <a:srgbClr val="00B050"/>
                </a:solidFill>
              </a:rPr>
              <a:t>autonomia</a:t>
            </a:r>
            <a:r>
              <a:rPr lang="pt-BR" dirty="0"/>
              <a:t> e a </a:t>
            </a:r>
            <a:r>
              <a:rPr lang="pt-BR" dirty="0">
                <a:solidFill>
                  <a:srgbClr val="00B050"/>
                </a:solidFill>
              </a:rPr>
              <a:t>corresponsabilidade</a:t>
            </a:r>
            <a:r>
              <a:rPr lang="pt-BR" dirty="0"/>
              <a:t> dos profissionais de saúde em seu trabalho e dos usuários no </a:t>
            </a:r>
            <a:r>
              <a:rPr lang="pt-BR" dirty="0">
                <a:solidFill>
                  <a:srgbClr val="00B050"/>
                </a:solidFill>
              </a:rPr>
              <a:t>cuidado de si</a:t>
            </a:r>
            <a:r>
              <a:rPr lang="pt-BR" dirty="0"/>
              <a:t>.</a:t>
            </a:r>
          </a:p>
          <a:p>
            <a:pPr marL="0" indent="0" algn="r">
              <a:buNone/>
            </a:pPr>
            <a:r>
              <a:rPr lang="pt-BR" sz="2300" dirty="0"/>
              <a:t>(MS, 2020)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E2CEA3B-013D-4707-ABF3-B9FC5D322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71506-5B7E-4FA3-8F91-CE3F1F72F8AF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AFC97-B0DA-4318-B233-23BC7BB1E1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</p:spTree>
    <p:extLst>
      <p:ext uri="{BB962C8B-B14F-4D97-AF65-F5344CB8AC3E}">
        <p14:creationId xmlns:p14="http://schemas.microsoft.com/office/powerpoint/2010/main" val="204722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s-AR" sz="3200" dirty="0" err="1"/>
              <a:t>HumanizaSUS</a:t>
            </a:r>
            <a:r>
              <a:rPr lang="pt-BR" altLang="es-AR" sz="3200" dirty="0"/>
              <a:t>: </a:t>
            </a:r>
            <a:br>
              <a:rPr lang="pt-BR" altLang="es-AR" sz="3200" dirty="0"/>
            </a:br>
            <a:r>
              <a:rPr lang="pt-BR" altLang="es-AR" sz="3200" dirty="0"/>
              <a:t>Política Nacional de Humanização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altLang="es-AR" sz="2800" dirty="0">
              <a:latin typeface="Minion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es-AR" sz="2800" dirty="0">
                <a:latin typeface="Minion" charset="0"/>
                <a:cs typeface="Times New Roman" pitchFamily="18" charset="0"/>
              </a:rPr>
              <a:t>Humanizar a atenção e a gestão em saúde no SUS como meio para a </a:t>
            </a:r>
            <a:r>
              <a:rPr lang="pt-BR" altLang="es-AR" sz="2800" b="1" dirty="0">
                <a:solidFill>
                  <a:schemeClr val="accent3">
                    <a:lumMod val="75000"/>
                  </a:schemeClr>
                </a:solidFill>
                <a:latin typeface="Minion" charset="0"/>
                <a:cs typeface="Times New Roman" pitchFamily="18" charset="0"/>
              </a:rPr>
              <a:t>qualificação das práticas de saúde</a:t>
            </a:r>
            <a:r>
              <a:rPr lang="pt-BR" altLang="es-AR" sz="2800" dirty="0">
                <a:latin typeface="Minion" charset="0"/>
                <a:cs typeface="Times New Roman" pitchFamily="18" charset="0"/>
              </a:rPr>
              <a:t>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t-BR" altLang="es-AR" sz="2400" dirty="0">
                <a:latin typeface="Minion" charset="0"/>
                <a:cs typeface="Times New Roman" pitchFamily="18" charset="0"/>
              </a:rPr>
              <a:t>acesso com acolhimento; </a:t>
            </a:r>
          </a:p>
          <a:p>
            <a:pPr lvl="1" algn="just" eaLnBrk="1" hangingPunct="1">
              <a:lnSpc>
                <a:spcPct val="80000"/>
              </a:lnSpc>
            </a:pPr>
            <a:endParaRPr lang="pt-BR" altLang="es-AR" sz="2400" dirty="0">
              <a:latin typeface="Minion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altLang="es-AR" sz="2400" dirty="0">
                <a:latin typeface="Minion" charset="0"/>
                <a:cs typeface="Times New Roman" pitchFamily="18" charset="0"/>
              </a:rPr>
              <a:t>atenção integral e equânime com responsabilização e vínculo; </a:t>
            </a:r>
          </a:p>
          <a:p>
            <a:pPr lvl="1" eaLnBrk="1" hangingPunct="1">
              <a:lnSpc>
                <a:spcPct val="80000"/>
              </a:lnSpc>
            </a:pPr>
            <a:endParaRPr lang="pt-BR" altLang="es-AR" sz="2400" dirty="0">
              <a:latin typeface="Minion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pt-BR" altLang="es-AR" sz="2400" dirty="0">
                <a:latin typeface="Minion" charset="0"/>
                <a:cs typeface="Times New Roman" pitchFamily="18" charset="0"/>
              </a:rPr>
              <a:t>valorização dos trabalhadores e usuários com avanço na democratização da gestão e no controle social participativo.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pt-BR" altLang="es-AR" sz="2000" dirty="0"/>
              <a:t>(Benevides e Passos 2005:563)</a:t>
            </a:r>
          </a:p>
        </p:txBody>
      </p:sp>
      <p:sp>
        <p:nvSpPr>
          <p:cNvPr id="5126" name="Espaço Reservado para Data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5123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D9A52D-14C3-44C8-9921-E04CE9FF2B36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7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54277-5E28-4C57-B94B-3FD9128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sz="2800" dirty="0"/>
              <a:t>Princípios Norteadores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26024-6BF6-4DE4-952A-0F0241F1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Sandra Maria Galheigo - Humanização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41B931B-7AD9-4CDA-BBB2-DAA0DA14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D9839-6724-4344-A84C-065EEDC88D8B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6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s-AR" sz="3600" dirty="0"/>
              <a:t>Princípios norteadores (MS 2004)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altLang="es-AR" sz="2800" dirty="0"/>
              <a:t> Valorização da dimensão subjetiva e social em todas as práticas e gestão do SUS;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pt-BR" altLang="es-AR" sz="2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altLang="es-AR" sz="2800" dirty="0"/>
              <a:t>Fortalecimento de trabalho em equipe multiprofissional, fomentando a transversalidade e a </a:t>
            </a:r>
            <a:r>
              <a:rPr lang="pt-BR" altLang="es-AR" sz="2800" dirty="0" err="1"/>
              <a:t>grupalidade</a:t>
            </a:r>
            <a:r>
              <a:rPr lang="pt-BR" altLang="es-AR" sz="2800" dirty="0"/>
              <a:t>;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pt-BR" altLang="es-AR" sz="2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altLang="es-AR" sz="2800" dirty="0"/>
              <a:t>Apoio à construção de  redes cooperativas, solidárias e comprometidas com a produção da saúde e a produção de sujeitos;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pt-BR" altLang="es-AR" sz="2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pt-BR" altLang="es-AR" sz="2800" dirty="0"/>
              <a:t>Construção de autonomia e protagonismo dos sujeitos e coletivos implicados na rede do SUS;</a:t>
            </a:r>
          </a:p>
          <a:p>
            <a:pPr eaLnBrk="1" hangingPunct="1">
              <a:lnSpc>
                <a:spcPct val="90000"/>
              </a:lnSpc>
            </a:pPr>
            <a:endParaRPr lang="pt-BR" altLang="es-AR" sz="2800" dirty="0"/>
          </a:p>
        </p:txBody>
      </p:sp>
      <p:sp>
        <p:nvSpPr>
          <p:cNvPr id="6146" name="Espaço Reservado para Data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es-AR" sz="1400" dirty="0">
                <a:solidFill>
                  <a:schemeClr val="tx2"/>
                </a:solidFill>
                <a:latin typeface="Arial" pitchFamily="34" charset="0"/>
              </a:rPr>
              <a:t>2014</a:t>
            </a:r>
          </a:p>
        </p:txBody>
      </p:sp>
      <p:sp>
        <p:nvSpPr>
          <p:cNvPr id="6148" name="Espaço Reservado para Número de Slide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786767-7186-4598-86E2-5F49F5608511}" type="slidenum">
              <a:rPr lang="pt-BR" altLang="es-AR" sz="1400" smtClean="0">
                <a:solidFill>
                  <a:schemeClr val="tx2"/>
                </a:solidFill>
                <a:latin typeface="Arial" pitchFamily="34" charset="0"/>
              </a:rPr>
              <a:pPr eaLnBrk="1" hangingPunct="1"/>
              <a:t>9</a:t>
            </a:fld>
            <a:endParaRPr lang="pt-BR" altLang="es-AR" sz="14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térmico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Térmico</Template>
  <TotalTime>391</TotalTime>
  <Words>1847</Words>
  <Application>Microsoft Office PowerPoint</Application>
  <PresentationFormat>Apresentação na tela (4:3)</PresentationFormat>
  <Paragraphs>204</Paragraphs>
  <Slides>28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Minion</vt:lpstr>
      <vt:lpstr>Times New Roman</vt:lpstr>
      <vt:lpstr>térmico</vt:lpstr>
      <vt:lpstr>Humanismo, humanização, cuidado e a  Política Nacional de Humanização  </vt:lpstr>
      <vt:lpstr>Sobre o humanismo</vt:lpstr>
      <vt:lpstr>Humanização na saúde</vt:lpstr>
      <vt:lpstr>Humanização na saúde</vt:lpstr>
      <vt:lpstr>HumanizaSus</vt:lpstr>
      <vt:lpstr>HumanizaSUS:  Política Nacional de Humanização</vt:lpstr>
      <vt:lpstr>HumanizaSUS:  Política Nacional de Humanização</vt:lpstr>
      <vt:lpstr>Princípios Norteadores</vt:lpstr>
      <vt:lpstr>Princípios norteadores (MS 2004)</vt:lpstr>
      <vt:lpstr>Princípios norteadores</vt:lpstr>
      <vt:lpstr>Diretrizes Gerais</vt:lpstr>
      <vt:lpstr>Diretrizes Gerais (MS 2004)</vt:lpstr>
      <vt:lpstr>Diretrizes Gerais </vt:lpstr>
      <vt:lpstr>Parâmetros para acompanhamento da implementação na atenção hospitalar </vt:lpstr>
      <vt:lpstr>Parâmetros para acompanhamento da implementação na atenção hospitalar </vt:lpstr>
      <vt:lpstr>Parâmetros para acompanhamento da implementação na atenção hospitalar</vt:lpstr>
      <vt:lpstr>Parâmetros para acompanhamento da implementação na atenção hospitalar</vt:lpstr>
      <vt:lpstr>Caminhos e descaminhos da humanização do cuidado</vt:lpstr>
      <vt:lpstr>Caminhos da humanização do cuidado</vt:lpstr>
      <vt:lpstr>Caminhos da humanização do cuidado</vt:lpstr>
      <vt:lpstr>Descaminhos da humanização do cuidado</vt:lpstr>
      <vt:lpstr>Descaminhos da humanização do cuidado</vt:lpstr>
      <vt:lpstr>Humanização da saúde: um novo modismo?</vt:lpstr>
      <vt:lpstr>Humanização da saúde: desafio conceitual</vt:lpstr>
      <vt:lpstr>Humanização da saúde: desafio conceitual</vt:lpstr>
      <vt:lpstr>Humanização da saúde: desafio metodológico</vt:lpstr>
      <vt:lpstr>Humanização: um conceito-experiência</vt:lpstr>
      <vt:lpstr>Referências bibliográficas</vt:lpstr>
    </vt:vector>
  </TitlesOfParts>
  <Company>airu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Humanização</dc:title>
  <dc:creator>yadene</dc:creator>
  <cp:lastModifiedBy>Sandra</cp:lastModifiedBy>
  <cp:revision>71</cp:revision>
  <dcterms:created xsi:type="dcterms:W3CDTF">2006-08-09T14:44:35Z</dcterms:created>
  <dcterms:modified xsi:type="dcterms:W3CDTF">2020-08-31T14:46:39Z</dcterms:modified>
</cp:coreProperties>
</file>