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85" r:id="rId3"/>
    <p:sldId id="486" r:id="rId4"/>
    <p:sldId id="487" r:id="rId5"/>
    <p:sldId id="488" r:id="rId6"/>
    <p:sldId id="489" r:id="rId7"/>
    <p:sldId id="490" r:id="rId8"/>
    <p:sldId id="260" r:id="rId9"/>
    <p:sldId id="272" r:id="rId10"/>
    <p:sldId id="280" r:id="rId11"/>
    <p:sldId id="261" r:id="rId12"/>
    <p:sldId id="264" r:id="rId13"/>
    <p:sldId id="262" r:id="rId14"/>
    <p:sldId id="258" r:id="rId15"/>
    <p:sldId id="491" r:id="rId16"/>
    <p:sldId id="493" r:id="rId17"/>
    <p:sldId id="495" r:id="rId18"/>
    <p:sldId id="496" r:id="rId19"/>
    <p:sldId id="497" r:id="rId20"/>
    <p:sldId id="591" r:id="rId21"/>
    <p:sldId id="502" r:id="rId22"/>
    <p:sldId id="503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22" r:id="rId32"/>
    <p:sldId id="523" r:id="rId3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7" autoAdjust="0"/>
    <p:restoredTop sz="95690" autoAdjust="0"/>
  </p:normalViewPr>
  <p:slideViewPr>
    <p:cSldViewPr>
      <p:cViewPr varScale="1">
        <p:scale>
          <a:sx n="101" d="100"/>
          <a:sy n="101" d="100"/>
        </p:scale>
        <p:origin x="1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A73EC-D3FB-40C1-9137-072E887142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95855CE-241A-4962-97E2-E7D306733866}">
      <dgm:prSet phldrT="[Texto]" custT="1"/>
      <dgm:spPr/>
      <dgm:t>
        <a:bodyPr/>
        <a:lstStyle/>
        <a:p>
          <a:r>
            <a:rPr lang="pt-BR" sz="1800" b="1" dirty="0">
              <a:latin typeface="Calibri" pitchFamily="34" charset="0"/>
              <a:cs typeface="Calibri" pitchFamily="34" charset="0"/>
            </a:rPr>
            <a:t>Pesquisa</a:t>
          </a:r>
        </a:p>
      </dgm:t>
    </dgm:pt>
    <dgm:pt modelId="{543CC76F-59D5-4670-A181-08245E781CB0}" type="par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7F6E5B3-7F43-4E37-92D1-36D6BB78F006}" type="sib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4995F481-DDCC-4065-BA24-6535D93B06B8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escalonamento</a:t>
          </a:r>
        </a:p>
      </dgm:t>
    </dgm:pt>
    <dgm:pt modelId="{B0905782-26D8-4512-A7AA-39DF86CBF372}" type="par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9DBDE2B-68E4-4DD2-8A04-D66E065DEF37}" type="sib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59F007C7-A74C-4A76-812D-F5331D53F9B4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produção</a:t>
          </a:r>
        </a:p>
      </dgm:t>
    </dgm:pt>
    <dgm:pt modelId="{A1FD9118-7E69-4C4B-A1F1-5FC6758320F2}" type="par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35A4437B-BF7C-46C9-9254-83F6DD991D30}" type="sib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AAF4D9FC-B3A7-44A2-AF1D-48C1BB3FEA6C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produto / processo</a:t>
          </a:r>
        </a:p>
      </dgm:t>
    </dgm:pt>
    <dgm:pt modelId="{E1C3A69E-E7F6-41EB-AFEC-DEB5B7E80BB4}" type="par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187B4B06-5618-4FE1-958C-E4972F49C6A0}" type="sib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2F29EA7A-19D2-4EE5-A97C-4B638C9CDEB0}" type="pres">
      <dgm:prSet presAssocID="{DACA73EC-D3FB-40C1-9137-072E887142FE}" presName="arrowDiagram" presStyleCnt="0">
        <dgm:presLayoutVars>
          <dgm:chMax val="5"/>
          <dgm:dir/>
          <dgm:resizeHandles val="exact"/>
        </dgm:presLayoutVars>
      </dgm:prSet>
      <dgm:spPr/>
    </dgm:pt>
    <dgm:pt modelId="{3CE86C01-708D-44E9-A28E-E20E470B47A4}" type="pres">
      <dgm:prSet presAssocID="{DACA73EC-D3FB-40C1-9137-072E887142FE}" presName="arrow" presStyleLbl="bgShp" presStyleIdx="0" presStyleCnt="1" custScaleX="127353" custLinFactNeighborY="-1918"/>
      <dgm:spPr/>
    </dgm:pt>
    <dgm:pt modelId="{24E7DBCF-1C1D-420B-BFE9-AF1D4B0A8BB3}" type="pres">
      <dgm:prSet presAssocID="{DACA73EC-D3FB-40C1-9137-072E887142FE}" presName="arrowDiagram4" presStyleCnt="0"/>
      <dgm:spPr/>
    </dgm:pt>
    <dgm:pt modelId="{FF8386FD-B33E-4CA3-AB4B-C0E301084C07}" type="pres">
      <dgm:prSet presAssocID="{195855CE-241A-4962-97E2-E7D306733866}" presName="bullet4a" presStyleLbl="node1" presStyleIdx="0" presStyleCnt="4" custLinFactX="-100000" custLinFactY="-100000" custLinFactNeighborX="-124426" custLinFactNeighborY="-112170"/>
      <dgm:spPr/>
    </dgm:pt>
    <dgm:pt modelId="{7AFE67C6-C067-435E-BDE2-AB93BDCE5018}" type="pres">
      <dgm:prSet presAssocID="{195855CE-241A-4962-97E2-E7D306733866}" presName="textBox4a" presStyleLbl="revTx" presStyleIdx="0" presStyleCnt="4" custScaleX="230212" custScaleY="55913" custLinFactNeighborX="37242" custLinFactNeighborY="-29042">
        <dgm:presLayoutVars>
          <dgm:bulletEnabled val="1"/>
        </dgm:presLayoutVars>
      </dgm:prSet>
      <dgm:spPr/>
    </dgm:pt>
    <dgm:pt modelId="{603E393D-63DE-4BD5-80A4-D5A9EB65749B}" type="pres">
      <dgm:prSet presAssocID="{4995F481-DDCC-4065-BA24-6535D93B06B8}" presName="bullet4b" presStyleLbl="node1" presStyleIdx="1" presStyleCnt="4" custLinFactNeighborX="-54522" custLinFactNeighborY="-18512"/>
      <dgm:spPr/>
    </dgm:pt>
    <dgm:pt modelId="{1C9B5328-DE44-4A44-AB5E-44CD929CC372}" type="pres">
      <dgm:prSet presAssocID="{4995F481-DDCC-4065-BA24-6535D93B06B8}" presName="textBox4b" presStyleLbl="revTx" presStyleIdx="1" presStyleCnt="4" custScaleX="229179" custScaleY="33251" custLinFactNeighborX="45473" custLinFactNeighborY="-22093">
        <dgm:presLayoutVars>
          <dgm:bulletEnabled val="1"/>
        </dgm:presLayoutVars>
      </dgm:prSet>
      <dgm:spPr/>
    </dgm:pt>
    <dgm:pt modelId="{9F16686B-27BF-4579-8815-3A6958B08B69}" type="pres">
      <dgm:prSet presAssocID="{59F007C7-A74C-4A76-812D-F5331D53F9B4}" presName="bullet4c" presStyleLbl="node1" presStyleIdx="2" presStyleCnt="4" custLinFactNeighborX="25979" custLinFactNeighborY="544"/>
      <dgm:spPr/>
    </dgm:pt>
    <dgm:pt modelId="{DBCA7FC6-A896-4EBA-A201-CF45B32A74DA}" type="pres">
      <dgm:prSet presAssocID="{59F007C7-A74C-4A76-812D-F5331D53F9B4}" presName="textBox4c" presStyleLbl="revTx" presStyleIdx="2" presStyleCnt="4" custScaleX="128348" custScaleY="11903" custLinFactNeighborX="15105" custLinFactNeighborY="-32620">
        <dgm:presLayoutVars>
          <dgm:bulletEnabled val="1"/>
        </dgm:presLayoutVars>
      </dgm:prSet>
      <dgm:spPr/>
    </dgm:pt>
    <dgm:pt modelId="{CD546DE9-4425-4227-8E6A-4AC520A63712}" type="pres">
      <dgm:prSet presAssocID="{AAF4D9FC-B3A7-44A2-AF1D-48C1BB3FEA6C}" presName="bullet4d" presStyleLbl="node1" presStyleIdx="3" presStyleCnt="4" custLinFactX="8194" custLinFactNeighborX="100000" custLinFactNeighborY="6284"/>
      <dgm:spPr/>
    </dgm:pt>
    <dgm:pt modelId="{B3959592-1475-4655-9638-54C47CE030AA}" type="pres">
      <dgm:prSet presAssocID="{AAF4D9FC-B3A7-44A2-AF1D-48C1BB3FEA6C}" presName="textBox4d" presStyleLbl="revTx" presStyleIdx="3" presStyleCnt="4" custScaleX="182811" custScaleY="33263" custLinFactNeighborX="55493" custLinFactNeighborY="-20531">
        <dgm:presLayoutVars>
          <dgm:bulletEnabled val="1"/>
        </dgm:presLayoutVars>
      </dgm:prSet>
      <dgm:spPr/>
    </dgm:pt>
  </dgm:ptLst>
  <dgm:cxnLst>
    <dgm:cxn modelId="{E437320A-7FFD-4F6F-8C08-BDD098D9FB82}" srcId="{DACA73EC-D3FB-40C1-9137-072E887142FE}" destId="{195855CE-241A-4962-97E2-E7D306733866}" srcOrd="0" destOrd="0" parTransId="{543CC76F-59D5-4670-A181-08245E781CB0}" sibTransId="{D7F6E5B3-7F43-4E37-92D1-36D6BB78F006}"/>
    <dgm:cxn modelId="{D823F81E-65F0-4262-B645-47FECDEEA763}" srcId="{DACA73EC-D3FB-40C1-9137-072E887142FE}" destId="{4995F481-DDCC-4065-BA24-6535D93B06B8}" srcOrd="1" destOrd="0" parTransId="{B0905782-26D8-4512-A7AA-39DF86CBF372}" sibTransId="{D9DBDE2B-68E4-4DD2-8A04-D66E065DEF37}"/>
    <dgm:cxn modelId="{03949225-D7C6-A248-9ADD-4410BC332358}" type="presOf" srcId="{AAF4D9FC-B3A7-44A2-AF1D-48C1BB3FEA6C}" destId="{B3959592-1475-4655-9638-54C47CE030AA}" srcOrd="0" destOrd="0" presId="urn:microsoft.com/office/officeart/2005/8/layout/arrow2"/>
    <dgm:cxn modelId="{F0975A53-F1C0-FC45-AEA4-54EC4FC8D7B5}" type="presOf" srcId="{195855CE-241A-4962-97E2-E7D306733866}" destId="{7AFE67C6-C067-435E-BDE2-AB93BDCE5018}" srcOrd="0" destOrd="0" presId="urn:microsoft.com/office/officeart/2005/8/layout/arrow2"/>
    <dgm:cxn modelId="{5D8A9C72-B093-4B2F-A9AB-6BA398214623}" srcId="{DACA73EC-D3FB-40C1-9137-072E887142FE}" destId="{AAF4D9FC-B3A7-44A2-AF1D-48C1BB3FEA6C}" srcOrd="3" destOrd="0" parTransId="{E1C3A69E-E7F6-41EB-AFEC-DEB5B7E80BB4}" sibTransId="{187B4B06-5618-4FE1-958C-E4972F49C6A0}"/>
    <dgm:cxn modelId="{4C94EF77-E575-2C42-B866-8873550CEAED}" type="presOf" srcId="{4995F481-DDCC-4065-BA24-6535D93B06B8}" destId="{1C9B5328-DE44-4A44-AB5E-44CD929CC372}" srcOrd="0" destOrd="0" presId="urn:microsoft.com/office/officeart/2005/8/layout/arrow2"/>
    <dgm:cxn modelId="{9FBDAEC0-3D30-45FB-87E6-FBFC57DEAAAD}" srcId="{DACA73EC-D3FB-40C1-9137-072E887142FE}" destId="{59F007C7-A74C-4A76-812D-F5331D53F9B4}" srcOrd="2" destOrd="0" parTransId="{A1FD9118-7E69-4C4B-A1F1-5FC6758320F2}" sibTransId="{35A4437B-BF7C-46C9-9254-83F6DD991D30}"/>
    <dgm:cxn modelId="{41D495C5-3419-B04F-83D7-7302AC95DE85}" type="presOf" srcId="{59F007C7-A74C-4A76-812D-F5331D53F9B4}" destId="{DBCA7FC6-A896-4EBA-A201-CF45B32A74DA}" srcOrd="0" destOrd="0" presId="urn:microsoft.com/office/officeart/2005/8/layout/arrow2"/>
    <dgm:cxn modelId="{770F43F4-8F4F-7043-AF1E-B0A3712BD8AF}" type="presOf" srcId="{DACA73EC-D3FB-40C1-9137-072E887142FE}" destId="{2F29EA7A-19D2-4EE5-A97C-4B638C9CDEB0}" srcOrd="0" destOrd="0" presId="urn:microsoft.com/office/officeart/2005/8/layout/arrow2"/>
    <dgm:cxn modelId="{D961A465-894C-934C-9EE0-95327C10B0E3}" type="presParOf" srcId="{2F29EA7A-19D2-4EE5-A97C-4B638C9CDEB0}" destId="{3CE86C01-708D-44E9-A28E-E20E470B47A4}" srcOrd="0" destOrd="0" presId="urn:microsoft.com/office/officeart/2005/8/layout/arrow2"/>
    <dgm:cxn modelId="{4092A432-7943-0149-9417-5BF8D4ACF578}" type="presParOf" srcId="{2F29EA7A-19D2-4EE5-A97C-4B638C9CDEB0}" destId="{24E7DBCF-1C1D-420B-BFE9-AF1D4B0A8BB3}" srcOrd="1" destOrd="0" presId="urn:microsoft.com/office/officeart/2005/8/layout/arrow2"/>
    <dgm:cxn modelId="{48113A0D-037A-1947-9033-4BCA57399E40}" type="presParOf" srcId="{24E7DBCF-1C1D-420B-BFE9-AF1D4B0A8BB3}" destId="{FF8386FD-B33E-4CA3-AB4B-C0E301084C07}" srcOrd="0" destOrd="0" presId="urn:microsoft.com/office/officeart/2005/8/layout/arrow2"/>
    <dgm:cxn modelId="{79E9E1CD-C226-444D-9544-A9871D12D300}" type="presParOf" srcId="{24E7DBCF-1C1D-420B-BFE9-AF1D4B0A8BB3}" destId="{7AFE67C6-C067-435E-BDE2-AB93BDCE5018}" srcOrd="1" destOrd="0" presId="urn:microsoft.com/office/officeart/2005/8/layout/arrow2"/>
    <dgm:cxn modelId="{36AE8C29-A6E3-2847-BB35-74429CCD47AC}" type="presParOf" srcId="{24E7DBCF-1C1D-420B-BFE9-AF1D4B0A8BB3}" destId="{603E393D-63DE-4BD5-80A4-D5A9EB65749B}" srcOrd="2" destOrd="0" presId="urn:microsoft.com/office/officeart/2005/8/layout/arrow2"/>
    <dgm:cxn modelId="{5BF9F77B-4CF6-7B4A-8F17-137DE216F3C0}" type="presParOf" srcId="{24E7DBCF-1C1D-420B-BFE9-AF1D4B0A8BB3}" destId="{1C9B5328-DE44-4A44-AB5E-44CD929CC372}" srcOrd="3" destOrd="0" presId="urn:microsoft.com/office/officeart/2005/8/layout/arrow2"/>
    <dgm:cxn modelId="{CF37D93A-E981-9945-947B-58CC2E7B586A}" type="presParOf" srcId="{24E7DBCF-1C1D-420B-BFE9-AF1D4B0A8BB3}" destId="{9F16686B-27BF-4579-8815-3A6958B08B69}" srcOrd="4" destOrd="0" presId="urn:microsoft.com/office/officeart/2005/8/layout/arrow2"/>
    <dgm:cxn modelId="{FAAA662C-142C-BD4B-95A2-0C658FA05D82}" type="presParOf" srcId="{24E7DBCF-1C1D-420B-BFE9-AF1D4B0A8BB3}" destId="{DBCA7FC6-A896-4EBA-A201-CF45B32A74DA}" srcOrd="5" destOrd="0" presId="urn:microsoft.com/office/officeart/2005/8/layout/arrow2"/>
    <dgm:cxn modelId="{7DBC74AA-1D63-1D44-8447-7D5BA228C2EC}" type="presParOf" srcId="{24E7DBCF-1C1D-420B-BFE9-AF1D4B0A8BB3}" destId="{CD546DE9-4425-4227-8E6A-4AC520A63712}" srcOrd="6" destOrd="0" presId="urn:microsoft.com/office/officeart/2005/8/layout/arrow2"/>
    <dgm:cxn modelId="{E41DC74B-06F7-FF4C-9BD7-8FA271E311F3}" type="presParOf" srcId="{24E7DBCF-1C1D-420B-BFE9-AF1D4B0A8BB3}" destId="{B3959592-1475-4655-9638-54C47CE030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44302B-CDA1-4CF2-A1F9-99728A0819E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</a:p>
      </dgm:t>
    </dgm:pt>
    <dgm:pt modelId="{0CC0462E-639D-4883-8E37-DD09898F381E}" type="par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3A4E4BDC-93A6-4012-B963-46707758A66E}" type="sib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</dgm:pt>
    <dgm:pt modelId="{202A2132-6E26-413C-83F7-8C6281CCBD53}" type="pres">
      <dgm:prSet presAssocID="{BE44302B-CDA1-4CF2-A1F9-99728A0819EE}" presName="parentText" presStyleLbl="node1" presStyleIdx="0" presStyleCnt="1" custAng="0" custLinFactX="-111972" custLinFactY="100000" custLinFactNeighborX="-200000" custLinFactNeighborY="146325">
        <dgm:presLayoutVars>
          <dgm:chMax val="0"/>
          <dgm:bulletEnabled val="1"/>
        </dgm:presLayoutVars>
      </dgm:prSet>
      <dgm:spPr/>
    </dgm:pt>
  </dgm:ptLst>
  <dgm:cxnLst>
    <dgm:cxn modelId="{70FA77B3-7838-BF4C-B648-E10DD3F66D3B}" type="presOf" srcId="{BE44302B-CDA1-4CF2-A1F9-99728A0819EE}" destId="{202A2132-6E26-413C-83F7-8C6281CCBD53}" srcOrd="0" destOrd="0" presId="urn:microsoft.com/office/officeart/2005/8/layout/vList2"/>
    <dgm:cxn modelId="{C3C718D5-1843-417B-B138-D92F77721417}" srcId="{A728AC64-9F0E-4FC9-8038-D70D27075AD4}" destId="{BE44302B-CDA1-4CF2-A1F9-99728A0819EE}" srcOrd="0" destOrd="0" parTransId="{0CC0462E-639D-4883-8E37-DD09898F381E}" sibTransId="{3A4E4BDC-93A6-4012-B963-46707758A66E}"/>
    <dgm:cxn modelId="{010F33F5-DCFE-194C-88F3-CFE603E512A1}" type="presOf" srcId="{A728AC64-9F0E-4FC9-8038-D70D27075AD4}" destId="{ECF73E3D-6B34-49D6-B040-0D810F32BFC5}" srcOrd="0" destOrd="0" presId="urn:microsoft.com/office/officeart/2005/8/layout/vList2"/>
    <dgm:cxn modelId="{46CA3CA6-EB40-B741-B941-58B4B99BC777}" type="presParOf" srcId="{ECF73E3D-6B34-49D6-B040-0D810F32BFC5}" destId="{202A2132-6E26-413C-83F7-8C6281CCBD5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E776D7-4955-412B-B132-8204CD7F994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</a:p>
      </dgm:t>
    </dgm:pt>
    <dgm:pt modelId="{AC6998CF-7B9D-488D-BB5F-BF6F14201829}" type="par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500CAE4-1890-4022-BCED-F4F2BA3265E1}" type="sib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</dgm:pt>
    <dgm:pt modelId="{49896603-161B-40E7-9216-0BE8D86572FF}" type="pres">
      <dgm:prSet presAssocID="{3EE776D7-4955-412B-B132-8204CD7F994E}" presName="parentText" presStyleLbl="node1" presStyleIdx="0" presStyleCnt="1" custAng="0" custLinFactNeighborY="-15830">
        <dgm:presLayoutVars>
          <dgm:chMax val="0"/>
          <dgm:bulletEnabled val="1"/>
        </dgm:presLayoutVars>
      </dgm:prSet>
      <dgm:spPr/>
    </dgm:pt>
  </dgm:ptLst>
  <dgm:cxnLst>
    <dgm:cxn modelId="{4F8A8298-DA6E-4D08-A233-25A60EB86909}" srcId="{A728AC64-9F0E-4FC9-8038-D70D27075AD4}" destId="{3EE776D7-4955-412B-B132-8204CD7F994E}" srcOrd="0" destOrd="0" parTransId="{AC6998CF-7B9D-488D-BB5F-BF6F14201829}" sibTransId="{5500CAE4-1890-4022-BCED-F4F2BA3265E1}"/>
    <dgm:cxn modelId="{297875A7-519C-2647-8E0F-2FAC85DDF09A}" type="presOf" srcId="{3EE776D7-4955-412B-B132-8204CD7F994E}" destId="{49896603-161B-40E7-9216-0BE8D86572FF}" srcOrd="0" destOrd="0" presId="urn:microsoft.com/office/officeart/2005/8/layout/vList2"/>
    <dgm:cxn modelId="{E9A6B6F2-7DAF-AD48-BD6C-23F8326FA5D4}" type="presOf" srcId="{A728AC64-9F0E-4FC9-8038-D70D27075AD4}" destId="{ECF73E3D-6B34-49D6-B040-0D810F32BFC5}" srcOrd="0" destOrd="0" presId="urn:microsoft.com/office/officeart/2005/8/layout/vList2"/>
    <dgm:cxn modelId="{E9E8B967-5F05-A548-9546-6F1D8EDF9A80}" type="presParOf" srcId="{ECF73E3D-6B34-49D6-B040-0D810F32BFC5}" destId="{49896603-161B-40E7-9216-0BE8D86572F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DAEBA-9A6B-41D3-AF40-AC697B9C9D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BFE429-0203-4581-A90D-F3E9C66F0DA5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1D47CE65-041B-41A5-8A77-DEF6FCE93C2B}" type="par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93FDD69-263B-4A5D-BB8A-DEE5FA5BC355}" type="sib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0A980C7-6E3D-4348-B306-1A2C165820FA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</a:p>
      </dgm:t>
    </dgm:pt>
    <dgm:pt modelId="{BF635778-78ED-4233-BDD0-F892B0C08AB8}" type="par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FFB6245-DE52-4DEA-BEEB-D71EE92FE60C}" type="sib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E790369-13F6-4544-A393-CC00A39EFB68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</a:p>
      </dgm:t>
    </dgm:pt>
    <dgm:pt modelId="{CFE4D29F-6DA0-40CF-A0F6-6E8880743F2A}" type="par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74BE52D-3CBC-417F-AE9B-9C6E6EFD93A4}" type="sib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3E09017-6592-4348-8BC4-00C8EAC68045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</a:p>
      </dgm:t>
    </dgm:pt>
    <dgm:pt modelId="{C23F3BD1-A575-4F62-82E1-4FDF34F7141B}" type="par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E9CC0B8-DDEA-4D45-9C62-5004597E20DD}" type="sib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8545015-B218-42EE-A632-65045EF10F5A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E509046-ACB2-478C-B980-408251CD6F71}" type="par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4D83CAA-DDFC-4600-A4D5-EE35DD71A6D1}" type="sib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C367390-6969-4CE9-AD1D-C22E06EB3A44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2184891-6DB2-4C5D-B142-C5AAF13AAFCA}" type="par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E033A0B-D12D-451A-941A-A52D11222A9D}" type="sib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D7535D0-9F86-4216-9D0E-1323FE0F1168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49C9E73-6D79-41D8-9D99-A686866AB896}" type="par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4ECF426-CB0F-411B-8175-2195DD76EEB6}" type="sib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00A43F0-C212-4AA8-BB09-55426FFD3842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</a:p>
      </dgm:t>
    </dgm:pt>
    <dgm:pt modelId="{68C5E82B-6B0B-493C-9C81-3275996D6477}" type="par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289041E-E5A6-43E7-8E62-E4F22CA37407}" type="sib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4FFEC8E-4DF3-4729-9E23-F0961A5AE9AE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</a:p>
      </dgm:t>
    </dgm:pt>
    <dgm:pt modelId="{926C56C4-A60F-4B15-A4C7-47ED3BF3CE3B}" type="par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524750F-AA6B-47E0-8B90-288F3C60BD64}" type="sib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4BEB512-F3BA-4C44-A368-04923AA42F5E}" type="pres">
      <dgm:prSet presAssocID="{89BDAEBA-9A6B-41D3-AF40-AC697B9C9D9B}" presName="linear" presStyleCnt="0">
        <dgm:presLayoutVars>
          <dgm:animLvl val="lvl"/>
          <dgm:resizeHandles val="exact"/>
        </dgm:presLayoutVars>
      </dgm:prSet>
      <dgm:spPr/>
    </dgm:pt>
    <dgm:pt modelId="{E6B25760-CC3E-4A3B-AE74-ABD6F040CB63}" type="pres">
      <dgm:prSet presAssocID="{5CBFE429-0203-4581-A90D-F3E9C66F0DA5}" presName="parentText" presStyleLbl="node1" presStyleIdx="0" presStyleCnt="3" custLinFactNeighborX="-211" custLinFactNeighborY="4753">
        <dgm:presLayoutVars>
          <dgm:chMax val="0"/>
          <dgm:bulletEnabled val="1"/>
        </dgm:presLayoutVars>
      </dgm:prSet>
      <dgm:spPr/>
    </dgm:pt>
    <dgm:pt modelId="{7341C0FD-1D79-41E1-A3AF-E09D5A3397B4}" type="pres">
      <dgm:prSet presAssocID="{5CBFE429-0203-4581-A90D-F3E9C66F0DA5}" presName="childText" presStyleLbl="revTx" presStyleIdx="0" presStyleCnt="3">
        <dgm:presLayoutVars>
          <dgm:bulletEnabled val="1"/>
        </dgm:presLayoutVars>
      </dgm:prSet>
      <dgm:spPr/>
    </dgm:pt>
    <dgm:pt modelId="{9E5E0DE4-28B9-4578-81B8-9AF4C6F0CCA8}" type="pres">
      <dgm:prSet presAssocID="{78545015-B218-42EE-A632-65045EF10F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C8C889-F870-4042-AE09-72C5D05912F6}" type="pres">
      <dgm:prSet presAssocID="{78545015-B218-42EE-A632-65045EF10F5A}" presName="childText" presStyleLbl="revTx" presStyleIdx="1" presStyleCnt="3">
        <dgm:presLayoutVars>
          <dgm:bulletEnabled val="1"/>
        </dgm:presLayoutVars>
      </dgm:prSet>
      <dgm:spPr/>
    </dgm:pt>
    <dgm:pt modelId="{3EB8D1CB-BB5D-4A85-98C7-D4315860C67C}" type="pres">
      <dgm:prSet presAssocID="{7D7535D0-9F86-4216-9D0E-1323FE0F11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A99236-4EF7-453D-90E1-03A16A53C408}" type="pres">
      <dgm:prSet presAssocID="{7D7535D0-9F86-4216-9D0E-1323FE0F116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ADF760D-EF62-4012-B463-5E44F9FC762E}" srcId="{00A980C7-6E3D-4348-B306-1A2C165820FA}" destId="{3E790369-13F6-4544-A393-CC00A39EFB68}" srcOrd="0" destOrd="0" parTransId="{CFE4D29F-6DA0-40CF-A0F6-6E8880743F2A}" sibTransId="{274BE52D-3CBC-417F-AE9B-9C6E6EFD93A4}"/>
    <dgm:cxn modelId="{FEDC7234-409A-E04F-9C62-6113296BC5EF}" type="presOf" srcId="{7D7535D0-9F86-4216-9D0E-1323FE0F1168}" destId="{3EB8D1CB-BB5D-4A85-98C7-D4315860C67C}" srcOrd="0" destOrd="0" presId="urn:microsoft.com/office/officeart/2005/8/layout/vList2"/>
    <dgm:cxn modelId="{99B18245-0B3D-4801-A57A-01780095FDDB}" srcId="{89BDAEBA-9A6B-41D3-AF40-AC697B9C9D9B}" destId="{78545015-B218-42EE-A632-65045EF10F5A}" srcOrd="1" destOrd="0" parTransId="{4E509046-ACB2-478C-B980-408251CD6F71}" sibTransId="{34D83CAA-DDFC-4600-A4D5-EE35DD71A6D1}"/>
    <dgm:cxn modelId="{8E12204A-5C96-44BF-8C47-33B35ED0BC07}" srcId="{89BDAEBA-9A6B-41D3-AF40-AC697B9C9D9B}" destId="{5CBFE429-0203-4581-A90D-F3E9C66F0DA5}" srcOrd="0" destOrd="0" parTransId="{1D47CE65-041B-41A5-8A77-DEF6FCE93C2B}" sibTransId="{A93FDD69-263B-4A5D-BB8A-DEE5FA5BC355}"/>
    <dgm:cxn modelId="{9BDC3A4F-BCFB-274F-9593-452E62F86CCB}" type="presOf" srcId="{89BDAEBA-9A6B-41D3-AF40-AC697B9C9D9B}" destId="{14BEB512-F3BA-4C44-A368-04923AA42F5E}" srcOrd="0" destOrd="0" presId="urn:microsoft.com/office/officeart/2005/8/layout/vList2"/>
    <dgm:cxn modelId="{3E69FC51-1963-4A78-9394-8E09620EFA8E}" srcId="{5CBFE429-0203-4581-A90D-F3E9C66F0DA5}" destId="{00A980C7-6E3D-4348-B306-1A2C165820FA}" srcOrd="0" destOrd="0" parTransId="{BF635778-78ED-4233-BDD0-F892B0C08AB8}" sibTransId="{4FFB6245-DE52-4DEA-BEEB-D71EE92FE60C}"/>
    <dgm:cxn modelId="{865AA75D-080D-4652-9E62-EE05044CABC6}" srcId="{89BDAEBA-9A6B-41D3-AF40-AC697B9C9D9B}" destId="{7D7535D0-9F86-4216-9D0E-1323FE0F1168}" srcOrd="2" destOrd="0" parTransId="{849C9E73-6D79-41D8-9D99-A686866AB896}" sibTransId="{84ECF426-CB0F-411B-8175-2195DD76EEB6}"/>
    <dgm:cxn modelId="{0D9A136D-C86E-0A42-AC97-26C67FCC4553}" type="presOf" srcId="{100A43F0-C212-4AA8-BB09-55426FFD3842}" destId="{1FA99236-4EF7-453D-90E1-03A16A53C408}" srcOrd="0" destOrd="0" presId="urn:microsoft.com/office/officeart/2005/8/layout/vList2"/>
    <dgm:cxn modelId="{D0D95770-2569-3B45-8981-783604EF64BB}" type="presOf" srcId="{00A980C7-6E3D-4348-B306-1A2C165820FA}" destId="{7341C0FD-1D79-41E1-A3AF-E09D5A3397B4}" srcOrd="0" destOrd="0" presId="urn:microsoft.com/office/officeart/2005/8/layout/vList2"/>
    <dgm:cxn modelId="{928F2495-D8BF-4CC0-BE76-F2E11591EA5A}" srcId="{00A980C7-6E3D-4348-B306-1A2C165820FA}" destId="{24FFEC8E-4DF3-4729-9E23-F0961A5AE9AE}" srcOrd="1" destOrd="0" parTransId="{926C56C4-A60F-4B15-A4C7-47ED3BF3CE3B}" sibTransId="{6524750F-AA6B-47E0-8B90-288F3C60BD64}"/>
    <dgm:cxn modelId="{D54A09A0-A82F-3D4D-9CCF-44300E2D66E7}" type="presOf" srcId="{5CBFE429-0203-4581-A90D-F3E9C66F0DA5}" destId="{E6B25760-CC3E-4A3B-AE74-ABD6F040CB63}" srcOrd="0" destOrd="0" presId="urn:microsoft.com/office/officeart/2005/8/layout/vList2"/>
    <dgm:cxn modelId="{D5524BA5-8440-6441-B9E3-2838D3506B28}" type="presOf" srcId="{24FFEC8E-4DF3-4729-9E23-F0961A5AE9AE}" destId="{7341C0FD-1D79-41E1-A3AF-E09D5A3397B4}" srcOrd="0" destOrd="2" presId="urn:microsoft.com/office/officeart/2005/8/layout/vList2"/>
    <dgm:cxn modelId="{C82D2FAA-0C88-F448-81DA-A8F6B4B68282}" type="presOf" srcId="{8C367390-6969-4CE9-AD1D-C22E06EB3A44}" destId="{81C8C889-F870-4042-AE09-72C5D05912F6}" srcOrd="0" destOrd="0" presId="urn:microsoft.com/office/officeart/2005/8/layout/vList2"/>
    <dgm:cxn modelId="{0F3FCFB1-C69D-F049-BCF2-506D422B0C1C}" type="presOf" srcId="{3E790369-13F6-4544-A393-CC00A39EFB68}" destId="{7341C0FD-1D79-41E1-A3AF-E09D5A3397B4}" srcOrd="0" destOrd="1" presId="urn:microsoft.com/office/officeart/2005/8/layout/vList2"/>
    <dgm:cxn modelId="{C0BD2DBB-9693-4903-B067-CD1A12CC3B2C}" srcId="{5CBFE429-0203-4581-A90D-F3E9C66F0DA5}" destId="{03E09017-6592-4348-8BC4-00C8EAC68045}" srcOrd="1" destOrd="0" parTransId="{C23F3BD1-A575-4F62-82E1-4FDF34F7141B}" sibTransId="{5E9CC0B8-DDEA-4D45-9C62-5004597E20DD}"/>
    <dgm:cxn modelId="{E9251CBD-E42E-2941-9A5C-2A9A15389D64}" type="presOf" srcId="{78545015-B218-42EE-A632-65045EF10F5A}" destId="{9E5E0DE4-28B9-4578-81B8-9AF4C6F0CCA8}" srcOrd="0" destOrd="0" presId="urn:microsoft.com/office/officeart/2005/8/layout/vList2"/>
    <dgm:cxn modelId="{E9AF83DD-A174-468A-ABD7-CA309C36FC61}" srcId="{78545015-B218-42EE-A632-65045EF10F5A}" destId="{8C367390-6969-4CE9-AD1D-C22E06EB3A44}" srcOrd="0" destOrd="0" parTransId="{D2184891-6DB2-4C5D-B142-C5AAF13AAFCA}" sibTransId="{4E033A0B-D12D-451A-941A-A52D11222A9D}"/>
    <dgm:cxn modelId="{8B3E46E2-7C68-B942-9114-8A2BA0236FAF}" type="presOf" srcId="{03E09017-6592-4348-8BC4-00C8EAC68045}" destId="{7341C0FD-1D79-41E1-A3AF-E09D5A3397B4}" srcOrd="0" destOrd="3" presId="urn:microsoft.com/office/officeart/2005/8/layout/vList2"/>
    <dgm:cxn modelId="{5E6B7DFF-C22A-4945-95B1-BD967B00969D}" srcId="{7D7535D0-9F86-4216-9D0E-1323FE0F1168}" destId="{100A43F0-C212-4AA8-BB09-55426FFD3842}" srcOrd="0" destOrd="0" parTransId="{68C5E82B-6B0B-493C-9C81-3275996D6477}" sibTransId="{B289041E-E5A6-43E7-8E62-E4F22CA37407}"/>
    <dgm:cxn modelId="{367DC6A7-5B88-F643-B58D-C5B390CC117F}" type="presParOf" srcId="{14BEB512-F3BA-4C44-A368-04923AA42F5E}" destId="{E6B25760-CC3E-4A3B-AE74-ABD6F040CB63}" srcOrd="0" destOrd="0" presId="urn:microsoft.com/office/officeart/2005/8/layout/vList2"/>
    <dgm:cxn modelId="{71FF5FA8-77EA-D342-B7BF-75FB3ECD5902}" type="presParOf" srcId="{14BEB512-F3BA-4C44-A368-04923AA42F5E}" destId="{7341C0FD-1D79-41E1-A3AF-E09D5A3397B4}" srcOrd="1" destOrd="0" presId="urn:microsoft.com/office/officeart/2005/8/layout/vList2"/>
    <dgm:cxn modelId="{03155E54-CC1D-464F-9786-91962856C3FD}" type="presParOf" srcId="{14BEB512-F3BA-4C44-A368-04923AA42F5E}" destId="{9E5E0DE4-28B9-4578-81B8-9AF4C6F0CCA8}" srcOrd="2" destOrd="0" presId="urn:microsoft.com/office/officeart/2005/8/layout/vList2"/>
    <dgm:cxn modelId="{F995A21E-336C-A24E-866A-EA690584BEC7}" type="presParOf" srcId="{14BEB512-F3BA-4C44-A368-04923AA42F5E}" destId="{81C8C889-F870-4042-AE09-72C5D05912F6}" srcOrd="3" destOrd="0" presId="urn:microsoft.com/office/officeart/2005/8/layout/vList2"/>
    <dgm:cxn modelId="{5169DAEF-770D-D84B-A90C-69814A15F777}" type="presParOf" srcId="{14BEB512-F3BA-4C44-A368-04923AA42F5E}" destId="{3EB8D1CB-BB5D-4A85-98C7-D4315860C67C}" srcOrd="4" destOrd="0" presId="urn:microsoft.com/office/officeart/2005/8/layout/vList2"/>
    <dgm:cxn modelId="{BB440032-5969-244C-A338-2C8E4DE8A1B4}" type="presParOf" srcId="{14BEB512-F3BA-4C44-A368-04923AA42F5E}" destId="{1FA99236-4EF7-453D-90E1-03A16A53C40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C2A1E-9118-46E3-AF85-0BDE6B771E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58FAE4-A0F3-4D3C-B5A9-5B01F7BAFDB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</a:p>
      </dgm:t>
    </dgm:pt>
    <dgm:pt modelId="{3C0B08E7-F867-4EEF-AC51-F3A1ED7FFDA0}" type="par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014A9A53-8686-4370-8625-CF93FE170E60}" type="sib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3D32DD72-EFA2-4556-9D6B-28E26C6529DE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</a:p>
      </dgm:t>
    </dgm:pt>
    <dgm:pt modelId="{50913F74-96ED-4941-833D-35710B8DC9F3}" type="par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F7B2D7AA-D5A4-4175-85C0-DCE52B1E5DF7}" type="sib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DB88677F-C655-4539-A039-F808C00D69F4}" type="pres">
      <dgm:prSet presAssocID="{D92C2A1E-9118-46E3-AF85-0BDE6B771E55}" presName="linear" presStyleCnt="0">
        <dgm:presLayoutVars>
          <dgm:animLvl val="lvl"/>
          <dgm:resizeHandles val="exact"/>
        </dgm:presLayoutVars>
      </dgm:prSet>
      <dgm:spPr/>
    </dgm:pt>
    <dgm:pt modelId="{5074BF4E-EAF8-43B5-9629-E2449DF96AC4}" type="pres">
      <dgm:prSet presAssocID="{8B58FAE4-A0F3-4D3C-B5A9-5B01F7BAFD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7D6D07-B02F-43FF-990D-57AAFA9D8BE6}" type="pres">
      <dgm:prSet presAssocID="{014A9A53-8686-4370-8625-CF93FE170E60}" presName="spacer" presStyleCnt="0"/>
      <dgm:spPr/>
    </dgm:pt>
    <dgm:pt modelId="{B3F768B8-D953-494E-B168-25FA792C281E}" type="pres">
      <dgm:prSet presAssocID="{3D32DD72-EFA2-4556-9D6B-28E26C6529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30167C-D799-40C9-AB53-3ABE57616066}" srcId="{D92C2A1E-9118-46E3-AF85-0BDE6B771E55}" destId="{3D32DD72-EFA2-4556-9D6B-28E26C6529DE}" srcOrd="1" destOrd="0" parTransId="{50913F74-96ED-4941-833D-35710B8DC9F3}" sibTransId="{F7B2D7AA-D5A4-4175-85C0-DCE52B1E5DF7}"/>
    <dgm:cxn modelId="{A85A82A3-88B6-A148-AD61-9BEFC3F6AE5A}" type="presOf" srcId="{3D32DD72-EFA2-4556-9D6B-28E26C6529DE}" destId="{B3F768B8-D953-494E-B168-25FA792C281E}" srcOrd="0" destOrd="0" presId="urn:microsoft.com/office/officeart/2005/8/layout/vList2"/>
    <dgm:cxn modelId="{DEA0BCCF-3145-4092-AAAA-0CC887240C1D}" srcId="{D92C2A1E-9118-46E3-AF85-0BDE6B771E55}" destId="{8B58FAE4-A0F3-4D3C-B5A9-5B01F7BAFDB0}" srcOrd="0" destOrd="0" parTransId="{3C0B08E7-F867-4EEF-AC51-F3A1ED7FFDA0}" sibTransId="{014A9A53-8686-4370-8625-CF93FE170E60}"/>
    <dgm:cxn modelId="{8094EED1-EA50-B74B-AC27-E47B0FA4CA0E}" type="presOf" srcId="{D92C2A1E-9118-46E3-AF85-0BDE6B771E55}" destId="{DB88677F-C655-4539-A039-F808C00D69F4}" srcOrd="0" destOrd="0" presId="urn:microsoft.com/office/officeart/2005/8/layout/vList2"/>
    <dgm:cxn modelId="{E0BEE0EE-6477-4C44-BD91-ECAEE0536430}" type="presOf" srcId="{8B58FAE4-A0F3-4D3C-B5A9-5B01F7BAFDB0}" destId="{5074BF4E-EAF8-43B5-9629-E2449DF96AC4}" srcOrd="0" destOrd="0" presId="urn:microsoft.com/office/officeart/2005/8/layout/vList2"/>
    <dgm:cxn modelId="{B18267C0-BB06-A940-A704-C46994AC0CB9}" type="presParOf" srcId="{DB88677F-C655-4539-A039-F808C00D69F4}" destId="{5074BF4E-EAF8-43B5-9629-E2449DF96AC4}" srcOrd="0" destOrd="0" presId="urn:microsoft.com/office/officeart/2005/8/layout/vList2"/>
    <dgm:cxn modelId="{65FA9D1B-93C1-424F-A087-DAFA82B44E30}" type="presParOf" srcId="{DB88677F-C655-4539-A039-F808C00D69F4}" destId="{6D7D6D07-B02F-43FF-990D-57AAFA9D8BE6}" srcOrd="1" destOrd="0" presId="urn:microsoft.com/office/officeart/2005/8/layout/vList2"/>
    <dgm:cxn modelId="{A1B59668-7028-DC48-A112-0C44F02AC04D}" type="presParOf" srcId="{DB88677F-C655-4539-A039-F808C00D69F4}" destId="{B3F768B8-D953-494E-B168-25FA792C281E}" srcOrd="2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86C01-708D-44E9-A28E-E20E470B47A4}">
      <dsp:nvSpPr>
        <dsp:cNvPr id="0" name=""/>
        <dsp:cNvSpPr/>
      </dsp:nvSpPr>
      <dsp:spPr>
        <a:xfrm>
          <a:off x="1928842" y="0"/>
          <a:ext cx="4135202" cy="2029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386FD-B33E-4CA3-AB4B-C0E301084C07}">
      <dsp:nvSpPr>
        <dsp:cNvPr id="0" name=""/>
        <dsp:cNvSpPr/>
      </dsp:nvSpPr>
      <dsp:spPr>
        <a:xfrm>
          <a:off x="2525151" y="1350609"/>
          <a:ext cx="74681" cy="74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E67C6-C067-435E-BDE2-AB93BDCE5018}">
      <dsp:nvSpPr>
        <dsp:cNvPr id="0" name=""/>
        <dsp:cNvSpPr/>
      </dsp:nvSpPr>
      <dsp:spPr>
        <a:xfrm>
          <a:off x="2575385" y="1512600"/>
          <a:ext cx="1278237" cy="27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7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itchFamily="34" charset="0"/>
              <a:cs typeface="Calibri" pitchFamily="34" charset="0"/>
            </a:rPr>
            <a:t>Pesquisa</a:t>
          </a:r>
        </a:p>
      </dsp:txBody>
      <dsp:txXfrm>
        <a:off x="2575385" y="1512600"/>
        <a:ext cx="1278237" cy="270058"/>
      </dsp:txXfrm>
    </dsp:sp>
    <dsp:sp modelId="{603E393D-63DE-4BD5-80A4-D5A9EB65749B}">
      <dsp:nvSpPr>
        <dsp:cNvPr id="0" name=""/>
        <dsp:cNvSpPr/>
      </dsp:nvSpPr>
      <dsp:spPr>
        <a:xfrm>
          <a:off x="3149587" y="1012979"/>
          <a:ext cx="129881" cy="12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B5328-DE44-4A44-AB5E-44CD929CC372}">
      <dsp:nvSpPr>
        <dsp:cNvPr id="0" name=""/>
        <dsp:cNvSpPr/>
      </dsp:nvSpPr>
      <dsp:spPr>
        <a:xfrm>
          <a:off x="3154990" y="1206592"/>
          <a:ext cx="1562722" cy="3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2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escalonamento</a:t>
          </a:r>
        </a:p>
      </dsp:txBody>
      <dsp:txXfrm>
        <a:off x="3154990" y="1206592"/>
        <a:ext cx="1562722" cy="308381"/>
      </dsp:txXfrm>
    </dsp:sp>
    <dsp:sp modelId="{9F16686B-27BF-4579-8815-3A6958B08B69}">
      <dsp:nvSpPr>
        <dsp:cNvPr id="0" name=""/>
        <dsp:cNvSpPr/>
      </dsp:nvSpPr>
      <dsp:spPr>
        <a:xfrm>
          <a:off x="3938870" y="690120"/>
          <a:ext cx="172093" cy="172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7FC6-A896-4EBA-A201-CF45B32A74DA}">
      <dsp:nvSpPr>
        <dsp:cNvPr id="0" name=""/>
        <dsp:cNvSpPr/>
      </dsp:nvSpPr>
      <dsp:spPr>
        <a:xfrm>
          <a:off x="3986557" y="918563"/>
          <a:ext cx="875177" cy="14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8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produção</a:t>
          </a:r>
        </a:p>
      </dsp:txBody>
      <dsp:txXfrm>
        <a:off x="3986557" y="918563"/>
        <a:ext cx="875177" cy="149283"/>
      </dsp:txXfrm>
    </dsp:sp>
    <dsp:sp modelId="{CD546DE9-4425-4227-8E6A-4AC520A63712}">
      <dsp:nvSpPr>
        <dsp:cNvPr id="0" name=""/>
        <dsp:cNvSpPr/>
      </dsp:nvSpPr>
      <dsp:spPr>
        <a:xfrm>
          <a:off x="4877423" y="473537"/>
          <a:ext cx="230539" cy="230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59592-1475-4655-9638-54C47CE030AA}">
      <dsp:nvSpPr>
        <dsp:cNvPr id="0" name=""/>
        <dsp:cNvSpPr/>
      </dsp:nvSpPr>
      <dsp:spPr>
        <a:xfrm>
          <a:off x="4839322" y="761116"/>
          <a:ext cx="1246548" cy="484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produto / processo</a:t>
          </a:r>
        </a:p>
      </dsp:txBody>
      <dsp:txXfrm>
        <a:off x="4839322" y="761116"/>
        <a:ext cx="1246548" cy="484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2132-6E26-413C-83F7-8C6281CCBD53}">
      <dsp:nvSpPr>
        <dsp:cNvPr id="0" name=""/>
        <dsp:cNvSpPr/>
      </dsp:nvSpPr>
      <dsp:spPr>
        <a:xfrm>
          <a:off x="0" y="82"/>
          <a:ext cx="1705389" cy="310472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</a:p>
      </dsp:txBody>
      <dsp:txXfrm>
        <a:off x="15156" y="15238"/>
        <a:ext cx="1675077" cy="28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6603-161B-40E7-9216-0BE8D86572FF}">
      <dsp:nvSpPr>
        <dsp:cNvPr id="0" name=""/>
        <dsp:cNvSpPr/>
      </dsp:nvSpPr>
      <dsp:spPr>
        <a:xfrm>
          <a:off x="0" y="0"/>
          <a:ext cx="1277914" cy="287941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</a:p>
      </dsp:txBody>
      <dsp:txXfrm>
        <a:off x="14056" y="14056"/>
        <a:ext cx="1249802" cy="259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5760-CC3E-4A3B-AE74-ABD6F040CB63}">
      <dsp:nvSpPr>
        <dsp:cNvPr id="0" name=""/>
        <dsp:cNvSpPr/>
      </dsp:nvSpPr>
      <dsp:spPr>
        <a:xfrm>
          <a:off x="0" y="91870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118371"/>
        <a:ext cx="8065709" cy="489878"/>
      </dsp:txXfrm>
    </dsp:sp>
    <dsp:sp modelId="{7341C0FD-1D79-41E1-A3AF-E09D5A3397B4}">
      <dsp:nvSpPr>
        <dsp:cNvPr id="0" name=""/>
        <dsp:cNvSpPr/>
      </dsp:nvSpPr>
      <dsp:spPr>
        <a:xfrm>
          <a:off x="0" y="560566"/>
          <a:ext cx="8118711" cy="156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</a:p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</a:p>
      </dsp:txBody>
      <dsp:txXfrm>
        <a:off x="0" y="560566"/>
        <a:ext cx="8118711" cy="1560779"/>
      </dsp:txXfrm>
    </dsp:sp>
    <dsp:sp modelId="{9E5E0DE4-28B9-4578-81B8-9AF4C6F0CCA8}">
      <dsp:nvSpPr>
        <dsp:cNvPr id="0" name=""/>
        <dsp:cNvSpPr/>
      </dsp:nvSpPr>
      <dsp:spPr>
        <a:xfrm>
          <a:off x="0" y="2121346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2147847"/>
        <a:ext cx="8065709" cy="489878"/>
      </dsp:txXfrm>
    </dsp:sp>
    <dsp:sp modelId="{81C8C889-F870-4042-AE09-72C5D05912F6}">
      <dsp:nvSpPr>
        <dsp:cNvPr id="0" name=""/>
        <dsp:cNvSpPr/>
      </dsp:nvSpPr>
      <dsp:spPr>
        <a:xfrm>
          <a:off x="0" y="2664226"/>
          <a:ext cx="8118711" cy="58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0" y="2664226"/>
        <a:ext cx="8118711" cy="585292"/>
      </dsp:txXfrm>
    </dsp:sp>
    <dsp:sp modelId="{3EB8D1CB-BB5D-4A85-98C7-D4315860C67C}">
      <dsp:nvSpPr>
        <dsp:cNvPr id="0" name=""/>
        <dsp:cNvSpPr/>
      </dsp:nvSpPr>
      <dsp:spPr>
        <a:xfrm>
          <a:off x="0" y="3249518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3276019"/>
        <a:ext cx="8065709" cy="489878"/>
      </dsp:txXfrm>
    </dsp:sp>
    <dsp:sp modelId="{1FA99236-4EF7-453D-90E1-03A16A53C408}">
      <dsp:nvSpPr>
        <dsp:cNvPr id="0" name=""/>
        <dsp:cNvSpPr/>
      </dsp:nvSpPr>
      <dsp:spPr>
        <a:xfrm>
          <a:off x="0" y="3792398"/>
          <a:ext cx="8118711" cy="87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</a:p>
      </dsp:txBody>
      <dsp:txXfrm>
        <a:off x="0" y="3792398"/>
        <a:ext cx="8118711" cy="87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BF4E-EAF8-43B5-9629-E2449DF96AC4}">
      <dsp:nvSpPr>
        <dsp:cNvPr id="0" name=""/>
        <dsp:cNvSpPr/>
      </dsp:nvSpPr>
      <dsp:spPr>
        <a:xfrm>
          <a:off x="0" y="151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</a:p>
      </dsp:txBody>
      <dsp:txXfrm>
        <a:off x="31070" y="32586"/>
        <a:ext cx="6721873" cy="574340"/>
      </dsp:txXfrm>
    </dsp:sp>
    <dsp:sp modelId="{B3F768B8-D953-494E-B168-25FA792C281E}">
      <dsp:nvSpPr>
        <dsp:cNvPr id="0" name=""/>
        <dsp:cNvSpPr/>
      </dsp:nvSpPr>
      <dsp:spPr>
        <a:xfrm>
          <a:off x="0" y="73015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</a:p>
      </dsp:txBody>
      <dsp:txXfrm>
        <a:off x="31070" y="761226"/>
        <a:ext cx="6721873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4CF7CE-D29A-40F1-995C-A52B9B1FBC34}" type="slidenum">
              <a:rPr lang="pt-BR" smtClean="0">
                <a:latin typeface="Comic Sans MS" pitchFamily="66" charset="0"/>
              </a:rPr>
              <a:pPr eaLnBrk="1" hangingPunct="1"/>
              <a:t>27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76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22D8C-4B81-48DB-BCA8-20A617E73F83}" type="slidenum">
              <a:rPr lang="pt-BR" smtClean="0">
                <a:latin typeface="Comic Sans MS" pitchFamily="66" charset="0"/>
              </a:rPr>
              <a:pPr eaLnBrk="1" hangingPunct="1"/>
              <a:t>28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4CF19-4280-438C-94D8-2A7C6F406911}" type="slidenum">
              <a:rPr lang="pt-BR" smtClean="0">
                <a:latin typeface="Comic Sans MS" pitchFamily="66" charset="0"/>
              </a:rPr>
              <a:pPr eaLnBrk="1" hangingPunct="1"/>
              <a:t>29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2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 err="1"/>
              <a:t>geciane@usp.br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1462423" y="1844824"/>
            <a:ext cx="455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INOVAÇÃO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inovacao.mct.gov.br/pi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3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19" Type="http://schemas.openxmlformats.org/officeDocument/2006/relationships/diagramLayout" Target="../diagrams/layout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TRANSFERENCIA DE TECNOLOGIA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550903"/>
            <a:ext cx="8064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pt-BR" sz="3200" dirty="0">
                <a:solidFill>
                  <a:srgbClr val="0070C0"/>
                </a:solidFill>
              </a:rPr>
              <a:t>Mudanças ocorrem no caminho</a:t>
            </a:r>
            <a:br>
              <a:rPr lang="pt-BR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FA2AF0F2-3049-7B40-8F72-13EE9CFBB11A}"/>
              </a:ext>
            </a:extLst>
          </p:cNvPr>
          <p:cNvSpPr txBox="1">
            <a:spLocks/>
          </p:cNvSpPr>
          <p:nvPr/>
        </p:nvSpPr>
        <p:spPr>
          <a:xfrm>
            <a:off x="449262" y="2097034"/>
            <a:ext cx="4993616" cy="4251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>
                <a:solidFill>
                  <a:srgbClr val="0070C0"/>
                </a:solidFill>
              </a:rPr>
              <a:t>Bayer + FMRP (Processo De Seleção de Antígenos de Carrapatos e Composições Antigênicas </a:t>
            </a:r>
            <a:r>
              <a:rPr lang="pt-BR" sz="2200" dirty="0" err="1">
                <a:solidFill>
                  <a:srgbClr val="0070C0"/>
                </a:solidFill>
              </a:rPr>
              <a:t>Anticarrapatos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de extrato de </a:t>
            </a:r>
            <a:r>
              <a:rPr lang="pt-BR" sz="2200" i="1" dirty="0" err="1">
                <a:solidFill>
                  <a:srgbClr val="0070C0"/>
                </a:solidFill>
              </a:rPr>
              <a:t>Pothomorphe</a:t>
            </a:r>
            <a:r>
              <a:rPr lang="pt-BR" sz="2200" i="1" dirty="0">
                <a:solidFill>
                  <a:srgbClr val="0070C0"/>
                </a:solidFill>
              </a:rPr>
              <a:t> </a:t>
            </a:r>
            <a:r>
              <a:rPr lang="pt-BR" sz="2200" i="1" dirty="0" err="1">
                <a:solidFill>
                  <a:srgbClr val="0070C0"/>
                </a:solidFill>
              </a:rPr>
              <a:t>umbellata</a:t>
            </a:r>
            <a:r>
              <a:rPr lang="pt-BR" sz="2200" i="1" dirty="0">
                <a:solidFill>
                  <a:srgbClr val="0070C0"/>
                </a:solidFill>
              </a:rPr>
              <a:t> para preparar composições </a:t>
            </a:r>
            <a:r>
              <a:rPr lang="pt-BR" sz="2200" i="1" dirty="0" err="1">
                <a:solidFill>
                  <a:srgbClr val="0070C0"/>
                </a:solidFill>
              </a:rPr>
              <a:t>dermocosmética</a:t>
            </a:r>
            <a:r>
              <a:rPr lang="pt-BR" sz="2200" i="1" dirty="0">
                <a:solidFill>
                  <a:srgbClr val="0070C0"/>
                </a:solidFill>
              </a:rPr>
              <a:t> e/ou farmacêutica"</a:t>
            </a:r>
          </a:p>
          <a:p>
            <a:pPr marL="0" indent="0">
              <a:buNone/>
            </a:pPr>
            <a:endParaRPr lang="pt-BR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do soro de látex natural para preparar composições e/ou curativos e/ou próteses com atividade </a:t>
            </a:r>
            <a:r>
              <a:rPr lang="pt-BR" sz="2200" i="1" dirty="0" err="1">
                <a:solidFill>
                  <a:srgbClr val="0070C0"/>
                </a:solidFill>
              </a:rPr>
              <a:t>angiogênica</a:t>
            </a:r>
            <a:r>
              <a:rPr lang="pt-BR" sz="2200" i="1" dirty="0">
                <a:solidFill>
                  <a:srgbClr val="0070C0"/>
                </a:solidFill>
              </a:rPr>
              <a:t>"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EBA012-2D29-9C40-97B7-EFC2835A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4" y="4185871"/>
            <a:ext cx="3513761" cy="2635321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86B820C-9A04-6548-888C-260232B0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61" y="2256904"/>
            <a:ext cx="3600047" cy="16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6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1562100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Patentes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podem</a:t>
            </a:r>
            <a:r>
              <a:rPr lang="en-US" sz="3200" b="1" dirty="0">
                <a:solidFill>
                  <a:srgbClr val="0070C0"/>
                </a:solidFill>
              </a:rPr>
              <a:t> se </a:t>
            </a:r>
            <a:r>
              <a:rPr lang="en-US" sz="3200" b="1" dirty="0" err="1">
                <a:solidFill>
                  <a:srgbClr val="0070C0"/>
                </a:solidFill>
              </a:rPr>
              <a:t>tornar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produtos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líderes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ou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de P&amp;D&amp;I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97727F0-1F93-5340-B67B-8B1A87B6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3810750"/>
            <a:ext cx="5173662" cy="16436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FB4D83-C860-2341-9AE2-2074CE51A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3282950"/>
            <a:ext cx="3170238" cy="31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2156C6-8B1B-7841-A082-CE72B8DADD03}"/>
              </a:ext>
            </a:extLst>
          </p:cNvPr>
          <p:cNvSpPr txBox="1"/>
          <p:nvPr/>
        </p:nvSpPr>
        <p:spPr>
          <a:xfrm>
            <a:off x="539750" y="1574800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Transferência</a:t>
            </a:r>
            <a:r>
              <a:rPr lang="en-US" sz="3200" b="1" dirty="0">
                <a:solidFill>
                  <a:srgbClr val="0070C0"/>
                </a:solidFill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</a:rPr>
              <a:t>Tecnologia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&amp;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que </a:t>
            </a:r>
            <a:r>
              <a:rPr lang="en-US" sz="3200" b="1" dirty="0" err="1">
                <a:solidFill>
                  <a:srgbClr val="0070C0"/>
                </a:solidFill>
              </a:rPr>
              <a:t>impactam</a:t>
            </a:r>
            <a:r>
              <a:rPr lang="en-US" sz="3200" b="1" dirty="0">
                <a:solidFill>
                  <a:srgbClr val="0070C0"/>
                </a:solidFill>
              </a:rPr>
              <a:t> a </a:t>
            </a:r>
            <a:r>
              <a:rPr lang="en-US" sz="3200" b="1" dirty="0" err="1">
                <a:solidFill>
                  <a:srgbClr val="0070C0"/>
                </a:solidFill>
              </a:rPr>
              <a:t>sociedade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0109794-8DAC-5048-B940-38E9900C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682"/>
            <a:ext cx="5352865" cy="254850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7AFA8DE-6B47-C748-9FB0-C8F7C764C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865" y="3202682"/>
            <a:ext cx="3809905" cy="25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73D8CA7-FE6C-294D-8B23-451D8CD7C484}"/>
              </a:ext>
            </a:extLst>
          </p:cNvPr>
          <p:cNvSpPr txBox="1"/>
          <p:nvPr/>
        </p:nvSpPr>
        <p:spPr>
          <a:xfrm>
            <a:off x="5868144" y="1822752"/>
            <a:ext cx="3085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1º. Centro de Pesquisas em  </a:t>
            </a:r>
            <a:r>
              <a:rPr lang="pt-BR" sz="2000" dirty="0" err="1">
                <a:solidFill>
                  <a:srgbClr val="0070C0"/>
                </a:solidFill>
              </a:rPr>
              <a:t>Canabinoides</a:t>
            </a:r>
            <a:r>
              <a:rPr lang="pt-BR" sz="2000" dirty="0">
                <a:solidFill>
                  <a:srgbClr val="0070C0"/>
                </a:solidFill>
              </a:rPr>
              <a:t> no Brasil</a:t>
            </a:r>
          </a:p>
          <a:p>
            <a:r>
              <a:rPr lang="pt-BR" sz="2000" dirty="0">
                <a:solidFill>
                  <a:srgbClr val="0070C0"/>
                </a:solidFill>
              </a:rPr>
              <a:t>FMRP / USP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i="1" dirty="0">
                <a:solidFill>
                  <a:srgbClr val="0070C0"/>
                </a:solidFill>
              </a:rPr>
              <a:t>Pesquisas básicas para o desenvolvimento de medicamentos antiepilépticos e para Doença de Parkinson.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5CFCFF-BFE1-9B47-9ADB-04C6E83E346F}"/>
              </a:ext>
            </a:extLst>
          </p:cNvPr>
          <p:cNvSpPr txBox="1"/>
          <p:nvPr/>
        </p:nvSpPr>
        <p:spPr>
          <a:xfrm>
            <a:off x="539750" y="620688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Transferência</a:t>
            </a:r>
            <a:r>
              <a:rPr lang="en-US" sz="3200" b="1" dirty="0">
                <a:solidFill>
                  <a:srgbClr val="0070C0"/>
                </a:solidFill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</a:rPr>
              <a:t>Tecnologia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&amp;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que </a:t>
            </a:r>
            <a:r>
              <a:rPr lang="en-US" sz="3200" b="1" dirty="0" err="1">
                <a:solidFill>
                  <a:srgbClr val="0070C0"/>
                </a:solidFill>
              </a:rPr>
              <a:t>impactam</a:t>
            </a:r>
            <a:r>
              <a:rPr lang="en-US" sz="3200" b="1" dirty="0">
                <a:solidFill>
                  <a:srgbClr val="0070C0"/>
                </a:solidFill>
              </a:rPr>
              <a:t> a </a:t>
            </a:r>
            <a:r>
              <a:rPr lang="en-US" sz="3200" b="1" dirty="0" err="1">
                <a:solidFill>
                  <a:srgbClr val="0070C0"/>
                </a:solidFill>
              </a:rPr>
              <a:t>sociedade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016E942-AD2F-354B-A1E6-1C93BFB8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0" y="2824013"/>
            <a:ext cx="5706669" cy="32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0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7FC84008-029A-3E46-A04D-3489869B16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6" y="2065822"/>
            <a:ext cx="4400004" cy="334437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8C3A50-819A-1642-9292-EAC63D27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54" y="2065822"/>
            <a:ext cx="4718612" cy="3344377"/>
          </a:xfrm>
          <a:prstGeom prst="rect">
            <a:avLst/>
          </a:prstGeom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FF506C52-E13B-BB4F-8E4C-199A9C07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96" y="5699596"/>
            <a:ext cx="747340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pt-BR" sz="1200" dirty="0">
                <a:solidFill>
                  <a:srgbClr val="0070C0"/>
                </a:solidFill>
              </a:rPr>
              <a:t>Fonte: adaptado de </a:t>
            </a:r>
            <a:r>
              <a:rPr lang="pt-BR" sz="1200" dirty="0" err="1">
                <a:solidFill>
                  <a:srgbClr val="0070C0"/>
                </a:solidFill>
              </a:rPr>
              <a:t>Barrera</a:t>
            </a:r>
            <a:r>
              <a:rPr lang="pt-BR" sz="1200" dirty="0">
                <a:solidFill>
                  <a:srgbClr val="0070C0"/>
                </a:solidFill>
              </a:rPr>
              <a:t>-Hernandes, 2007;  </a:t>
            </a:r>
            <a:r>
              <a:rPr lang="pt-BR" sz="1200" dirty="0" err="1">
                <a:solidFill>
                  <a:srgbClr val="0070C0"/>
                </a:solidFill>
              </a:rPr>
              <a:t>University</a:t>
            </a:r>
            <a:r>
              <a:rPr lang="pt-BR" sz="1200" dirty="0">
                <a:solidFill>
                  <a:srgbClr val="0070C0"/>
                </a:solidFill>
              </a:rPr>
              <a:t> </a:t>
            </a:r>
            <a:r>
              <a:rPr lang="pt-BR" sz="1200" dirty="0" err="1">
                <a:solidFill>
                  <a:srgbClr val="0070C0"/>
                </a:solidFill>
              </a:rPr>
              <a:t>of</a:t>
            </a:r>
            <a:r>
              <a:rPr lang="pt-BR" sz="1200" dirty="0">
                <a:solidFill>
                  <a:srgbClr val="0070C0"/>
                </a:solidFill>
              </a:rPr>
              <a:t> </a:t>
            </a:r>
            <a:r>
              <a:rPr lang="pt-BR" sz="1200" dirty="0" err="1">
                <a:solidFill>
                  <a:srgbClr val="0070C0"/>
                </a:solidFill>
              </a:rPr>
              <a:t>California</a:t>
            </a:r>
            <a:r>
              <a:rPr lang="pt-BR" sz="1200" dirty="0">
                <a:solidFill>
                  <a:srgbClr val="0070C0"/>
                </a:solidFill>
              </a:rPr>
              <a:t>                                   Universidade de São Paulo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9449F0-392A-D54E-A096-072887C19A8B}"/>
              </a:ext>
            </a:extLst>
          </p:cNvPr>
          <p:cNvSpPr txBox="1"/>
          <p:nvPr/>
        </p:nvSpPr>
        <p:spPr>
          <a:xfrm>
            <a:off x="5473700" y="3733801"/>
            <a:ext cx="4445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63515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79712" y="-153888"/>
            <a:ext cx="6786336" cy="1422648"/>
          </a:xfrm>
        </p:spPr>
        <p:txBody>
          <a:bodyPr>
            <a:normAutofit fontScale="90000"/>
          </a:bodyPr>
          <a:lstStyle/>
          <a:p>
            <a:r>
              <a:rPr lang="pt-BR" dirty="0"/>
              <a:t>Critérios para avaliação da tecnologia </a:t>
            </a:r>
            <a:br>
              <a:rPr lang="pt-BR" dirty="0"/>
            </a:br>
            <a:r>
              <a:rPr lang="pt-BR" dirty="0"/>
              <a:t>a ser transferida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920880" cy="55446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Qualidade;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Custo;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Ciclo de vida;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Estágio de desenvolvimento;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Integração do pacote tecnológico;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Disponibilidade de mão de obra e treinamento requerido;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Adequação da tecnologia à realidade local;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Reputação do fornecedor da tecnologia;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Estado da tecnologia em relação ao padrão internacional;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Exigência e disponibilidade de assistência técnica durante a implementação e fase operacional.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592" y="6211669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300" dirty="0" err="1">
                <a:solidFill>
                  <a:schemeClr val="tx2">
                    <a:lumMod val="75000"/>
                  </a:schemeClr>
                </a:solidFill>
              </a:rPr>
              <a:t>Kumar</a:t>
            </a:r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 et al. (2009); Santos (2011)</a:t>
            </a: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7556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7313"/>
            <a:ext cx="84867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7398" y="6069936"/>
            <a:ext cx="3097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/>
              <a:t>Fonte: Instituto Inovação (2010).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691680" y="-99392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Amarrando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a TT com um </a:t>
            </a:r>
          </a:p>
          <a:p>
            <a:pPr algn="ctr" eaLnBrk="1" hangingPunct="1"/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modelo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de </a:t>
            </a:r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gestão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da </a:t>
            </a:r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inovação</a:t>
            </a:r>
            <a:endParaRPr lang="pt-BR" sz="3200" b="1" dirty="0">
              <a:solidFill>
                <a:srgbClr val="BDF6FD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 rot="1920414">
            <a:off x="3174457" y="14567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 rot="1920414">
            <a:off x="4382570" y="1985298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920414">
            <a:off x="6143599" y="19600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27584" y="1556792"/>
            <a:ext cx="3384376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construir e manter uma rede de relacionamentos de fontes de tecnologia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92080" y="1556792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avaliação e seleção de fontes adequadas de tecnologia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71600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negociação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64088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gerenciamento e implementação do processo de TT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275856" y="5229200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27030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488832" cy="1008112"/>
          </a:xfrm>
        </p:spPr>
        <p:txBody>
          <a:bodyPr>
            <a:normAutofit fontScale="90000"/>
          </a:bodyPr>
          <a:lstStyle/>
          <a:p>
            <a:r>
              <a:rPr lang="pt-BR" dirty="0"/>
              <a:t>Entendendo como uma empresa pode gerenciar o processo de TT </a:t>
            </a:r>
          </a:p>
        </p:txBody>
      </p:sp>
      <p:pic>
        <p:nvPicPr>
          <p:cNvPr id="16" name="Imagem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5496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Dias (2011, p. 43). </a:t>
            </a:r>
          </a:p>
        </p:txBody>
      </p:sp>
    </p:spTree>
    <p:extLst>
      <p:ext uri="{BB962C8B-B14F-4D97-AF65-F5344CB8AC3E}">
        <p14:creationId xmlns:p14="http://schemas.microsoft.com/office/powerpoint/2010/main" val="199290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1963043" y="44624"/>
            <a:ext cx="6929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Fatores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Impulsionadores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Transferência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Tecnologia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19681" y="1081192"/>
            <a:ext cx="8856984" cy="5616624"/>
          </a:xfrm>
          <a:prstGeom prst="ellipse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43808" y="3289339"/>
            <a:ext cx="355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_Cultura de Inovação</a:t>
            </a:r>
          </a:p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_Investimentos em P&amp;D&amp;I</a:t>
            </a:r>
          </a:p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_Modelos de Gestão de Inovação</a:t>
            </a:r>
          </a:p>
        </p:txBody>
      </p:sp>
      <p:sp>
        <p:nvSpPr>
          <p:cNvPr id="6" name="Elipse 5"/>
          <p:cNvSpPr/>
          <p:nvPr/>
        </p:nvSpPr>
        <p:spPr>
          <a:xfrm>
            <a:off x="4307469" y="1396684"/>
            <a:ext cx="2240583" cy="1296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Tecnologias de Fronteira</a:t>
            </a:r>
          </a:p>
        </p:txBody>
      </p:sp>
      <p:sp>
        <p:nvSpPr>
          <p:cNvPr id="7" name="Elipse 6"/>
          <p:cNvSpPr/>
          <p:nvPr/>
        </p:nvSpPr>
        <p:spPr>
          <a:xfrm>
            <a:off x="539552" y="3573016"/>
            <a:ext cx="2240583" cy="12961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Políticas Públicas/ Marco Legal</a:t>
            </a:r>
          </a:p>
        </p:txBody>
      </p:sp>
      <p:sp>
        <p:nvSpPr>
          <p:cNvPr id="8" name="Elipse 7"/>
          <p:cNvSpPr/>
          <p:nvPr/>
        </p:nvSpPr>
        <p:spPr>
          <a:xfrm>
            <a:off x="5486523" y="4653136"/>
            <a:ext cx="2160240" cy="129614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rgbClr val="000000"/>
                </a:solidFill>
              </a:rPr>
              <a:t>Empreende-dorismo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03648" y="1700808"/>
            <a:ext cx="2520280" cy="1296143"/>
          </a:xfrm>
          <a:prstGeom prst="ellipse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Arranjos Organizacionais</a:t>
            </a:r>
          </a:p>
        </p:txBody>
      </p:sp>
      <p:sp>
        <p:nvSpPr>
          <p:cNvPr id="11" name="Elipse 10"/>
          <p:cNvSpPr/>
          <p:nvPr/>
        </p:nvSpPr>
        <p:spPr>
          <a:xfrm>
            <a:off x="2762213" y="5085183"/>
            <a:ext cx="2240583" cy="12961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Propriedade</a:t>
            </a:r>
            <a:r>
              <a:rPr lang="pt-BR" dirty="0">
                <a:solidFill>
                  <a:prstClr val="white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intelectual</a:t>
            </a:r>
          </a:p>
        </p:txBody>
      </p:sp>
      <p:sp>
        <p:nvSpPr>
          <p:cNvPr id="12" name="Elipse 11"/>
          <p:cNvSpPr/>
          <p:nvPr/>
        </p:nvSpPr>
        <p:spPr>
          <a:xfrm>
            <a:off x="6372200" y="2904068"/>
            <a:ext cx="2240583" cy="12961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Cultura de colaboração e alianças</a:t>
            </a:r>
          </a:p>
        </p:txBody>
      </p:sp>
    </p:spTree>
    <p:extLst>
      <p:ext uri="{BB962C8B-B14F-4D97-AF65-F5344CB8AC3E}">
        <p14:creationId xmlns:p14="http://schemas.microsoft.com/office/powerpoint/2010/main" val="376577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683568" y="1484139"/>
            <a:ext cx="2087563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Definição de termos 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de pesquisa 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(palavras-chave)</a:t>
            </a: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2936875" y="16097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5961063" y="16097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7632700" y="225742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auto">
          <a:xfrm flipH="1">
            <a:off x="5961063" y="448945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3656013" y="2760663"/>
            <a:ext cx="2087562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Tratamento (eletrônico)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da informação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reformatação</a:t>
            </a:r>
          </a:p>
        </p:txBody>
      </p: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6624638" y="1412131"/>
            <a:ext cx="2087562" cy="720725"/>
            <a:chOff x="4296" y="799"/>
            <a:chExt cx="1315" cy="454"/>
          </a:xfrm>
        </p:grpSpPr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4296" y="799"/>
              <a:ext cx="1315" cy="45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kern="0">
                <a:solidFill>
                  <a:srgbClr val="000000"/>
                </a:solidFill>
              </a:endParaRPr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4367" y="877"/>
              <a:ext cx="11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b="0" i="0" kern="0">
                  <a:solidFill>
                    <a:srgbClr val="000000"/>
                  </a:solidFill>
                </a:rPr>
                <a:t>Selecionar patentes</a:t>
              </a:r>
            </a:p>
            <a:p>
              <a:pPr eaLnBrk="1" hangingPunct="1">
                <a:defRPr/>
              </a:pPr>
              <a:r>
                <a:rPr lang="pt-BR" b="0" i="0" kern="0">
                  <a:solidFill>
                    <a:srgbClr val="000000"/>
                  </a:solidFill>
                </a:rPr>
                <a:t> interessantes</a:t>
              </a:r>
            </a:p>
          </p:txBody>
        </p: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631825" y="2760663"/>
            <a:ext cx="2087563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Tratamento (eletrônico)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da informação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análise</a:t>
            </a: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631825" y="4202113"/>
            <a:ext cx="2087563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Geração de relatórios 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sobre a tecnologia</a:t>
            </a:r>
          </a:p>
        </p:txBody>
      </p:sp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3656013" y="4202113"/>
            <a:ext cx="2087562" cy="720725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kern="0">
                <a:solidFill>
                  <a:srgbClr val="000000"/>
                </a:solidFill>
              </a:rPr>
              <a:t>Continuidade ou </a:t>
            </a:r>
          </a:p>
          <a:p>
            <a:pPr>
              <a:defRPr/>
            </a:pPr>
            <a:r>
              <a:rPr lang="pt-BR" kern="0">
                <a:solidFill>
                  <a:srgbClr val="000000"/>
                </a:solidFill>
              </a:rPr>
              <a:t>redefição da P&amp;D.</a:t>
            </a:r>
          </a:p>
        </p:txBody>
      </p:sp>
      <p:sp>
        <p:nvSpPr>
          <p:cNvPr id="86" name="AutoShape 14" descr="logo"/>
          <p:cNvSpPr>
            <a:spLocks noChangeAspect="1" noChangeArrowheads="1"/>
          </p:cNvSpPr>
          <p:nvPr/>
        </p:nvSpPr>
        <p:spPr bwMode="auto">
          <a:xfrm>
            <a:off x="4116388" y="4794250"/>
            <a:ext cx="6635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6792478" y="2816535"/>
            <a:ext cx="2087562" cy="210630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Recuperar documentos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 nas bases gratuitas</a:t>
            </a: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</p:txBody>
      </p:sp>
      <p:pic>
        <p:nvPicPr>
          <p:cNvPr id="89" name="Picture 17" descr="usp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50" y="36448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8" descr="logo-espac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64" y="3426032"/>
            <a:ext cx="8270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9" descr="nic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96" y="4454525"/>
            <a:ext cx="792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0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94" y="3656013"/>
            <a:ext cx="433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1" descr="INPI - Fundo Apresentaca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59" y="4411304"/>
            <a:ext cx="863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2" descr="sipo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81" y="3800476"/>
            <a:ext cx="4413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23"/>
          <p:cNvGrpSpPr>
            <a:grpSpLocks/>
          </p:cNvGrpSpPr>
          <p:nvPr/>
        </p:nvGrpSpPr>
        <p:grpSpPr bwMode="auto">
          <a:xfrm>
            <a:off x="3548063" y="1412131"/>
            <a:ext cx="2303462" cy="720725"/>
            <a:chOff x="2358" y="799"/>
            <a:chExt cx="1451" cy="454"/>
          </a:xfrm>
        </p:grpSpPr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2358" y="799"/>
              <a:ext cx="1451" cy="45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pt-BR" kern="0">
                  <a:solidFill>
                    <a:srgbClr val="000000"/>
                  </a:solidFill>
                </a:rPr>
                <a:t>Pesquisa no DII</a:t>
              </a:r>
            </a:p>
            <a:p>
              <a:pPr>
                <a:defRPr/>
              </a:pPr>
              <a:endParaRPr lang="pt-BR" kern="0">
                <a:solidFill>
                  <a:srgbClr val="000000"/>
                </a:solidFill>
              </a:endParaRPr>
            </a:p>
          </p:txBody>
        </p:sp>
        <p:pic>
          <p:nvPicPr>
            <p:cNvPr id="97" name="Picture 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1"/>
            <a:stretch>
              <a:fillRect/>
            </a:stretch>
          </p:blipFill>
          <p:spPr bwMode="auto">
            <a:xfrm>
              <a:off x="2392" y="1078"/>
              <a:ext cx="140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AutoShape 26"/>
          <p:cNvSpPr>
            <a:spLocks noChangeArrowheads="1"/>
          </p:cNvSpPr>
          <p:nvPr/>
        </p:nvSpPr>
        <p:spPr bwMode="auto">
          <a:xfrm>
            <a:off x="4592638" y="21859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99" name="AutoShape 27"/>
          <p:cNvSpPr>
            <a:spLocks noChangeArrowheads="1"/>
          </p:cNvSpPr>
          <p:nvPr/>
        </p:nvSpPr>
        <p:spPr bwMode="auto">
          <a:xfrm flipH="1">
            <a:off x="2936875" y="304958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0" name="AutoShape 28"/>
          <p:cNvSpPr>
            <a:spLocks noChangeArrowheads="1"/>
          </p:cNvSpPr>
          <p:nvPr/>
        </p:nvSpPr>
        <p:spPr bwMode="auto">
          <a:xfrm>
            <a:off x="1497013" y="36972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1" name="AutoShape 29"/>
          <p:cNvSpPr>
            <a:spLocks noChangeArrowheads="1"/>
          </p:cNvSpPr>
          <p:nvPr/>
        </p:nvSpPr>
        <p:spPr bwMode="auto">
          <a:xfrm>
            <a:off x="2936875" y="448945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 Box 30"/>
          <p:cNvSpPr txBox="1">
            <a:spLocks noChangeArrowheads="1"/>
          </p:cNvSpPr>
          <p:nvPr/>
        </p:nvSpPr>
        <p:spPr bwMode="auto">
          <a:xfrm>
            <a:off x="560388" y="5157192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0" i="0" kern="0" dirty="0">
                <a:solidFill>
                  <a:srgbClr val="000000"/>
                </a:solidFill>
                <a:latin typeface="Verdana" pitchFamily="34" charset="0"/>
              </a:rPr>
              <a:t>Pesquisa 1: Prospectar tecnologias “Como fazer?”</a:t>
            </a: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539552" y="5463629"/>
            <a:ext cx="6624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b="0" i="0" dirty="0">
                <a:solidFill>
                  <a:srgbClr val="0099CC"/>
                </a:solidFill>
                <a:latin typeface="Verdana" pitchFamily="34" charset="0"/>
              </a:rPr>
              <a:t>Pesquisa 2: Prospectar parceiros e concorrentes “Quem está fazendo o quê?”</a:t>
            </a:r>
          </a:p>
        </p:txBody>
      </p:sp>
      <p:sp>
        <p:nvSpPr>
          <p:cNvPr id="104" name="AutoShape 32"/>
          <p:cNvSpPr>
            <a:spLocks noChangeArrowheads="1"/>
          </p:cNvSpPr>
          <p:nvPr/>
        </p:nvSpPr>
        <p:spPr bwMode="auto">
          <a:xfrm>
            <a:off x="2863850" y="18256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2176927" y="-99392"/>
            <a:ext cx="69670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2800" i="0" kern="0" dirty="0">
                <a:solidFill>
                  <a:srgbClr val="4F81BD">
                    <a:lumMod val="75000"/>
                  </a:srgbClr>
                </a:solidFill>
              </a:rPr>
              <a:t>Fontes de TT – resgatando o uso de patentes</a:t>
            </a:r>
          </a:p>
        </p:txBody>
      </p:sp>
      <p:sp>
        <p:nvSpPr>
          <p:cNvPr id="109" name="Text Box 3"/>
          <p:cNvSpPr txBox="1">
            <a:spLocks noChangeArrowheads="1"/>
          </p:cNvSpPr>
          <p:nvPr/>
        </p:nvSpPr>
        <p:spPr bwMode="auto">
          <a:xfrm>
            <a:off x="647397" y="6351711"/>
            <a:ext cx="7021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Fonte: Tutorial de Busca em Bases de Patentes – Agência USP Inovação – www.inovacao.usp.br</a:t>
            </a:r>
          </a:p>
        </p:txBody>
      </p:sp>
    </p:spTree>
    <p:extLst>
      <p:ext uri="{BB962C8B-B14F-4D97-AF65-F5344CB8AC3E}">
        <p14:creationId xmlns:p14="http://schemas.microsoft.com/office/powerpoint/2010/main" val="37216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5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 animBg="1"/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28092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O PROCESSO DE </a:t>
            </a:r>
            <a:br>
              <a:rPr lang="pt-BR" sz="4000" dirty="0"/>
            </a:br>
            <a:r>
              <a:rPr lang="pt-BR" sz="4000" dirty="0"/>
              <a:t>TRANSFERÊNCIA DE TECNOLOGIA </a:t>
            </a:r>
            <a:br>
              <a:rPr lang="pt-BR" sz="4000" dirty="0"/>
            </a:br>
            <a:r>
              <a:rPr lang="pt-BR" sz="4000" dirty="0"/>
              <a:t>(TT)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11560" y="4365104"/>
            <a:ext cx="5904656" cy="6229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6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Inovação  - MCTIC</a:t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3" y="641562"/>
            <a:ext cx="7048491" cy="60998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42030" y="4664169"/>
            <a:ext cx="41224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>
                <a:hlinkClick r:id="rId3"/>
              </a:rPr>
              <a:t>http://www.portalinovacao.mct.gov.br/pi/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47274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924944"/>
            <a:ext cx="6624736" cy="2160240"/>
          </a:xfrm>
        </p:spPr>
        <p:txBody>
          <a:bodyPr>
            <a:noAutofit/>
          </a:bodyPr>
          <a:lstStyle/>
          <a:p>
            <a:r>
              <a:rPr lang="pt-BR" sz="4000" dirty="0"/>
              <a:t>MARCO LEGAL PARA  GESTÃO DA COOPERAÇÃO E TRANSFERENCIA DE TECNOLOGIA ( CEUIP-TT )?</a:t>
            </a:r>
          </a:p>
        </p:txBody>
      </p:sp>
    </p:spTree>
    <p:extLst>
      <p:ext uri="{BB962C8B-B14F-4D97-AF65-F5344CB8AC3E}">
        <p14:creationId xmlns:p14="http://schemas.microsoft.com/office/powerpoint/2010/main" val="1739617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Marco Regulatório para Cooperação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Compartilhamento de Laboratórios e Equipamentos </a:t>
            </a:r>
          </a:p>
          <a:p>
            <a:r>
              <a:rPr lang="pt-BR" dirty="0"/>
              <a:t>Transferência de Tecnologia </a:t>
            </a:r>
          </a:p>
          <a:p>
            <a:r>
              <a:rPr lang="pt-BR" b="1" dirty="0"/>
              <a:t>Parceria ICT/Empresa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88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6624736" cy="1944216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PESQUISA CONTRATADA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E 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LICENCIAMENTO</a:t>
            </a:r>
          </a:p>
        </p:txBody>
      </p:sp>
    </p:spTree>
    <p:extLst>
      <p:ext uri="{BB962C8B-B14F-4D97-AF65-F5344CB8AC3E}">
        <p14:creationId xmlns:p14="http://schemas.microsoft.com/office/powerpoint/2010/main" val="8541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87675" y="4797201"/>
            <a:ext cx="57959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dirty="0">
              <a:latin typeface="Calibri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25765286"/>
              </p:ext>
            </p:extLst>
          </p:nvPr>
        </p:nvGraphicFramePr>
        <p:xfrm>
          <a:off x="899592" y="692696"/>
          <a:ext cx="811871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65968415"/>
              </p:ext>
            </p:extLst>
          </p:nvPr>
        </p:nvGraphicFramePr>
        <p:xfrm>
          <a:off x="164251" y="5373216"/>
          <a:ext cx="678401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spaço Reservado para Rodapé 4"/>
          <p:cNvSpPr txBox="1">
            <a:spLocks/>
          </p:cNvSpPr>
          <p:nvPr/>
        </p:nvSpPr>
        <p:spPr>
          <a:xfrm>
            <a:off x="7596658" y="5085184"/>
            <a:ext cx="1547342" cy="3776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14575" y="169476"/>
            <a:ext cx="586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2800" b="1" i="1" dirty="0">
                <a:solidFill>
                  <a:srgbClr val="3366FF"/>
                </a:solidFill>
              </a:rPr>
              <a:t>Contratos mais comuns com ICT</a:t>
            </a:r>
            <a:endParaRPr lang="pt-BR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7744" y="-99392"/>
            <a:ext cx="6498304" cy="9906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3366FF"/>
                </a:solidFill>
              </a:rPr>
              <a:t>Desenvolvimento em parceria ou licenciamento?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27297"/>
              </p:ext>
            </p:extLst>
          </p:nvPr>
        </p:nvGraphicFramePr>
        <p:xfrm>
          <a:off x="72893" y="908720"/>
          <a:ext cx="9036494" cy="54726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9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1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Diferenças quanto: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Desenvolvimento tecnológico em parceria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Licenciamento de patentes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ao objetivo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Construir novos conhecimentos que resultem em uma nova tecnologia.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Ter acesso a uma tecnologia e conhecimento que já existem.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à customização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Os projetos são personalizados para atender a uma demanda específica da empresa.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A tecnologia já foi desenvolvida assim são menores as possibilidades de adequação à necessidade da empresa.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aos riscos dos resultados 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Em razão das incertezas tecnológicas, os riscos podem ser maiores dado que não há garantia total sobre os resultados a serem atingidos, o tempo para a obtenção e os recursos que serão consumidos até que o projeto atinja os objetivos pré-estabelecidos.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Os riscos podem ser menores porque o conhecimento que integra a tecnologia protegida já existe. No caso de tecnologias em estágios embiornários de desenvolvimento há riscos e incertezas sobre os desenvolvimentos futuros.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aos custos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Os custos podem ser maiores, uma vez que são levados em conta todos os custos para o desenvolvimento.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Os custos podem ser menores, já que a tecnologia já foi desenvolvida. A empresa arca com o custo da transferência, dos royalties e de futuros desenvolvimentos.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11760" y="657760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Dias (2011, p.  103.)</a:t>
            </a:r>
          </a:p>
        </p:txBody>
      </p:sp>
    </p:spTree>
    <p:extLst>
      <p:ext uri="{BB962C8B-B14F-4D97-AF65-F5344CB8AC3E}">
        <p14:creationId xmlns:p14="http://schemas.microsoft.com/office/powerpoint/2010/main" val="56850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15799"/>
              </p:ext>
            </p:extLst>
          </p:nvPr>
        </p:nvGraphicFramePr>
        <p:xfrm>
          <a:off x="0" y="692696"/>
          <a:ext cx="9036495" cy="56886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1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7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ao tempo de contratação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 formalização do termo de contrato ou convênio deve passar pelas instâncias da universidade e os trâmites são mais demorados.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O contrato de licenciamento é elaborado pelo NIT e tramita mais rapidamente dado que não existem atores intermediários.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ao tempo de execução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O tempo pode ser mais longo dado que as atividades são abrangentes e envolvem a construção de um novo conhecimento.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O tempo dependerá da implementação da tecnologia que, por sua vez, está relacionado à necessidade de desenvolvimentos posteriores.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à internalização do conhecimento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A empresa participa do processo de desenvolvimento, assimilando o conhecimento durante todo o projeto.  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 empresa não participa do processo de desenvolvimento, de modo que ela depende da consultoria do pesquisador para ter acesso ao conhecimento embutido na tecnologia.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acesso à PI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 empresa tem preferência no licenciamento exclusivo de tecnologias resultantes do projeto.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A empresa não tem preferência no licenciamento exclusivo e existe a possibilidade de outras empresas se interessarem pela comercialização da tecnologia.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648072"/>
          </a:xfrm>
        </p:spPr>
        <p:txBody>
          <a:bodyPr/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Desenvolvimento em parceria ou licenciamento?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OS CONTRATOS CEU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/>
              <a:t>Clausulas de administração de interesses divergentes entre as partes.</a:t>
            </a:r>
          </a:p>
          <a:p>
            <a:pPr lvl="1"/>
            <a:r>
              <a:rPr lang="pt-BR"/>
              <a:t>Essas cláusulas procuram alinhar os interesses mútuos em detrimento dos interesses particulares. </a:t>
            </a:r>
          </a:p>
          <a:p>
            <a:r>
              <a:rPr lang="pt-BR"/>
              <a:t>Cláusulas referentes às fontes de assimetria informacional.</a:t>
            </a:r>
          </a:p>
          <a:p>
            <a:pPr lvl="1"/>
            <a:r>
              <a:rPr lang="pt-BR"/>
              <a:t>Dizem respeito ao maior ou menor grau de acesso à informação que um participante pode ter em relação a outro. </a:t>
            </a:r>
          </a:p>
          <a:p>
            <a:pPr lvl="2"/>
            <a:r>
              <a:rPr lang="pt-BR"/>
              <a:t>No caso dos acordos de cooperação, o agente que atua mais diretamente no processo possui um conhecimento mais aprofundado sobre o desenvolvimento do trabalho. Ele pode, portanto, manipular a quantidade e a qualidade das informações fornecidas ao parceiro. </a:t>
            </a:r>
          </a:p>
          <a:p>
            <a:pPr lvl="1"/>
            <a:r>
              <a:rPr lang="pt-BR"/>
              <a:t>As cláusulas concernentes à assimetria de informação procuram reduzir os problemas resultantes da posse privilegiada de informação por parte do agente, bem como identificar e direcionar o esforço por ele empregado na condução da pesquisa.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08104" y="6543675"/>
            <a:ext cx="1779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88161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CONTRATOS CEU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Cláusulas refere-se às atividades de controle e monitoramento. </a:t>
            </a:r>
          </a:p>
          <a:p>
            <a:pPr lvl="1"/>
            <a:r>
              <a:rPr lang="pt-BR" dirty="0"/>
              <a:t>Auditoria, sistemas formais de controle, restrições orçamentárias e sistemas de incentivos por compensação</a:t>
            </a:r>
          </a:p>
          <a:p>
            <a:pPr lvl="1"/>
            <a:r>
              <a:rPr lang="pt-BR" dirty="0"/>
              <a:t>Fiscalização a ser efetuada ao longo do andamento da pesquisa, que é um mecanismo semelhante ao da auditoria. </a:t>
            </a:r>
          </a:p>
          <a:p>
            <a:pPr lvl="1"/>
            <a:r>
              <a:rPr lang="pt-BR" dirty="0"/>
              <a:t>Restrições orçamentárias que surgem por meio da definição do montante total que a empresa destinará à pesquisa e da determinação do objetivo para utilização desses recursos. </a:t>
            </a:r>
          </a:p>
          <a:p>
            <a:endParaRPr lang="pt-BR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08104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194201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CONTRATOS CEU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/>
              <a:t>Cláusulas que tratam do controle sobre os resultados não-pecuniários, que são os conhecimentos divulgados por meio de publicação científica.</a:t>
            </a:r>
          </a:p>
          <a:p>
            <a:pPr lvl="1"/>
            <a:r>
              <a:rPr lang="pt-BR"/>
              <a:t>Reforçam a preocupação, por parte das empresas, no tocante à divulgação dos resultados da pesquisa e à sua propriedade. </a:t>
            </a:r>
          </a:p>
          <a:p>
            <a:pPr lvl="1"/>
            <a:r>
              <a:rPr lang="pt-BR"/>
              <a:t>Em geral a empresa exige sigilo ou prévia autorização para a publicação de trabalho científico relativo à pesquisa. </a:t>
            </a:r>
          </a:p>
          <a:p>
            <a:pPr lvl="1"/>
            <a:r>
              <a:rPr lang="pt-BR"/>
              <a:t>Haja vista que a universidade tem um grande interesse na difusão do conhecimento, essas cláusulas procuram minar os canais de conflitos de interesses entre empresa e universidade.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64088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196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Fluxograma: Terminação 2"/>
          <p:cNvSpPr/>
          <p:nvPr/>
        </p:nvSpPr>
        <p:spPr>
          <a:xfrm>
            <a:off x="179513" y="486916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7834372"/>
              </p:ext>
            </p:extLst>
          </p:nvPr>
        </p:nvGraphicFramePr>
        <p:xfrm>
          <a:off x="286333" y="1340768"/>
          <a:ext cx="7992888" cy="2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uxograma: Terminação 5"/>
          <p:cNvSpPr/>
          <p:nvPr/>
        </p:nvSpPr>
        <p:spPr>
          <a:xfrm>
            <a:off x="179512" y="342900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2411760" y="89394"/>
            <a:ext cx="6660778" cy="576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800" b="1" dirty="0">
                <a:effectLst/>
                <a:latin typeface="Calibri" pitchFamily="34" charset="0"/>
                <a:cs typeface="Calibri" pitchFamily="34" charset="0"/>
              </a:rPr>
              <a:t>Transferência de tecnologia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35" y="2161120"/>
            <a:ext cx="688741" cy="6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6" y="2676362"/>
            <a:ext cx="615024" cy="6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57" y="1577441"/>
            <a:ext cx="761607" cy="6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08" y="1288683"/>
            <a:ext cx="89033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83" y="1121227"/>
            <a:ext cx="701998" cy="4924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40" y="785353"/>
            <a:ext cx="1313139" cy="13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289619" y="2202739"/>
            <a:ext cx="211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latin typeface="Calibri" pitchFamily="34" charset="0"/>
                <a:cs typeface="Calibri" pitchFamily="34" charset="0"/>
              </a:rPr>
              <a:t>Comercialização</a:t>
            </a:r>
          </a:p>
        </p:txBody>
      </p:sp>
      <p:sp>
        <p:nvSpPr>
          <p:cNvPr id="15" name="Elipse 14"/>
          <p:cNvSpPr/>
          <p:nvPr/>
        </p:nvSpPr>
        <p:spPr>
          <a:xfrm>
            <a:off x="3268441" y="3571356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Conector reto 15"/>
          <p:cNvCxnSpPr>
            <a:stCxn id="15" idx="0"/>
          </p:cNvCxnSpPr>
          <p:nvPr/>
        </p:nvCxnSpPr>
        <p:spPr>
          <a:xfrm>
            <a:off x="3362982" y="3571356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19" idx="4"/>
          </p:cNvCxnSpPr>
          <p:nvPr/>
        </p:nvCxnSpPr>
        <p:spPr>
          <a:xfrm flipV="1">
            <a:off x="3362981" y="4250775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778722" y="3941566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&gt; tempo    &lt; recursos</a:t>
            </a:r>
          </a:p>
        </p:txBody>
      </p:sp>
      <p:sp>
        <p:nvSpPr>
          <p:cNvPr id="19" name="Elipse 18"/>
          <p:cNvSpPr/>
          <p:nvPr/>
        </p:nvSpPr>
        <p:spPr>
          <a:xfrm>
            <a:off x="6163618" y="3876757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25"/>
          <p:cNvGrpSpPr/>
          <p:nvPr/>
        </p:nvGrpSpPr>
        <p:grpSpPr>
          <a:xfrm>
            <a:off x="1827903" y="3947382"/>
            <a:ext cx="1518816" cy="266822"/>
            <a:chOff x="372221" y="0"/>
            <a:chExt cx="1619288" cy="632761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</a:p>
          </p:txBody>
        </p:sp>
      </p:grpSp>
      <p:grpSp>
        <p:nvGrpSpPr>
          <p:cNvPr id="23" name="Grupo 128"/>
          <p:cNvGrpSpPr/>
          <p:nvPr/>
        </p:nvGrpSpPr>
        <p:grpSpPr>
          <a:xfrm>
            <a:off x="6299970" y="3861048"/>
            <a:ext cx="1728415" cy="439490"/>
            <a:chOff x="4735794" y="-18533"/>
            <a:chExt cx="2189613" cy="632761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</a:p>
          </p:txBody>
        </p:sp>
      </p:grp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511265727"/>
              </p:ext>
            </p:extLst>
          </p:nvPr>
        </p:nvGraphicFramePr>
        <p:xfrm>
          <a:off x="236210" y="5397958"/>
          <a:ext cx="1705389" cy="3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757553850"/>
              </p:ext>
            </p:extLst>
          </p:nvPr>
        </p:nvGraphicFramePr>
        <p:xfrm>
          <a:off x="239310" y="3979948"/>
          <a:ext cx="127791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8" name="Grupo 50"/>
          <p:cNvGrpSpPr/>
          <p:nvPr/>
        </p:nvGrpSpPr>
        <p:grpSpPr>
          <a:xfrm>
            <a:off x="6452370" y="5344379"/>
            <a:ext cx="1728415" cy="439490"/>
            <a:chOff x="4735794" y="-18533"/>
            <a:chExt cx="2189613" cy="632761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</a:p>
          </p:txBody>
        </p:sp>
      </p:grpSp>
      <p:grpSp>
        <p:nvGrpSpPr>
          <p:cNvPr id="31" name="Grupo 62"/>
          <p:cNvGrpSpPr/>
          <p:nvPr/>
        </p:nvGrpSpPr>
        <p:grpSpPr>
          <a:xfrm rot="21001934">
            <a:off x="1697712" y="5767617"/>
            <a:ext cx="1785399" cy="317570"/>
            <a:chOff x="372221" y="0"/>
            <a:chExt cx="1619290" cy="632761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tângulo 32"/>
            <p:cNvSpPr/>
            <p:nvPr/>
          </p:nvSpPr>
          <p:spPr>
            <a:xfrm>
              <a:off x="412372" y="11119"/>
              <a:ext cx="1579139" cy="595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" name="Grupo 65"/>
          <p:cNvGrpSpPr/>
          <p:nvPr/>
        </p:nvGrpSpPr>
        <p:grpSpPr>
          <a:xfrm rot="526778">
            <a:off x="1980303" y="5055517"/>
            <a:ext cx="1518816" cy="266822"/>
            <a:chOff x="372221" y="0"/>
            <a:chExt cx="1619288" cy="63276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</a:p>
          </p:txBody>
        </p:sp>
      </p:grpSp>
      <p:sp>
        <p:nvSpPr>
          <p:cNvPr id="37" name="Elipse 36"/>
          <p:cNvSpPr/>
          <p:nvPr/>
        </p:nvSpPr>
        <p:spPr>
          <a:xfrm>
            <a:off x="3420841" y="5036468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to 37"/>
          <p:cNvCxnSpPr>
            <a:stCxn id="37" idx="0"/>
          </p:cNvCxnSpPr>
          <p:nvPr/>
        </p:nvCxnSpPr>
        <p:spPr>
          <a:xfrm>
            <a:off x="3515382" y="5036468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41" idx="4"/>
          </p:cNvCxnSpPr>
          <p:nvPr/>
        </p:nvCxnSpPr>
        <p:spPr>
          <a:xfrm flipV="1">
            <a:off x="3515381" y="5715887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931122" y="5406678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&lt; tempo    &gt; recursos</a:t>
            </a:r>
          </a:p>
        </p:txBody>
      </p:sp>
      <p:sp>
        <p:nvSpPr>
          <p:cNvPr id="41" name="Elipse 40"/>
          <p:cNvSpPr/>
          <p:nvPr/>
        </p:nvSpPr>
        <p:spPr>
          <a:xfrm>
            <a:off x="6316018" y="5341869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Espaço Reservado para Rodapé 4"/>
          <p:cNvSpPr txBox="1">
            <a:spLocks/>
          </p:cNvSpPr>
          <p:nvPr/>
        </p:nvSpPr>
        <p:spPr>
          <a:xfrm>
            <a:off x="35496" y="6448251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56021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6"/>
          <p:cNvSpPr>
            <a:spLocks noChangeArrowheads="1"/>
          </p:cNvSpPr>
          <p:nvPr/>
        </p:nvSpPr>
        <p:spPr bwMode="auto">
          <a:xfrm rot="-1390477">
            <a:off x="215900" y="692150"/>
            <a:ext cx="9036050" cy="5975350"/>
          </a:xfrm>
          <a:prstGeom prst="rightArrow">
            <a:avLst>
              <a:gd name="adj1" fmla="val 50000"/>
              <a:gd name="adj2" fmla="val 37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42039" name="Rectangle 3"/>
          <p:cNvSpPr>
            <a:spLocks noChangeArrowheads="1"/>
          </p:cNvSpPr>
          <p:nvPr/>
        </p:nvSpPr>
        <p:spPr bwMode="auto">
          <a:xfrm>
            <a:off x="179388" y="765175"/>
            <a:ext cx="8856662" cy="5184775"/>
          </a:xfrm>
          <a:prstGeom prst="rect">
            <a:avLst/>
          </a:prstGeom>
          <a:solidFill>
            <a:srgbClr val="DFEFFF">
              <a:alpha val="47842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27088" y="2133600"/>
            <a:ext cx="7632700" cy="1314450"/>
            <a:chOff x="521" y="1344"/>
            <a:chExt cx="4808" cy="828"/>
          </a:xfrm>
        </p:grpSpPr>
        <p:sp>
          <p:nvSpPr>
            <p:cNvPr id="42036" name="Oval 6"/>
            <p:cNvSpPr>
              <a:spLocks noChangeArrowheads="1"/>
            </p:cNvSpPr>
            <p:nvPr/>
          </p:nvSpPr>
          <p:spPr bwMode="auto">
            <a:xfrm>
              <a:off x="521" y="1344"/>
              <a:ext cx="4808" cy="828"/>
            </a:xfrm>
            <a:prstGeom prst="ellipse">
              <a:avLst/>
            </a:prstGeom>
            <a:solidFill>
              <a:srgbClr val="003366"/>
            </a:solidFill>
            <a:ln w="25400">
              <a:solidFill>
                <a:srgbClr val="33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7" name="Oval 7"/>
            <p:cNvSpPr>
              <a:spLocks noChangeArrowheads="1"/>
            </p:cNvSpPr>
            <p:nvPr/>
          </p:nvSpPr>
          <p:spPr bwMode="auto">
            <a:xfrm>
              <a:off x="884" y="1488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EMISSORAS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  <p:sp>
          <p:nvSpPr>
            <p:cNvPr id="42038" name="Oval 8"/>
            <p:cNvSpPr>
              <a:spLocks noChangeArrowheads="1"/>
            </p:cNvSpPr>
            <p:nvPr/>
          </p:nvSpPr>
          <p:spPr bwMode="auto">
            <a:xfrm>
              <a:off x="3178" y="1480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RECEPTORAS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19238" y="1700213"/>
            <a:ext cx="6181725" cy="601662"/>
            <a:chOff x="957" y="1071"/>
            <a:chExt cx="3894" cy="379"/>
          </a:xfrm>
        </p:grpSpPr>
        <p:sp>
          <p:nvSpPr>
            <p:cNvPr id="42034" name="AutoShape 11"/>
            <p:cNvSpPr>
              <a:spLocks noChangeArrowheads="1"/>
            </p:cNvSpPr>
            <p:nvPr/>
          </p:nvSpPr>
          <p:spPr bwMode="auto">
            <a:xfrm>
              <a:off x="957" y="1071"/>
              <a:ext cx="302" cy="379"/>
            </a:xfrm>
            <a:prstGeom prst="curvedRigh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5" name="AutoShape 12"/>
            <p:cNvSpPr>
              <a:spLocks noChangeArrowheads="1"/>
            </p:cNvSpPr>
            <p:nvPr/>
          </p:nvSpPr>
          <p:spPr bwMode="auto">
            <a:xfrm>
              <a:off x="4549" y="1071"/>
              <a:ext cx="302" cy="379"/>
            </a:xfrm>
            <a:prstGeom prst="curvedLef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4509" name="AutoShape 13"/>
          <p:cNvSpPr>
            <a:spLocks noChangeArrowheads="1"/>
          </p:cNvSpPr>
          <p:nvPr/>
        </p:nvSpPr>
        <p:spPr bwMode="auto">
          <a:xfrm>
            <a:off x="4211638" y="2657475"/>
            <a:ext cx="792162" cy="195263"/>
          </a:xfrm>
          <a:prstGeom prst="leftRightArrow">
            <a:avLst>
              <a:gd name="adj1" fmla="val 50000"/>
              <a:gd name="adj2" fmla="val 12020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0038" y="3398838"/>
            <a:ext cx="8628062" cy="1436687"/>
            <a:chOff x="189" y="2141"/>
            <a:chExt cx="5435" cy="90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9" y="2141"/>
              <a:ext cx="1466" cy="905"/>
              <a:chOff x="1248" y="2482"/>
              <a:chExt cx="869" cy="865"/>
            </a:xfrm>
          </p:grpSpPr>
          <p:sp>
            <p:nvSpPr>
              <p:cNvPr id="42031" name="AutoShape 16"/>
              <p:cNvSpPr>
                <a:spLocks noChangeArrowheads="1"/>
              </p:cNvSpPr>
              <p:nvPr/>
            </p:nvSpPr>
            <p:spPr bwMode="auto">
              <a:xfrm>
                <a:off x="1248" y="2482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facilita?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32" name="Rectangle 17"/>
              <p:cNvSpPr>
                <a:spLocks noChangeArrowheads="1"/>
              </p:cNvSpPr>
              <p:nvPr/>
            </p:nvSpPr>
            <p:spPr bwMode="auto">
              <a:xfrm>
                <a:off x="1249" y="2803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Comunicação efetiva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Alinhamento cultural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Gestão eficiente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Suporte técnico e financeiro</a:t>
                </a:r>
                <a:endParaRPr lang="pt-BR" sz="1300" b="1"/>
              </a:p>
            </p:txBody>
          </p:sp>
          <p:sp>
            <p:nvSpPr>
              <p:cNvPr id="42033" name="Rectangle 18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Facilitam</a:t>
                </a:r>
                <a:endParaRPr lang="pt-BR" sz="1300" b="1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40" y="2141"/>
              <a:ext cx="1384" cy="905"/>
              <a:chOff x="2299" y="2496"/>
              <a:chExt cx="869" cy="865"/>
            </a:xfrm>
          </p:grpSpPr>
          <p:sp>
            <p:nvSpPr>
              <p:cNvPr id="42028" name="AutoShape 20"/>
              <p:cNvSpPr>
                <a:spLocks noChangeArrowheads="1"/>
              </p:cNvSpPr>
              <p:nvPr/>
            </p:nvSpPr>
            <p:spPr bwMode="auto">
              <a:xfrm>
                <a:off x="2299" y="2496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inibe?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29" name="Rectangle 21"/>
              <p:cNvSpPr>
                <a:spLocks noChangeArrowheads="1"/>
              </p:cNvSpPr>
              <p:nvPr/>
            </p:nvSpPr>
            <p:spPr bwMode="auto">
              <a:xfrm>
                <a:off x="2300" y="2817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estruturais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motivacionais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procedimentais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de informação</a:t>
                </a:r>
                <a:endParaRPr lang="pt-BR" sz="1300" b="1"/>
              </a:p>
            </p:txBody>
          </p:sp>
          <p:sp>
            <p:nvSpPr>
              <p:cNvPr id="42030" name="Rectangle 22"/>
              <p:cNvSpPr>
                <a:spLocks noChangeArrowheads="1"/>
              </p:cNvSpPr>
              <p:nvPr/>
            </p:nvSpPr>
            <p:spPr bwMode="auto">
              <a:xfrm>
                <a:off x="2299" y="2702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Inibem</a:t>
                </a:r>
                <a:endParaRPr lang="pt-BR" sz="1300" b="1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090863" y="5233988"/>
            <a:ext cx="2790825" cy="1036637"/>
            <a:chOff x="1947" y="3297"/>
            <a:chExt cx="1758" cy="653"/>
          </a:xfrm>
          <a:solidFill>
            <a:schemeClr val="accent1">
              <a:lumMod val="75000"/>
            </a:schemeClr>
          </a:solidFill>
        </p:grpSpPr>
        <p:sp>
          <p:nvSpPr>
            <p:cNvPr id="42022" name="AutoShape 24"/>
            <p:cNvSpPr>
              <a:spLocks noChangeArrowheads="1"/>
            </p:cNvSpPr>
            <p:nvPr/>
          </p:nvSpPr>
          <p:spPr bwMode="auto">
            <a:xfrm>
              <a:off x="1947" y="3297"/>
              <a:ext cx="1758" cy="653"/>
            </a:xfrm>
            <a:prstGeom prst="triangle">
              <a:avLst>
                <a:gd name="adj" fmla="val 50000"/>
              </a:avLst>
            </a:prstGeom>
            <a:grpFill/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35" y="3548"/>
              <a:ext cx="382" cy="301"/>
              <a:chOff x="2064" y="2544"/>
              <a:chExt cx="240" cy="288"/>
            </a:xfrm>
            <a:grpFill/>
          </p:grpSpPr>
          <p:sp>
            <p:nvSpPr>
              <p:cNvPr id="42024" name="AutoShape 26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ln>
                    <a:solidFill>
                      <a:srgbClr val="FFFFFF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2025" name="AutoShape 27"/>
              <p:cNvSpPr>
                <a:spLocks noChangeArrowheads="1"/>
              </p:cNvSpPr>
              <p:nvPr/>
            </p:nvSpPr>
            <p:spPr bwMode="auto">
              <a:xfrm rot="10800000">
                <a:off x="2064" y="2640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39750" y="2760663"/>
            <a:ext cx="8135938" cy="638175"/>
            <a:chOff x="340" y="1739"/>
            <a:chExt cx="5125" cy="402"/>
          </a:xfrm>
        </p:grpSpPr>
        <p:sp>
          <p:nvSpPr>
            <p:cNvPr id="42018" name="Line 29"/>
            <p:cNvSpPr>
              <a:spLocks noChangeShapeType="1"/>
            </p:cNvSpPr>
            <p:nvPr/>
          </p:nvSpPr>
          <p:spPr bwMode="auto">
            <a:xfrm flipH="1">
              <a:off x="340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19" name="Line 30"/>
            <p:cNvSpPr>
              <a:spLocks noChangeShapeType="1"/>
            </p:cNvSpPr>
            <p:nvPr/>
          </p:nvSpPr>
          <p:spPr bwMode="auto">
            <a:xfrm>
              <a:off x="347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0" name="Line 31"/>
            <p:cNvSpPr>
              <a:spLocks noChangeShapeType="1"/>
            </p:cNvSpPr>
            <p:nvPr/>
          </p:nvSpPr>
          <p:spPr bwMode="auto">
            <a:xfrm>
              <a:off x="5312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1" name="Line 32"/>
            <p:cNvSpPr>
              <a:spLocks noChangeShapeType="1"/>
            </p:cNvSpPr>
            <p:nvPr/>
          </p:nvSpPr>
          <p:spPr bwMode="auto">
            <a:xfrm>
              <a:off x="5465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454400" y="3429000"/>
            <a:ext cx="2197100" cy="1728788"/>
            <a:chOff x="2176" y="2160"/>
            <a:chExt cx="1384" cy="1089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2176" y="2343"/>
              <a:ext cx="1384" cy="906"/>
              <a:chOff x="720" y="1487"/>
              <a:chExt cx="869" cy="865"/>
            </a:xfrm>
          </p:grpSpPr>
          <p:sp>
            <p:nvSpPr>
              <p:cNvPr id="42015" name="AutoShape 35"/>
              <p:cNvSpPr>
                <a:spLocks noChangeArrowheads="1"/>
              </p:cNvSpPr>
              <p:nvPr/>
            </p:nvSpPr>
            <p:spPr bwMode="auto">
              <a:xfrm>
                <a:off x="720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motiva?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6" name="Rectangle 36"/>
              <p:cNvSpPr>
                <a:spLocks noChangeArrowheads="1"/>
              </p:cNvSpPr>
              <p:nvPr/>
            </p:nvSpPr>
            <p:spPr bwMode="auto">
              <a:xfrm>
                <a:off x="721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de P&amp;D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tecnológicos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mercadológicos</a:t>
                </a:r>
                <a:endParaRPr lang="pt-BR" sz="1300" b="1"/>
              </a:p>
            </p:txBody>
          </p:sp>
          <p:sp>
            <p:nvSpPr>
              <p:cNvPr id="42017" name="Rectangle 37"/>
              <p:cNvSpPr>
                <a:spLocks noChangeArrowheads="1"/>
              </p:cNvSpPr>
              <p:nvPr/>
            </p:nvSpPr>
            <p:spPr bwMode="auto">
              <a:xfrm>
                <a:off x="720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Motivam </a:t>
                </a:r>
                <a:endParaRPr lang="pt-BR" sz="1300" b="1"/>
              </a:p>
            </p:txBody>
          </p:sp>
        </p:grpSp>
        <p:sp>
          <p:nvSpPr>
            <p:cNvPr id="42014" name="Line 38"/>
            <p:cNvSpPr>
              <a:spLocks noChangeShapeType="1"/>
            </p:cNvSpPr>
            <p:nvPr/>
          </p:nvSpPr>
          <p:spPr bwMode="auto">
            <a:xfrm>
              <a:off x="2880" y="2160"/>
              <a:ext cx="0" cy="151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323850" y="4675188"/>
            <a:ext cx="3130550" cy="1836737"/>
            <a:chOff x="204" y="2945"/>
            <a:chExt cx="1972" cy="1157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204" y="3196"/>
              <a:ext cx="1759" cy="906"/>
              <a:chOff x="1776" y="1487"/>
              <a:chExt cx="869" cy="865"/>
            </a:xfrm>
          </p:grpSpPr>
          <p:sp>
            <p:nvSpPr>
              <p:cNvPr id="42010" name="AutoShape 41"/>
              <p:cNvSpPr>
                <a:spLocks noChangeArrowheads="1"/>
              </p:cNvSpPr>
              <p:nvPr/>
            </p:nvSpPr>
            <p:spPr bwMode="auto">
              <a:xfrm>
                <a:off x="1776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Como ocorre?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1" name="Rectangle 42"/>
              <p:cNvSpPr>
                <a:spLocks noChangeArrowheads="1"/>
              </p:cNvSpPr>
              <p:nvPr/>
            </p:nvSpPr>
            <p:spPr bwMode="auto">
              <a:xfrm>
                <a:off x="1777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concepção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estruturação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execução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finalização</a:t>
                </a:r>
                <a:endParaRPr lang="pt-BR" sz="1300" b="1"/>
              </a:p>
            </p:txBody>
          </p:sp>
          <p:sp>
            <p:nvSpPr>
              <p:cNvPr id="42012" name="Rectangle 43"/>
              <p:cNvSpPr>
                <a:spLocks noChangeArrowheads="1"/>
              </p:cNvSpPr>
              <p:nvPr/>
            </p:nvSpPr>
            <p:spPr bwMode="auto">
              <a:xfrm>
                <a:off x="1776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Projetos de TT</a:t>
                </a:r>
                <a:endParaRPr lang="pt-BR" sz="1300" b="1"/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1794" y="2945"/>
              <a:ext cx="382" cy="251"/>
              <a:chOff x="1794" y="2945"/>
              <a:chExt cx="382" cy="251"/>
            </a:xfrm>
          </p:grpSpPr>
          <p:sp>
            <p:nvSpPr>
              <p:cNvPr id="42008" name="Line 45"/>
              <p:cNvSpPr>
                <a:spLocks noChangeShapeType="1"/>
              </p:cNvSpPr>
              <p:nvPr/>
            </p:nvSpPr>
            <p:spPr bwMode="auto">
              <a:xfrm flipH="1">
                <a:off x="1794" y="2945"/>
                <a:ext cx="382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9" name="Line 46"/>
              <p:cNvSpPr>
                <a:spLocks noChangeShapeType="1"/>
              </p:cNvSpPr>
              <p:nvPr/>
            </p:nvSpPr>
            <p:spPr bwMode="auto">
              <a:xfrm>
                <a:off x="1794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090863" y="4675188"/>
            <a:ext cx="5584825" cy="1836737"/>
            <a:chOff x="1947" y="2945"/>
            <a:chExt cx="3518" cy="1157"/>
          </a:xfrm>
        </p:grpSpPr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3705" y="3196"/>
              <a:ext cx="1760" cy="906"/>
              <a:chOff x="2832" y="1488"/>
              <a:chExt cx="869" cy="865"/>
            </a:xfrm>
          </p:grpSpPr>
          <p:sp>
            <p:nvSpPr>
              <p:cNvPr id="42003" name="AutoShape 49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No que resulta?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04" name="Rectangle 50"/>
              <p:cNvSpPr>
                <a:spLocks noChangeArrowheads="1"/>
              </p:cNvSpPr>
              <p:nvPr/>
            </p:nvSpPr>
            <p:spPr bwMode="auto">
              <a:xfrm>
                <a:off x="2833" y="1809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Transferência de conhecimento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Geração de Inovações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Criação de redes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Incremento das redes de C&amp;T </a:t>
                </a:r>
                <a:endParaRPr lang="pt-BR" sz="1300" b="1"/>
              </a:p>
            </p:txBody>
          </p:sp>
          <p:sp>
            <p:nvSpPr>
              <p:cNvPr id="42005" name="Rectangle 51"/>
              <p:cNvSpPr>
                <a:spLocks noChangeArrowheads="1"/>
              </p:cNvSpPr>
              <p:nvPr/>
            </p:nvSpPr>
            <p:spPr bwMode="auto">
              <a:xfrm>
                <a:off x="2832" y="1694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Resultados Potenciais </a:t>
                </a:r>
                <a:endParaRPr lang="pt-BR" sz="1300" b="1"/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3552" y="2945"/>
              <a:ext cx="382" cy="251"/>
              <a:chOff x="3552" y="2945"/>
              <a:chExt cx="382" cy="251"/>
            </a:xfrm>
          </p:grpSpPr>
          <p:sp>
            <p:nvSpPr>
              <p:cNvPr id="42001" name="Line 53"/>
              <p:cNvSpPr>
                <a:spLocks noChangeShapeType="1"/>
              </p:cNvSpPr>
              <p:nvPr/>
            </p:nvSpPr>
            <p:spPr bwMode="auto">
              <a:xfrm>
                <a:off x="3923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2" name="Line 54"/>
              <p:cNvSpPr>
                <a:spLocks noChangeShapeType="1"/>
              </p:cNvSpPr>
              <p:nvPr/>
            </p:nvSpPr>
            <p:spPr bwMode="auto">
              <a:xfrm flipH="1">
                <a:off x="3552" y="2945"/>
                <a:ext cx="382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000" name="Line 55"/>
            <p:cNvSpPr>
              <a:spLocks noChangeShapeType="1"/>
            </p:cNvSpPr>
            <p:nvPr/>
          </p:nvSpPr>
          <p:spPr bwMode="auto">
            <a:xfrm>
              <a:off x="1947" y="4050"/>
              <a:ext cx="1758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997" name="Text Box 58"/>
          <p:cNvSpPr txBox="1">
            <a:spLocks noChangeArrowheads="1"/>
          </p:cNvSpPr>
          <p:nvPr/>
        </p:nvSpPr>
        <p:spPr bwMode="auto">
          <a:xfrm rot="-1488564">
            <a:off x="4986338" y="1412875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BONS CONTRATOS </a:t>
            </a:r>
          </a:p>
        </p:txBody>
      </p:sp>
      <p:sp>
        <p:nvSpPr>
          <p:cNvPr id="58" name="Título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/>
              <a:t>Panorama Geral</a:t>
            </a:r>
          </a:p>
        </p:txBody>
      </p:sp>
      <p:sp>
        <p:nvSpPr>
          <p:cNvPr id="59" name="Seta para a esquerda e para a direita 58"/>
          <p:cNvSpPr/>
          <p:nvPr/>
        </p:nvSpPr>
        <p:spPr>
          <a:xfrm>
            <a:off x="1259632" y="404664"/>
            <a:ext cx="6696744" cy="72008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TRANSFERÊNCIA DE TECNOLOGIA PARA COOPERAÇÃO </a:t>
            </a:r>
          </a:p>
        </p:txBody>
      </p:sp>
    </p:spTree>
    <p:extLst>
      <p:ext uri="{BB962C8B-B14F-4D97-AF65-F5344CB8AC3E}">
        <p14:creationId xmlns:p14="http://schemas.microsoft.com/office/powerpoint/2010/main" val="13077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6"/>
          <p:cNvGrpSpPr/>
          <p:nvPr/>
        </p:nvGrpSpPr>
        <p:grpSpPr>
          <a:xfrm>
            <a:off x="1187624" y="620688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2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>
                  <a:solidFill>
                    <a:schemeClr val="bg1"/>
                  </a:solidFill>
                </a:rPr>
                <a:t>Monitoramento de tendências de inovação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21"/>
          <p:cNvGrpSpPr/>
          <p:nvPr/>
        </p:nvGrpSpPr>
        <p:grpSpPr>
          <a:xfrm>
            <a:off x="1187624" y="2155810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3" name="Retângulo de cantos arredondados 22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331640" y="1563610"/>
              <a:ext cx="5945981" cy="6092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</a:rPr>
                <a:t>Predisposição à cooperação </a:t>
              </a:r>
            </a:p>
          </p:txBody>
        </p:sp>
      </p:grpSp>
      <p:grpSp>
        <p:nvGrpSpPr>
          <p:cNvPr id="8" name="Grupo 24"/>
          <p:cNvGrpSpPr/>
          <p:nvPr/>
        </p:nvGrpSpPr>
        <p:grpSpPr>
          <a:xfrm>
            <a:off x="1187624" y="2947898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6" name="Retângulo de cantos arredondados 25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331640" y="1563610"/>
              <a:ext cx="5945981" cy="70300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Investimento em P&amp;D interno e externo</a:t>
              </a:r>
            </a:p>
          </p:txBody>
        </p:sp>
      </p:grpSp>
      <p:sp>
        <p:nvSpPr>
          <p:cNvPr id="29" name="Retângulo de cantos arredondados 28"/>
          <p:cNvSpPr/>
          <p:nvPr/>
        </p:nvSpPr>
        <p:spPr>
          <a:xfrm>
            <a:off x="1187624" y="3739986"/>
            <a:ext cx="7416824" cy="709319"/>
          </a:xfrm>
          <a:prstGeom prst="roundRect">
            <a:avLst/>
          </a:prstGeom>
          <a:solidFill>
            <a:srgbClr val="0495A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0" name="Grupo 30"/>
          <p:cNvGrpSpPr/>
          <p:nvPr/>
        </p:nvGrpSpPr>
        <p:grpSpPr>
          <a:xfrm>
            <a:off x="1187624" y="4532074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32" name="Retângulo de cantos arredondados 3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331640" y="1268760"/>
              <a:ext cx="6143095" cy="10779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i="1" dirty="0">
                  <a:solidFill>
                    <a:schemeClr val="bg1"/>
                  </a:solidFill>
                </a:rPr>
                <a:t>Capacidade de disponibilizar tecnologias para utilização por parte do meio produtivo </a:t>
              </a:r>
            </a:p>
          </p:txBody>
        </p:sp>
      </p:grpSp>
      <p:grpSp>
        <p:nvGrpSpPr>
          <p:cNvPr id="11" name="Grupo 33"/>
          <p:cNvGrpSpPr/>
          <p:nvPr/>
        </p:nvGrpSpPr>
        <p:grpSpPr>
          <a:xfrm>
            <a:off x="1187624" y="5313401"/>
            <a:ext cx="7416824" cy="707887"/>
            <a:chOff x="1187624" y="1268760"/>
            <a:chExt cx="7416824" cy="108601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solidFill>
              <a:srgbClr val="0495A9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259632" y="1268760"/>
              <a:ext cx="6408712" cy="1086011"/>
            </a:xfrm>
            <a:prstGeom prst="rect">
              <a:avLst/>
            </a:prstGeom>
            <a:solidFill>
              <a:srgbClr val="0495A9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rgbClr val="FFFFFF"/>
                  </a:solidFill>
                </a:rPr>
                <a:t>Predisposição para o gerenciamento da inovação sob a ótica da inovação aberta</a:t>
              </a: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85409"/>
            <a:ext cx="712184" cy="5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11994"/>
            <a:ext cx="712184" cy="5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91914"/>
            <a:ext cx="712183" cy="56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47" y="4579344"/>
            <a:ext cx="720477" cy="61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55810"/>
            <a:ext cx="720477" cy="6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179512" y="60212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“A oportunidade externa no momento certo para empresa/universidade é crucial para o sucesso”</a:t>
            </a:r>
          </a:p>
          <a:p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“Os programas de inovação aberta buscam incrementar as oportunidades e a aderência entre oferta e demanda em C&amp;T&amp;I”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331640" y="3773085"/>
            <a:ext cx="64087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Capacidade de encontrar formas de utilizar/absorver a tecnologia gerada por outras organizações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71737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Concluir...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9" name="Grupo 6"/>
          <p:cNvGrpSpPr/>
          <p:nvPr/>
        </p:nvGrpSpPr>
        <p:grpSpPr>
          <a:xfrm>
            <a:off x="1187624" y="1412776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40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>
                  <a:solidFill>
                    <a:srgbClr val="FFFFFF"/>
                  </a:solidFill>
                </a:rPr>
                <a:t>Divulgação e difusão de invenções após PI</a:t>
              </a: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46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052190" y="2132856"/>
            <a:ext cx="5832475" cy="2232025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36290" y="1124620"/>
            <a:ext cx="6480175" cy="25923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55540" y="1196057"/>
            <a:ext cx="5094288" cy="1222375"/>
          </a:xfrm>
          <a:prstGeom prst="wedgeRoundRectCallout">
            <a:avLst>
              <a:gd name="adj1" fmla="val -50648"/>
              <a:gd name="adj2" fmla="val 707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i="1" dirty="0"/>
              <a:t>“O problema com as boas ideias é que elas acabam dando muito trabalho” .</a:t>
            </a:r>
          </a:p>
          <a:p>
            <a:r>
              <a:rPr lang="pt-BR" dirty="0"/>
              <a:t>Peter F. Drucker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996953"/>
            <a:ext cx="6061667" cy="1763476"/>
          </a:xfrm>
          <a:prstGeom prst="cloudCallout">
            <a:avLst>
              <a:gd name="adj1" fmla="val 4421"/>
              <a:gd name="adj2" fmla="val 83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b="1" i="1" dirty="0"/>
              <a:t>“A parte mais importante do progresso é o desejo de progredir”.</a:t>
            </a:r>
          </a:p>
          <a:p>
            <a:r>
              <a:rPr lang="pt-BR" sz="1800" b="1" dirty="0"/>
              <a:t>                                Séneca</a:t>
            </a:r>
          </a:p>
          <a:p>
            <a:endParaRPr lang="pt-BR" sz="1800" b="1" dirty="0"/>
          </a:p>
        </p:txBody>
      </p:sp>
      <p:pic>
        <p:nvPicPr>
          <p:cNvPr id="8" name="Picture 7" descr="peterdru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3" y="908720"/>
            <a:ext cx="2089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e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7" y="4918868"/>
            <a:ext cx="3611831" cy="15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59632" y="188913"/>
            <a:ext cx="640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dirty="0">
                <a:solidFill>
                  <a:srgbClr val="BDF6FD"/>
                </a:solidFill>
                <a:latin typeface="+mj-lt"/>
              </a:rPr>
              <a:t>Para concluir...</a:t>
            </a:r>
          </a:p>
        </p:txBody>
      </p:sp>
    </p:spTree>
    <p:extLst>
      <p:ext uri="{BB962C8B-B14F-4D97-AF65-F5344CB8AC3E}">
        <p14:creationId xmlns:p14="http://schemas.microsoft.com/office/powerpoint/2010/main" val="36776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71608" y="216223"/>
            <a:ext cx="7172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0070C0"/>
                </a:solidFill>
              </a:rPr>
              <a:t>Motivações para transferência de tecnologia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536377"/>
            <a:ext cx="1648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REISMAN (2004)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Econômicos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Sociais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Operacionais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Estratégicos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Pessoais</a:t>
            </a: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347" y="2208750"/>
            <a:ext cx="8136904" cy="352839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36904" cy="86409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Desafios em TT  no Brasil 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pt-BR" sz="2400" b="1" dirty="0"/>
              <a:t>Proteção internacional da 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A maior parte das tecnologias geradas em ICT não é protegida fora do Brasil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Gestão de recursos humanos: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Fixação de pessoal multidisciplinar e altamente qualificado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Morosidade dos trâmites internos às universidades: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Reestruturação processual e administrativa, diminuindo etapas e criando alternativas mais ágeis para controle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Marketing de tecnologia universitária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Desenvolver conhecimento e implementar estratégias mais efetivas para comercialização da tecnologia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Financiamento: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Fontes de $ para  protótipos e desenvolvimentos futuros</a:t>
            </a:r>
            <a:endParaRPr lang="pt-BR" sz="2400" b="1" dirty="0"/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Valoração de 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Desenvolver metodologias mais amplamente aplicáveis para mensuração dos inputs e outputs da parceria</a:t>
            </a:r>
          </a:p>
          <a:p>
            <a:pPr marL="342900" indent="-342900">
              <a:buFont typeface="Arial"/>
              <a:buChar char="•"/>
            </a:pPr>
            <a:endParaRPr lang="pt-BR" sz="2400" dirty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707904" y="638132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Garnica (2007)</a:t>
            </a:r>
          </a:p>
        </p:txBody>
      </p:sp>
    </p:spTree>
    <p:extLst>
      <p:ext uri="{BB962C8B-B14F-4D97-AF65-F5344CB8AC3E}">
        <p14:creationId xmlns:p14="http://schemas.microsoft.com/office/powerpoint/2010/main" val="19525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87624" y="188843"/>
            <a:ext cx="7092950" cy="6179488"/>
            <a:chOff x="1521" y="-1381"/>
            <a:chExt cx="8820" cy="8293"/>
          </a:xfrm>
        </p:grpSpPr>
        <p:sp>
          <p:nvSpPr>
            <p:cNvPr id="87045" name="AutoShape 5"/>
            <p:cNvSpPr>
              <a:spLocks noChangeAspect="1" noChangeArrowheads="1"/>
            </p:cNvSpPr>
            <p:nvPr/>
          </p:nvSpPr>
          <p:spPr bwMode="auto">
            <a:xfrm>
              <a:off x="1521" y="-1188"/>
              <a:ext cx="8820" cy="810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pt-BR"/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231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>
                  <a:latin typeface="Arial" pitchFamily="34" charset="0"/>
                </a:rPr>
                <a:t>UNIVERSIDADE</a:t>
              </a: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933" y="1332"/>
              <a:ext cx="1439" cy="53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Propriedade Intelectual</a:t>
              </a:r>
              <a:endParaRPr lang="pt-BR" sz="1100" dirty="0">
                <a:latin typeface="Arial" pitchFamily="34" charset="0"/>
              </a:endParaRPr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>
              <a:off x="2313" y="58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Empresas Junior</a:t>
              </a:r>
            </a:p>
            <a:p>
              <a:pPr eaLnBrk="0" hangingPunct="0"/>
              <a:endParaRPr lang="pt-BR">
                <a:latin typeface="Arial" pitchFamily="34" charset="0"/>
              </a:endParaRPr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2313" y="49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Incubadoras de Empresas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2313" y="421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Projetos de </a:t>
              </a:r>
              <a:r>
                <a:rPr lang="pt-BR" sz="1000" b="1" dirty="0" err="1">
                  <a:latin typeface="Arial" pitchFamily="34" charset="0"/>
                </a:rPr>
                <a:t>P&amp;D</a:t>
              </a:r>
              <a:endParaRPr lang="pt-BR" sz="1000" b="1" dirty="0">
                <a:latin typeface="Arial" pitchFamily="34" charset="0"/>
              </a:endParaRPr>
            </a:p>
            <a:p>
              <a:pPr eaLnBrk="0" hangingPunct="0"/>
              <a:endParaRPr lang="pt-BR" sz="1000" dirty="0">
                <a:latin typeface="Arial" pitchFamily="34" charset="0"/>
              </a:endParaRP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2313" y="349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Informação</a:t>
              </a:r>
            </a:p>
            <a:p>
              <a:pPr eaLnBrk="0" hangingPunct="0"/>
              <a:endParaRPr lang="pt-BR" sz="10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2313" y="277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Capacitação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313" y="205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Tecnológicos</a:t>
              </a:r>
            </a:p>
            <a:p>
              <a:pPr eaLnBrk="0" hangingPunct="0"/>
              <a:endParaRPr lang="pt-BR" b="1">
                <a:latin typeface="Arial" pitchFamily="34" charset="0"/>
              </a:endParaRPr>
            </a:p>
          </p:txBody>
        </p:sp>
        <p:sp>
          <p:nvSpPr>
            <p:cNvPr id="87054" name="Text Box 14"/>
            <p:cNvSpPr txBox="1">
              <a:spLocks noChangeArrowheads="1"/>
            </p:cNvSpPr>
            <p:nvPr/>
          </p:nvSpPr>
          <p:spPr bwMode="auto">
            <a:xfrm>
              <a:off x="3933" y="2052"/>
              <a:ext cx="1439" cy="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200" b="1" dirty="0">
                  <a:latin typeface="Arial" pitchFamily="34" charset="0"/>
                </a:rPr>
                <a:t>	</a:t>
              </a:r>
            </a:p>
            <a:p>
              <a:pPr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 patentes</a:t>
              </a: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software</a:t>
              </a: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cultivares</a:t>
              </a: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Transferência de know-how </a:t>
              </a:r>
              <a:endParaRPr lang="pt-BR" b="1" dirty="0">
                <a:latin typeface="Arial" pitchFamily="34" charset="0"/>
              </a:endParaRPr>
            </a:p>
          </p:txBody>
        </p:sp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>
              <a:off x="645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200" b="1">
                  <a:latin typeface="Arial" pitchFamily="34" charset="0"/>
                </a:rPr>
                <a:t>EMPRESA</a:t>
              </a:r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6453" y="187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NO MERCADO</a:t>
              </a: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(pequena, média  ou grande)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6454" y="313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UMA INCUBADORA DE EMPRESAS 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6453" y="565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 i="1">
                  <a:latin typeface="Arial" pitchFamily="34" charset="0"/>
                </a:rPr>
                <a:t>START-UP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6453" y="439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 PARQUE TECNOLÓGICO</a:t>
              </a:r>
              <a:r>
                <a:rPr lang="pt-BR" sz="800" b="1">
                  <a:latin typeface="Arial" pitchFamily="34" charset="0"/>
                </a:rPr>
                <a:t> </a:t>
              </a:r>
              <a:endParaRPr lang="pt-BR">
                <a:latin typeface="Arial" pitchFamily="34" charset="0"/>
              </a:endParaRPr>
            </a:p>
          </p:txBody>
        </p:sp>
        <p:sp>
          <p:nvSpPr>
            <p:cNvPr id="87060" name="Text Box 20"/>
            <p:cNvSpPr txBox="1">
              <a:spLocks noChangeArrowheads="1"/>
            </p:cNvSpPr>
            <p:nvPr/>
          </p:nvSpPr>
          <p:spPr bwMode="auto">
            <a:xfrm>
              <a:off x="2314" y="1332"/>
              <a:ext cx="1439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Atividades de interação</a:t>
              </a:r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>
              <a:off x="9872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 flipH="1">
              <a:off x="1953" y="223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 flipH="1">
              <a:off x="1953" y="295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4" name="Line 24"/>
            <p:cNvSpPr>
              <a:spLocks noChangeShapeType="1"/>
            </p:cNvSpPr>
            <p:nvPr/>
          </p:nvSpPr>
          <p:spPr bwMode="auto">
            <a:xfrm flipH="1">
              <a:off x="1953" y="367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 flipH="1">
              <a:off x="1953" y="439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 flipH="1">
              <a:off x="1953" y="52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7" name="Line 27"/>
            <p:cNvSpPr>
              <a:spLocks noChangeShapeType="1"/>
            </p:cNvSpPr>
            <p:nvPr/>
          </p:nvSpPr>
          <p:spPr bwMode="auto">
            <a:xfrm flipH="1">
              <a:off x="195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8" name="Line 28"/>
            <p:cNvSpPr>
              <a:spLocks noChangeShapeType="1"/>
            </p:cNvSpPr>
            <p:nvPr/>
          </p:nvSpPr>
          <p:spPr bwMode="auto">
            <a:xfrm flipV="1">
              <a:off x="1953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>
              <a:off x="1953" y="252"/>
              <a:ext cx="7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 flipH="1">
              <a:off x="9513" y="223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 flipH="1">
              <a:off x="9513" y="34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2" name="Line 32"/>
            <p:cNvSpPr>
              <a:spLocks noChangeShapeType="1"/>
            </p:cNvSpPr>
            <p:nvPr/>
          </p:nvSpPr>
          <p:spPr bwMode="auto">
            <a:xfrm flipH="1">
              <a:off x="9513" y="475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3" name="Line 33"/>
            <p:cNvSpPr>
              <a:spLocks noChangeShapeType="1"/>
            </p:cNvSpPr>
            <p:nvPr/>
          </p:nvSpPr>
          <p:spPr bwMode="auto">
            <a:xfrm flipH="1">
              <a:off x="951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4" name="Line 34"/>
            <p:cNvSpPr>
              <a:spLocks noChangeShapeType="1"/>
            </p:cNvSpPr>
            <p:nvPr/>
          </p:nvSpPr>
          <p:spPr bwMode="auto">
            <a:xfrm>
              <a:off x="5373" y="2412"/>
              <a:ext cx="1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5" name="Line 35"/>
            <p:cNvSpPr>
              <a:spLocks noChangeShapeType="1"/>
            </p:cNvSpPr>
            <p:nvPr/>
          </p:nvSpPr>
          <p:spPr bwMode="auto">
            <a:xfrm>
              <a:off x="5373" y="36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6" name="Line 36"/>
            <p:cNvSpPr>
              <a:spLocks noChangeShapeType="1"/>
            </p:cNvSpPr>
            <p:nvPr/>
          </p:nvSpPr>
          <p:spPr bwMode="auto">
            <a:xfrm>
              <a:off x="5373" y="493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7" name="Line 37"/>
            <p:cNvSpPr>
              <a:spLocks noChangeShapeType="1"/>
            </p:cNvSpPr>
            <p:nvPr/>
          </p:nvSpPr>
          <p:spPr bwMode="auto">
            <a:xfrm>
              <a:off x="5373" y="619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8" name="Line 38"/>
            <p:cNvSpPr>
              <a:spLocks noChangeShapeType="1"/>
            </p:cNvSpPr>
            <p:nvPr/>
          </p:nvSpPr>
          <p:spPr bwMode="auto">
            <a:xfrm>
              <a:off x="5373" y="9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9" name="Text Box 39"/>
            <p:cNvSpPr txBox="1">
              <a:spLocks noChangeArrowheads="1"/>
            </p:cNvSpPr>
            <p:nvPr/>
          </p:nvSpPr>
          <p:spPr bwMode="auto">
            <a:xfrm>
              <a:off x="3580" y="-1381"/>
              <a:ext cx="6089" cy="89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600" b="1" dirty="0">
                  <a:solidFill>
                    <a:schemeClr val="bg1"/>
                  </a:solidFill>
                  <a:latin typeface="Arial" pitchFamily="34" charset="0"/>
                </a:rPr>
                <a:t>Como pode a universidade transferir  tecnologia?</a:t>
              </a:r>
              <a:endParaRPr lang="pt-BR" sz="16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29162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>
            <a:off x="42116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6948488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6948488" y="3284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6948488" y="4219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>
            <a:off x="6948488" y="51562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>
            <a:off x="29162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>
            <a:off x="2916238" y="4724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>
            <a:off x="2916238" y="31400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>
            <a:off x="2916238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0" name="Line 50"/>
          <p:cNvSpPr>
            <a:spLocks noChangeShapeType="1"/>
          </p:cNvSpPr>
          <p:nvPr/>
        </p:nvSpPr>
        <p:spPr bwMode="auto">
          <a:xfrm>
            <a:off x="29162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>
            <a:off x="2916238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42116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" name="Espaço Reservado para Rodapé 4"/>
          <p:cNvSpPr txBox="1">
            <a:spLocks/>
          </p:cNvSpPr>
          <p:nvPr/>
        </p:nvSpPr>
        <p:spPr>
          <a:xfrm>
            <a:off x="2411760" y="6492875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Adaptado de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Santos (2011)</a:t>
            </a:r>
          </a:p>
        </p:txBody>
      </p:sp>
      <p:sp>
        <p:nvSpPr>
          <p:cNvPr id="54" name="Texto explicativo em seta para a direita 53"/>
          <p:cNvSpPr/>
          <p:nvPr/>
        </p:nvSpPr>
        <p:spPr>
          <a:xfrm>
            <a:off x="0" y="3789040"/>
            <a:ext cx="1835696" cy="6480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/>
              <a:t>Congressos</a:t>
            </a:r>
          </a:p>
          <a:p>
            <a:r>
              <a:rPr lang="pt-BR" sz="1400" dirty="0"/>
              <a:t>Publicações</a:t>
            </a:r>
          </a:p>
          <a:p>
            <a:r>
              <a:rPr lang="pt-BR" sz="1400" dirty="0"/>
              <a:t>NIT</a:t>
            </a:r>
          </a:p>
        </p:txBody>
      </p:sp>
      <p:sp>
        <p:nvSpPr>
          <p:cNvPr id="55" name="Texto explicativo em seta para a direita 54"/>
          <p:cNvSpPr/>
          <p:nvPr/>
        </p:nvSpPr>
        <p:spPr>
          <a:xfrm>
            <a:off x="0" y="3140968"/>
            <a:ext cx="1835696" cy="57606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/>
              <a:t>Cursos</a:t>
            </a:r>
          </a:p>
          <a:p>
            <a:r>
              <a:rPr lang="pt-BR" sz="1400" dirty="0"/>
              <a:t>Treinamentos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3059832" y="1124744"/>
            <a:ext cx="1247579" cy="11519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Negociando</a:t>
            </a:r>
            <a:r>
              <a:rPr lang="en-US" sz="1600" dirty="0"/>
              <a:t> PI</a:t>
            </a:r>
          </a:p>
        </p:txBody>
      </p:sp>
    </p:spTree>
    <p:extLst>
      <p:ext uri="{BB962C8B-B14F-4D97-AF65-F5344CB8AC3E}">
        <p14:creationId xmlns:p14="http://schemas.microsoft.com/office/powerpoint/2010/main" val="778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55104" y="134144"/>
            <a:ext cx="8153400" cy="990600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Aspectos que interferem na escolha dos 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mecanismos de TT -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Horizonte do tempo e objetivo da transferência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empresa pode desejar: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Alavancar sua competência técnica: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a empresa já tem determinado nível de conhecimento. Os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são mais indicados pois a empresa contrata a universidade para realizar uma parte definida do trabalho.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 incrementais: 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departamento de desenvolvimento da empresa costuma ter a qualificação necessária para realizá-las. Assim, são indicados os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e os licenciamentos.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Construir competência técnica: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requer altos investimentos para construir competências que a empresa não possui. Os consórcios e fundos de pesquisa e as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joint-ventures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 são os canais mais indicados.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 descontínuas: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também envolvem altos investimentos e riscos e os consórcios e fundos de pesquisa e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são os canais mais indicados.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pt-BR" sz="17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 </a:t>
            </a: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Van Gils, Vissers &amp; de Wit (2009)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14960" y="2492896"/>
            <a:ext cx="484632" cy="3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Horizonte do tempo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60021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84482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48602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558800" y="530491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Mercado </a:t>
            </a:r>
            <a:r>
              <a:rPr lang="en-US" sz="3200" dirty="0" err="1">
                <a:solidFill>
                  <a:srgbClr val="0070C0"/>
                </a:solidFill>
              </a:rPr>
              <a:t>não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percebe</a:t>
            </a:r>
            <a:r>
              <a:rPr lang="en-US" sz="3200" dirty="0">
                <a:solidFill>
                  <a:srgbClr val="0070C0"/>
                </a:solidFill>
              </a:rPr>
              <a:t> o </a:t>
            </a:r>
            <a:r>
              <a:rPr lang="en-US" sz="3200" dirty="0" err="1">
                <a:solidFill>
                  <a:srgbClr val="0070C0"/>
                </a:solidFill>
              </a:rPr>
              <a:t>beneficio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9">
            <a:extLst>
              <a:ext uri="{FF2B5EF4-FFF2-40B4-BE49-F238E27FC236}">
                <a16:creationId xmlns:a16="http://schemas.microsoft.com/office/drawing/2014/main" id="{2D4F0FD9-2468-2147-85B9-6B4CE3A0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2252662"/>
            <a:ext cx="8597900" cy="43513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Excelentes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Tecnologias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sempre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licenciadas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pois</a:t>
            </a:r>
            <a:r>
              <a:rPr lang="en-US" sz="2800" dirty="0">
                <a:solidFill>
                  <a:schemeClr val="tx1"/>
                </a:solidFill>
              </a:rPr>
              <a:t> as </a:t>
            </a:r>
            <a:r>
              <a:rPr lang="en-US" sz="2800" dirty="0" err="1">
                <a:solidFill>
                  <a:schemeClr val="tx1"/>
                </a:solidFill>
              </a:rPr>
              <a:t>empresas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decidem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baseadas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relação</a:t>
            </a:r>
            <a:r>
              <a:rPr lang="en-US" sz="2800" dirty="0">
                <a:solidFill>
                  <a:schemeClr val="tx1"/>
                </a:solidFill>
              </a:rPr>
              <a:t>         </a:t>
            </a:r>
            <a:r>
              <a:rPr lang="en-US" sz="2800" dirty="0" err="1">
                <a:solidFill>
                  <a:schemeClr val="tx1"/>
                </a:solidFill>
              </a:rPr>
              <a:t>Risco</a:t>
            </a:r>
            <a:r>
              <a:rPr lang="en-US" sz="2800" dirty="0">
                <a:solidFill>
                  <a:schemeClr val="tx1"/>
                </a:solidFill>
              </a:rPr>
              <a:t> (  )  X </a:t>
            </a:r>
            <a:r>
              <a:rPr lang="en-US" sz="2800" dirty="0" err="1">
                <a:solidFill>
                  <a:schemeClr val="tx1"/>
                </a:solidFill>
              </a:rPr>
              <a:t>Retorno</a:t>
            </a:r>
            <a:r>
              <a:rPr lang="en-US" sz="2800" dirty="0">
                <a:solidFill>
                  <a:schemeClr val="tx1"/>
                </a:solidFill>
              </a:rPr>
              <a:t> (  )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Exemplos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en-US" sz="2600" i="1" dirty="0" err="1">
                <a:solidFill>
                  <a:schemeClr val="tx1"/>
                </a:solidFill>
              </a:rPr>
              <a:t>Células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troncos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</a:rPr>
              <a:t>Expositor de </a:t>
            </a:r>
            <a:r>
              <a:rPr lang="en-US" sz="2600" i="1" dirty="0" err="1">
                <a:solidFill>
                  <a:schemeClr val="tx1"/>
                </a:solidFill>
              </a:rPr>
              <a:t>alimentos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pt-BR" sz="2600" i="1" dirty="0" err="1">
                <a:solidFill>
                  <a:schemeClr val="tx1"/>
                </a:solidFill>
              </a:rPr>
              <a:t>Mini-implante</a:t>
            </a:r>
            <a:r>
              <a:rPr lang="pt-BR" sz="2600" i="1" dirty="0">
                <a:solidFill>
                  <a:schemeClr val="tx1"/>
                </a:solidFill>
              </a:rPr>
              <a:t> Odontológico + Kit Cirúrgico para sua Aplicação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1656903" y="3285056"/>
            <a:ext cx="192101" cy="2228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Cima 3"/>
          <p:cNvSpPr/>
          <p:nvPr/>
        </p:nvSpPr>
        <p:spPr>
          <a:xfrm>
            <a:off x="3700509" y="3204459"/>
            <a:ext cx="176733" cy="222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49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550903"/>
            <a:ext cx="8064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pt-BR" sz="3200" dirty="0">
                <a:solidFill>
                  <a:srgbClr val="0070C0"/>
                </a:solidFill>
              </a:rPr>
              <a:t>Mudanças ocorrem no caminho</a:t>
            </a:r>
            <a:br>
              <a:rPr lang="pt-BR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FA2AF0F2-3049-7B40-8F72-13EE9CFBB11A}"/>
              </a:ext>
            </a:extLst>
          </p:cNvPr>
          <p:cNvSpPr txBox="1">
            <a:spLocks/>
          </p:cNvSpPr>
          <p:nvPr/>
        </p:nvSpPr>
        <p:spPr>
          <a:xfrm>
            <a:off x="449262" y="2097034"/>
            <a:ext cx="4993616" cy="4251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>
                <a:solidFill>
                  <a:srgbClr val="0070C0"/>
                </a:solidFill>
              </a:rPr>
              <a:t>Bayer + FMRP (Processo De Seleção de Antígenos de Carrapatos e Composições Antigênicas </a:t>
            </a:r>
            <a:r>
              <a:rPr lang="pt-BR" sz="2200" dirty="0" err="1">
                <a:solidFill>
                  <a:srgbClr val="0070C0"/>
                </a:solidFill>
              </a:rPr>
              <a:t>Anticarrapatos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de extrato de </a:t>
            </a:r>
            <a:r>
              <a:rPr lang="pt-BR" sz="2200" i="1" dirty="0" err="1">
                <a:solidFill>
                  <a:srgbClr val="0070C0"/>
                </a:solidFill>
              </a:rPr>
              <a:t>Pothomorphe</a:t>
            </a:r>
            <a:r>
              <a:rPr lang="pt-BR" sz="2200" i="1" dirty="0">
                <a:solidFill>
                  <a:srgbClr val="0070C0"/>
                </a:solidFill>
              </a:rPr>
              <a:t> </a:t>
            </a:r>
            <a:r>
              <a:rPr lang="pt-BR" sz="2200" i="1" dirty="0" err="1">
                <a:solidFill>
                  <a:srgbClr val="0070C0"/>
                </a:solidFill>
              </a:rPr>
              <a:t>umbellata</a:t>
            </a:r>
            <a:r>
              <a:rPr lang="pt-BR" sz="2200" i="1" dirty="0">
                <a:solidFill>
                  <a:srgbClr val="0070C0"/>
                </a:solidFill>
              </a:rPr>
              <a:t> para preparar composições </a:t>
            </a:r>
            <a:r>
              <a:rPr lang="pt-BR" sz="2200" i="1" dirty="0" err="1">
                <a:solidFill>
                  <a:srgbClr val="0070C0"/>
                </a:solidFill>
              </a:rPr>
              <a:t>dermocosmética</a:t>
            </a:r>
            <a:r>
              <a:rPr lang="pt-BR" sz="2200" i="1" dirty="0">
                <a:solidFill>
                  <a:srgbClr val="0070C0"/>
                </a:solidFill>
              </a:rPr>
              <a:t> e/ou farmacêutica"</a:t>
            </a:r>
          </a:p>
          <a:p>
            <a:pPr marL="0" indent="0">
              <a:buNone/>
            </a:pPr>
            <a:endParaRPr lang="pt-BR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do soro de látex natural para preparar composições e/ou curativos e/ou próteses com atividade </a:t>
            </a:r>
            <a:r>
              <a:rPr lang="pt-BR" sz="2200" i="1" dirty="0" err="1">
                <a:solidFill>
                  <a:srgbClr val="0070C0"/>
                </a:solidFill>
              </a:rPr>
              <a:t>angiogênica</a:t>
            </a:r>
            <a:r>
              <a:rPr lang="pt-BR" sz="2200" i="1" dirty="0">
                <a:solidFill>
                  <a:srgbClr val="0070C0"/>
                </a:solidFill>
              </a:rPr>
              <a:t>"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EBA012-2D29-9C40-97B7-EFC2835A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4" y="2626899"/>
            <a:ext cx="3513761" cy="2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7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2167</Words>
  <Application>Microsoft Macintosh PowerPoint</Application>
  <PresentationFormat>Apresentação na tela (4:3)</PresentationFormat>
  <Paragraphs>313</Paragraphs>
  <Slides>32</Slides>
  <Notes>3</Notes>
  <HiddenSlides>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Verdana</vt:lpstr>
      <vt:lpstr>Wingdings</vt:lpstr>
      <vt:lpstr>Tema do Office</vt:lpstr>
      <vt:lpstr>TRANSFERENCIA DE TECNOLOGIA</vt:lpstr>
      <vt:lpstr>O PROCESSO DE  TRANSFERÊNCIA DE TECNOLOGIA  (TT)</vt:lpstr>
      <vt:lpstr>Transferência de tecnologia</vt:lpstr>
      <vt:lpstr>Apresentação do PowerPoint</vt:lpstr>
      <vt:lpstr>Desafios em TT  no Brasil </vt:lpstr>
      <vt:lpstr>Apresentação do PowerPoint</vt:lpstr>
      <vt:lpstr>Aspectos que interferem na escolha dos  mecanismos de TT - Horizonte do tempo e objetivo da transferência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Critérios para avaliação da tecnologia  a ser transferida</vt:lpstr>
      <vt:lpstr>Apresentação do PowerPoint</vt:lpstr>
      <vt:lpstr>Entendendo como uma empresa pode gerenciar o processo de TT </vt:lpstr>
      <vt:lpstr>Apresentação do PowerPoint</vt:lpstr>
      <vt:lpstr>Apresentação do PowerPoint</vt:lpstr>
      <vt:lpstr>Portal Inovação  - MCTIC </vt:lpstr>
      <vt:lpstr>MARCO LEGAL PARA  GESTÃO DA COOPERAÇÃO E TRANSFERENCIA DE TECNOLOGIA ( CEUIP-TT )?</vt:lpstr>
      <vt:lpstr>Marco Regulatório para Cooperação</vt:lpstr>
      <vt:lpstr>PESQUISA CONTRATADA E  LICENCIAMENTO</vt:lpstr>
      <vt:lpstr>Apresentação do PowerPoint</vt:lpstr>
      <vt:lpstr>Desenvolvimento em parceria ou licenciamento?</vt:lpstr>
      <vt:lpstr>Desenvolvimento em parceria ou licenciamento?</vt:lpstr>
      <vt:lpstr>FORMALIZANDO A T.T. –  OS CONTRATOS CEU</vt:lpstr>
      <vt:lpstr>FORMALIZANDO A T.T. –  CONTRATOS CEU</vt:lpstr>
      <vt:lpstr>FORMALIZANDO A T.T. –  CONTRATOS CEU</vt:lpstr>
      <vt:lpstr>Panorama Geral</vt:lpstr>
      <vt:lpstr>Para Concluir...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GSP</cp:lastModifiedBy>
  <cp:revision>285</cp:revision>
  <dcterms:created xsi:type="dcterms:W3CDTF">2011-02-15T13:13:19Z</dcterms:created>
  <dcterms:modified xsi:type="dcterms:W3CDTF">2020-03-13T18:46:39Z</dcterms:modified>
</cp:coreProperties>
</file>