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19"/>
  </p:notesMasterIdLst>
  <p:sldIdLst>
    <p:sldId id="343" r:id="rId2"/>
    <p:sldId id="301" r:id="rId3"/>
    <p:sldId id="302" r:id="rId4"/>
    <p:sldId id="336" r:id="rId5"/>
    <p:sldId id="344" r:id="rId6"/>
    <p:sldId id="311" r:id="rId7"/>
    <p:sldId id="347" r:id="rId8"/>
    <p:sldId id="305" r:id="rId9"/>
    <p:sldId id="306" r:id="rId10"/>
    <p:sldId id="307" r:id="rId11"/>
    <p:sldId id="308" r:id="rId12"/>
    <p:sldId id="309" r:id="rId13"/>
    <p:sldId id="345" r:id="rId14"/>
    <p:sldId id="310" r:id="rId15"/>
    <p:sldId id="335" r:id="rId16"/>
    <p:sldId id="346" r:id="rId17"/>
    <p:sldId id="313" r:id="rId18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9E69F"/>
    <a:srgbClr val="00FFFF"/>
    <a:srgbClr val="669900"/>
    <a:srgbClr val="99CC00"/>
    <a:srgbClr val="CCFF33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0" autoAdjust="0"/>
    <p:restoredTop sz="94915" autoAdjust="0"/>
  </p:normalViewPr>
  <p:slideViewPr>
    <p:cSldViewPr>
      <p:cViewPr varScale="1">
        <p:scale>
          <a:sx n="104" d="100"/>
          <a:sy n="104" d="100"/>
        </p:scale>
        <p:origin x="114" y="354"/>
      </p:cViewPr>
      <p:guideLst>
        <p:guide orient="horz" pos="216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17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DFFE5D-4341-4D05-A0D7-4EC2CDD0F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56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9C65A9-792B-4016-8396-D3E4C16617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CBE7-4DBD-459F-8352-CCAEE97AFE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Elipse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04BD-77A5-4CEE-9783-CD38183E09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188D-D5EB-4F0D-9DED-C9E9AC25D3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0F6DC5-8B0F-43A0-B95B-78F73B8D70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F70C-03B8-4783-8229-40D9D57EE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Elipse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7" name="Elipse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154AE8-6A9D-4A61-9797-B97813F78D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23F7-5B6D-417D-9789-DC605241D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C6857-0BFA-4BC1-90C9-C2A8055C58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D7F163-B0FD-4304-94EA-B0FECA686D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27FD-433B-4360-8D36-0104BF48F7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Elipse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3A5DF0-D34D-41EB-9EEB-0CFFA27D4C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>
            <a:extLst>
              <a:ext uri="{FF2B5EF4-FFF2-40B4-BE49-F238E27FC236}">
                <a16:creationId xmlns:a16="http://schemas.microsoft.com/office/drawing/2014/main" id="{32937CC8-1EF5-4B09-B7DC-17ACDA5B7F97}"/>
              </a:ext>
            </a:extLst>
          </p:cNvPr>
          <p:cNvSpPr txBox="1">
            <a:spLocks/>
          </p:cNvSpPr>
          <p:nvPr/>
        </p:nvSpPr>
        <p:spPr>
          <a:xfrm>
            <a:off x="767408" y="2492896"/>
            <a:ext cx="10657184" cy="3324225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Luiz Carlos de Sá-Rocha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Laboratório de Neuroimunologia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Laboratório de farmacologia e toxicologia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Departamento de Patologia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FMVZ – USP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Instituto nacional de ciência e tecnologia | inct | iii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Disciplina de neuro Farmacologia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Aplicada à Medicina Veterinária – 2020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B66B7DDF-A256-456F-B9F1-3F5D9BC697B6}"/>
              </a:ext>
            </a:extLst>
          </p:cNvPr>
          <p:cNvSpPr txBox="1">
            <a:spLocks/>
          </p:cNvSpPr>
          <p:nvPr/>
        </p:nvSpPr>
        <p:spPr>
          <a:xfrm>
            <a:off x="914400" y="908720"/>
            <a:ext cx="10363200" cy="10808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64C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Introdução: </a:t>
            </a:r>
            <a:r>
              <a:rPr lang="pt-BR" sz="5400" dirty="0" err="1">
                <a:solidFill>
                  <a:schemeClr val="tx1"/>
                </a:solidFill>
                <a:latin typeface="Cambria" panose="02040503050406030204" pitchFamily="18" charset="0"/>
              </a:rPr>
              <a:t>Neurofarmacologia</a:t>
            </a:r>
            <a:endParaRPr lang="pt-BR" sz="5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Parte 02</a:t>
            </a: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id="{CAB436CD-E42C-4840-8D6D-0F9B45F2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DC90836C-97DF-485B-96FD-D1C8526D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</p:spTree>
    <p:extLst>
      <p:ext uri="{BB962C8B-B14F-4D97-AF65-F5344CB8AC3E}">
        <p14:creationId xmlns:p14="http://schemas.microsoft.com/office/powerpoint/2010/main" val="294326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Diferentes formas com diferentes funções</a:t>
            </a:r>
          </a:p>
        </p:txBody>
      </p:sp>
      <p:pic>
        <p:nvPicPr>
          <p:cNvPr id="22531" name="Picture 2" descr="C:\DOCUME~1\LUIZCA~2\LOCALS~1\Temp\~im0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598" y="1615146"/>
            <a:ext cx="8538290" cy="380278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860904" y="5354307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A. Secreção - </a:t>
            </a:r>
            <a:r>
              <a:rPr lang="pt-B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S.N.A.</a:t>
            </a:r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Parassimpático</a:t>
            </a:r>
          </a:p>
          <a:p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B. Capacidade sensorial - S.N. Sensorial</a:t>
            </a:r>
          </a:p>
          <a:p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	            C. Controle da motricidade - S.N. Somático</a:t>
            </a:r>
          </a:p>
          <a:p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		                  D. Interconexões - S.N. Central (medula espinal)</a:t>
            </a:r>
          </a:p>
          <a:p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			                        E. Controle neuroendócrino - S.N. Central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166938" y="5072064"/>
            <a:ext cx="7929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Verdana" pitchFamily="34" charset="0"/>
                <a:ea typeface="Verdana" pitchFamily="34" charset="0"/>
                <a:cs typeface="Verdana" pitchFamily="34" charset="0"/>
              </a:rPr>
              <a:t>	    A  	       B   	              C   	 D  	                          E </a:t>
            </a:r>
          </a:p>
        </p:txBody>
      </p:sp>
      <p:sp>
        <p:nvSpPr>
          <p:cNvPr id="22535" name="CaixaDeTexto 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Diferentes estímulos com diferentes respostas</a:t>
            </a:r>
          </a:p>
        </p:txBody>
      </p:sp>
      <p:pic>
        <p:nvPicPr>
          <p:cNvPr id="23555" name="Picture 2" descr="C:\DOCUME~1\LUIZCA~2\LOCALS~1\Temp\~im00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938" y="1617287"/>
            <a:ext cx="8352175" cy="4573611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6" name="Text Box 28"/>
          <p:cNvSpPr txBox="1">
            <a:spLocks noChangeArrowheads="1"/>
          </p:cNvSpPr>
          <p:nvPr/>
        </p:nvSpPr>
        <p:spPr bwMode="auto">
          <a:xfrm>
            <a:off x="8912226" y="3116263"/>
            <a:ext cx="1089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Pouco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neuro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transmissor</a:t>
            </a:r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8928101" y="4119563"/>
            <a:ext cx="1089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Mais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neuro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transmissor</a:t>
            </a:r>
          </a:p>
        </p:txBody>
      </p: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8912226" y="5262563"/>
            <a:ext cx="1089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Muito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neuro</a:t>
            </a:r>
          </a:p>
          <a:p>
            <a:pPr algn="ctr"/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transmissor</a:t>
            </a:r>
          </a:p>
        </p:txBody>
      </p:sp>
      <p:sp>
        <p:nvSpPr>
          <p:cNvPr id="23560" name="CaixaDeTexto 9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Circuitos funcionais primários</a:t>
            </a:r>
          </a:p>
        </p:txBody>
      </p:sp>
      <p:pic>
        <p:nvPicPr>
          <p:cNvPr id="24579" name="Picture 2" descr="C:\DOCUME~1\LUIZCA~2\LOCALS~1\Temp\~im00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052" y="1611385"/>
            <a:ext cx="8382000" cy="380102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881189" y="5372101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Sinais sensitivos - S.N. Sensorial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		B. Sinais motores - S.N. Somático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					C. Ações musculares - Musculatura 							Estriada Esquelética</a:t>
            </a:r>
          </a:p>
        </p:txBody>
      </p:sp>
      <p:sp>
        <p:nvSpPr>
          <p:cNvPr id="24582" name="CaixaDeTexto 6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>
            <a:extLst>
              <a:ext uri="{FF2B5EF4-FFF2-40B4-BE49-F238E27FC236}">
                <a16:creationId xmlns:a16="http://schemas.microsoft.com/office/drawing/2014/main" id="{9B8A7E58-B7C6-412B-8B33-9BF8960F003D}"/>
              </a:ext>
            </a:extLst>
          </p:cNvPr>
          <p:cNvSpPr txBox="1">
            <a:spLocks/>
          </p:cNvSpPr>
          <p:nvPr/>
        </p:nvSpPr>
        <p:spPr>
          <a:xfrm>
            <a:off x="767408" y="2492896"/>
            <a:ext cx="10657184" cy="3324225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Luiz Carlos de Sá-Rocha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Laboratório de Neuroimunologia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Laboratório de farmacologia e toxicologia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Departamento de Patologia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FMVZ – USP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Instituto nacional de ciência e tecnologia | inct | iii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Disciplina de neuro Farmacologia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Aplicada à Medicina Veterinária – 2020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7542297-7B45-477F-AAB2-37D6F2481EC5}"/>
              </a:ext>
            </a:extLst>
          </p:cNvPr>
          <p:cNvSpPr txBox="1">
            <a:spLocks/>
          </p:cNvSpPr>
          <p:nvPr/>
        </p:nvSpPr>
        <p:spPr>
          <a:xfrm>
            <a:off x="914400" y="908720"/>
            <a:ext cx="10363200" cy="10808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64C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Introdução: </a:t>
            </a:r>
            <a:r>
              <a:rPr lang="pt-BR" sz="5400" dirty="0" err="1">
                <a:solidFill>
                  <a:schemeClr val="tx1"/>
                </a:solidFill>
                <a:latin typeface="Cambria" panose="02040503050406030204" pitchFamily="18" charset="0"/>
              </a:rPr>
              <a:t>Neurofarmacologia</a:t>
            </a:r>
            <a:endParaRPr lang="pt-BR" sz="5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Parte 03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94E7A117-BC96-4345-81C6-31F6647F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A869B35C-1AFC-4A7E-B5AD-C966000C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</p:spTree>
    <p:extLst>
      <p:ext uri="{BB962C8B-B14F-4D97-AF65-F5344CB8AC3E}">
        <p14:creationId xmlns:p14="http://schemas.microsoft.com/office/powerpoint/2010/main" val="264830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Vias </a:t>
            </a:r>
            <a:r>
              <a:rPr lang="pt-BR" sz="3200" dirty="0" err="1"/>
              <a:t>noradrenérgicas</a:t>
            </a:r>
            <a:r>
              <a:rPr lang="pt-BR" sz="3200" dirty="0"/>
              <a:t> ligadas à resposta estressora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544050" y="3698875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544050" y="4308475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4" descr="C:\DOCUME~1\LUIZCA~2\LOCALS~1\Temp\~im0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625601"/>
            <a:ext cx="7539038" cy="41259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9925" y="47688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209925" y="53022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810375" y="3268663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953250" y="4411663"/>
            <a:ext cx="6096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89650" y="4616450"/>
            <a:ext cx="5334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089650" y="5226050"/>
            <a:ext cx="5334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480551" y="2659064"/>
            <a:ext cx="1000125" cy="738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Estímulo </a:t>
            </a:r>
          </a:p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periferia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678988" y="3775076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1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962776" y="3268664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242051" y="530225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3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292475" y="484505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latin typeface="Comic Sans MS" pitchFamily="66" charset="0"/>
              </a:rPr>
              <a:t>4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672638" y="4384676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105651" y="4471989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242051" y="469265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86125" y="537845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62289" y="6072189"/>
            <a:ext cx="639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B. Via - Projeções A1 do Tronco Cerebral -&gt; Hipotálamo -&gt; Amígdala -&gt; outras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854200" y="5786439"/>
            <a:ext cx="5900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Via - Medula -&gt; “Locus ceruleus” -&gt; Hipotálamo -&gt; Amígdala -&gt; outras</a:t>
            </a:r>
          </a:p>
        </p:txBody>
      </p:sp>
      <p:sp>
        <p:nvSpPr>
          <p:cNvPr id="25624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Circuitos que liberam glicocorticóides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1200" y="4214813"/>
            <a:ext cx="762000" cy="1676400"/>
            <a:chOff x="1344" y="2880"/>
            <a:chExt cx="480" cy="1056"/>
          </a:xfrm>
        </p:grpSpPr>
        <p:sp>
          <p:nvSpPr>
            <p:cNvPr id="26681" name="Oval 3"/>
            <p:cNvSpPr>
              <a:spLocks noChangeArrowheads="1"/>
            </p:cNvSpPr>
            <p:nvPr/>
          </p:nvSpPr>
          <p:spPr bwMode="auto">
            <a:xfrm>
              <a:off x="1344" y="3456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82" name="Line 4"/>
            <p:cNvSpPr>
              <a:spLocks noChangeShapeType="1"/>
            </p:cNvSpPr>
            <p:nvPr/>
          </p:nvSpPr>
          <p:spPr bwMode="auto">
            <a:xfrm>
              <a:off x="1584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"/>
            <p:cNvSpPr>
              <a:spLocks noChangeShapeType="1"/>
            </p:cNvSpPr>
            <p:nvPr/>
          </p:nvSpPr>
          <p:spPr bwMode="auto">
            <a:xfrm>
              <a:off x="1344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81200" y="1666875"/>
            <a:ext cx="76200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9" name="Line 10"/>
          <p:cNvSpPr>
            <a:spLocks noChangeShapeType="1"/>
          </p:cNvSpPr>
          <p:nvPr/>
        </p:nvSpPr>
        <p:spPr bwMode="auto">
          <a:xfrm>
            <a:off x="4095750" y="3500438"/>
            <a:ext cx="1214438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092325" y="1906589"/>
            <a:ext cx="55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GLU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3141663"/>
            <a:ext cx="762000" cy="762000"/>
            <a:chOff x="864" y="2016"/>
            <a:chExt cx="480" cy="480"/>
          </a:xfrm>
        </p:grpSpPr>
        <p:sp>
          <p:nvSpPr>
            <p:cNvPr id="26679" name="Oval 14"/>
            <p:cNvSpPr>
              <a:spLocks noChangeArrowheads="1"/>
            </p:cNvSpPr>
            <p:nvPr/>
          </p:nvSpPr>
          <p:spPr bwMode="auto">
            <a:xfrm>
              <a:off x="864" y="2016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80" name="Text Box 17"/>
            <p:cNvSpPr txBox="1">
              <a:spLocks noChangeArrowheads="1"/>
            </p:cNvSpPr>
            <p:nvPr/>
          </p:nvSpPr>
          <p:spPr bwMode="auto">
            <a:xfrm>
              <a:off x="883" y="2157"/>
              <a:ext cx="4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GABA</a:t>
              </a:r>
            </a:p>
          </p:txBody>
        </p:sp>
      </p:grp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2020889" y="5348289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GABA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738813" y="1643063"/>
            <a:ext cx="762000" cy="7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5853113" y="1754189"/>
            <a:ext cx="53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</a:p>
          <a:p>
            <a:pPr algn="ctr"/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N.P.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29279" y="5149224"/>
            <a:ext cx="762000" cy="762000"/>
            <a:chOff x="3504" y="3408"/>
            <a:chExt cx="480" cy="480"/>
          </a:xfrm>
          <a:solidFill>
            <a:schemeClr val="bg1">
              <a:lumMod val="85000"/>
            </a:schemeClr>
          </a:solidFill>
        </p:grpSpPr>
        <p:sp>
          <p:nvSpPr>
            <p:cNvPr id="29" name="Oval 26"/>
            <p:cNvSpPr>
              <a:spLocks noChangeArrowheads="1"/>
            </p:cNvSpPr>
            <p:nvPr/>
          </p:nvSpPr>
          <p:spPr bwMode="auto">
            <a:xfrm rot="10800000">
              <a:off x="3504" y="3408"/>
              <a:ext cx="480" cy="48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pt-B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568" y="3552"/>
              <a:ext cx="350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GLU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426076" y="3022600"/>
            <a:ext cx="3813175" cy="1371600"/>
            <a:chOff x="2784" y="1824"/>
            <a:chExt cx="2402" cy="864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784" y="1824"/>
              <a:ext cx="1968" cy="864"/>
              <a:chOff x="3264" y="1824"/>
              <a:chExt cx="1968" cy="864"/>
            </a:xfrm>
          </p:grpSpPr>
          <p:sp>
            <p:nvSpPr>
              <p:cNvPr id="26676" name="Oval 32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12" cy="8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677" name="Line 33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Line 34"/>
              <p:cNvSpPr>
                <a:spLocks noChangeShapeType="1"/>
              </p:cNvSpPr>
              <p:nvPr/>
            </p:nvSpPr>
            <p:spPr bwMode="auto">
              <a:xfrm>
                <a:off x="5232" y="20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4" name="Text Box 35"/>
            <p:cNvSpPr txBox="1">
              <a:spLocks noChangeArrowheads="1"/>
            </p:cNvSpPr>
            <p:nvPr/>
          </p:nvSpPr>
          <p:spPr bwMode="auto">
            <a:xfrm>
              <a:off x="4848" y="1945"/>
              <a:ext cx="3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u="sng">
                  <a:latin typeface="Verdana" pitchFamily="34" charset="0"/>
                  <a:ea typeface="Verdana" pitchFamily="34" charset="0"/>
                  <a:cs typeface="Verdana" pitchFamily="34" charset="0"/>
                </a:rPr>
                <a:t>CRF</a:t>
              </a:r>
            </a:p>
          </p:txBody>
        </p:sp>
        <p:sp>
          <p:nvSpPr>
            <p:cNvPr id="26675" name="Text Box 36"/>
            <p:cNvSpPr txBox="1">
              <a:spLocks noChangeArrowheads="1"/>
            </p:cNvSpPr>
            <p:nvPr/>
          </p:nvSpPr>
          <p:spPr bwMode="auto">
            <a:xfrm>
              <a:off x="3055" y="2148"/>
              <a:ext cx="3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u="sng">
                  <a:latin typeface="Verdana" pitchFamily="34" charset="0"/>
                  <a:ea typeface="Verdana" pitchFamily="34" charset="0"/>
                  <a:cs typeface="Verdana" pitchFamily="34" charset="0"/>
                </a:rPr>
                <a:t>PVN</a:t>
              </a:r>
            </a:p>
          </p:txBody>
        </p:sp>
      </p:grpSp>
      <p:sp>
        <p:nvSpPr>
          <p:cNvPr id="26637" name="AutoShape 37"/>
          <p:cNvSpPr>
            <a:spLocks noChangeArrowheads="1"/>
          </p:cNvSpPr>
          <p:nvPr/>
        </p:nvSpPr>
        <p:spPr bwMode="auto">
          <a:xfrm>
            <a:off x="8747125" y="479425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8" name="AutoShape 38"/>
          <p:cNvSpPr>
            <a:spLocks noChangeArrowheads="1"/>
          </p:cNvSpPr>
          <p:nvPr/>
        </p:nvSpPr>
        <p:spPr bwMode="auto">
          <a:xfrm>
            <a:off x="8739188" y="3592513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9" name="Text Box 39"/>
          <p:cNvSpPr txBox="1">
            <a:spLocks noChangeArrowheads="1"/>
          </p:cNvSpPr>
          <p:nvPr/>
        </p:nvSpPr>
        <p:spPr bwMode="auto">
          <a:xfrm>
            <a:off x="8167688" y="5589589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u="sng">
                <a:latin typeface="Verdana" pitchFamily="34" charset="0"/>
                <a:ea typeface="Verdana" pitchFamily="34" charset="0"/>
                <a:cs typeface="Verdana" pitchFamily="34" charset="0"/>
              </a:rPr>
              <a:t>Corticosteróides</a:t>
            </a:r>
          </a:p>
        </p:txBody>
      </p:sp>
      <p:sp>
        <p:nvSpPr>
          <p:cNvPr id="26640" name="Text Box 40"/>
          <p:cNvSpPr txBox="1">
            <a:spLocks noChangeArrowheads="1"/>
          </p:cNvSpPr>
          <p:nvPr/>
        </p:nvSpPr>
        <p:spPr bwMode="auto">
          <a:xfrm>
            <a:off x="8631238" y="4357689"/>
            <a:ext cx="67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u="sng">
                <a:latin typeface="Verdana" pitchFamily="34" charset="0"/>
                <a:ea typeface="Verdana" pitchFamily="34" charset="0"/>
                <a:cs typeface="Verdana" pitchFamily="34" charset="0"/>
              </a:rPr>
              <a:t>ACTH</a:t>
            </a:r>
          </a:p>
        </p:txBody>
      </p:sp>
      <p:sp>
        <p:nvSpPr>
          <p:cNvPr id="26641" name="Text Box 42"/>
          <p:cNvSpPr txBox="1">
            <a:spLocks noChangeArrowheads="1"/>
          </p:cNvSpPr>
          <p:nvPr/>
        </p:nvSpPr>
        <p:spPr bwMode="auto">
          <a:xfrm>
            <a:off x="3044826" y="1681163"/>
            <a:ext cx="1839913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inibitório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Córtex pré frontal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2 - Subiculum</a:t>
            </a:r>
          </a:p>
        </p:txBody>
      </p:sp>
      <p:sp>
        <p:nvSpPr>
          <p:cNvPr id="26642" name="Text Box 43"/>
          <p:cNvSpPr txBox="1">
            <a:spLocks noChangeArrowheads="1"/>
          </p:cNvSpPr>
          <p:nvPr/>
        </p:nvSpPr>
        <p:spPr bwMode="auto">
          <a:xfrm>
            <a:off x="5576889" y="43307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43" name="Text Box 44"/>
          <p:cNvSpPr txBox="1">
            <a:spLocks noChangeArrowheads="1"/>
          </p:cNvSpPr>
          <p:nvPr/>
        </p:nvSpPr>
        <p:spPr bwMode="auto">
          <a:xfrm>
            <a:off x="2209801" y="2763839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44" name="Text Box 45"/>
          <p:cNvSpPr txBox="1">
            <a:spLocks noChangeArrowheads="1"/>
          </p:cNvSpPr>
          <p:nvPr/>
        </p:nvSpPr>
        <p:spPr bwMode="auto">
          <a:xfrm>
            <a:off x="2228851" y="3929064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5" name="Text Box 46"/>
          <p:cNvSpPr txBox="1">
            <a:spLocks noChangeArrowheads="1"/>
          </p:cNvSpPr>
          <p:nvPr/>
        </p:nvSpPr>
        <p:spPr bwMode="auto">
          <a:xfrm>
            <a:off x="5019676" y="33782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6" name="Text Box 47"/>
          <p:cNvSpPr txBox="1">
            <a:spLocks noChangeArrowheads="1"/>
          </p:cNvSpPr>
          <p:nvPr/>
        </p:nvSpPr>
        <p:spPr bwMode="auto">
          <a:xfrm>
            <a:off x="5381626" y="53340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7" name="Text Box 48"/>
          <p:cNvSpPr txBox="1">
            <a:spLocks noChangeArrowheads="1"/>
          </p:cNvSpPr>
          <p:nvPr/>
        </p:nvSpPr>
        <p:spPr bwMode="auto">
          <a:xfrm>
            <a:off x="5110163" y="371475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8" name="Text Box 49"/>
          <p:cNvSpPr txBox="1">
            <a:spLocks noChangeArrowheads="1"/>
          </p:cNvSpPr>
          <p:nvPr/>
        </p:nvSpPr>
        <p:spPr bwMode="auto">
          <a:xfrm>
            <a:off x="5110163" y="3071814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9" name="Text Box 50"/>
          <p:cNvSpPr txBox="1">
            <a:spLocks noChangeArrowheads="1"/>
          </p:cNvSpPr>
          <p:nvPr/>
        </p:nvSpPr>
        <p:spPr bwMode="auto">
          <a:xfrm>
            <a:off x="2500313" y="381000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0" name="Text Box 51"/>
          <p:cNvSpPr txBox="1">
            <a:spLocks noChangeArrowheads="1"/>
          </p:cNvSpPr>
          <p:nvPr/>
        </p:nvSpPr>
        <p:spPr bwMode="auto">
          <a:xfrm>
            <a:off x="1966913" y="381000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1" name="Text Box 52"/>
          <p:cNvSpPr txBox="1">
            <a:spLocks noChangeArrowheads="1"/>
          </p:cNvSpPr>
          <p:nvPr/>
        </p:nvSpPr>
        <p:spPr bwMode="auto">
          <a:xfrm>
            <a:off x="2520951" y="2906714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2" name="Text Box 53"/>
          <p:cNvSpPr txBox="1">
            <a:spLocks noChangeArrowheads="1"/>
          </p:cNvSpPr>
          <p:nvPr/>
        </p:nvSpPr>
        <p:spPr bwMode="auto">
          <a:xfrm>
            <a:off x="1928814" y="2906714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3" name="Text Box 54"/>
          <p:cNvSpPr txBox="1">
            <a:spLocks noChangeArrowheads="1"/>
          </p:cNvSpPr>
          <p:nvPr/>
        </p:nvSpPr>
        <p:spPr bwMode="auto">
          <a:xfrm>
            <a:off x="5534026" y="56388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4" name="Text Box 55"/>
          <p:cNvSpPr txBox="1">
            <a:spLocks noChangeArrowheads="1"/>
          </p:cNvSpPr>
          <p:nvPr/>
        </p:nvSpPr>
        <p:spPr bwMode="auto">
          <a:xfrm>
            <a:off x="5524501" y="5000626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5" name="Text Box 56"/>
          <p:cNvSpPr txBox="1">
            <a:spLocks noChangeArrowheads="1"/>
          </p:cNvSpPr>
          <p:nvPr/>
        </p:nvSpPr>
        <p:spPr bwMode="auto">
          <a:xfrm>
            <a:off x="3133725" y="5276851"/>
            <a:ext cx="16383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excitatório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amígdala</a:t>
            </a:r>
          </a:p>
        </p:txBody>
      </p:sp>
      <p:sp>
        <p:nvSpPr>
          <p:cNvPr id="26656" name="Text Box 57"/>
          <p:cNvSpPr txBox="1">
            <a:spLocks noChangeArrowheads="1"/>
          </p:cNvSpPr>
          <p:nvPr/>
        </p:nvSpPr>
        <p:spPr bwMode="auto">
          <a:xfrm>
            <a:off x="5957889" y="44069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7" name="Text Box 58"/>
          <p:cNvSpPr txBox="1">
            <a:spLocks noChangeArrowheads="1"/>
          </p:cNvSpPr>
          <p:nvPr/>
        </p:nvSpPr>
        <p:spPr bwMode="auto">
          <a:xfrm>
            <a:off x="6362701" y="43307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8" name="Text Box 59"/>
          <p:cNvSpPr txBox="1">
            <a:spLocks noChangeArrowheads="1"/>
          </p:cNvSpPr>
          <p:nvPr/>
        </p:nvSpPr>
        <p:spPr bwMode="auto">
          <a:xfrm>
            <a:off x="5957889" y="26574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9" name="Text Box 60"/>
          <p:cNvSpPr txBox="1">
            <a:spLocks noChangeArrowheads="1"/>
          </p:cNvSpPr>
          <p:nvPr/>
        </p:nvSpPr>
        <p:spPr bwMode="auto">
          <a:xfrm>
            <a:off x="6362701" y="28098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60" name="Text Box 61"/>
          <p:cNvSpPr txBox="1">
            <a:spLocks noChangeArrowheads="1"/>
          </p:cNvSpPr>
          <p:nvPr/>
        </p:nvSpPr>
        <p:spPr bwMode="auto">
          <a:xfrm>
            <a:off x="5500689" y="28098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61" name="Text Box 62"/>
          <p:cNvSpPr txBox="1">
            <a:spLocks noChangeArrowheads="1"/>
          </p:cNvSpPr>
          <p:nvPr/>
        </p:nvSpPr>
        <p:spPr bwMode="auto">
          <a:xfrm>
            <a:off x="7685089" y="1692275"/>
            <a:ext cx="16398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excitatório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tronco cerebral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A2, C1, C2, C3</a:t>
            </a:r>
          </a:p>
        </p:txBody>
      </p:sp>
      <p:cxnSp>
        <p:nvCxnSpPr>
          <p:cNvPr id="66" name="Conector reto 65"/>
          <p:cNvCxnSpPr>
            <a:stCxn id="26679" idx="6"/>
          </p:cNvCxnSpPr>
          <p:nvPr/>
        </p:nvCxnSpPr>
        <p:spPr>
          <a:xfrm flipV="1">
            <a:off x="2743200" y="3500439"/>
            <a:ext cx="220980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rot="5400000">
            <a:off x="4880769" y="5501481"/>
            <a:ext cx="857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9" idx="4"/>
          </p:cNvCxnSpPr>
          <p:nvPr/>
        </p:nvCxnSpPr>
        <p:spPr>
          <a:xfrm rot="16200000" flipH="1">
            <a:off x="2228850" y="2562225"/>
            <a:ext cx="28575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1952626" y="2714625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rot="16200000" flipH="1">
            <a:off x="5997575" y="2562225"/>
            <a:ext cx="28575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721351" y="2714625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rot="5400000">
            <a:off x="4558507" y="3536157"/>
            <a:ext cx="787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endCxn id="29" idx="4"/>
          </p:cNvCxnSpPr>
          <p:nvPr/>
        </p:nvCxnSpPr>
        <p:spPr>
          <a:xfrm rot="16200000" flipH="1">
            <a:off x="5921376" y="4960938"/>
            <a:ext cx="363537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5684838" y="4786314"/>
            <a:ext cx="857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2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63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2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Vias dopaminérgicas no corpo estriado</a:t>
            </a:r>
          </a:p>
        </p:txBody>
      </p:sp>
      <p:pic>
        <p:nvPicPr>
          <p:cNvPr id="27651" name="Picture 2" descr="C:\DOCUME~1\LUIZCA~2\LOCALS~1\Temp\~im00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1" y="2262188"/>
            <a:ext cx="3959225" cy="32496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2" name="Picture 3" descr="C:\DOCUME~1\LUIZCA~2\LOCALS~1\Temp\~im001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9" y="2260601"/>
            <a:ext cx="3959225" cy="33321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14513" y="1414464"/>
            <a:ext cx="2209800" cy="9429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Via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Nigro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Estriatal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305550" y="1419226"/>
            <a:ext cx="2209800" cy="9382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Via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Nigro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Estriatal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810001" y="3557588"/>
            <a:ext cx="714375" cy="1219200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Comic Sans MS" pitchFamily="66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8382001" y="2490788"/>
            <a:ext cx="714375" cy="1219200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Comic Sans MS" pitchFamily="66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24063" y="2643188"/>
            <a:ext cx="16764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57964" y="2500314"/>
            <a:ext cx="1538287" cy="2071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28800" y="5724526"/>
            <a:ext cx="666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Vias Dopaminérgicas que saem da Substância Nigra para outras áreas cerebrais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95689" y="6010276"/>
            <a:ext cx="2351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B. Vias não Dopaminérgicas</a:t>
            </a: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 animBg="1"/>
      <p:bldP spid="14" grpId="0" autoUpdateAnimBg="0"/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Sinapse / Comunicação química</a:t>
            </a:r>
          </a:p>
        </p:txBody>
      </p:sp>
      <p:pic>
        <p:nvPicPr>
          <p:cNvPr id="16387" name="Picture 1026" descr="C:\DOCUME~1\LUIZCA~2\LOCALS~1\Temp\~im0006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7402" y="1597127"/>
            <a:ext cx="8534366" cy="4582989"/>
          </a:xfrm>
          <a:noFill/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238625" y="5322888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Potencial de ação e influxo de Ca</a:t>
            </a:r>
            <a:r>
              <a:rPr lang="pt-BR" sz="1200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++  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através dos canais específicos.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2 - Entrada de Ca</a:t>
            </a:r>
            <a:r>
              <a:rPr lang="pt-BR" sz="1200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++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 e fusão das vesículas pré-sinápticas.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3 - Liberação do neurotransmissor e ação em receptores pós-sinápticos.</a:t>
            </a:r>
          </a:p>
        </p:txBody>
      </p:sp>
      <p:sp>
        <p:nvSpPr>
          <p:cNvPr id="16390" name="CaixaDeTexto 6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Diferentes tipos de receptores</a:t>
            </a:r>
          </a:p>
        </p:txBody>
      </p:sp>
      <p:pic>
        <p:nvPicPr>
          <p:cNvPr id="17411" name="Picture 2" descr="C:\DOCUME~1\LUIZCA~2\LOCALS~1\Temp\~im0007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0136" y="1596379"/>
            <a:ext cx="8210320" cy="4624373"/>
          </a:xfrm>
          <a:noFill/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73364" y="1681164"/>
            <a:ext cx="1722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Canais iônicos.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613526" y="1666875"/>
            <a:ext cx="2652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Metabotrópicos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Segundos mensageiros.</a:t>
            </a:r>
          </a:p>
        </p:txBody>
      </p:sp>
      <p:sp>
        <p:nvSpPr>
          <p:cNvPr id="17415" name="CaixaDeTexto 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Receptor Nicotínico / Junção </a:t>
            </a:r>
            <a:r>
              <a:rPr lang="pt-BR" dirty="0" err="1"/>
              <a:t>Neuro-Muscular</a:t>
            </a:r>
            <a:endParaRPr lang="pt-BR" dirty="0"/>
          </a:p>
        </p:txBody>
      </p:sp>
      <p:pic>
        <p:nvPicPr>
          <p:cNvPr id="18435" name="Picture 2" descr="C:\DOCUME~1\LUIZCA~2\LOCALS~1\Temp\~im0010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982" y="1595090"/>
            <a:ext cx="8694562" cy="4514868"/>
          </a:xfrm>
          <a:noFill/>
          <a:ln w="57150">
            <a:solidFill>
              <a:schemeClr val="bg2"/>
            </a:solidFill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989139" y="1785938"/>
            <a:ext cx="3552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1. Cinco proteínas compõem o receptor nicotínico da J.N.M..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2. O neurotransmissor (acetilcolina) liga-se nas sub-unidades 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 (ABERTURA)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3. Entrada de Na</a:t>
            </a:r>
            <a:r>
              <a:rPr lang="pt-BR" sz="1200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 e saída de K</a:t>
            </a:r>
            <a:r>
              <a:rPr lang="pt-BR" sz="1200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8438" name="CaixaDeTexto 6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1730375" y="2608263"/>
            <a:ext cx="8724900" cy="857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Sistemas de transdução de sinais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66938" y="16430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Sinal externo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81500" y="16430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Noradrenalina</a:t>
            </a: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67438" y="16430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Acetilcolina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8382000" y="16430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Histamina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2166938" y="2428876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Receptor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381500" y="2428876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Receptor </a:t>
            </a:r>
            <a:r>
              <a:rPr lang="el-GR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</a:t>
            </a:r>
            <a:r>
              <a:rPr lang="pt-BR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-adrenérgico</a:t>
            </a:r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67438" y="2428876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Receptor </a:t>
            </a: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muscarínico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8382000" y="2428876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Receptor histaminérgico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2166938" y="45005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Segundo mensageiro</a:t>
            </a:r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4381500" y="45005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</a:t>
            </a:r>
            <a:r>
              <a:rPr lang="pt-BR" sz="1800" baseline="-25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ciclíco</a:t>
            </a:r>
            <a:endParaRPr lang="pt-BR" baseline="-25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382000" y="4500564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Ácido</a:t>
            </a:r>
          </a:p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Aracdônico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2166938" y="4929189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Segundo efetor</a:t>
            </a:r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4381500" y="4929189"/>
            <a:ext cx="1428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</a:t>
            </a:r>
            <a:r>
              <a:rPr lang="pt-BR" sz="1100" baseline="-25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ciclico</a:t>
            </a:r>
            <a:endParaRPr lang="pt-BR" sz="1100" baseline="-25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Proteína </a:t>
            </a:r>
            <a:r>
              <a:rPr lang="pt-BR" sz="11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kinase</a:t>
            </a:r>
            <a:r>
              <a:rPr lang="pt-BR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095501" y="3214689"/>
            <a:ext cx="78581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Transdutor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238625" y="3214689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pt-BR" baseline="-25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024563" y="3214689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pt-BR" baseline="-25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endParaRPr lang="pt-B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24813" y="3214689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878139" y="3214689"/>
            <a:ext cx="8604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Efetor primário</a:t>
            </a:r>
            <a:endParaRPr lang="pt-BR" sz="900" dirty="0"/>
          </a:p>
        </p:txBody>
      </p:sp>
      <p:sp>
        <p:nvSpPr>
          <p:cNvPr id="25" name="Retângulo 24"/>
          <p:cNvSpPr/>
          <p:nvPr/>
        </p:nvSpPr>
        <p:spPr>
          <a:xfrm>
            <a:off x="5102225" y="3214689"/>
            <a:ext cx="8509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Adenil-ciclase</a:t>
            </a:r>
            <a:endParaRPr lang="pt-B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869113" y="3214689"/>
            <a:ext cx="8699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Fosfo-lipase</a:t>
            </a: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9097963" y="3214689"/>
            <a:ext cx="9271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Fosfo-lipase</a:t>
            </a: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</a:t>
            </a:r>
            <a:r>
              <a:rPr lang="pt-BR" sz="1200" baseline="-25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38" name="Seta para baixo 37"/>
          <p:cNvSpPr/>
          <p:nvPr/>
        </p:nvSpPr>
        <p:spPr>
          <a:xfrm>
            <a:off x="2414589" y="2071688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Seta para baixo 38"/>
          <p:cNvSpPr/>
          <p:nvPr/>
        </p:nvSpPr>
        <p:spPr>
          <a:xfrm>
            <a:off x="4595814" y="2071688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Seta para baixo 39"/>
          <p:cNvSpPr/>
          <p:nvPr/>
        </p:nvSpPr>
        <p:spPr>
          <a:xfrm>
            <a:off x="6391276" y="2071688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Seta para baixo 40"/>
          <p:cNvSpPr/>
          <p:nvPr/>
        </p:nvSpPr>
        <p:spPr>
          <a:xfrm>
            <a:off x="8596314" y="2071688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Seta para baixo 41"/>
          <p:cNvSpPr/>
          <p:nvPr/>
        </p:nvSpPr>
        <p:spPr>
          <a:xfrm>
            <a:off x="8596314" y="2857500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Seta para baixo 42"/>
          <p:cNvSpPr/>
          <p:nvPr/>
        </p:nvSpPr>
        <p:spPr>
          <a:xfrm>
            <a:off x="6381751" y="2857500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Seta para baixo 43"/>
          <p:cNvSpPr/>
          <p:nvPr/>
        </p:nvSpPr>
        <p:spPr>
          <a:xfrm>
            <a:off x="4595814" y="2857500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Seta para baixo 44"/>
          <p:cNvSpPr/>
          <p:nvPr/>
        </p:nvSpPr>
        <p:spPr>
          <a:xfrm>
            <a:off x="2381251" y="2857500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Seta para baixo 46"/>
          <p:cNvSpPr/>
          <p:nvPr/>
        </p:nvSpPr>
        <p:spPr>
          <a:xfrm>
            <a:off x="2381251" y="3643313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Seta para baixo 47"/>
          <p:cNvSpPr/>
          <p:nvPr/>
        </p:nvSpPr>
        <p:spPr>
          <a:xfrm>
            <a:off x="4595814" y="3643313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Seta para baixo 48"/>
          <p:cNvSpPr/>
          <p:nvPr/>
        </p:nvSpPr>
        <p:spPr>
          <a:xfrm>
            <a:off x="6381751" y="3643313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Seta para baixo 49"/>
          <p:cNvSpPr/>
          <p:nvPr/>
        </p:nvSpPr>
        <p:spPr>
          <a:xfrm>
            <a:off x="8596314" y="3643313"/>
            <a:ext cx="1000125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6024563" y="4500564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</a:t>
            </a:r>
            <a:r>
              <a:rPr lang="pt-BR" baseline="-25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888163" y="4500564"/>
            <a:ext cx="8509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Diacil-glicerol</a:t>
            </a:r>
            <a:endParaRPr lang="pt-B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6024563" y="4929189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Liberação de Ca</a:t>
            </a:r>
            <a:r>
              <a:rPr lang="pt-BR" sz="1100" baseline="30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888163" y="4929189"/>
            <a:ext cx="8509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Proteína </a:t>
            </a: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kinase</a:t>
            </a: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810500" y="4929189"/>
            <a:ext cx="857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5-</a:t>
            </a:r>
            <a:r>
              <a:rPr lang="pt-BR" sz="11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Lipoxi-genase</a:t>
            </a:r>
            <a:endParaRPr lang="pt-BR" sz="1100" baseline="30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8674100" y="4929189"/>
            <a:ext cx="8509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12Lipoxi-</a:t>
            </a: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genase</a:t>
            </a:r>
            <a:endParaRPr lang="pt-B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9521825" y="4929189"/>
            <a:ext cx="8509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Cicloxi-genase</a:t>
            </a:r>
            <a:endParaRPr lang="pt-B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00" name="Text Box 35"/>
          <p:cNvSpPr txBox="1">
            <a:spLocks noChangeArrowheads="1"/>
          </p:cNvSpPr>
          <p:nvPr/>
        </p:nvSpPr>
        <p:spPr bwMode="auto">
          <a:xfrm>
            <a:off x="2046289" y="5429250"/>
            <a:ext cx="7818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Diferentes receptores.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          B. Transdutores transmembrana.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	                    C. Efetores primários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		                              D. Segundos mensageiros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				                                        E. Efetores secundários</a:t>
            </a:r>
          </a:p>
        </p:txBody>
      </p:sp>
      <p:sp>
        <p:nvSpPr>
          <p:cNvPr id="19501" name="Text Box 35"/>
          <p:cNvSpPr txBox="1">
            <a:spLocks noChangeArrowheads="1"/>
          </p:cNvSpPr>
          <p:nvPr/>
        </p:nvSpPr>
        <p:spPr bwMode="auto">
          <a:xfrm>
            <a:off x="1876426" y="2295526"/>
            <a:ext cx="290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</a:p>
        </p:txBody>
      </p:sp>
      <p:sp>
        <p:nvSpPr>
          <p:cNvPr id="19502" name="Text Box 35"/>
          <p:cNvSpPr txBox="1">
            <a:spLocks noChangeArrowheads="1"/>
          </p:cNvSpPr>
          <p:nvPr/>
        </p:nvSpPr>
        <p:spPr bwMode="auto">
          <a:xfrm>
            <a:off x="1854201" y="3446463"/>
            <a:ext cx="290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</a:p>
        </p:txBody>
      </p:sp>
      <p:sp>
        <p:nvSpPr>
          <p:cNvPr id="19503" name="Text Box 35"/>
          <p:cNvSpPr txBox="1">
            <a:spLocks noChangeArrowheads="1"/>
          </p:cNvSpPr>
          <p:nvPr/>
        </p:nvSpPr>
        <p:spPr bwMode="auto">
          <a:xfrm>
            <a:off x="3676651" y="3455988"/>
            <a:ext cx="290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</a:p>
        </p:txBody>
      </p:sp>
      <p:sp>
        <p:nvSpPr>
          <p:cNvPr id="19504" name="Text Box 35"/>
          <p:cNvSpPr txBox="1">
            <a:spLocks noChangeArrowheads="1"/>
          </p:cNvSpPr>
          <p:nvPr/>
        </p:nvSpPr>
        <p:spPr bwMode="auto">
          <a:xfrm>
            <a:off x="1871663" y="4581526"/>
            <a:ext cx="30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9505" name="Text Box 35"/>
          <p:cNvSpPr txBox="1">
            <a:spLocks noChangeArrowheads="1"/>
          </p:cNvSpPr>
          <p:nvPr/>
        </p:nvSpPr>
        <p:spPr bwMode="auto">
          <a:xfrm>
            <a:off x="1881189" y="5010151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</a:p>
        </p:txBody>
      </p:sp>
      <p:sp>
        <p:nvSpPr>
          <p:cNvPr id="19507" name="CaixaDeTexto 6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59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3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Diferentes tipos de neurônios</a:t>
            </a:r>
          </a:p>
        </p:txBody>
      </p:sp>
      <p:pic>
        <p:nvPicPr>
          <p:cNvPr id="20483" name="Picture 2" descr="C:\DOCUME~1\LUIZCA~2\LOCALS~1\Temp\~im000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798" y="1619965"/>
            <a:ext cx="8623682" cy="4333447"/>
          </a:xfrm>
          <a:noFill/>
          <a:ln w="76200">
            <a:solidFill>
              <a:schemeClr val="bg2"/>
            </a:solidFill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130426" y="5957888"/>
            <a:ext cx="796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Verdana" pitchFamily="34" charset="0"/>
                <a:ea typeface="Verdana" pitchFamily="34" charset="0"/>
                <a:cs typeface="Verdana" pitchFamily="34" charset="0"/>
              </a:rPr>
              <a:t>A - Unipolar - comum nos insetos	B - Bipolar - existente na retina	C - Pseudo unipolar - raiz dorsal da 						medula espinal</a:t>
            </a:r>
          </a:p>
        </p:txBody>
      </p:sp>
      <p:sp>
        <p:nvSpPr>
          <p:cNvPr id="20486" name="CaixaDeTexto 10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164C6C"/>
                </a:solidFill>
              </a:rPr>
              <a:t>Diferentes tipos de neurônios / Multipolares</a:t>
            </a:r>
          </a:p>
        </p:txBody>
      </p:sp>
      <p:pic>
        <p:nvPicPr>
          <p:cNvPr id="21507" name="Picture 2" descr="C:\DOCUME~1\LUIZCA~2\LOCALS~1\Temp\~im00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4" y="1785938"/>
            <a:ext cx="7920037" cy="40370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095500" y="5857876"/>
            <a:ext cx="800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Verdana" pitchFamily="34" charset="0"/>
                <a:ea typeface="Verdana" pitchFamily="34" charset="0"/>
                <a:cs typeface="Verdana" pitchFamily="34" charset="0"/>
              </a:rPr>
              <a:t>D - Moto neurônio da medula espinal	Célula piramidal do hipocampo	Célula de Purkinje do cerebelo</a:t>
            </a:r>
          </a:p>
        </p:txBody>
      </p:sp>
      <p:sp>
        <p:nvSpPr>
          <p:cNvPr id="21510" name="CaixaDeTexto 6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1968</TotalTime>
  <Words>963</Words>
  <Application>Microsoft Office PowerPoint</Application>
  <PresentationFormat>Widescreen</PresentationFormat>
  <Paragraphs>192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Calibri</vt:lpstr>
      <vt:lpstr>Cambria</vt:lpstr>
      <vt:lpstr>Comic Sans MS</vt:lpstr>
      <vt:lpstr>Georgia</vt:lpstr>
      <vt:lpstr>Times New Roman</vt:lpstr>
      <vt:lpstr>Verdana</vt:lpstr>
      <vt:lpstr>Wingdings</vt:lpstr>
      <vt:lpstr>Wingdings 2</vt:lpstr>
      <vt:lpstr>Cívico</vt:lpstr>
      <vt:lpstr>Apresentação do PowerPoint</vt:lpstr>
      <vt:lpstr>Sinapse / Comunicação química</vt:lpstr>
      <vt:lpstr>Diferentes tipos de receptores</vt:lpstr>
      <vt:lpstr>Receptor Nicotínico / Junção Neuro-Muscular</vt:lpstr>
      <vt:lpstr>Apresentação do PowerPoint</vt:lpstr>
      <vt:lpstr>Sistemas de transdução de sinais</vt:lpstr>
      <vt:lpstr>Apresentação do PowerPoint</vt:lpstr>
      <vt:lpstr>Diferentes tipos de neurônios</vt:lpstr>
      <vt:lpstr>Diferentes tipos de neurônios / Multipolares</vt:lpstr>
      <vt:lpstr>Diferentes formas com diferentes funções</vt:lpstr>
      <vt:lpstr>Diferentes estímulos com diferentes respostas</vt:lpstr>
      <vt:lpstr>Circuitos funcionais primários</vt:lpstr>
      <vt:lpstr>Apresentação do PowerPoint</vt:lpstr>
      <vt:lpstr>Vias noradrenérgicas ligadas à resposta estressora</vt:lpstr>
      <vt:lpstr>Circuitos que liberam glicocorticóides</vt:lpstr>
      <vt:lpstr>Apresentação do PowerPoint</vt:lpstr>
      <vt:lpstr>Vias dopaminérgicas no corpo estriado</vt:lpstr>
    </vt:vector>
  </TitlesOfParts>
  <Company>FMVZ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Luiz Carlos</dc:creator>
  <cp:lastModifiedBy>Luiz Carlos Sá Rocha</cp:lastModifiedBy>
  <cp:revision>110</cp:revision>
  <dcterms:created xsi:type="dcterms:W3CDTF">2002-04-05T21:02:23Z</dcterms:created>
  <dcterms:modified xsi:type="dcterms:W3CDTF">2020-09-25T21:11:26Z</dcterms:modified>
</cp:coreProperties>
</file>