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80" r:id="rId22"/>
    <p:sldId id="281" r:id="rId23"/>
    <p:sldId id="276" r:id="rId24"/>
    <p:sldId id="277" r:id="rId25"/>
    <p:sldId id="278" r:id="rId26"/>
    <p:sldId id="279"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2"/>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B3634E-04EF-B343-B843-2AEB6084F0D5}" type="datetimeFigureOut">
              <a:rPr lang="pt-BR" smtClean="0"/>
              <a:t>12/06/2023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pt-BR"/>
              <a:t>Editar estilos de texto Mestre
Segundo nível
Terceiro nível
Quarto nível
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317518-E876-F749-8D4B-0C4560DDF2B0}" type="slidenum">
              <a:rPr lang="pt-BR" smtClean="0"/>
              <a:t>‹nº›</a:t>
            </a:fld>
            <a:endParaRPr lang="pt-BR"/>
          </a:p>
        </p:txBody>
      </p:sp>
    </p:spTree>
    <p:extLst>
      <p:ext uri="{BB962C8B-B14F-4D97-AF65-F5344CB8AC3E}">
        <p14:creationId xmlns:p14="http://schemas.microsoft.com/office/powerpoint/2010/main" val="3406562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A construção do argumento supõe uma crítica à tradição dos estudos antropológicos do parentesco. Tanto norte-americana quanto britânica, por extensão também francesa.</a:t>
            </a:r>
          </a:p>
          <a:p>
            <a:r>
              <a:rPr lang="pt-BR" dirty="0"/>
              <a:t>A crítica se consolidaria mais tarde, no livro de 1984.</a:t>
            </a:r>
          </a:p>
          <a:p>
            <a:endParaRPr lang="pt-BR" dirty="0"/>
          </a:p>
        </p:txBody>
      </p:sp>
      <p:sp>
        <p:nvSpPr>
          <p:cNvPr id="4" name="Espaço Reservado para Número de Slide 3"/>
          <p:cNvSpPr>
            <a:spLocks noGrp="1"/>
          </p:cNvSpPr>
          <p:nvPr>
            <p:ph type="sldNum" sz="quarter" idx="5"/>
          </p:nvPr>
        </p:nvSpPr>
        <p:spPr/>
        <p:txBody>
          <a:bodyPr/>
          <a:lstStyle/>
          <a:p>
            <a:fld id="{30317518-E876-F749-8D4B-0C4560DDF2B0}" type="slidenum">
              <a:rPr lang="pt-BR" smtClean="0"/>
              <a:t>5</a:t>
            </a:fld>
            <a:endParaRPr lang="pt-BR"/>
          </a:p>
        </p:txBody>
      </p:sp>
    </p:spTree>
    <p:extLst>
      <p:ext uri="{BB962C8B-B14F-4D97-AF65-F5344CB8AC3E}">
        <p14:creationId xmlns:p14="http://schemas.microsoft.com/office/powerpoint/2010/main" val="1404030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Cap. 1 De </a:t>
            </a:r>
            <a:r>
              <a:rPr lang="pt-BR" dirty="0" err="1"/>
              <a:t>Ancient</a:t>
            </a:r>
            <a:r>
              <a:rPr lang="pt-BR" dirty="0"/>
              <a:t> </a:t>
            </a:r>
            <a:r>
              <a:rPr lang="pt-BR" dirty="0" err="1"/>
              <a:t>Society</a:t>
            </a:r>
            <a:r>
              <a:rPr lang="pt-BR" dirty="0"/>
              <a:t> – algumas partes desse ponto de partida de Morgan</a:t>
            </a:r>
          </a:p>
          <a:p>
            <a:r>
              <a:rPr lang="pt-BR" sz="1200" b="0" i="0" kern="1200" dirty="0" err="1">
                <a:solidFill>
                  <a:schemeClr val="tx1"/>
                </a:solidFill>
                <a:effectLst/>
                <a:latin typeface="+mn-lt"/>
                <a:ea typeface="+mn-ea"/>
                <a:cs typeface="+mn-cs"/>
              </a:rPr>
              <a:t>Two</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Plans</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of</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Government</a:t>
            </a:r>
            <a:r>
              <a:rPr lang="pt-BR" sz="1200" b="0" i="0" kern="1200" dirty="0">
                <a:solidFill>
                  <a:schemeClr val="tx1"/>
                </a:solidFill>
                <a:effectLst/>
                <a:latin typeface="+mn-lt"/>
                <a:ea typeface="+mn-ea"/>
                <a:cs typeface="+mn-cs"/>
              </a:rPr>
              <a:t> — </a:t>
            </a:r>
            <a:r>
              <a:rPr lang="pt-BR" sz="1200" b="0" i="0" kern="1200" dirty="0" err="1">
                <a:solidFill>
                  <a:schemeClr val="tx1"/>
                </a:solidFill>
                <a:effectLst/>
                <a:latin typeface="+mn-lt"/>
                <a:ea typeface="+mn-ea"/>
                <a:cs typeface="+mn-cs"/>
              </a:rPr>
              <a:t>one</a:t>
            </a:r>
            <a:r>
              <a:rPr lang="pt-BR" sz="1200" b="0" i="0" kern="1200" dirty="0">
                <a:solidFill>
                  <a:schemeClr val="tx1"/>
                </a:solidFill>
                <a:effectLst/>
                <a:latin typeface="+mn-lt"/>
                <a:ea typeface="+mn-ea"/>
                <a:cs typeface="+mn-cs"/>
              </a:rPr>
              <a:t> Gentile </a:t>
            </a:r>
            <a:r>
              <a:rPr lang="pt-BR" sz="1200" b="0" i="0" kern="1200" dirty="0" err="1">
                <a:solidFill>
                  <a:schemeClr val="tx1"/>
                </a:solidFill>
                <a:effectLst/>
                <a:latin typeface="+mn-lt"/>
                <a:ea typeface="+mn-ea"/>
                <a:cs typeface="+mn-cs"/>
              </a:rPr>
              <a:t>and</a:t>
            </a:r>
            <a:r>
              <a:rPr lang="pt-BR" sz="1200" b="0" i="0" kern="1200" dirty="0">
                <a:solidFill>
                  <a:schemeClr val="tx1"/>
                </a:solidFill>
                <a:effectLst/>
                <a:latin typeface="+mn-lt"/>
                <a:ea typeface="+mn-ea"/>
                <a:cs typeface="+mn-cs"/>
              </a:rPr>
              <a:t> Social, </a:t>
            </a:r>
            <a:r>
              <a:rPr lang="pt-BR" sz="1200" b="0" i="0" kern="1200" dirty="0" err="1">
                <a:solidFill>
                  <a:schemeClr val="tx1"/>
                </a:solidFill>
                <a:effectLst/>
                <a:latin typeface="+mn-lt"/>
                <a:ea typeface="+mn-ea"/>
                <a:cs typeface="+mn-cs"/>
              </a:rPr>
              <a:t>giving</a:t>
            </a:r>
            <a:r>
              <a:rPr lang="pt-BR" sz="1200" b="0" i="0" kern="1200" dirty="0">
                <a:solidFill>
                  <a:schemeClr val="tx1"/>
                </a:solidFill>
                <a:effectLst/>
                <a:latin typeface="+mn-lt"/>
                <a:ea typeface="+mn-ea"/>
                <a:cs typeface="+mn-cs"/>
              </a:rPr>
              <a:t> a </a:t>
            </a:r>
            <a:r>
              <a:rPr lang="pt-BR" sz="1200" b="0" i="0" kern="1200" dirty="0" err="1">
                <a:solidFill>
                  <a:schemeClr val="tx1"/>
                </a:solidFill>
                <a:effectLst/>
                <a:latin typeface="+mn-lt"/>
                <a:ea typeface="+mn-ea"/>
                <a:cs typeface="+mn-cs"/>
              </a:rPr>
              <a:t>Society</a:t>
            </a:r>
            <a:r>
              <a:rPr lang="pt-BR" sz="1200" b="0" i="0" kern="1200" dirty="0">
                <a:solidFill>
                  <a:schemeClr val="tx1"/>
                </a:solidFill>
                <a:effectLst/>
                <a:latin typeface="+mn-lt"/>
                <a:ea typeface="+mn-ea"/>
                <a:cs typeface="+mn-cs"/>
              </a:rPr>
              <a:t> (Societas); </a:t>
            </a:r>
            <a:r>
              <a:rPr lang="pt-BR" sz="1200" b="0" i="0" kern="1200" dirty="0" err="1">
                <a:solidFill>
                  <a:schemeClr val="tx1"/>
                </a:solidFill>
                <a:effectLst/>
                <a:latin typeface="+mn-lt"/>
                <a:ea typeface="+mn-ea"/>
                <a:cs typeface="+mn-cs"/>
              </a:rPr>
              <a:t>the</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other</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Political</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giving</a:t>
            </a:r>
            <a:r>
              <a:rPr lang="pt-BR" sz="1200" b="0" i="0" kern="1200" dirty="0">
                <a:solidFill>
                  <a:schemeClr val="tx1"/>
                </a:solidFill>
                <a:effectLst/>
                <a:latin typeface="+mn-lt"/>
                <a:ea typeface="+mn-ea"/>
                <a:cs typeface="+mn-cs"/>
              </a:rPr>
              <a:t> a </a:t>
            </a:r>
            <a:r>
              <a:rPr lang="pt-BR" sz="1200" b="0" i="0" kern="1200" dirty="0" err="1">
                <a:solidFill>
                  <a:schemeClr val="tx1"/>
                </a:solidFill>
                <a:effectLst/>
                <a:latin typeface="+mn-lt"/>
                <a:ea typeface="+mn-ea"/>
                <a:cs typeface="+mn-cs"/>
              </a:rPr>
              <a:t>State</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Civitas</a:t>
            </a:r>
            <a:r>
              <a:rPr lang="pt-BR" sz="1200" b="0" i="0" kern="1200" dirty="0">
                <a:solidFill>
                  <a:schemeClr val="tx1"/>
                </a:solidFill>
                <a:effectLst/>
                <a:latin typeface="+mn-lt"/>
                <a:ea typeface="+mn-ea"/>
                <a:cs typeface="+mn-cs"/>
              </a:rPr>
              <a:t>). — The </a:t>
            </a:r>
            <a:r>
              <a:rPr lang="pt-BR" sz="1200" b="0" i="0" kern="1200" dirty="0" err="1">
                <a:solidFill>
                  <a:schemeClr val="tx1"/>
                </a:solidFill>
                <a:effectLst/>
                <a:latin typeface="+mn-lt"/>
                <a:ea typeface="+mn-ea"/>
                <a:cs typeface="+mn-cs"/>
              </a:rPr>
              <a:t>former</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founded</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upon</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Persons</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and</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Gentilism</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the</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Latter</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upon</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Territory</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and</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Property</a:t>
            </a:r>
            <a:r>
              <a:rPr lang="pt-BR" sz="1200" b="0" i="0" kern="1200" dirty="0">
                <a:solidFill>
                  <a:schemeClr val="tx1"/>
                </a:solidFill>
                <a:effectLst/>
                <a:latin typeface="+mn-lt"/>
                <a:ea typeface="+mn-ea"/>
                <a:cs typeface="+mn-cs"/>
              </a:rPr>
              <a:t>. — The </a:t>
            </a:r>
            <a:r>
              <a:rPr lang="pt-BR" sz="1200" b="0" i="0" kern="1200" dirty="0" err="1">
                <a:solidFill>
                  <a:schemeClr val="tx1"/>
                </a:solidFill>
                <a:effectLst/>
                <a:latin typeface="+mn-lt"/>
                <a:ea typeface="+mn-ea"/>
                <a:cs typeface="+mn-cs"/>
              </a:rPr>
              <a:t>First</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the</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Plan</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of</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Government</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of</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Ancient</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Society</a:t>
            </a:r>
            <a:r>
              <a:rPr lang="pt-BR" sz="1200" b="0" i="0" kern="1200" dirty="0">
                <a:solidFill>
                  <a:schemeClr val="tx1"/>
                </a:solidFill>
                <a:effectLst/>
                <a:latin typeface="+mn-lt"/>
                <a:ea typeface="+mn-ea"/>
                <a:cs typeface="+mn-cs"/>
              </a:rPr>
              <a:t>. — The </a:t>
            </a:r>
            <a:r>
              <a:rPr lang="pt-BR" sz="1200" b="0" i="0" kern="1200" dirty="0" err="1">
                <a:solidFill>
                  <a:schemeClr val="tx1"/>
                </a:solidFill>
                <a:effectLst/>
                <a:latin typeface="+mn-lt"/>
                <a:ea typeface="+mn-ea"/>
                <a:cs typeface="+mn-cs"/>
              </a:rPr>
              <a:t>Second</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that</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of</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Modern</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or</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Civilized</a:t>
            </a:r>
            <a:r>
              <a:rPr lang="pt-BR" sz="1200" b="0" i="0" kern="1200" dirty="0">
                <a:solidFill>
                  <a:schemeClr val="tx1"/>
                </a:solidFill>
                <a:effectLst/>
                <a:latin typeface="+mn-lt"/>
                <a:ea typeface="+mn-ea"/>
                <a:cs typeface="+mn-cs"/>
              </a:rPr>
              <a:t> </a:t>
            </a:r>
            <a:r>
              <a:rPr lang="pt-BR" sz="1200" b="0" i="0" kern="1200" dirty="0" err="1">
                <a:solidFill>
                  <a:schemeClr val="tx1"/>
                </a:solidFill>
                <a:effectLst/>
                <a:latin typeface="+mn-lt"/>
                <a:ea typeface="+mn-ea"/>
                <a:cs typeface="+mn-cs"/>
              </a:rPr>
              <a:t>Society</a:t>
            </a:r>
            <a:r>
              <a:rPr lang="pt-BR" sz="1200" b="0" i="0" kern="1200" dirty="0">
                <a:solidFill>
                  <a:schemeClr val="tx1"/>
                </a:solidFill>
                <a:effectLst/>
                <a:latin typeface="+mn-lt"/>
                <a:ea typeface="+mn-ea"/>
                <a:cs typeface="+mn-cs"/>
              </a:rPr>
              <a:t>. —</a:t>
            </a:r>
            <a:endParaRPr lang="pt-BR" dirty="0"/>
          </a:p>
        </p:txBody>
      </p:sp>
      <p:sp>
        <p:nvSpPr>
          <p:cNvPr id="4" name="Espaço Reservado para Número de Slide 3"/>
          <p:cNvSpPr>
            <a:spLocks noGrp="1"/>
          </p:cNvSpPr>
          <p:nvPr>
            <p:ph type="sldNum" sz="quarter" idx="5"/>
          </p:nvPr>
        </p:nvSpPr>
        <p:spPr/>
        <p:txBody>
          <a:bodyPr/>
          <a:lstStyle/>
          <a:p>
            <a:fld id="{30317518-E876-F749-8D4B-0C4560DDF2B0}" type="slidenum">
              <a:rPr lang="pt-BR" smtClean="0"/>
              <a:t>8</a:t>
            </a:fld>
            <a:endParaRPr lang="pt-BR"/>
          </a:p>
        </p:txBody>
      </p:sp>
    </p:spTree>
    <p:extLst>
      <p:ext uri="{BB962C8B-B14F-4D97-AF65-F5344CB8AC3E}">
        <p14:creationId xmlns:p14="http://schemas.microsoft.com/office/powerpoint/2010/main" val="145341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0317518-E876-F749-8D4B-0C4560DDF2B0}" type="slidenum">
              <a:rPr lang="pt-BR" smtClean="0"/>
              <a:t>10</a:t>
            </a:fld>
            <a:endParaRPr lang="pt-BR"/>
          </a:p>
        </p:txBody>
      </p:sp>
    </p:spTree>
    <p:extLst>
      <p:ext uri="{BB962C8B-B14F-4D97-AF65-F5344CB8AC3E}">
        <p14:creationId xmlns:p14="http://schemas.microsoft.com/office/powerpoint/2010/main" val="266752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0317518-E876-F749-8D4B-0C4560DDF2B0}" type="slidenum">
              <a:rPr lang="pt-BR" smtClean="0"/>
              <a:t>13</a:t>
            </a:fld>
            <a:endParaRPr lang="pt-BR"/>
          </a:p>
        </p:txBody>
      </p:sp>
    </p:spTree>
    <p:extLst>
      <p:ext uri="{BB962C8B-B14F-4D97-AF65-F5344CB8AC3E}">
        <p14:creationId xmlns:p14="http://schemas.microsoft.com/office/powerpoint/2010/main" val="354342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0317518-E876-F749-8D4B-0C4560DDF2B0}" type="slidenum">
              <a:rPr lang="pt-BR" smtClean="0"/>
              <a:t>17</a:t>
            </a:fld>
            <a:endParaRPr lang="pt-BR"/>
          </a:p>
        </p:txBody>
      </p:sp>
    </p:spTree>
    <p:extLst>
      <p:ext uri="{BB962C8B-B14F-4D97-AF65-F5344CB8AC3E}">
        <p14:creationId xmlns:p14="http://schemas.microsoft.com/office/powerpoint/2010/main" val="2215034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30317518-E876-F749-8D4B-0C4560DDF2B0}" type="slidenum">
              <a:rPr lang="pt-BR" smtClean="0"/>
              <a:t>20</a:t>
            </a:fld>
            <a:endParaRPr lang="pt-BR"/>
          </a:p>
        </p:txBody>
      </p:sp>
    </p:spTree>
    <p:extLst>
      <p:ext uri="{BB962C8B-B14F-4D97-AF65-F5344CB8AC3E}">
        <p14:creationId xmlns:p14="http://schemas.microsoft.com/office/powerpoint/2010/main" val="244237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2FC9E5-87A2-AE49-A564-CC838765B2C6}"/>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889E7D9-734C-124D-874D-947C58EAF7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15ABE6A-6CF7-014D-AD69-C4C878DDC314}"/>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5" name="Espaço Reservado para Rodapé 4">
            <a:extLst>
              <a:ext uri="{FF2B5EF4-FFF2-40B4-BE49-F238E27FC236}">
                <a16:creationId xmlns:a16="http://schemas.microsoft.com/office/drawing/2014/main" id="{4B1C00A6-B1D3-D94A-B450-D313EFD9FA5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E146C79-147C-2840-AE6C-1C03DC430D3D}"/>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406753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21DC2D-5A53-5D4C-870B-9C3767C79ED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5FE5F094-9C19-5348-8DE2-75F70C228BCB}"/>
              </a:ext>
            </a:extLst>
          </p:cNvPr>
          <p:cNvSpPr>
            <a:spLocks noGrp="1"/>
          </p:cNvSpPr>
          <p:nvPr>
            <p:ph type="body" orient="vert" idx="1"/>
          </p:nvPr>
        </p:nvSpPr>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D702E193-2FC4-9D47-86C6-EBF54DAF4764}"/>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5" name="Espaço Reservado para Rodapé 4">
            <a:extLst>
              <a:ext uri="{FF2B5EF4-FFF2-40B4-BE49-F238E27FC236}">
                <a16:creationId xmlns:a16="http://schemas.microsoft.com/office/drawing/2014/main" id="{CD1CFDA8-2447-FF4B-9D0E-8EE33C40B03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053536-DF17-154B-A150-572005A36DA4}"/>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153910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BDB7353-D577-C347-B077-82C65D0F5CEA}"/>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DAD09E9-6245-3C4C-8B67-A637DFDFF8EF}"/>
              </a:ext>
            </a:extLst>
          </p:cNvPr>
          <p:cNvSpPr>
            <a:spLocks noGrp="1"/>
          </p:cNvSpPr>
          <p:nvPr>
            <p:ph type="body" orient="vert" idx="1"/>
          </p:nvPr>
        </p:nvSpPr>
        <p:spPr>
          <a:xfrm>
            <a:off x="838200" y="365125"/>
            <a:ext cx="7734300" cy="5811838"/>
          </a:xfrm>
        </p:spPr>
        <p:txBody>
          <a:bodyPr vert="eaVert"/>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27375281-0ACC-104B-AE4E-FA0D83215A17}"/>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5" name="Espaço Reservado para Rodapé 4">
            <a:extLst>
              <a:ext uri="{FF2B5EF4-FFF2-40B4-BE49-F238E27FC236}">
                <a16:creationId xmlns:a16="http://schemas.microsoft.com/office/drawing/2014/main" id="{0B3D087A-FCCD-E84E-8124-4E830C82B24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6E5E63A-6A51-B14A-8296-95B8AD4659C4}"/>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69964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665E08-D8D1-4D4E-A5EC-F3DED0B697F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076AD06-59A8-2744-9C80-3CFFA5843B6F}"/>
              </a:ext>
            </a:extLst>
          </p:cNvPr>
          <p:cNvSpPr>
            <a:spLocks noGrp="1"/>
          </p:cNvSpPr>
          <p:nvPr>
            <p:ph idx="1"/>
          </p:nvPr>
        </p:nvSpPr>
        <p:spPr/>
        <p:txBody>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27CB12E7-EAE1-1D41-B90C-06EC08326354}"/>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5" name="Espaço Reservado para Rodapé 4">
            <a:extLst>
              <a:ext uri="{FF2B5EF4-FFF2-40B4-BE49-F238E27FC236}">
                <a16:creationId xmlns:a16="http://schemas.microsoft.com/office/drawing/2014/main" id="{AA3E41F2-ABCA-5A43-ADD5-55BD1C23B23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556F7C4-FF90-D54A-B776-8B81DF86E92B}"/>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171001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730D5B-8EAF-D74B-B565-4DEABBE00DD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CD13944-653B-1A44-A12B-B73CC20C7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18A50463-4645-AC41-B376-42500545494B}"/>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5" name="Espaço Reservado para Rodapé 4">
            <a:extLst>
              <a:ext uri="{FF2B5EF4-FFF2-40B4-BE49-F238E27FC236}">
                <a16:creationId xmlns:a16="http://schemas.microsoft.com/office/drawing/2014/main" id="{B7E24DDE-EE06-9A49-BBDC-E3C98FABD9C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FEF90B3-F0A1-9A4F-89EC-8D2ACA31C93B}"/>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270972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3DBAD-05D9-2D43-9388-C5B0C22DEEA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4F28B76-29D2-0D4A-BCDF-4DBACA481152}"/>
              </a:ext>
            </a:extLst>
          </p:cNvPr>
          <p:cNvSpPr>
            <a:spLocks noGrp="1"/>
          </p:cNvSpPr>
          <p:nvPr>
            <p:ph sz="half" idx="1"/>
          </p:nvPr>
        </p:nvSpPr>
        <p:spPr>
          <a:xfrm>
            <a:off x="838200" y="1825625"/>
            <a:ext cx="5181600" cy="4351338"/>
          </a:xfrm>
        </p:spPr>
        <p:txBody>
          <a:body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67336F4F-D6C0-DF44-ACEA-95FF8B78062D}"/>
              </a:ext>
            </a:extLst>
          </p:cNvPr>
          <p:cNvSpPr>
            <a:spLocks noGrp="1"/>
          </p:cNvSpPr>
          <p:nvPr>
            <p:ph sz="half" idx="2"/>
          </p:nvPr>
        </p:nvSpPr>
        <p:spPr>
          <a:xfrm>
            <a:off x="6172200" y="1825625"/>
            <a:ext cx="5181600" cy="4351338"/>
          </a:xfrm>
        </p:spPr>
        <p:txBody>
          <a:body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0B171CEC-E4BC-3B49-A3DB-664AEEBE879C}"/>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6" name="Espaço Reservado para Rodapé 5">
            <a:extLst>
              <a:ext uri="{FF2B5EF4-FFF2-40B4-BE49-F238E27FC236}">
                <a16:creationId xmlns:a16="http://schemas.microsoft.com/office/drawing/2014/main" id="{63E02BFE-4E7A-AB45-A0DC-3CAF7C1AECD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AE135EA-D826-9847-898E-F8BE49CCF7C3}"/>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3522399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FAA29A-6C2C-914F-850E-A46A4FA24DE8}"/>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A6F3CBD-9A7F-9F45-8CA4-C1A679DF70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4" name="Espaço Reservado para Conteúdo 3">
            <a:extLst>
              <a:ext uri="{FF2B5EF4-FFF2-40B4-BE49-F238E27FC236}">
                <a16:creationId xmlns:a16="http://schemas.microsoft.com/office/drawing/2014/main" id="{D505A5F7-2784-A84A-B984-E23451A7D0CA}"/>
              </a:ext>
            </a:extLst>
          </p:cNvPr>
          <p:cNvSpPr>
            <a:spLocks noGrp="1"/>
          </p:cNvSpPr>
          <p:nvPr>
            <p:ph sz="half" idx="2"/>
          </p:nvPr>
        </p:nvSpPr>
        <p:spPr>
          <a:xfrm>
            <a:off x="839788" y="2505075"/>
            <a:ext cx="5157787" cy="3684588"/>
          </a:xfrm>
        </p:spPr>
        <p:txBody>
          <a:bodyPr/>
          <a:lstStyle/>
          <a:p>
            <a:r>
              <a:rPr lang="pt-BR"/>
              <a:t>Editar estilos de texto Mestre
Segundo nível
Terceiro nível
Quarto nível
Quinto nível</a:t>
            </a:r>
          </a:p>
        </p:txBody>
      </p:sp>
      <p:sp>
        <p:nvSpPr>
          <p:cNvPr id="5" name="Espaço Reservado para Texto 4">
            <a:extLst>
              <a:ext uri="{FF2B5EF4-FFF2-40B4-BE49-F238E27FC236}">
                <a16:creationId xmlns:a16="http://schemas.microsoft.com/office/drawing/2014/main" id="{97E74B7D-30AC-CA45-9AE9-EEF82A92B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pt-BR"/>
              <a:t>Editar estilos de texto Mestre
Segundo nível
Terceiro nível
Quarto nível
Quinto nível</a:t>
            </a:r>
          </a:p>
        </p:txBody>
      </p:sp>
      <p:sp>
        <p:nvSpPr>
          <p:cNvPr id="6" name="Espaço Reservado para Conteúdo 5">
            <a:extLst>
              <a:ext uri="{FF2B5EF4-FFF2-40B4-BE49-F238E27FC236}">
                <a16:creationId xmlns:a16="http://schemas.microsoft.com/office/drawing/2014/main" id="{1044BF3B-EEC6-A54E-A48B-8D8939E39384}"/>
              </a:ext>
            </a:extLst>
          </p:cNvPr>
          <p:cNvSpPr>
            <a:spLocks noGrp="1"/>
          </p:cNvSpPr>
          <p:nvPr>
            <p:ph sz="quarter" idx="4"/>
          </p:nvPr>
        </p:nvSpPr>
        <p:spPr>
          <a:xfrm>
            <a:off x="6172200" y="2505075"/>
            <a:ext cx="5183188" cy="3684588"/>
          </a:xfrm>
        </p:spPr>
        <p:txBody>
          <a:bodyPr/>
          <a:lstStyle/>
          <a:p>
            <a:r>
              <a:rPr lang="pt-BR"/>
              <a:t>Editar estilos de texto Mestre
Segundo nível
Terceiro nível
Quarto nível
Quinto nível</a:t>
            </a:r>
          </a:p>
        </p:txBody>
      </p:sp>
      <p:sp>
        <p:nvSpPr>
          <p:cNvPr id="7" name="Espaço Reservado para Data 6">
            <a:extLst>
              <a:ext uri="{FF2B5EF4-FFF2-40B4-BE49-F238E27FC236}">
                <a16:creationId xmlns:a16="http://schemas.microsoft.com/office/drawing/2014/main" id="{16EE9635-DEC6-7541-9BA2-33E3D44585CF}"/>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8" name="Espaço Reservado para Rodapé 7">
            <a:extLst>
              <a:ext uri="{FF2B5EF4-FFF2-40B4-BE49-F238E27FC236}">
                <a16:creationId xmlns:a16="http://schemas.microsoft.com/office/drawing/2014/main" id="{8F6B60D0-73A1-C145-8A2A-6FF5B1EEA1C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4DEBBADB-EA1E-814A-B14B-191D15112DEC}"/>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215276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833CA3-64FD-684D-AB19-FB99A99DCE7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15172892-0CF7-BB4A-A8D4-7C24F6D721B0}"/>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4" name="Espaço Reservado para Rodapé 3">
            <a:extLst>
              <a:ext uri="{FF2B5EF4-FFF2-40B4-BE49-F238E27FC236}">
                <a16:creationId xmlns:a16="http://schemas.microsoft.com/office/drawing/2014/main" id="{CC2A85AF-1B91-9E49-8554-ED3FF831007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852A8C3-48A0-614F-BFDB-62E653D120CD}"/>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221053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03DC887-B171-AC49-A70F-5E71B06DD483}"/>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3" name="Espaço Reservado para Rodapé 2">
            <a:extLst>
              <a:ext uri="{FF2B5EF4-FFF2-40B4-BE49-F238E27FC236}">
                <a16:creationId xmlns:a16="http://schemas.microsoft.com/office/drawing/2014/main" id="{3B49553E-8112-3D4B-B01B-A0EE8B4EBCF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594A11B-A2C7-F543-8F0B-CB506A8187A3}"/>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60903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4C48DA-AD55-444C-802D-BFDFE058801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D40CFFF1-7DBE-AC4C-BE2C-9F6841955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pt-BR"/>
              <a:t>Editar estilos de texto Mestre
Segundo nível
Terceiro nível
Quarto nível
Quinto nível</a:t>
            </a:r>
          </a:p>
        </p:txBody>
      </p:sp>
      <p:sp>
        <p:nvSpPr>
          <p:cNvPr id="4" name="Espaço Reservado para Texto 3">
            <a:extLst>
              <a:ext uri="{FF2B5EF4-FFF2-40B4-BE49-F238E27FC236}">
                <a16:creationId xmlns:a16="http://schemas.microsoft.com/office/drawing/2014/main" id="{2F3277F4-51F3-7145-BCD6-73E5E15F9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B349F954-5CB4-2143-B926-C2F3D7BF07D7}"/>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6" name="Espaço Reservado para Rodapé 5">
            <a:extLst>
              <a:ext uri="{FF2B5EF4-FFF2-40B4-BE49-F238E27FC236}">
                <a16:creationId xmlns:a16="http://schemas.microsoft.com/office/drawing/2014/main" id="{DBCE06D5-0670-D14C-A442-B921C277B5B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9EFC553-4B87-384D-ACA2-77E812E8AAD5}"/>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137511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96D0EE-0C51-3344-A750-2809DFB44CB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6A1AEE5-8372-0E43-B047-EE91A5CE2B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E047B95D-CD95-2844-AB1E-10F50DFFE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pt-BR"/>
              <a:t>Editar estilos de texto Mestre
Segundo nível
Terceiro nível
Quarto nível
Quinto nível</a:t>
            </a:r>
          </a:p>
        </p:txBody>
      </p:sp>
      <p:sp>
        <p:nvSpPr>
          <p:cNvPr id="5" name="Espaço Reservado para Data 4">
            <a:extLst>
              <a:ext uri="{FF2B5EF4-FFF2-40B4-BE49-F238E27FC236}">
                <a16:creationId xmlns:a16="http://schemas.microsoft.com/office/drawing/2014/main" id="{B597D6FE-E4BF-CB4F-9D9D-990479A53357}"/>
              </a:ext>
            </a:extLst>
          </p:cNvPr>
          <p:cNvSpPr>
            <a:spLocks noGrp="1"/>
          </p:cNvSpPr>
          <p:nvPr>
            <p:ph type="dt" sz="half" idx="10"/>
          </p:nvPr>
        </p:nvSpPr>
        <p:spPr/>
        <p:txBody>
          <a:bodyPr/>
          <a:lstStyle/>
          <a:p>
            <a:fld id="{2A42B5BA-830F-384D-B6BA-1A831A8B217E}" type="datetimeFigureOut">
              <a:rPr lang="pt-BR" smtClean="0"/>
              <a:t>12/06/2023</a:t>
            </a:fld>
            <a:endParaRPr lang="pt-BR"/>
          </a:p>
        </p:txBody>
      </p:sp>
      <p:sp>
        <p:nvSpPr>
          <p:cNvPr id="6" name="Espaço Reservado para Rodapé 5">
            <a:extLst>
              <a:ext uri="{FF2B5EF4-FFF2-40B4-BE49-F238E27FC236}">
                <a16:creationId xmlns:a16="http://schemas.microsoft.com/office/drawing/2014/main" id="{BDBC89A4-0D3A-0A48-8F81-9B678D19339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93C8665-73B9-DD47-A6E6-8DF6E75F545C}"/>
              </a:ext>
            </a:extLst>
          </p:cNvPr>
          <p:cNvSpPr>
            <a:spLocks noGrp="1"/>
          </p:cNvSpPr>
          <p:nvPr>
            <p:ph type="sldNum" sz="quarter" idx="12"/>
          </p:nvPr>
        </p:nvSpPr>
        <p:spPr/>
        <p:txBody>
          <a:bodyPr/>
          <a:lstStyle/>
          <a:p>
            <a:fld id="{A19C7507-074D-7C46-B723-B54C95F6FC28}" type="slidenum">
              <a:rPr lang="pt-BR" smtClean="0"/>
              <a:t>‹nº›</a:t>
            </a:fld>
            <a:endParaRPr lang="pt-BR"/>
          </a:p>
        </p:txBody>
      </p:sp>
    </p:spTree>
    <p:extLst>
      <p:ext uri="{BB962C8B-B14F-4D97-AF65-F5344CB8AC3E}">
        <p14:creationId xmlns:p14="http://schemas.microsoft.com/office/powerpoint/2010/main" val="3451153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4F108995-122C-BD42-98EF-26E5F32311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4F996319-E1A6-7442-8D97-F8DB56E390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pt-BR"/>
              <a:t>Editar estilos de texto Mestre
Segundo nível
Terceiro nível
Quarto nível
Quinto nível</a:t>
            </a:r>
          </a:p>
        </p:txBody>
      </p:sp>
      <p:sp>
        <p:nvSpPr>
          <p:cNvPr id="4" name="Espaço Reservado para Data 3">
            <a:extLst>
              <a:ext uri="{FF2B5EF4-FFF2-40B4-BE49-F238E27FC236}">
                <a16:creationId xmlns:a16="http://schemas.microsoft.com/office/drawing/2014/main" id="{2B59306D-C950-EA4D-8770-9BF0053122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2B5BA-830F-384D-B6BA-1A831A8B217E}" type="datetimeFigureOut">
              <a:rPr lang="pt-BR" smtClean="0"/>
              <a:t>12/06/2023</a:t>
            </a:fld>
            <a:endParaRPr lang="pt-BR"/>
          </a:p>
        </p:txBody>
      </p:sp>
      <p:sp>
        <p:nvSpPr>
          <p:cNvPr id="5" name="Espaço Reservado para Rodapé 4">
            <a:extLst>
              <a:ext uri="{FF2B5EF4-FFF2-40B4-BE49-F238E27FC236}">
                <a16:creationId xmlns:a16="http://schemas.microsoft.com/office/drawing/2014/main" id="{1DDB97C9-8AC6-C549-95EB-199F6E3145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81396F7C-4609-EF4E-8CFA-033D7B0A2B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C7507-074D-7C46-B723-B54C95F6FC28}" type="slidenum">
              <a:rPr lang="pt-BR" smtClean="0"/>
              <a:t>‹nº›</a:t>
            </a:fld>
            <a:endParaRPr lang="pt-BR"/>
          </a:p>
        </p:txBody>
      </p:sp>
    </p:spTree>
    <p:extLst>
      <p:ext uri="{BB962C8B-B14F-4D97-AF65-F5344CB8AC3E}">
        <p14:creationId xmlns:p14="http://schemas.microsoft.com/office/powerpoint/2010/main" val="828806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CD63A6-027C-6949-8E6F-EB7FAF1E0A51}"/>
              </a:ext>
            </a:extLst>
          </p:cNvPr>
          <p:cNvSpPr>
            <a:spLocks noGrp="1"/>
          </p:cNvSpPr>
          <p:nvPr>
            <p:ph type="ctrTitle"/>
          </p:nvPr>
        </p:nvSpPr>
        <p:spPr/>
        <p:txBody>
          <a:bodyPr>
            <a:normAutofit/>
          </a:bodyPr>
          <a:lstStyle/>
          <a:p>
            <a:r>
              <a:rPr lang="pt-BR" dirty="0"/>
              <a:t>O Parentesco Americano de David Schneider</a:t>
            </a:r>
          </a:p>
        </p:txBody>
      </p:sp>
      <p:sp>
        <p:nvSpPr>
          <p:cNvPr id="3" name="Subtítulo 2">
            <a:extLst>
              <a:ext uri="{FF2B5EF4-FFF2-40B4-BE49-F238E27FC236}">
                <a16:creationId xmlns:a16="http://schemas.microsoft.com/office/drawing/2014/main" id="{7B753BF2-7EAA-6D49-9B46-63B5FB05BE8A}"/>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834997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40ED8F-60F0-7F42-AFB8-FBF0D1AC20A4}"/>
              </a:ext>
            </a:extLst>
          </p:cNvPr>
          <p:cNvSpPr>
            <a:spLocks noGrp="1"/>
          </p:cNvSpPr>
          <p:nvPr>
            <p:ph type="title"/>
          </p:nvPr>
        </p:nvSpPr>
        <p:spPr/>
        <p:txBody>
          <a:bodyPr/>
          <a:lstStyle/>
          <a:p>
            <a:r>
              <a:rPr lang="pt-BR" dirty="0"/>
              <a:t>Quem são parentes?</a:t>
            </a:r>
          </a:p>
        </p:txBody>
      </p:sp>
      <p:sp>
        <p:nvSpPr>
          <p:cNvPr id="3" name="Espaço Reservado para Conteúdo 2">
            <a:extLst>
              <a:ext uri="{FF2B5EF4-FFF2-40B4-BE49-F238E27FC236}">
                <a16:creationId xmlns:a16="http://schemas.microsoft.com/office/drawing/2014/main" id="{4159DE48-FF38-5748-8683-7F912148475D}"/>
              </a:ext>
            </a:extLst>
          </p:cNvPr>
          <p:cNvSpPr>
            <a:spLocks noGrp="1"/>
          </p:cNvSpPr>
          <p:nvPr>
            <p:ph idx="1"/>
          </p:nvPr>
        </p:nvSpPr>
        <p:spPr/>
        <p:txBody>
          <a:bodyPr/>
          <a:lstStyle/>
          <a:p>
            <a:r>
              <a:rPr lang="pt-BR" dirty="0"/>
              <a:t>Termos básicos e derivativos</a:t>
            </a:r>
          </a:p>
          <a:p>
            <a:pPr marL="457200" lvl="1" indent="0">
              <a:buNone/>
            </a:pPr>
            <a:endParaRPr lang="pt-BR" dirty="0"/>
          </a:p>
          <a:p>
            <a:pPr marL="457200" lvl="1" indent="0">
              <a:buNone/>
            </a:pPr>
            <a:r>
              <a:rPr lang="pt-BR" dirty="0"/>
              <a:t>Básicos - Pai, mãe, irmão, tio/a; sobrinha/o; primo/a; marido; esposa</a:t>
            </a:r>
          </a:p>
          <a:p>
            <a:pPr marL="457200" lvl="1" indent="0">
              <a:buNone/>
            </a:pPr>
            <a:endParaRPr lang="pt-BR" dirty="0"/>
          </a:p>
          <a:p>
            <a:pPr marL="457200" lvl="1" indent="0">
              <a:buNone/>
            </a:pPr>
            <a:r>
              <a:rPr lang="pt-BR" dirty="0"/>
              <a:t>Derivativos (básico + modificador) - </a:t>
            </a:r>
            <a:r>
              <a:rPr lang="pt-BR" dirty="0" err="1"/>
              <a:t>Half</a:t>
            </a:r>
            <a:r>
              <a:rPr lang="pt-BR" dirty="0"/>
              <a:t>, </a:t>
            </a:r>
            <a:r>
              <a:rPr lang="pt-BR" dirty="0" err="1"/>
              <a:t>step</a:t>
            </a:r>
            <a:r>
              <a:rPr lang="pt-BR" dirty="0"/>
              <a:t>, in </a:t>
            </a:r>
            <a:r>
              <a:rPr lang="pt-BR" dirty="0" err="1"/>
              <a:t>law</a:t>
            </a:r>
            <a:r>
              <a:rPr lang="pt-BR" dirty="0"/>
              <a:t>, </a:t>
            </a:r>
            <a:r>
              <a:rPr lang="pt-BR" dirty="0" err="1"/>
              <a:t>foster</a:t>
            </a:r>
            <a:r>
              <a:rPr lang="pt-BR" dirty="0"/>
              <a:t>, </a:t>
            </a:r>
            <a:r>
              <a:rPr lang="pt-BR" dirty="0" err="1"/>
              <a:t>great</a:t>
            </a:r>
            <a:r>
              <a:rPr lang="pt-BR" dirty="0"/>
              <a:t>, </a:t>
            </a:r>
            <a:r>
              <a:rPr lang="pt-BR" dirty="0" err="1"/>
              <a:t>grand</a:t>
            </a:r>
            <a:r>
              <a:rPr lang="pt-BR" dirty="0"/>
              <a:t>, </a:t>
            </a:r>
            <a:r>
              <a:rPr lang="pt-BR" dirty="0" err="1"/>
              <a:t>first</a:t>
            </a:r>
            <a:r>
              <a:rPr lang="pt-BR" dirty="0"/>
              <a:t>, </a:t>
            </a:r>
            <a:r>
              <a:rPr lang="pt-BR" dirty="0" err="1"/>
              <a:t>second</a:t>
            </a:r>
            <a:r>
              <a:rPr lang="pt-BR" dirty="0"/>
              <a:t> (</a:t>
            </a:r>
            <a:r>
              <a:rPr lang="pt-BR" dirty="0" err="1"/>
              <a:t>removed</a:t>
            </a:r>
            <a:r>
              <a:rPr lang="pt-BR" dirty="0"/>
              <a:t>)</a:t>
            </a:r>
          </a:p>
          <a:p>
            <a:pPr marL="457200" lvl="1" indent="0">
              <a:buNone/>
            </a:pPr>
            <a:endParaRPr lang="pt-BR" dirty="0"/>
          </a:p>
          <a:p>
            <a:pPr marL="457200" lvl="1" indent="0">
              <a:buNone/>
            </a:pPr>
            <a:r>
              <a:rPr lang="pt-BR" dirty="0"/>
              <a:t>(nota: Em português temos sogro/a; avó, avô; neto/a; tio avô, tia avó, cunhado e cunhada).</a:t>
            </a:r>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124885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90614B-B19C-6841-8F4C-46D1C30E5954}"/>
              </a:ext>
            </a:extLst>
          </p:cNvPr>
          <p:cNvSpPr>
            <a:spLocks noGrp="1"/>
          </p:cNvSpPr>
          <p:nvPr>
            <p:ph type="title"/>
          </p:nvPr>
        </p:nvSpPr>
        <p:spPr/>
        <p:txBody>
          <a:bodyPr/>
          <a:lstStyle/>
          <a:p>
            <a:r>
              <a:rPr lang="pt-BR" dirty="0"/>
              <a:t>Modificadores</a:t>
            </a:r>
          </a:p>
        </p:txBody>
      </p:sp>
      <p:sp>
        <p:nvSpPr>
          <p:cNvPr id="3" name="Espaço Reservado para Conteúdo 2">
            <a:extLst>
              <a:ext uri="{FF2B5EF4-FFF2-40B4-BE49-F238E27FC236}">
                <a16:creationId xmlns:a16="http://schemas.microsoft.com/office/drawing/2014/main" id="{7E723C6C-09E3-0D44-9C18-89EE9CB3DBDA}"/>
              </a:ext>
            </a:extLst>
          </p:cNvPr>
          <p:cNvSpPr>
            <a:spLocks noGrp="1"/>
          </p:cNvSpPr>
          <p:nvPr>
            <p:ph idx="1"/>
          </p:nvPr>
        </p:nvSpPr>
        <p:spPr/>
        <p:txBody>
          <a:bodyPr>
            <a:normAutofit lnSpcReduction="10000"/>
          </a:bodyPr>
          <a:lstStyle/>
          <a:p>
            <a:r>
              <a:rPr lang="pt-BR" b="1" dirty="0"/>
              <a:t>Restritivos</a:t>
            </a:r>
          </a:p>
          <a:p>
            <a:pPr marL="0" indent="0">
              <a:buNone/>
            </a:pPr>
            <a:r>
              <a:rPr lang="pt-BR" dirty="0"/>
              <a:t>Casamento e afinidade (</a:t>
            </a:r>
            <a:r>
              <a:rPr lang="pt-BR" dirty="0" err="1"/>
              <a:t>x</a:t>
            </a:r>
            <a:r>
              <a:rPr lang="pt-BR" dirty="0"/>
              <a:t> consanguíneos) – </a:t>
            </a:r>
            <a:r>
              <a:rPr lang="pt-BR" dirty="0" err="1"/>
              <a:t>step</a:t>
            </a:r>
            <a:r>
              <a:rPr lang="pt-BR" dirty="0"/>
              <a:t>, </a:t>
            </a:r>
            <a:r>
              <a:rPr lang="pt-BR" dirty="0" err="1"/>
              <a:t>in-law</a:t>
            </a:r>
            <a:r>
              <a:rPr lang="pt-BR" dirty="0"/>
              <a:t>; </a:t>
            </a:r>
            <a:r>
              <a:rPr lang="pt-BR" dirty="0" err="1"/>
              <a:t>foster</a:t>
            </a:r>
            <a:r>
              <a:rPr lang="pt-BR" dirty="0"/>
              <a:t>; </a:t>
            </a:r>
            <a:r>
              <a:rPr lang="pt-BR" dirty="0" err="1"/>
              <a:t>half</a:t>
            </a:r>
            <a:endParaRPr lang="pt-BR" dirty="0"/>
          </a:p>
          <a:p>
            <a:pPr marL="0" indent="0">
              <a:buNone/>
            </a:pPr>
            <a:r>
              <a:rPr lang="pt-BR" dirty="0"/>
              <a:t>Os que não são ou não são completamente parentes consanguíneos.</a:t>
            </a:r>
          </a:p>
          <a:p>
            <a:pPr marL="0" indent="0">
              <a:buNone/>
            </a:pPr>
            <a:r>
              <a:rPr lang="pt-BR" dirty="0"/>
              <a:t>(nota: em português, meio; postiço; adotivo. Consideração, mais que afinidade)</a:t>
            </a:r>
          </a:p>
          <a:p>
            <a:r>
              <a:rPr lang="pt-BR" b="1" dirty="0"/>
              <a:t>Não Restritivos</a:t>
            </a:r>
          </a:p>
          <a:p>
            <a:pPr marL="0" indent="0">
              <a:buNone/>
            </a:pPr>
            <a:r>
              <a:rPr lang="pt-BR" dirty="0"/>
              <a:t>Distância ou exclusão – </a:t>
            </a:r>
            <a:r>
              <a:rPr lang="pt-BR" dirty="0" err="1"/>
              <a:t>great</a:t>
            </a:r>
            <a:r>
              <a:rPr lang="pt-BR" dirty="0"/>
              <a:t>, </a:t>
            </a:r>
            <a:r>
              <a:rPr lang="pt-BR" dirty="0" err="1"/>
              <a:t>grand</a:t>
            </a:r>
            <a:r>
              <a:rPr lang="pt-BR" dirty="0"/>
              <a:t>, </a:t>
            </a:r>
            <a:r>
              <a:rPr lang="pt-BR" dirty="0" err="1"/>
              <a:t>removed</a:t>
            </a:r>
            <a:r>
              <a:rPr lang="pt-BR" dirty="0"/>
              <a:t>, </a:t>
            </a:r>
            <a:r>
              <a:rPr lang="pt-BR" dirty="0" err="1"/>
              <a:t>first</a:t>
            </a:r>
            <a:r>
              <a:rPr lang="pt-BR" dirty="0"/>
              <a:t>, </a:t>
            </a:r>
            <a:r>
              <a:rPr lang="pt-BR" dirty="0" err="1"/>
              <a:t>ex</a:t>
            </a:r>
            <a:r>
              <a:rPr lang="pt-BR" dirty="0"/>
              <a:t> (bisa, trisa, tataravós; primeiro, segundo graus, </a:t>
            </a:r>
            <a:r>
              <a:rPr lang="pt-BR" dirty="0" err="1"/>
              <a:t>ex</a:t>
            </a:r>
            <a:r>
              <a:rPr lang="pt-BR" dirty="0"/>
              <a:t>)</a:t>
            </a:r>
          </a:p>
          <a:p>
            <a:pPr marL="0" indent="0">
              <a:buNone/>
            </a:pPr>
            <a:r>
              <a:rPr lang="pt-BR" dirty="0"/>
              <a:t>se aplicam a parentes como </a:t>
            </a:r>
            <a:r>
              <a:rPr lang="pt-BR" dirty="0" err="1"/>
              <a:t>uncle</a:t>
            </a:r>
            <a:r>
              <a:rPr lang="pt-BR" dirty="0"/>
              <a:t>, </a:t>
            </a:r>
            <a:r>
              <a:rPr lang="pt-BR" dirty="0" err="1"/>
              <a:t>granddaughter</a:t>
            </a:r>
            <a:r>
              <a:rPr lang="pt-BR" dirty="0"/>
              <a:t> e </a:t>
            </a:r>
            <a:r>
              <a:rPr lang="pt-BR" dirty="0" err="1"/>
              <a:t>cousin</a:t>
            </a:r>
            <a:r>
              <a:rPr lang="pt-BR" dirty="0"/>
              <a:t>, conjunto infinitamente </a:t>
            </a:r>
            <a:r>
              <a:rPr lang="pt-BR" dirty="0" err="1"/>
              <a:t>expandível</a:t>
            </a:r>
            <a:r>
              <a:rPr lang="pt-BR" dirty="0"/>
              <a:t> em graus de distancia.</a:t>
            </a:r>
          </a:p>
          <a:p>
            <a:pPr marL="0" indent="0">
              <a:buNone/>
            </a:pPr>
            <a:endParaRPr lang="pt-BR" dirty="0"/>
          </a:p>
          <a:p>
            <a:pPr marL="0" indent="0">
              <a:buNone/>
            </a:pPr>
            <a:endParaRPr lang="pt-BR" dirty="0"/>
          </a:p>
          <a:p>
            <a:pPr marL="0" indent="0">
              <a:buNone/>
            </a:pPr>
            <a:endParaRPr lang="pt-BR" dirty="0"/>
          </a:p>
          <a:p>
            <a:endParaRPr lang="pt-BR" dirty="0"/>
          </a:p>
        </p:txBody>
      </p:sp>
    </p:spTree>
    <p:extLst>
      <p:ext uri="{BB962C8B-B14F-4D97-AF65-F5344CB8AC3E}">
        <p14:creationId xmlns:p14="http://schemas.microsoft.com/office/powerpoint/2010/main" val="2108249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7211FE-EC10-E44C-85DC-C0974F67B67E}"/>
              </a:ext>
            </a:extLst>
          </p:cNvPr>
          <p:cNvSpPr>
            <a:spLocks noGrp="1"/>
          </p:cNvSpPr>
          <p:nvPr>
            <p:ph type="title"/>
          </p:nvPr>
        </p:nvSpPr>
        <p:spPr/>
        <p:txBody>
          <a:bodyPr/>
          <a:lstStyle/>
          <a:p>
            <a:r>
              <a:rPr lang="pt-BR" dirty="0"/>
              <a:t>Modificadores</a:t>
            </a:r>
          </a:p>
        </p:txBody>
      </p:sp>
      <p:sp>
        <p:nvSpPr>
          <p:cNvPr id="3" name="Espaço Reservado para Conteúdo 2">
            <a:extLst>
              <a:ext uri="{FF2B5EF4-FFF2-40B4-BE49-F238E27FC236}">
                <a16:creationId xmlns:a16="http://schemas.microsoft.com/office/drawing/2014/main" id="{433FAA64-B305-E349-8A5F-3A2B228EF5CF}"/>
              </a:ext>
            </a:extLst>
          </p:cNvPr>
          <p:cNvSpPr>
            <a:spLocks noGrp="1"/>
          </p:cNvSpPr>
          <p:nvPr>
            <p:ph idx="1"/>
          </p:nvPr>
        </p:nvSpPr>
        <p:spPr/>
        <p:txBody>
          <a:bodyPr/>
          <a:lstStyle/>
          <a:p>
            <a:pPr marL="0" indent="0">
              <a:buNone/>
            </a:pPr>
            <a:r>
              <a:rPr lang="pt-BR" dirty="0"/>
              <a:t> </a:t>
            </a:r>
            <a:r>
              <a:rPr lang="pt-BR" i="1" dirty="0"/>
              <a:t>Os dois tipos de modificadores se unem em sua função: um protege a integridade dos parentes mais próximos de sangue. O outro distribui os parentes em graus calibrados de distancia se forem de sangue ou como dentro/fora, caso sejam afins</a:t>
            </a:r>
            <a:r>
              <a:rPr lang="pt-BR" i="1" dirty="0">
                <a:effectLst/>
              </a:rPr>
              <a:t> </a:t>
            </a:r>
            <a:endParaRPr lang="pt-BR" i="1" dirty="0"/>
          </a:p>
        </p:txBody>
      </p:sp>
    </p:spTree>
    <p:extLst>
      <p:ext uri="{BB962C8B-B14F-4D97-AF65-F5344CB8AC3E}">
        <p14:creationId xmlns:p14="http://schemas.microsoft.com/office/powerpoint/2010/main" val="3582619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FE277E-048C-E14A-A274-672DE4EFD810}"/>
              </a:ext>
            </a:extLst>
          </p:cNvPr>
          <p:cNvSpPr>
            <a:spLocks noGrp="1"/>
          </p:cNvSpPr>
          <p:nvPr>
            <p:ph type="title"/>
          </p:nvPr>
        </p:nvSpPr>
        <p:spPr/>
        <p:txBody>
          <a:bodyPr/>
          <a:lstStyle/>
          <a:p>
            <a:pPr algn="ctr"/>
            <a:r>
              <a:rPr lang="pt-BR" dirty="0"/>
              <a:t>Parentesco por Substância </a:t>
            </a:r>
            <a:br>
              <a:rPr lang="pt-BR" dirty="0"/>
            </a:br>
            <a:r>
              <a:rPr lang="pt-BR" dirty="0"/>
              <a:t> A ordem da natureza</a:t>
            </a:r>
          </a:p>
        </p:txBody>
      </p:sp>
      <p:sp>
        <p:nvSpPr>
          <p:cNvPr id="3" name="Espaço Reservado para Conteúdo 2">
            <a:extLst>
              <a:ext uri="{FF2B5EF4-FFF2-40B4-BE49-F238E27FC236}">
                <a16:creationId xmlns:a16="http://schemas.microsoft.com/office/drawing/2014/main" id="{FA96C35B-9589-4B49-9334-16B7DCAE3445}"/>
              </a:ext>
            </a:extLst>
          </p:cNvPr>
          <p:cNvSpPr>
            <a:spLocks noGrp="1"/>
          </p:cNvSpPr>
          <p:nvPr>
            <p:ph idx="1"/>
          </p:nvPr>
        </p:nvSpPr>
        <p:spPr>
          <a:xfrm>
            <a:off x="1011195" y="2097473"/>
            <a:ext cx="10515600" cy="4351338"/>
          </a:xfrm>
        </p:spPr>
        <p:txBody>
          <a:bodyPr/>
          <a:lstStyle/>
          <a:p>
            <a:r>
              <a:rPr lang="pt-BR" dirty="0"/>
              <a:t>A relação entre parentes de sangue não depende de parentes intermediários, mas do fato de que se possui algo da mesma hereditariedade, oriunda da mesma fonte.</a:t>
            </a:r>
          </a:p>
          <a:p>
            <a:r>
              <a:rPr lang="pt-BR" dirty="0"/>
              <a:t>Na concepção cultural americana, o parentesco é definido como biogenético.</a:t>
            </a:r>
            <a:r>
              <a:rPr lang="pt-BR" dirty="0">
                <a:effectLst/>
              </a:rPr>
              <a:t> </a:t>
            </a:r>
          </a:p>
          <a:p>
            <a:r>
              <a:rPr lang="pt-BR" dirty="0"/>
              <a:t>o verdadeiro, os fatos verificáveis da natureza são o que a formulação cultural é.</a:t>
            </a:r>
          </a:p>
          <a:p>
            <a:endParaRPr lang="pt-BR" dirty="0"/>
          </a:p>
          <a:p>
            <a:endParaRPr lang="pt-BR" dirty="0"/>
          </a:p>
        </p:txBody>
      </p:sp>
    </p:spTree>
    <p:extLst>
      <p:ext uri="{BB962C8B-B14F-4D97-AF65-F5344CB8AC3E}">
        <p14:creationId xmlns:p14="http://schemas.microsoft.com/office/powerpoint/2010/main" val="3925512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832174-24D2-CD44-9545-B6AA8BD02827}"/>
              </a:ext>
            </a:extLst>
          </p:cNvPr>
          <p:cNvSpPr>
            <a:spLocks noGrp="1"/>
          </p:cNvSpPr>
          <p:nvPr>
            <p:ph type="title"/>
          </p:nvPr>
        </p:nvSpPr>
        <p:spPr/>
        <p:txBody>
          <a:bodyPr/>
          <a:lstStyle/>
          <a:p>
            <a:r>
              <a:rPr lang="pt-BR" dirty="0"/>
              <a:t>Relações de sangue</a:t>
            </a:r>
          </a:p>
        </p:txBody>
      </p:sp>
      <p:sp>
        <p:nvSpPr>
          <p:cNvPr id="3" name="Espaço Reservado para Conteúdo 2">
            <a:extLst>
              <a:ext uri="{FF2B5EF4-FFF2-40B4-BE49-F238E27FC236}">
                <a16:creationId xmlns:a16="http://schemas.microsoft.com/office/drawing/2014/main" id="{FF9430C9-4396-CD4D-9F40-9B26DFE9CABA}"/>
              </a:ext>
            </a:extLst>
          </p:cNvPr>
          <p:cNvSpPr>
            <a:spLocks noGrp="1"/>
          </p:cNvSpPr>
          <p:nvPr>
            <p:ph idx="1"/>
          </p:nvPr>
        </p:nvSpPr>
        <p:spPr/>
        <p:txBody>
          <a:bodyPr>
            <a:normAutofit fontScale="92500"/>
          </a:bodyPr>
          <a:lstStyle/>
          <a:p>
            <a:r>
              <a:rPr lang="pt-BR" dirty="0"/>
              <a:t>Uma vez que o sangue é uma coisa, ele pode ser subdividido e a distancia pode ser estabelecida em termos quantitativos. </a:t>
            </a:r>
          </a:p>
          <a:p>
            <a:r>
              <a:rPr lang="pt-BR" dirty="0"/>
              <a:t> A relação de sangue não é perdida. Culturalmente definida como um fato objetivo da natureza. Sua natureza não pode ser extinta ou modificada.</a:t>
            </a:r>
          </a:p>
          <a:p>
            <a:endParaRPr lang="pt-BR" dirty="0"/>
          </a:p>
          <a:p>
            <a:r>
              <a:rPr lang="pt-BR" dirty="0"/>
              <a:t>Uma relação de sangue é uma relação de identidade. Os parentes de sangue compartilham uma identidade comum. Temperamento, psicologia, hábitos são percebidos como signos de uma composição biológica dessa identidade especial de parentes uns com outros. A relação de sangue é uma relação de substancia, ou de material biogenético compartilhado. </a:t>
            </a:r>
          </a:p>
        </p:txBody>
      </p:sp>
    </p:spTree>
    <p:extLst>
      <p:ext uri="{BB962C8B-B14F-4D97-AF65-F5344CB8AC3E}">
        <p14:creationId xmlns:p14="http://schemas.microsoft.com/office/powerpoint/2010/main" val="611440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0F257-8CFE-AB44-A38D-CBADC0418AFE}"/>
              </a:ext>
            </a:extLst>
          </p:cNvPr>
          <p:cNvSpPr>
            <a:spLocks noGrp="1"/>
          </p:cNvSpPr>
          <p:nvPr>
            <p:ph type="title"/>
          </p:nvPr>
        </p:nvSpPr>
        <p:spPr/>
        <p:txBody>
          <a:bodyPr/>
          <a:lstStyle/>
          <a:p>
            <a:pPr algn="ctr"/>
            <a:r>
              <a:rPr lang="pt-BR" dirty="0"/>
              <a:t>Parentesco por código</a:t>
            </a:r>
            <a:br>
              <a:rPr lang="pt-BR" dirty="0"/>
            </a:br>
            <a:r>
              <a:rPr lang="pt-BR" dirty="0"/>
              <a:t>A ordem da lei</a:t>
            </a:r>
          </a:p>
        </p:txBody>
      </p:sp>
      <p:sp>
        <p:nvSpPr>
          <p:cNvPr id="3" name="Espaço Reservado para Conteúdo 2">
            <a:extLst>
              <a:ext uri="{FF2B5EF4-FFF2-40B4-BE49-F238E27FC236}">
                <a16:creationId xmlns:a16="http://schemas.microsoft.com/office/drawing/2014/main" id="{D839C595-147E-B941-97AA-6C940B3ED2FA}"/>
              </a:ext>
            </a:extLst>
          </p:cNvPr>
          <p:cNvSpPr>
            <a:spLocks noGrp="1"/>
          </p:cNvSpPr>
          <p:nvPr>
            <p:ph idx="1"/>
          </p:nvPr>
        </p:nvSpPr>
        <p:spPr/>
        <p:txBody>
          <a:bodyPr>
            <a:normAutofit lnSpcReduction="10000"/>
          </a:bodyPr>
          <a:lstStyle/>
          <a:p>
            <a:r>
              <a:rPr lang="pt-BR" dirty="0"/>
              <a:t>O casamento não é uma coisa natural no sentido de um objeto material encontrado na natureza. Embora tenha aspectos ou concomitantes naturais, o casamento é terminável por morte ou divórcio.</a:t>
            </a:r>
          </a:p>
          <a:p>
            <a:r>
              <a:rPr lang="pt-BR" dirty="0"/>
              <a:t> “Parentes por casamento” são definidos em referência a parentes de sangue no parentesco americano.</a:t>
            </a:r>
          </a:p>
          <a:p>
            <a:endParaRPr lang="pt-BR" dirty="0"/>
          </a:p>
          <a:p>
            <a:pPr marL="0" indent="0">
              <a:buNone/>
            </a:pPr>
            <a:r>
              <a:rPr lang="pt-BR" dirty="0"/>
              <a:t>Os afins, enteados e adotivos (</a:t>
            </a:r>
            <a:r>
              <a:rPr lang="pt-BR" dirty="0" err="1"/>
              <a:t>step</a:t>
            </a:r>
            <a:r>
              <a:rPr lang="pt-BR" dirty="0"/>
              <a:t>, in </a:t>
            </a:r>
            <a:r>
              <a:rPr lang="pt-BR" dirty="0" err="1"/>
              <a:t>law</a:t>
            </a:r>
            <a:r>
              <a:rPr lang="pt-BR" dirty="0"/>
              <a:t> e </a:t>
            </a:r>
            <a:r>
              <a:rPr lang="pt-BR" dirty="0" err="1"/>
              <a:t>foster</a:t>
            </a:r>
            <a:r>
              <a:rPr lang="pt-BR" dirty="0"/>
              <a:t>) têm papeis de parentes próximos sem relação de sangue. Eles seguem um </a:t>
            </a:r>
            <a:r>
              <a:rPr lang="pt-BR" b="1" dirty="0"/>
              <a:t>padrão de comportamento</a:t>
            </a:r>
            <a:r>
              <a:rPr lang="pt-BR" dirty="0"/>
              <a:t>, um </a:t>
            </a:r>
            <a:r>
              <a:rPr lang="pt-BR" b="1" dirty="0"/>
              <a:t>código de conduta, i</a:t>
            </a:r>
            <a:r>
              <a:rPr lang="pt-BR" dirty="0"/>
              <a:t>mposta pelo homem e que consiste em regras e regulações, costumes e tradições.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688487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815EC-F0E6-ED4E-A6C3-F9560157A055}"/>
              </a:ext>
            </a:extLst>
          </p:cNvPr>
          <p:cNvSpPr>
            <a:spLocks noGrp="1"/>
          </p:cNvSpPr>
          <p:nvPr>
            <p:ph type="title"/>
          </p:nvPr>
        </p:nvSpPr>
        <p:spPr/>
        <p:txBody>
          <a:bodyPr/>
          <a:lstStyle/>
          <a:p>
            <a:r>
              <a:rPr lang="pt-BR" dirty="0"/>
              <a:t>Parentes de lei</a:t>
            </a:r>
          </a:p>
        </p:txBody>
      </p:sp>
      <p:sp>
        <p:nvSpPr>
          <p:cNvPr id="3" name="Espaço Reservado para Conteúdo 2">
            <a:extLst>
              <a:ext uri="{FF2B5EF4-FFF2-40B4-BE49-F238E27FC236}">
                <a16:creationId xmlns:a16="http://schemas.microsoft.com/office/drawing/2014/main" id="{92C91B0C-4CCE-9D47-BA13-ECE81E0B3BF4}"/>
              </a:ext>
            </a:extLst>
          </p:cNvPr>
          <p:cNvSpPr>
            <a:spLocks noGrp="1"/>
          </p:cNvSpPr>
          <p:nvPr>
            <p:ph idx="1"/>
          </p:nvPr>
        </p:nvSpPr>
        <p:spPr/>
        <p:txBody>
          <a:bodyPr/>
          <a:lstStyle/>
          <a:p>
            <a:r>
              <a:rPr lang="pt-BR" dirty="0"/>
              <a:t>consiste na subclasse de esposos e numa segunda subclasse dos demais (afins, adotivos, enteados), além de outros para os quais não há lexemas. Esposos são os únicos com termos próprios; os outros são derivativos.</a:t>
            </a:r>
            <a:r>
              <a:rPr lang="pt-BR" dirty="0">
                <a:effectLst/>
              </a:rPr>
              <a:t> </a:t>
            </a:r>
            <a:endParaRPr lang="pt-BR" dirty="0"/>
          </a:p>
          <a:p>
            <a:endParaRPr lang="pt-BR" dirty="0"/>
          </a:p>
        </p:txBody>
      </p:sp>
    </p:spTree>
    <p:extLst>
      <p:ext uri="{BB962C8B-B14F-4D97-AF65-F5344CB8AC3E}">
        <p14:creationId xmlns:p14="http://schemas.microsoft.com/office/powerpoint/2010/main" val="38540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5A5A8-857D-A043-9454-EDCEFBAFB890}"/>
              </a:ext>
            </a:extLst>
          </p:cNvPr>
          <p:cNvSpPr>
            <a:spLocks noGrp="1"/>
          </p:cNvSpPr>
          <p:nvPr>
            <p:ph type="title"/>
          </p:nvPr>
        </p:nvSpPr>
        <p:spPr/>
        <p:txBody>
          <a:bodyPr/>
          <a:lstStyle/>
          <a:p>
            <a:pPr algn="ctr"/>
            <a:r>
              <a:rPr lang="pt-BR" dirty="0"/>
              <a:t>Ordem da natureza e Ordem da lei</a:t>
            </a:r>
            <a:r>
              <a:rPr lang="pt-BR" dirty="0">
                <a:effectLst/>
              </a:rPr>
              <a:t> </a:t>
            </a:r>
            <a:br>
              <a:rPr lang="pt-BR" dirty="0">
                <a:effectLst/>
              </a:rPr>
            </a:br>
            <a:r>
              <a:rPr lang="pt-BR" dirty="0">
                <a:effectLst/>
              </a:rPr>
              <a:t>As três classes de parentes</a:t>
            </a:r>
            <a:endParaRPr lang="pt-BR" dirty="0"/>
          </a:p>
        </p:txBody>
      </p:sp>
      <p:sp>
        <p:nvSpPr>
          <p:cNvPr id="3" name="Espaço Reservado para Conteúdo 2">
            <a:extLst>
              <a:ext uri="{FF2B5EF4-FFF2-40B4-BE49-F238E27FC236}">
                <a16:creationId xmlns:a16="http://schemas.microsoft.com/office/drawing/2014/main" id="{1C21E4AF-61D5-C947-89EE-C1652E81047B}"/>
              </a:ext>
            </a:extLst>
          </p:cNvPr>
          <p:cNvSpPr>
            <a:spLocks noGrp="1"/>
          </p:cNvSpPr>
          <p:nvPr>
            <p:ph idx="1"/>
          </p:nvPr>
        </p:nvSpPr>
        <p:spPr/>
        <p:txBody>
          <a:bodyPr>
            <a:normAutofit fontScale="92500" lnSpcReduction="10000"/>
          </a:bodyPr>
          <a:lstStyle/>
          <a:p>
            <a:r>
              <a:rPr lang="pt-BR" dirty="0"/>
              <a:t>De natureza apenas – ilegítimos, bastardos</a:t>
            </a:r>
          </a:p>
          <a:p>
            <a:r>
              <a:rPr lang="pt-BR" dirty="0"/>
              <a:t>De lei apenas – afins</a:t>
            </a:r>
          </a:p>
          <a:p>
            <a:pPr marL="0" indent="0">
              <a:buNone/>
            </a:pPr>
            <a:r>
              <a:rPr lang="pt-BR" dirty="0"/>
              <a:t>No parentesco americano há uma subclasse de esposos e uma segunda subclasse dos demais parentes por código (afins, adotivos, enteados), além de outros para os quais não há lexemas. Esposos são os únicos com termos próprios; os outros são derivativos</a:t>
            </a:r>
          </a:p>
          <a:p>
            <a:r>
              <a:rPr lang="pt-BR" dirty="0"/>
              <a:t>De natureza e de lei (- família)</a:t>
            </a:r>
          </a:p>
          <a:p>
            <a:pPr marL="0" indent="0">
              <a:buNone/>
            </a:pPr>
            <a:r>
              <a:rPr lang="pt-BR" dirty="0"/>
              <a:t>No parentesco americano, também a terceira classe tem duas subclasses. A primeira modificada por restritivos (</a:t>
            </a:r>
            <a:r>
              <a:rPr lang="pt-BR" dirty="0" err="1"/>
              <a:t>step</a:t>
            </a:r>
            <a:r>
              <a:rPr lang="pt-BR" dirty="0"/>
              <a:t>, </a:t>
            </a:r>
            <a:r>
              <a:rPr lang="pt-BR" dirty="0" err="1"/>
              <a:t>half</a:t>
            </a:r>
            <a:r>
              <a:rPr lang="pt-BR" dirty="0"/>
              <a:t>, </a:t>
            </a:r>
            <a:r>
              <a:rPr lang="pt-BR" dirty="0" err="1"/>
              <a:t>foster</a:t>
            </a:r>
            <a:r>
              <a:rPr lang="pt-BR" dirty="0"/>
              <a:t>) e a segunda modificada por não restritivos, que se aplicam a parentes como </a:t>
            </a:r>
            <a:r>
              <a:rPr lang="pt-BR" dirty="0" err="1"/>
              <a:t>uncle</a:t>
            </a:r>
            <a:r>
              <a:rPr lang="pt-BR" dirty="0"/>
              <a:t>, </a:t>
            </a:r>
            <a:r>
              <a:rPr lang="pt-BR" dirty="0" err="1"/>
              <a:t>granddaughter</a:t>
            </a:r>
            <a:r>
              <a:rPr lang="pt-BR" dirty="0"/>
              <a:t> e </a:t>
            </a:r>
            <a:r>
              <a:rPr lang="pt-BR" dirty="0" err="1"/>
              <a:t>cousin</a:t>
            </a:r>
            <a:r>
              <a:rPr lang="pt-BR" dirty="0"/>
              <a:t>, conjunto infinitamente </a:t>
            </a:r>
            <a:r>
              <a:rPr lang="pt-BR" dirty="0" err="1"/>
              <a:t>expandível</a:t>
            </a:r>
            <a:r>
              <a:rPr lang="pt-BR" dirty="0"/>
              <a:t> em graus de distancia.</a:t>
            </a:r>
          </a:p>
          <a:p>
            <a:pPr marL="0" indent="0">
              <a:buNone/>
            </a:pPr>
            <a:endParaRPr lang="pt-BR" dirty="0"/>
          </a:p>
          <a:p>
            <a:endParaRPr lang="pt-BR" dirty="0"/>
          </a:p>
        </p:txBody>
      </p:sp>
    </p:spTree>
    <p:extLst>
      <p:ext uri="{BB962C8B-B14F-4D97-AF65-F5344CB8AC3E}">
        <p14:creationId xmlns:p14="http://schemas.microsoft.com/office/powerpoint/2010/main" val="251733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211E97-DFC7-4C45-AAB5-69C85F89F746}"/>
              </a:ext>
            </a:extLst>
          </p:cNvPr>
          <p:cNvSpPr>
            <a:spLocks noGrp="1"/>
          </p:cNvSpPr>
          <p:nvPr>
            <p:ph type="title"/>
          </p:nvPr>
        </p:nvSpPr>
        <p:spPr/>
        <p:txBody>
          <a:bodyPr/>
          <a:lstStyle/>
          <a:p>
            <a:pPr algn="ctr"/>
            <a:r>
              <a:rPr lang="pt-BR" dirty="0"/>
              <a:t>Pessoa</a:t>
            </a:r>
            <a:br>
              <a:rPr lang="pt-BR" dirty="0"/>
            </a:br>
            <a:r>
              <a:rPr lang="pt-BR" dirty="0"/>
              <a:t>uma unidade principal da cultura americana</a:t>
            </a:r>
            <a:r>
              <a:rPr lang="pt-BR" dirty="0">
                <a:effectLst/>
              </a:rPr>
              <a:t> </a:t>
            </a:r>
            <a:endParaRPr lang="pt-BR" dirty="0"/>
          </a:p>
        </p:txBody>
      </p:sp>
      <p:sp>
        <p:nvSpPr>
          <p:cNvPr id="3" name="Espaço Reservado para Conteúdo 2">
            <a:extLst>
              <a:ext uri="{FF2B5EF4-FFF2-40B4-BE49-F238E27FC236}">
                <a16:creationId xmlns:a16="http://schemas.microsoft.com/office/drawing/2014/main" id="{71DAE53F-B190-6345-B995-FDD9417895A1}"/>
              </a:ext>
            </a:extLst>
          </p:cNvPr>
          <p:cNvSpPr>
            <a:spLocks noGrp="1"/>
          </p:cNvSpPr>
          <p:nvPr>
            <p:ph idx="1"/>
          </p:nvPr>
        </p:nvSpPr>
        <p:spPr/>
        <p:txBody>
          <a:bodyPr>
            <a:normAutofit/>
          </a:bodyPr>
          <a:lstStyle/>
          <a:p>
            <a:r>
              <a:rPr lang="pt-BR" dirty="0"/>
              <a:t>A Decisão de quem é ou não parente é feita por uma </a:t>
            </a:r>
            <a:r>
              <a:rPr lang="pt-BR" b="1" i="1" dirty="0"/>
              <a:t>pessoa</a:t>
            </a:r>
            <a:endParaRPr lang="pt-BR" dirty="0"/>
          </a:p>
          <a:p>
            <a:r>
              <a:rPr lang="pt-BR" dirty="0"/>
              <a:t>Tais unidades se diferenciam de outros tipos (nação, cidade, país etc.) porque elas são entendidas como </a:t>
            </a:r>
            <a:r>
              <a:rPr lang="pt-BR" b="1" dirty="0"/>
              <a:t>capazes de ação</a:t>
            </a:r>
            <a:r>
              <a:rPr lang="pt-BR" dirty="0"/>
              <a:t>.</a:t>
            </a:r>
          </a:p>
          <a:p>
            <a:endParaRPr lang="pt-BR" dirty="0"/>
          </a:p>
          <a:p>
            <a:pPr marL="0" indent="0">
              <a:buNone/>
            </a:pPr>
            <a:r>
              <a:rPr lang="pt-BR" i="1" dirty="0"/>
              <a:t>Diferentes elementos se combinam para formar a definição de uma pessoa, mas tais elementos precisam formar uma unidade definida como fazendo algo, desempenhando um papel na real.</a:t>
            </a:r>
          </a:p>
          <a:p>
            <a:pPr marL="0" indent="0">
              <a:buNone/>
            </a:pPr>
            <a:endParaRPr lang="pt-BR" i="1" dirty="0"/>
          </a:p>
          <a:p>
            <a:pPr marL="0" indent="0">
              <a:buNone/>
            </a:pPr>
            <a:endParaRPr lang="pt-BR" i="1" dirty="0"/>
          </a:p>
        </p:txBody>
      </p:sp>
    </p:spTree>
    <p:extLst>
      <p:ext uri="{BB962C8B-B14F-4D97-AF65-F5344CB8AC3E}">
        <p14:creationId xmlns:p14="http://schemas.microsoft.com/office/powerpoint/2010/main" val="1951927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2DF03B-6D60-7547-8B64-882A65C9A9B6}"/>
              </a:ext>
            </a:extLst>
          </p:cNvPr>
          <p:cNvSpPr>
            <a:spLocks noGrp="1"/>
          </p:cNvSpPr>
          <p:nvPr>
            <p:ph type="title"/>
          </p:nvPr>
        </p:nvSpPr>
        <p:spPr/>
        <p:txBody>
          <a:bodyPr/>
          <a:lstStyle/>
          <a:p>
            <a:pPr algn="ctr"/>
            <a:r>
              <a:rPr lang="pt-BR" dirty="0"/>
              <a:t>Pessoa</a:t>
            </a:r>
          </a:p>
        </p:txBody>
      </p:sp>
      <p:sp>
        <p:nvSpPr>
          <p:cNvPr id="3" name="Espaço Reservado para Conteúdo 2">
            <a:extLst>
              <a:ext uri="{FF2B5EF4-FFF2-40B4-BE49-F238E27FC236}">
                <a16:creationId xmlns:a16="http://schemas.microsoft.com/office/drawing/2014/main" id="{B353FEAA-93D2-5742-94B5-78BA485B275D}"/>
              </a:ext>
            </a:extLst>
          </p:cNvPr>
          <p:cNvSpPr>
            <a:spLocks noGrp="1"/>
          </p:cNvSpPr>
          <p:nvPr>
            <p:ph idx="1"/>
          </p:nvPr>
        </p:nvSpPr>
        <p:spPr/>
        <p:txBody>
          <a:bodyPr>
            <a:normAutofit fontScale="92500" lnSpcReduction="10000"/>
          </a:bodyPr>
          <a:lstStyle/>
          <a:p>
            <a:r>
              <a:rPr lang="pt-BR" dirty="0"/>
              <a:t>Os diferentes elementos que se combinam na definição da pessoa vêm de diferentes sistemas de conceitos e símbolos, cada um de seu domínio, que se define aparte das pessoas e de suas outras qualificações.</a:t>
            </a:r>
          </a:p>
          <a:p>
            <a:r>
              <a:rPr lang="pt-BR" dirty="0"/>
              <a:t>A construção da pessoa é o que articula os vários domínios conceituais e simbólicos da cultura americana e os traduz em formas agentes.</a:t>
            </a:r>
          </a:p>
          <a:p>
            <a:pPr marL="0" indent="0">
              <a:buNone/>
            </a:pPr>
            <a:endParaRPr lang="pt-BR" dirty="0"/>
          </a:p>
          <a:p>
            <a:r>
              <a:rPr lang="pt-BR" dirty="0"/>
              <a:t>Domínios </a:t>
            </a:r>
            <a:r>
              <a:rPr lang="pt-BR" dirty="0" err="1"/>
              <a:t>auto-contidos</a:t>
            </a:r>
            <a:endParaRPr lang="pt-BR" dirty="0"/>
          </a:p>
          <a:p>
            <a:pPr marL="0" indent="0">
              <a:buNone/>
            </a:pPr>
            <a:r>
              <a:rPr lang="pt-BR" dirty="0"/>
              <a:t>	gênero</a:t>
            </a:r>
          </a:p>
          <a:p>
            <a:pPr marL="0" indent="0">
              <a:buNone/>
            </a:pPr>
            <a:r>
              <a:rPr lang="pt-BR" dirty="0"/>
              <a:t>	idade</a:t>
            </a:r>
          </a:p>
          <a:p>
            <a:pPr marL="0" indent="0">
              <a:buNone/>
            </a:pPr>
            <a:r>
              <a:rPr lang="pt-BR" dirty="0"/>
              <a:t>	parentesco etc.</a:t>
            </a:r>
          </a:p>
        </p:txBody>
      </p:sp>
    </p:spTree>
    <p:extLst>
      <p:ext uri="{BB962C8B-B14F-4D97-AF65-F5344CB8AC3E}">
        <p14:creationId xmlns:p14="http://schemas.microsoft.com/office/powerpoint/2010/main" val="3199669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B5C419-64CB-5648-A1E5-9AF83F5EBF9B}"/>
              </a:ext>
            </a:extLst>
          </p:cNvPr>
          <p:cNvSpPr>
            <a:spLocks noGrp="1"/>
          </p:cNvSpPr>
          <p:nvPr>
            <p:ph type="title"/>
          </p:nvPr>
        </p:nvSpPr>
        <p:spPr/>
        <p:txBody>
          <a:bodyPr/>
          <a:lstStyle/>
          <a:p>
            <a:r>
              <a:rPr lang="pt-BR" dirty="0"/>
              <a:t>O parentesco como sistema cultural</a:t>
            </a:r>
          </a:p>
        </p:txBody>
      </p:sp>
      <p:sp>
        <p:nvSpPr>
          <p:cNvPr id="3" name="Espaço Reservado para Conteúdo 2">
            <a:extLst>
              <a:ext uri="{FF2B5EF4-FFF2-40B4-BE49-F238E27FC236}">
                <a16:creationId xmlns:a16="http://schemas.microsoft.com/office/drawing/2014/main" id="{DBCC55F7-14DF-C64F-BBC6-FCFA674F6F19}"/>
              </a:ext>
            </a:extLst>
          </p:cNvPr>
          <p:cNvSpPr>
            <a:spLocks noGrp="1"/>
          </p:cNvSpPr>
          <p:nvPr>
            <p:ph idx="1"/>
          </p:nvPr>
        </p:nvSpPr>
        <p:spPr/>
        <p:txBody>
          <a:bodyPr>
            <a:normAutofit fontScale="92500" lnSpcReduction="10000"/>
          </a:bodyPr>
          <a:lstStyle/>
          <a:p>
            <a:r>
              <a:rPr lang="pt-BR" dirty="0"/>
              <a:t>Para Schneider, sistema cultural = um sistema de símbolos.</a:t>
            </a:r>
          </a:p>
          <a:p>
            <a:r>
              <a:rPr lang="pt-BR" dirty="0"/>
              <a:t>Símbolo é o que está para algo sem relação intrínseca entre o símbolo e aquilo que simboliza. </a:t>
            </a:r>
          </a:p>
          <a:p>
            <a:pPr lvl="1"/>
            <a:r>
              <a:rPr lang="pt-BR" dirty="0"/>
              <a:t>Uma unidade cultural não se confunde com a coisa objetiva.</a:t>
            </a:r>
          </a:p>
          <a:p>
            <a:pPr lvl="1"/>
            <a:r>
              <a:rPr lang="pt-BR" dirty="0"/>
              <a:t>Nem toda unidade cultural corresponde a um lexema</a:t>
            </a:r>
          </a:p>
          <a:p>
            <a:pPr lvl="1"/>
            <a:r>
              <a:rPr lang="pt-BR" dirty="0"/>
              <a:t>A análise semântica do sistema de lexemas não é isomórfica com a descrição o sistema de unidades ou categorias culturais.</a:t>
            </a:r>
            <a:r>
              <a:rPr lang="pt-BR" dirty="0">
                <a:effectLst/>
              </a:rPr>
              <a:t> </a:t>
            </a:r>
            <a:endParaRPr lang="pt-BR" dirty="0"/>
          </a:p>
          <a:p>
            <a:pPr lvl="1"/>
            <a:endParaRPr lang="pt-BR" dirty="0"/>
          </a:p>
          <a:p>
            <a:r>
              <a:rPr lang="pt-BR" dirty="0"/>
              <a:t>Unidades e sistemas, partes e todos.</a:t>
            </a:r>
          </a:p>
          <a:p>
            <a:pPr lvl="1"/>
            <a:r>
              <a:rPr lang="pt-BR" dirty="0"/>
              <a:t>Linguagem</a:t>
            </a:r>
          </a:p>
          <a:p>
            <a:pPr lvl="1"/>
            <a:r>
              <a:rPr lang="pt-BR" dirty="0"/>
              <a:t>Parentesco</a:t>
            </a:r>
          </a:p>
          <a:p>
            <a:pPr lvl="1"/>
            <a:r>
              <a:rPr lang="pt-BR" dirty="0"/>
              <a:t>pessoa</a:t>
            </a:r>
          </a:p>
        </p:txBody>
      </p:sp>
    </p:spTree>
    <p:extLst>
      <p:ext uri="{BB962C8B-B14F-4D97-AF65-F5344CB8AC3E}">
        <p14:creationId xmlns:p14="http://schemas.microsoft.com/office/powerpoint/2010/main" val="148983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AAE77-028C-A947-BD85-8A37AEB6B14F}"/>
              </a:ext>
            </a:extLst>
          </p:cNvPr>
          <p:cNvSpPr>
            <a:spLocks noGrp="1"/>
          </p:cNvSpPr>
          <p:nvPr>
            <p:ph type="title"/>
          </p:nvPr>
        </p:nvSpPr>
        <p:spPr/>
        <p:txBody>
          <a:bodyPr/>
          <a:lstStyle/>
          <a:p>
            <a:r>
              <a:rPr lang="pt-BR" dirty="0"/>
              <a:t>Separando domínios</a:t>
            </a:r>
          </a:p>
        </p:txBody>
      </p:sp>
      <p:sp>
        <p:nvSpPr>
          <p:cNvPr id="3" name="Espaço Reservado para Conteúdo 2">
            <a:extLst>
              <a:ext uri="{FF2B5EF4-FFF2-40B4-BE49-F238E27FC236}">
                <a16:creationId xmlns:a16="http://schemas.microsoft.com/office/drawing/2014/main" id="{F4ED6E0D-9AF0-864B-BFA3-EC82F6A99D55}"/>
              </a:ext>
            </a:extLst>
          </p:cNvPr>
          <p:cNvSpPr>
            <a:spLocks noGrp="1"/>
          </p:cNvSpPr>
          <p:nvPr>
            <p:ph idx="1"/>
          </p:nvPr>
        </p:nvSpPr>
        <p:spPr/>
        <p:txBody>
          <a:bodyPr>
            <a:normAutofit fontScale="92500" lnSpcReduction="20000"/>
          </a:bodyPr>
          <a:lstStyle/>
          <a:p>
            <a:pPr marL="0" indent="0">
              <a:buNone/>
            </a:pPr>
            <a:r>
              <a:rPr lang="pt-BR" dirty="0"/>
              <a:t>No sistema de parentesco</a:t>
            </a:r>
          </a:p>
          <a:p>
            <a:pPr marL="0" indent="0">
              <a:buNone/>
            </a:pPr>
            <a:endParaRPr lang="pt-BR" dirty="0"/>
          </a:p>
          <a:p>
            <a:r>
              <a:rPr lang="pt-BR" dirty="0"/>
              <a:t>Esposa é parceira sexual legítima de seu marido</a:t>
            </a:r>
            <a:r>
              <a:rPr lang="pt-BR" dirty="0">
                <a:effectLst/>
              </a:rPr>
              <a:t> </a:t>
            </a:r>
          </a:p>
          <a:p>
            <a:r>
              <a:rPr lang="pt-BR" dirty="0"/>
              <a:t>O pai é um genitor,</a:t>
            </a:r>
          </a:p>
          <a:p>
            <a:r>
              <a:rPr lang="pt-BR" dirty="0"/>
              <a:t>O marido é um amante</a:t>
            </a:r>
          </a:p>
          <a:p>
            <a:r>
              <a:rPr lang="pt-BR" dirty="0"/>
              <a:t>A mãe é genitora</a:t>
            </a:r>
          </a:p>
          <a:p>
            <a:r>
              <a:rPr lang="pt-BR" dirty="0"/>
              <a:t>irmão e irmã são os filhos de um casal casado</a:t>
            </a:r>
          </a:p>
          <a:p>
            <a:pPr marL="0" indent="0">
              <a:buNone/>
            </a:pPr>
            <a:endParaRPr lang="pt-BR" dirty="0"/>
          </a:p>
          <a:p>
            <a:pPr marL="0" indent="0">
              <a:buNone/>
            </a:pPr>
            <a:r>
              <a:rPr lang="pt-BR" dirty="0"/>
              <a:t>marido e mulher se relacionam sexualmente, filho e filha são as crias dessa união. e a relação de todos eles com cada um é de </a:t>
            </a:r>
            <a:r>
              <a:rPr lang="pt-BR" b="1" dirty="0"/>
              <a:t>amor</a:t>
            </a:r>
            <a:r>
              <a:rPr lang="pt-BR" dirty="0"/>
              <a:t>, </a:t>
            </a:r>
            <a:r>
              <a:rPr lang="pt-BR" i="1" dirty="0"/>
              <a:t>conjugal</a:t>
            </a:r>
            <a:r>
              <a:rPr lang="pt-BR" dirty="0"/>
              <a:t> no caso de marido e mulher, </a:t>
            </a:r>
            <a:r>
              <a:rPr lang="pt-BR" i="1" dirty="0"/>
              <a:t>cognático</a:t>
            </a:r>
            <a:r>
              <a:rPr lang="pt-BR" dirty="0"/>
              <a:t>, no caso das outras</a:t>
            </a:r>
          </a:p>
          <a:p>
            <a:endParaRPr lang="pt-BR" dirty="0"/>
          </a:p>
          <a:p>
            <a:pPr marL="0" indent="0">
              <a:buNone/>
            </a:pPr>
            <a:endParaRPr lang="pt-BR" dirty="0"/>
          </a:p>
        </p:txBody>
      </p:sp>
    </p:spTree>
    <p:extLst>
      <p:ext uri="{BB962C8B-B14F-4D97-AF65-F5344CB8AC3E}">
        <p14:creationId xmlns:p14="http://schemas.microsoft.com/office/powerpoint/2010/main" val="299369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3AB84B-C823-6B4D-96D0-396844C84F2B}"/>
              </a:ext>
            </a:extLst>
          </p:cNvPr>
          <p:cNvSpPr>
            <a:spLocks noGrp="1"/>
          </p:cNvSpPr>
          <p:nvPr>
            <p:ph type="title"/>
          </p:nvPr>
        </p:nvSpPr>
        <p:spPr/>
        <p:txBody>
          <a:bodyPr/>
          <a:lstStyle/>
          <a:p>
            <a:r>
              <a:rPr lang="pt-BR" dirty="0"/>
              <a:t>Pessoa como sistema cultural</a:t>
            </a:r>
          </a:p>
        </p:txBody>
      </p:sp>
      <p:sp>
        <p:nvSpPr>
          <p:cNvPr id="3" name="Espaço Reservado para Conteúdo 2">
            <a:extLst>
              <a:ext uri="{FF2B5EF4-FFF2-40B4-BE49-F238E27FC236}">
                <a16:creationId xmlns:a16="http://schemas.microsoft.com/office/drawing/2014/main" id="{7019C596-3D7E-4F4F-B6E5-7822DE6CE8ED}"/>
              </a:ext>
            </a:extLst>
          </p:cNvPr>
          <p:cNvSpPr>
            <a:spLocks noGrp="1"/>
          </p:cNvSpPr>
          <p:nvPr>
            <p:ph idx="1"/>
          </p:nvPr>
        </p:nvSpPr>
        <p:spPr/>
        <p:txBody>
          <a:bodyPr/>
          <a:lstStyle/>
          <a:p>
            <a:r>
              <a:rPr lang="pt-BR" dirty="0"/>
              <a:t>Na cultura americana a pessoa é </a:t>
            </a:r>
            <a:r>
              <a:rPr lang="pt-BR" dirty="0" err="1"/>
              <a:t>conceitualizada</a:t>
            </a:r>
            <a:r>
              <a:rPr lang="pt-BR" dirty="0"/>
              <a:t> como </a:t>
            </a:r>
            <a:r>
              <a:rPr lang="pt-BR" b="1" dirty="0"/>
              <a:t>concreta</a:t>
            </a:r>
            <a:r>
              <a:rPr lang="pt-BR" dirty="0"/>
              <a:t> e como </a:t>
            </a:r>
            <a:r>
              <a:rPr lang="pt-BR" b="1" dirty="0"/>
              <a:t>abstrata</a:t>
            </a:r>
            <a:r>
              <a:rPr lang="pt-BR" dirty="0"/>
              <a:t>, como um conjunto de padrões normativos e como um indivíduo real, que deve se comportar de acordo com essas normas.</a:t>
            </a:r>
          </a:p>
          <a:p>
            <a:pPr marL="0" indent="0">
              <a:buNone/>
            </a:pPr>
            <a:endParaRPr lang="pt-BR" dirty="0"/>
          </a:p>
          <a:p>
            <a:r>
              <a:rPr lang="pt-BR" dirty="0"/>
              <a:t>A pessoa é uma unidade cultural compósita, de vários elementos diferentes de diferentes subsistemas ou domínios simbólicos. Gênero, idade, classe</a:t>
            </a:r>
          </a:p>
          <a:p>
            <a:r>
              <a:rPr lang="pt-BR" dirty="0"/>
              <a:t>o parentesco como sistema de símbolos e conceitos diferencia e define sem referencia à pessoa, lugar ou tempo, não se confunde com os parentes como pessoas e a família como grupo de pessoas. </a:t>
            </a:r>
          </a:p>
        </p:txBody>
      </p:sp>
    </p:spTree>
    <p:extLst>
      <p:ext uri="{BB962C8B-B14F-4D97-AF65-F5344CB8AC3E}">
        <p14:creationId xmlns:p14="http://schemas.microsoft.com/office/powerpoint/2010/main" val="4124671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DB1B9D-5814-5745-AFA6-2C80880509AF}"/>
              </a:ext>
            </a:extLst>
          </p:cNvPr>
          <p:cNvSpPr>
            <a:spLocks noGrp="1"/>
          </p:cNvSpPr>
          <p:nvPr>
            <p:ph type="title"/>
          </p:nvPr>
        </p:nvSpPr>
        <p:spPr/>
        <p:txBody>
          <a:bodyPr>
            <a:normAutofit/>
          </a:bodyPr>
          <a:lstStyle/>
          <a:p>
            <a:pPr algn="ctr"/>
            <a:r>
              <a:rPr lang="pt-BR" i="1" dirty="0"/>
              <a:t>O parente como pessoa</a:t>
            </a:r>
            <a:br>
              <a:rPr lang="pt-BR" i="1" dirty="0"/>
            </a:br>
            <a:r>
              <a:rPr lang="pt-BR" i="1" dirty="0"/>
              <a:t>A pessoa como parente</a:t>
            </a:r>
            <a:r>
              <a:rPr lang="pt-BR" dirty="0">
                <a:effectLst/>
              </a:rPr>
              <a:t> </a:t>
            </a:r>
            <a:endParaRPr lang="pt-BR" dirty="0"/>
          </a:p>
        </p:txBody>
      </p:sp>
      <p:sp>
        <p:nvSpPr>
          <p:cNvPr id="3" name="Espaço Reservado para Conteúdo 2">
            <a:extLst>
              <a:ext uri="{FF2B5EF4-FFF2-40B4-BE49-F238E27FC236}">
                <a16:creationId xmlns:a16="http://schemas.microsoft.com/office/drawing/2014/main" id="{9754AB94-A508-BB46-9F16-B363DA37B744}"/>
              </a:ext>
            </a:extLst>
          </p:cNvPr>
          <p:cNvSpPr>
            <a:spLocks noGrp="1"/>
          </p:cNvSpPr>
          <p:nvPr>
            <p:ph idx="1"/>
          </p:nvPr>
        </p:nvSpPr>
        <p:spPr/>
        <p:txBody>
          <a:bodyPr>
            <a:normAutofit lnSpcReduction="10000"/>
          </a:bodyPr>
          <a:lstStyle/>
          <a:p>
            <a:r>
              <a:rPr lang="pt-BR" dirty="0"/>
              <a:t>o parentesco como sistema de símbolos e conceitos diferencia e define </a:t>
            </a:r>
            <a:r>
              <a:rPr lang="pt-BR" b="1" dirty="0"/>
              <a:t>sem referencia à pessoa, lugar ou tempo</a:t>
            </a:r>
            <a:r>
              <a:rPr lang="pt-BR" b="1" dirty="0">
                <a:effectLst/>
              </a:rPr>
              <a:t> </a:t>
            </a:r>
          </a:p>
          <a:p>
            <a:endParaRPr lang="pt-BR" b="1" dirty="0"/>
          </a:p>
          <a:p>
            <a:r>
              <a:rPr lang="pt-BR" dirty="0"/>
              <a:t>Na cultura americana a pessoa é </a:t>
            </a:r>
            <a:r>
              <a:rPr lang="pt-BR" dirty="0" err="1"/>
              <a:t>conceitualizada</a:t>
            </a:r>
            <a:r>
              <a:rPr lang="pt-BR" dirty="0"/>
              <a:t> como </a:t>
            </a:r>
            <a:r>
              <a:rPr lang="pt-BR" b="1" dirty="0"/>
              <a:t>concreta</a:t>
            </a:r>
            <a:r>
              <a:rPr lang="pt-BR" dirty="0"/>
              <a:t> e como </a:t>
            </a:r>
            <a:r>
              <a:rPr lang="pt-BR" b="1" dirty="0"/>
              <a:t>abstrata</a:t>
            </a:r>
            <a:r>
              <a:rPr lang="pt-BR" dirty="0"/>
              <a:t>, como um conjunto de padrões normativos e como um indivíduo real, que deve se comportar de acordo com essas normas.</a:t>
            </a:r>
            <a:endParaRPr lang="pt-BR" b="1" dirty="0">
              <a:effectLst/>
            </a:endParaRPr>
          </a:p>
          <a:p>
            <a:endParaRPr lang="pt-BR" dirty="0"/>
          </a:p>
          <a:p>
            <a:r>
              <a:rPr lang="pt-BR" b="1" i="1" dirty="0"/>
              <a:t>O parente como pessoa é diferente das características distintivas que definem a pessoa como parente</a:t>
            </a:r>
            <a:r>
              <a:rPr lang="pt-BR" dirty="0">
                <a:effectLst/>
              </a:rPr>
              <a:t> ou a família como grupo de pessoas</a:t>
            </a:r>
            <a:endParaRPr lang="pt-BR" dirty="0"/>
          </a:p>
        </p:txBody>
      </p:sp>
    </p:spTree>
    <p:extLst>
      <p:ext uri="{BB962C8B-B14F-4D97-AF65-F5344CB8AC3E}">
        <p14:creationId xmlns:p14="http://schemas.microsoft.com/office/powerpoint/2010/main" val="4081354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84DB18-CEF0-5145-AB61-409A45C60EF7}"/>
              </a:ext>
            </a:extLst>
          </p:cNvPr>
          <p:cNvSpPr>
            <a:spLocks noGrp="1"/>
          </p:cNvSpPr>
          <p:nvPr>
            <p:ph type="title"/>
          </p:nvPr>
        </p:nvSpPr>
        <p:spPr/>
        <p:txBody>
          <a:bodyPr/>
          <a:lstStyle/>
          <a:p>
            <a:r>
              <a:rPr lang="pt-BR" dirty="0"/>
              <a:t>Família</a:t>
            </a:r>
          </a:p>
        </p:txBody>
      </p:sp>
      <p:sp>
        <p:nvSpPr>
          <p:cNvPr id="3" name="Espaço Reservado para Conteúdo 2">
            <a:extLst>
              <a:ext uri="{FF2B5EF4-FFF2-40B4-BE49-F238E27FC236}">
                <a16:creationId xmlns:a16="http://schemas.microsoft.com/office/drawing/2014/main" id="{314468A1-1A06-DA4E-8795-BD040C31BA4C}"/>
              </a:ext>
            </a:extLst>
          </p:cNvPr>
          <p:cNvSpPr>
            <a:spLocks noGrp="1"/>
          </p:cNvSpPr>
          <p:nvPr>
            <p:ph idx="1"/>
          </p:nvPr>
        </p:nvSpPr>
        <p:spPr/>
        <p:txBody>
          <a:bodyPr/>
          <a:lstStyle/>
          <a:p>
            <a:r>
              <a:rPr lang="pt-BR" dirty="0"/>
              <a:t>No parentesco americano, a família é um paradigma para o que um parente é e como ele deve se comportar em relação a outro. Isso significa que: pai é genitor, mãe é genitora, marido e mulher se relacionam sexualmente, filho e filha são as crias dessa união, irmão e irmã os filhos de um casal casado e a relação de todos eles com cada um é de amor, conjugal no caso de marido e mulher, cognático, no caso das outras. Amor é uma relação de solidariedade difusa e duradoura.</a:t>
            </a:r>
          </a:p>
          <a:p>
            <a:endParaRPr lang="pt-BR" dirty="0"/>
          </a:p>
        </p:txBody>
      </p:sp>
    </p:spTree>
    <p:extLst>
      <p:ext uri="{BB962C8B-B14F-4D97-AF65-F5344CB8AC3E}">
        <p14:creationId xmlns:p14="http://schemas.microsoft.com/office/powerpoint/2010/main" val="2208112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8691E8-6BF7-504E-80D4-11314692E29C}"/>
              </a:ext>
            </a:extLst>
          </p:cNvPr>
          <p:cNvSpPr>
            <a:spLocks noGrp="1"/>
          </p:cNvSpPr>
          <p:nvPr>
            <p:ph type="title"/>
          </p:nvPr>
        </p:nvSpPr>
        <p:spPr/>
        <p:txBody>
          <a:bodyPr>
            <a:normAutofit fontScale="90000"/>
          </a:bodyPr>
          <a:lstStyle/>
          <a:p>
            <a:pPr algn="ctr"/>
            <a:r>
              <a:rPr lang="pt-BR" dirty="0"/>
              <a:t>Amor</a:t>
            </a:r>
            <a:br>
              <a:rPr lang="pt-BR" dirty="0"/>
            </a:br>
            <a:r>
              <a:rPr lang="pt-BR" dirty="0"/>
              <a:t>símbolo central do parentesco americano</a:t>
            </a:r>
            <a:br>
              <a:rPr lang="pt-BR" dirty="0"/>
            </a:br>
            <a:endParaRPr lang="pt-BR" dirty="0"/>
          </a:p>
        </p:txBody>
      </p:sp>
      <p:sp>
        <p:nvSpPr>
          <p:cNvPr id="3" name="Espaço Reservado para Conteúdo 2">
            <a:extLst>
              <a:ext uri="{FF2B5EF4-FFF2-40B4-BE49-F238E27FC236}">
                <a16:creationId xmlns:a16="http://schemas.microsoft.com/office/drawing/2014/main" id="{983AAD8D-6357-9244-B4BF-149A2D7DF5F7}"/>
              </a:ext>
            </a:extLst>
          </p:cNvPr>
          <p:cNvSpPr>
            <a:spLocks noGrp="1"/>
          </p:cNvSpPr>
          <p:nvPr>
            <p:ph idx="1"/>
          </p:nvPr>
        </p:nvSpPr>
        <p:spPr/>
        <p:txBody>
          <a:bodyPr>
            <a:normAutofit fontScale="92500" lnSpcReduction="10000"/>
          </a:bodyPr>
          <a:lstStyle/>
          <a:p>
            <a:r>
              <a:rPr lang="pt-BR" dirty="0"/>
              <a:t>como relação sexual. Apropriado para esposos, proibido entre parentes de sangue. </a:t>
            </a:r>
          </a:p>
          <a:p>
            <a:r>
              <a:rPr lang="pt-BR" dirty="0"/>
              <a:t>como a forma de se comportar perante um parente. </a:t>
            </a:r>
            <a:r>
              <a:rPr lang="pt-BR" i="1" dirty="0"/>
              <a:t>solidariedade difusa e duradoura</a:t>
            </a:r>
            <a:r>
              <a:rPr lang="pt-BR" dirty="0"/>
              <a:t>.</a:t>
            </a:r>
          </a:p>
          <a:p>
            <a:pPr marL="0" indent="0">
              <a:buNone/>
            </a:pPr>
            <a:endParaRPr lang="pt-BR" dirty="0"/>
          </a:p>
          <a:p>
            <a:pPr marL="0" indent="0">
              <a:buNone/>
            </a:pPr>
            <a:r>
              <a:rPr lang="pt-BR" dirty="0"/>
              <a:t>Nesse sentido vago, o amor é expresso ou representando por algum ato específico que é sinal do amor, mas não o amor propriamente, ao contrário do intercurso sexual. Atos infinitamente variáveis. Nenhum ato é amor intrinsecamente.</a:t>
            </a:r>
          </a:p>
          <a:p>
            <a:pPr marL="0" indent="0">
              <a:buNone/>
            </a:pPr>
            <a:r>
              <a:rPr lang="pt-BR" dirty="0"/>
              <a:t>Os sinais de amor tomam seus significados de áreas não contempladas pelo parentesco. </a:t>
            </a:r>
          </a:p>
          <a:p>
            <a:endParaRPr lang="pt-BR" dirty="0"/>
          </a:p>
        </p:txBody>
      </p:sp>
    </p:spTree>
    <p:extLst>
      <p:ext uri="{BB962C8B-B14F-4D97-AF65-F5344CB8AC3E}">
        <p14:creationId xmlns:p14="http://schemas.microsoft.com/office/powerpoint/2010/main" val="2346914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B27164-A062-E749-A991-3634F98CB733}"/>
              </a:ext>
            </a:extLst>
          </p:cNvPr>
          <p:cNvSpPr>
            <a:spLocks noGrp="1"/>
          </p:cNvSpPr>
          <p:nvPr>
            <p:ph type="title"/>
          </p:nvPr>
        </p:nvSpPr>
        <p:spPr/>
        <p:txBody>
          <a:bodyPr/>
          <a:lstStyle/>
          <a:p>
            <a:r>
              <a:rPr lang="pt-BR" dirty="0"/>
              <a:t>A pessoa como parente</a:t>
            </a:r>
          </a:p>
        </p:txBody>
      </p:sp>
      <p:sp>
        <p:nvSpPr>
          <p:cNvPr id="3" name="Espaço Reservado para Conteúdo 2">
            <a:extLst>
              <a:ext uri="{FF2B5EF4-FFF2-40B4-BE49-F238E27FC236}">
                <a16:creationId xmlns:a16="http://schemas.microsoft.com/office/drawing/2014/main" id="{F96B6F74-F1C3-F244-AF82-1CD89465D31B}"/>
              </a:ext>
            </a:extLst>
          </p:cNvPr>
          <p:cNvSpPr>
            <a:spLocks noGrp="1"/>
          </p:cNvSpPr>
          <p:nvPr>
            <p:ph idx="1"/>
          </p:nvPr>
        </p:nvSpPr>
        <p:spPr/>
        <p:txBody>
          <a:bodyPr>
            <a:normAutofit/>
          </a:bodyPr>
          <a:lstStyle/>
          <a:p>
            <a:r>
              <a:rPr lang="pt-BR" dirty="0"/>
              <a:t>a pessoa é um parente se ela é relacionada por sangue ou casamento e desde que proximamente relacionada (ou não tão distante).</a:t>
            </a:r>
          </a:p>
          <a:p>
            <a:r>
              <a:rPr lang="pt-BR" dirty="0"/>
              <a:t>A pessoa pode basear sua decisão sobre se alguém é ou não parente por via da substância ou do código, ou pela presença das duas coisas.</a:t>
            </a:r>
          </a:p>
          <a:p>
            <a:r>
              <a:rPr lang="pt-BR" dirty="0"/>
              <a:t>A substância tem o valor maior, o código menor, mas ambos juntos é o que tem o maior valor de todos.</a:t>
            </a:r>
          </a:p>
          <a:p>
            <a:endParaRPr lang="pt-BR" dirty="0"/>
          </a:p>
          <a:p>
            <a:pPr marL="0" indent="0">
              <a:buNone/>
            </a:pPr>
            <a:endParaRPr lang="pt-BR" dirty="0"/>
          </a:p>
          <a:p>
            <a:endParaRPr lang="pt-BR" dirty="0"/>
          </a:p>
        </p:txBody>
      </p:sp>
    </p:spTree>
    <p:extLst>
      <p:ext uri="{BB962C8B-B14F-4D97-AF65-F5344CB8AC3E}">
        <p14:creationId xmlns:p14="http://schemas.microsoft.com/office/powerpoint/2010/main" val="131675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641CA-F96E-884B-B13C-9F829A1FAD4E}"/>
              </a:ext>
            </a:extLst>
          </p:cNvPr>
          <p:cNvSpPr>
            <a:spLocks noGrp="1"/>
          </p:cNvSpPr>
          <p:nvPr>
            <p:ph type="title"/>
          </p:nvPr>
        </p:nvSpPr>
        <p:spPr/>
        <p:txBody>
          <a:bodyPr>
            <a:normAutofit/>
          </a:bodyPr>
          <a:lstStyle/>
          <a:p>
            <a:pPr algn="ctr"/>
            <a:r>
              <a:rPr lang="pt-BR" dirty="0"/>
              <a:t>Distância e Relacionamento</a:t>
            </a:r>
          </a:p>
        </p:txBody>
      </p:sp>
      <p:sp>
        <p:nvSpPr>
          <p:cNvPr id="3" name="Espaço Reservado para Conteúdo 2">
            <a:extLst>
              <a:ext uri="{FF2B5EF4-FFF2-40B4-BE49-F238E27FC236}">
                <a16:creationId xmlns:a16="http://schemas.microsoft.com/office/drawing/2014/main" id="{F9097D8C-6FB8-D245-A0D2-36233E8012CF}"/>
              </a:ext>
            </a:extLst>
          </p:cNvPr>
          <p:cNvSpPr>
            <a:spLocks noGrp="1"/>
          </p:cNvSpPr>
          <p:nvPr>
            <p:ph idx="1"/>
          </p:nvPr>
        </p:nvSpPr>
        <p:spPr/>
        <p:txBody>
          <a:bodyPr>
            <a:normAutofit fontScale="92500" lnSpcReduction="10000"/>
          </a:bodyPr>
          <a:lstStyle/>
          <a:p>
            <a:r>
              <a:rPr lang="pt-BR" dirty="0"/>
              <a:t>Distância física, </a:t>
            </a:r>
            <a:r>
              <a:rPr lang="pt-BR" dirty="0" err="1"/>
              <a:t>sócio-emocional</a:t>
            </a:r>
            <a:r>
              <a:rPr lang="pt-BR" dirty="0"/>
              <a:t>, genealógica</a:t>
            </a:r>
          </a:p>
          <a:p>
            <a:pPr marL="0" indent="0">
              <a:buNone/>
            </a:pPr>
            <a:r>
              <a:rPr lang="pt-BR" dirty="0">
                <a:effectLst/>
              </a:rPr>
              <a:t> </a:t>
            </a:r>
            <a:endParaRPr lang="pt-BR" dirty="0"/>
          </a:p>
          <a:p>
            <a:r>
              <a:rPr lang="pt-BR" dirty="0"/>
              <a:t>O maior valor dado à substancia determina que por meio do grau de hereditariedade comum decorre a sua medida de distância de parentesco. Essa medida pode ser modificada secundariamente pelo código. Se só se tratar de um parentesco por código, então nesse caso apenas é o código de conduta apenas que determina a distância.</a:t>
            </a:r>
          </a:p>
          <a:p>
            <a:endParaRPr lang="pt-BR" dirty="0"/>
          </a:p>
          <a:p>
            <a:r>
              <a:rPr lang="pt-BR" dirty="0"/>
              <a:t>.Apesar de parentes serem descritos como aqueles relacionados por sangue ou casamento, quando se trata de distinguir as pessoas parentes, o crucial é a relação que se tem. A distância é o fator decisivo.</a:t>
            </a:r>
          </a:p>
          <a:p>
            <a:endParaRPr lang="pt-BR" dirty="0"/>
          </a:p>
        </p:txBody>
      </p:sp>
    </p:spTree>
    <p:extLst>
      <p:ext uri="{BB962C8B-B14F-4D97-AF65-F5344CB8AC3E}">
        <p14:creationId xmlns:p14="http://schemas.microsoft.com/office/powerpoint/2010/main" val="109325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FF291-965E-DE48-9859-D04047922E23}"/>
              </a:ext>
            </a:extLst>
          </p:cNvPr>
          <p:cNvSpPr>
            <a:spLocks noGrp="1"/>
          </p:cNvSpPr>
          <p:nvPr>
            <p:ph type="title"/>
          </p:nvPr>
        </p:nvSpPr>
        <p:spPr/>
        <p:txBody>
          <a:bodyPr>
            <a:normAutofit/>
          </a:bodyPr>
          <a:lstStyle/>
          <a:p>
            <a:r>
              <a:rPr lang="pt-BR" dirty="0"/>
              <a:t>Objetivos do livro</a:t>
            </a:r>
            <a:br>
              <a:rPr lang="pt-BR" dirty="0"/>
            </a:br>
            <a:endParaRPr lang="pt-BR" dirty="0"/>
          </a:p>
        </p:txBody>
      </p:sp>
      <p:sp>
        <p:nvSpPr>
          <p:cNvPr id="3" name="Espaço Reservado para Conteúdo 2">
            <a:extLst>
              <a:ext uri="{FF2B5EF4-FFF2-40B4-BE49-F238E27FC236}">
                <a16:creationId xmlns:a16="http://schemas.microsoft.com/office/drawing/2014/main" id="{9F7FCB8B-E4D5-3A4F-95A4-C9885E7F77C1}"/>
              </a:ext>
            </a:extLst>
          </p:cNvPr>
          <p:cNvSpPr>
            <a:spLocks noGrp="1"/>
          </p:cNvSpPr>
          <p:nvPr>
            <p:ph idx="1"/>
          </p:nvPr>
        </p:nvSpPr>
        <p:spPr/>
        <p:txBody>
          <a:bodyPr/>
          <a:lstStyle/>
          <a:p>
            <a:r>
              <a:rPr lang="pt-BR" dirty="0"/>
              <a:t>Descrição do sistema de símbolos e significados do parentesco americano</a:t>
            </a:r>
          </a:p>
          <a:p>
            <a:r>
              <a:rPr lang="pt-BR" dirty="0"/>
              <a:t>Explicitação das regras formuladas como parte de um sistema cultural</a:t>
            </a:r>
          </a:p>
          <a:p>
            <a:r>
              <a:rPr lang="pt-BR" dirty="0"/>
              <a:t>Compreensão das relações entre as unidades culturais</a:t>
            </a:r>
          </a:p>
        </p:txBody>
      </p:sp>
    </p:spTree>
    <p:extLst>
      <p:ext uri="{BB962C8B-B14F-4D97-AF65-F5344CB8AC3E}">
        <p14:creationId xmlns:p14="http://schemas.microsoft.com/office/powerpoint/2010/main" val="82319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E9117-21BD-3B44-851E-46921B180CAD}"/>
              </a:ext>
            </a:extLst>
          </p:cNvPr>
          <p:cNvSpPr>
            <a:spLocks noGrp="1"/>
          </p:cNvSpPr>
          <p:nvPr>
            <p:ph type="title"/>
          </p:nvPr>
        </p:nvSpPr>
        <p:spPr/>
        <p:txBody>
          <a:bodyPr/>
          <a:lstStyle/>
          <a:p>
            <a:r>
              <a:rPr lang="pt-BR" dirty="0"/>
              <a:t>Análise de símbolos</a:t>
            </a:r>
            <a:br>
              <a:rPr lang="pt-BR" dirty="0"/>
            </a:br>
            <a:endParaRPr lang="pt-BR" dirty="0"/>
          </a:p>
        </p:txBody>
      </p:sp>
      <p:sp>
        <p:nvSpPr>
          <p:cNvPr id="3" name="Espaço Reservado para Conteúdo 2">
            <a:extLst>
              <a:ext uri="{FF2B5EF4-FFF2-40B4-BE49-F238E27FC236}">
                <a16:creationId xmlns:a16="http://schemas.microsoft.com/office/drawing/2014/main" id="{2AF8E233-9120-A14F-96F5-260EE241F246}"/>
              </a:ext>
            </a:extLst>
          </p:cNvPr>
          <p:cNvSpPr>
            <a:spLocks noGrp="1"/>
          </p:cNvSpPr>
          <p:nvPr>
            <p:ph idx="1"/>
          </p:nvPr>
        </p:nvSpPr>
        <p:spPr/>
        <p:txBody>
          <a:bodyPr/>
          <a:lstStyle/>
          <a:p>
            <a:r>
              <a:rPr lang="pt-BR" dirty="0"/>
              <a:t>palavras ou nomes são uma melhor forma para começar a descobrir as unidades culturais. Desde que saibamos que uma palavra nunca tem apenas um significado, a não ser em circunstancias excepcionais. </a:t>
            </a:r>
            <a:r>
              <a:rPr lang="pt-BR" i="1" dirty="0"/>
              <a:t>Por exemplo: “rei”,, “mãe”.</a:t>
            </a:r>
            <a:r>
              <a:rPr lang="pt-BR" dirty="0">
                <a:effectLst/>
              </a:rPr>
              <a:t> </a:t>
            </a:r>
          </a:p>
          <a:p>
            <a:r>
              <a:rPr lang="pt-BR" dirty="0"/>
              <a:t>A questão é descobrir quais os sentidos se acionam quando e quais deles não se aplicam a determinada circunstancia. E como esses sentidos se relacionam uns aos outros.</a:t>
            </a:r>
            <a:r>
              <a:rPr lang="pt-BR" dirty="0">
                <a:effectLst/>
              </a:rPr>
              <a:t> </a:t>
            </a:r>
          </a:p>
          <a:p>
            <a:pPr lvl="1"/>
            <a:endParaRPr lang="pt-BR" dirty="0">
              <a:solidFill>
                <a:srgbClr val="00B0F0"/>
              </a:solidFill>
            </a:endParaRPr>
          </a:p>
          <a:p>
            <a:pPr lvl="1"/>
            <a:r>
              <a:rPr lang="pt-BR" dirty="0">
                <a:solidFill>
                  <a:srgbClr val="00B0F0"/>
                </a:solidFill>
              </a:rPr>
              <a:t>Contraste aos sistemas terminológicos do parentesco.</a:t>
            </a:r>
          </a:p>
          <a:p>
            <a:pPr lvl="1"/>
            <a:r>
              <a:rPr lang="pt-BR" dirty="0">
                <a:solidFill>
                  <a:srgbClr val="00B0F0"/>
                </a:solidFill>
              </a:rPr>
              <a:t>Os sistemas de símbolos que constituem um sistema cultural são isoláveis</a:t>
            </a:r>
          </a:p>
          <a:p>
            <a:pPr marL="457200" lvl="1" indent="0">
              <a:buNone/>
            </a:pPr>
            <a:endParaRPr lang="pt-BR" dirty="0">
              <a:solidFill>
                <a:srgbClr val="00B0F0"/>
              </a:solidFill>
            </a:endParaRPr>
          </a:p>
          <a:p>
            <a:pPr marL="457200" lvl="1" indent="0">
              <a:buNone/>
            </a:pPr>
            <a:endParaRPr lang="pt-BR" dirty="0">
              <a:solidFill>
                <a:srgbClr val="00B0F0"/>
              </a:solidFill>
            </a:endParaRPr>
          </a:p>
        </p:txBody>
      </p:sp>
    </p:spTree>
    <p:extLst>
      <p:ext uri="{BB962C8B-B14F-4D97-AF65-F5344CB8AC3E}">
        <p14:creationId xmlns:p14="http://schemas.microsoft.com/office/powerpoint/2010/main" val="411276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773E4B-7FE6-B245-A908-0DE40206E209}"/>
              </a:ext>
            </a:extLst>
          </p:cNvPr>
          <p:cNvSpPr>
            <a:spLocks noGrp="1"/>
          </p:cNvSpPr>
          <p:nvPr>
            <p:ph type="title"/>
          </p:nvPr>
        </p:nvSpPr>
        <p:spPr/>
        <p:txBody>
          <a:bodyPr/>
          <a:lstStyle/>
          <a:p>
            <a:r>
              <a:rPr lang="pt-BR" dirty="0"/>
              <a:t>Regras, regularidades e comportamento observável</a:t>
            </a:r>
          </a:p>
        </p:txBody>
      </p:sp>
      <p:sp>
        <p:nvSpPr>
          <p:cNvPr id="3" name="Espaço Reservado para Conteúdo 2">
            <a:extLst>
              <a:ext uri="{FF2B5EF4-FFF2-40B4-BE49-F238E27FC236}">
                <a16:creationId xmlns:a16="http://schemas.microsoft.com/office/drawing/2014/main" id="{EC75D709-3CF3-BC4B-8F93-12C93A555124}"/>
              </a:ext>
            </a:extLst>
          </p:cNvPr>
          <p:cNvSpPr>
            <a:spLocks noGrp="1"/>
          </p:cNvSpPr>
          <p:nvPr>
            <p:ph idx="1"/>
          </p:nvPr>
        </p:nvSpPr>
        <p:spPr/>
        <p:txBody>
          <a:bodyPr/>
          <a:lstStyle/>
          <a:p>
            <a:r>
              <a:rPr lang="pt-BR" b="1" dirty="0"/>
              <a:t>Este livro concerne à definição de unidades e regras, a cultura do parentesco americano; não concerne aos padrões de comportamento formulado a partir de observações sistemáticas de cada uma das ocorrências de fato.</a:t>
            </a:r>
            <a:endParaRPr lang="pt-BR" dirty="0"/>
          </a:p>
          <a:p>
            <a:pPr lvl="1"/>
            <a:r>
              <a:rPr lang="pt-BR" dirty="0"/>
              <a:t>a regularidade “as pessoas param no farol vermelho” é bem diferente da regra “as pessoas devem por lei parar no sinal vermelho”. O comportamento regular é um sugestão para a busca de uma regra.</a:t>
            </a:r>
            <a:r>
              <a:rPr lang="pt-BR" dirty="0">
                <a:effectLst/>
              </a:rPr>
              <a:t> </a:t>
            </a:r>
          </a:p>
          <a:p>
            <a:pPr lvl="1"/>
            <a:r>
              <a:rPr lang="pt-BR" dirty="0">
                <a:solidFill>
                  <a:srgbClr val="00B0F0"/>
                </a:solidFill>
              </a:rPr>
              <a:t>O parentesco não é definido apenas como um sistema de regras</a:t>
            </a:r>
          </a:p>
          <a:p>
            <a:pPr lvl="1"/>
            <a:r>
              <a:rPr lang="pt-BR" dirty="0">
                <a:solidFill>
                  <a:srgbClr val="00B0F0"/>
                </a:solidFill>
              </a:rPr>
              <a:t>Problematização da correlação sistema terminológico e comportamento prescritivo.</a:t>
            </a:r>
          </a:p>
        </p:txBody>
      </p:sp>
    </p:spTree>
    <p:extLst>
      <p:ext uri="{BB962C8B-B14F-4D97-AF65-F5344CB8AC3E}">
        <p14:creationId xmlns:p14="http://schemas.microsoft.com/office/powerpoint/2010/main" val="337038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5D888A-38BA-764E-B142-8C61FCA625C6}"/>
              </a:ext>
            </a:extLst>
          </p:cNvPr>
          <p:cNvSpPr>
            <a:spLocks noGrp="1"/>
          </p:cNvSpPr>
          <p:nvPr>
            <p:ph type="title"/>
          </p:nvPr>
        </p:nvSpPr>
        <p:spPr/>
        <p:txBody>
          <a:bodyPr/>
          <a:lstStyle/>
          <a:p>
            <a:r>
              <a:rPr lang="pt-BR" dirty="0"/>
              <a:t>Considerações teórico-metodológicas</a:t>
            </a:r>
          </a:p>
        </p:txBody>
      </p:sp>
      <p:sp>
        <p:nvSpPr>
          <p:cNvPr id="3" name="Espaço Reservado para Conteúdo 2">
            <a:extLst>
              <a:ext uri="{FF2B5EF4-FFF2-40B4-BE49-F238E27FC236}">
                <a16:creationId xmlns:a16="http://schemas.microsoft.com/office/drawing/2014/main" id="{62BE0F37-AF44-A549-A110-2501DE97574D}"/>
              </a:ext>
            </a:extLst>
          </p:cNvPr>
          <p:cNvSpPr>
            <a:spLocks noGrp="1"/>
          </p:cNvSpPr>
          <p:nvPr>
            <p:ph idx="1"/>
          </p:nvPr>
        </p:nvSpPr>
        <p:spPr/>
        <p:txBody>
          <a:bodyPr/>
          <a:lstStyle/>
          <a:p>
            <a:r>
              <a:rPr lang="pt-BR" dirty="0"/>
              <a:t>Como tratar as variações registradas na pesquisa?</a:t>
            </a:r>
          </a:p>
          <a:p>
            <a:pPr marL="457200" lvl="1" indent="0">
              <a:buNone/>
            </a:pPr>
            <a:endParaRPr lang="pt-BR" dirty="0"/>
          </a:p>
          <a:p>
            <a:pPr marL="457200" lvl="1" indent="0">
              <a:buNone/>
            </a:pPr>
            <a:r>
              <a:rPr lang="pt-BR" dirty="0"/>
              <a:t>- Tipos de variação relatados</a:t>
            </a:r>
          </a:p>
          <a:p>
            <a:pPr lvl="1"/>
            <a:r>
              <a:rPr lang="pt-BR" dirty="0"/>
              <a:t>Taxas (papai; tio e tia)</a:t>
            </a:r>
          </a:p>
          <a:p>
            <a:pPr lvl="1"/>
            <a:r>
              <a:rPr lang="pt-BR" dirty="0"/>
              <a:t>Formas e modos alternativos (pai – papai; tio-titio)</a:t>
            </a:r>
          </a:p>
          <a:p>
            <a:pPr lvl="1"/>
            <a:r>
              <a:rPr lang="pt-BR" dirty="0"/>
              <a:t>Normas e formas variantes, conforme grupos ou segmentos (“parente longe”)</a:t>
            </a:r>
          </a:p>
          <a:p>
            <a:pPr lvl="1"/>
            <a:r>
              <a:rPr lang="pt-BR" dirty="0"/>
              <a:t>Caso especial de taxa – decisões estratégicas</a:t>
            </a:r>
          </a:p>
          <a:p>
            <a:pPr marL="457200" lvl="1" indent="0">
              <a:buNone/>
            </a:pPr>
            <a:endParaRPr lang="pt-BR" dirty="0"/>
          </a:p>
          <a:p>
            <a:pPr marL="457200" lvl="1" indent="0">
              <a:buNone/>
            </a:pPr>
            <a:endParaRPr lang="pt-BR" dirty="0"/>
          </a:p>
        </p:txBody>
      </p:sp>
    </p:spTree>
    <p:extLst>
      <p:ext uri="{BB962C8B-B14F-4D97-AF65-F5344CB8AC3E}">
        <p14:creationId xmlns:p14="http://schemas.microsoft.com/office/powerpoint/2010/main" val="134447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1D06D6-9018-2A48-9368-3CF56E7C49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ED2555B-3129-C144-AF9B-8FECC0F48E1E}"/>
              </a:ext>
            </a:extLst>
          </p:cNvPr>
          <p:cNvSpPr>
            <a:spLocks noGrp="1"/>
          </p:cNvSpPr>
          <p:nvPr>
            <p:ph idx="1"/>
          </p:nvPr>
        </p:nvSpPr>
        <p:spPr/>
        <p:txBody>
          <a:bodyPr/>
          <a:lstStyle/>
          <a:p>
            <a:pPr lvl="1"/>
            <a:r>
              <a:rPr lang="pt-BR" dirty="0"/>
              <a:t>Diferentes sistemas de parentesco ou sistema único com variantes?</a:t>
            </a:r>
          </a:p>
          <a:p>
            <a:pPr marL="457200" lvl="1" indent="0">
              <a:buNone/>
            </a:pPr>
            <a:r>
              <a:rPr lang="pt-BR" dirty="0"/>
              <a:t>	</a:t>
            </a:r>
          </a:p>
          <a:p>
            <a:pPr marL="457200" lvl="1" indent="0">
              <a:buNone/>
            </a:pPr>
            <a:r>
              <a:rPr lang="pt-BR" dirty="0"/>
              <a:t>	diferença de taxa pode não exprimir diferença de forma (pais ausentes)</a:t>
            </a:r>
          </a:p>
          <a:p>
            <a:pPr marL="457200" lvl="1" indent="0">
              <a:buNone/>
            </a:pPr>
            <a:r>
              <a:rPr lang="pt-BR" dirty="0"/>
              <a:t>	distinção necessária entre sistemas culturais e modos como se articulam (a variação decorre do sistema de parentesco ou de outro subsistema?</a:t>
            </a:r>
          </a:p>
          <a:p>
            <a:pPr marL="457200" lvl="1" indent="0">
              <a:buNone/>
            </a:pPr>
            <a:endParaRPr lang="pt-BR" dirty="0"/>
          </a:p>
          <a:p>
            <a:pPr marL="457200" lvl="1" indent="0">
              <a:buNone/>
            </a:pPr>
            <a:endParaRPr lang="pt-BR" dirty="0"/>
          </a:p>
          <a:p>
            <a:pPr marL="457200" lvl="1" indent="0">
              <a:buNone/>
            </a:pPr>
            <a:r>
              <a:rPr lang="pt-BR" dirty="0"/>
              <a:t>em certo nível de análise é possível discutir e descrever um sistema de parentesco americano único. Em outro nível é preciso definir e descrever formas alternadas e variantes.</a:t>
            </a:r>
          </a:p>
          <a:p>
            <a:pPr marL="457200" lvl="1" indent="0">
              <a:buNone/>
            </a:pPr>
            <a:endParaRPr lang="pt-BR" dirty="0"/>
          </a:p>
          <a:p>
            <a:pPr marL="457200" lvl="1" indent="0">
              <a:buNone/>
            </a:pPr>
            <a:endParaRPr lang="pt-BR" dirty="0"/>
          </a:p>
          <a:p>
            <a:endParaRPr lang="pt-BR" dirty="0"/>
          </a:p>
        </p:txBody>
      </p:sp>
    </p:spTree>
    <p:extLst>
      <p:ext uri="{BB962C8B-B14F-4D97-AF65-F5344CB8AC3E}">
        <p14:creationId xmlns:p14="http://schemas.microsoft.com/office/powerpoint/2010/main" val="348324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FBBEB0-3FDD-5148-9B98-327473086CBE}"/>
              </a:ext>
            </a:extLst>
          </p:cNvPr>
          <p:cNvSpPr>
            <a:spLocks noGrp="1"/>
          </p:cNvSpPr>
          <p:nvPr>
            <p:ph type="title"/>
          </p:nvPr>
        </p:nvSpPr>
        <p:spPr/>
        <p:txBody>
          <a:bodyPr/>
          <a:lstStyle/>
          <a:p>
            <a:r>
              <a:rPr lang="pt-BR" dirty="0"/>
              <a:t>A especificidade do sistema de parentesco americano</a:t>
            </a:r>
          </a:p>
        </p:txBody>
      </p:sp>
      <p:sp>
        <p:nvSpPr>
          <p:cNvPr id="3" name="Espaço Reservado para Conteúdo 2">
            <a:extLst>
              <a:ext uri="{FF2B5EF4-FFF2-40B4-BE49-F238E27FC236}">
                <a16:creationId xmlns:a16="http://schemas.microsoft.com/office/drawing/2014/main" id="{2CD80BD6-EA6C-0747-B783-9584DC069D22}"/>
              </a:ext>
            </a:extLst>
          </p:cNvPr>
          <p:cNvSpPr>
            <a:spLocks noGrp="1"/>
          </p:cNvSpPr>
          <p:nvPr>
            <p:ph idx="1"/>
          </p:nvPr>
        </p:nvSpPr>
        <p:spPr/>
        <p:txBody>
          <a:bodyPr/>
          <a:lstStyle/>
          <a:p>
            <a:pPr marL="0" indent="0">
              <a:buNone/>
            </a:pPr>
            <a:r>
              <a:rPr lang="pt-BR" dirty="0"/>
              <a:t>		PREFÁCIO</a:t>
            </a:r>
          </a:p>
          <a:p>
            <a:pPr marL="0" indent="0">
              <a:buNone/>
            </a:pPr>
            <a:r>
              <a:rPr lang="pt-BR" dirty="0"/>
              <a:t>O Parentesco Americano é um exemplo do tipo de Sistema de parentesco que encontramos nas sociedades modernas, ocidentais, diferente de outros tipos de sistemas de parentesco encontrados em outras partes do mundo</a:t>
            </a:r>
          </a:p>
          <a:p>
            <a:pPr marL="0" indent="0">
              <a:buNone/>
            </a:pPr>
            <a:r>
              <a:rPr lang="pt-BR" i="1" dirty="0"/>
              <a:t>O que os distingue dos outros sistemas de parentesco?</a:t>
            </a:r>
          </a:p>
          <a:p>
            <a:pPr marL="0" indent="0">
              <a:buNone/>
            </a:pPr>
            <a:endParaRPr lang="pt-BR" i="1" dirty="0"/>
          </a:p>
          <a:p>
            <a:pPr marL="0" indent="0" algn="ctr">
              <a:buNone/>
            </a:pPr>
            <a:r>
              <a:rPr lang="pt-BR" i="1" dirty="0">
                <a:solidFill>
                  <a:srgbClr val="00B0F0"/>
                </a:solidFill>
              </a:rPr>
              <a:t>Societas </a:t>
            </a:r>
            <a:r>
              <a:rPr lang="pt-BR" i="1" dirty="0" err="1">
                <a:solidFill>
                  <a:srgbClr val="00B0F0"/>
                </a:solidFill>
              </a:rPr>
              <a:t>x</a:t>
            </a:r>
            <a:r>
              <a:rPr lang="pt-BR" i="1" dirty="0">
                <a:solidFill>
                  <a:srgbClr val="00B0F0"/>
                </a:solidFill>
              </a:rPr>
              <a:t> </a:t>
            </a:r>
            <a:r>
              <a:rPr lang="pt-BR" i="1" dirty="0" err="1">
                <a:solidFill>
                  <a:srgbClr val="00B0F0"/>
                </a:solidFill>
              </a:rPr>
              <a:t>Civitas</a:t>
            </a:r>
            <a:endParaRPr lang="pt-BR" i="1" dirty="0">
              <a:solidFill>
                <a:srgbClr val="00B0F0"/>
              </a:solidFill>
            </a:endParaRPr>
          </a:p>
          <a:p>
            <a:pPr marL="0" indent="0">
              <a:buNone/>
            </a:pPr>
            <a:endParaRPr lang="pt-BR" i="1" dirty="0"/>
          </a:p>
          <a:p>
            <a:pPr marL="0" indent="0">
              <a:buNone/>
            </a:pPr>
            <a:endParaRPr lang="pt-BR" dirty="0"/>
          </a:p>
          <a:p>
            <a:endParaRPr lang="pt-BR" dirty="0"/>
          </a:p>
        </p:txBody>
      </p:sp>
    </p:spTree>
    <p:extLst>
      <p:ext uri="{BB962C8B-B14F-4D97-AF65-F5344CB8AC3E}">
        <p14:creationId xmlns:p14="http://schemas.microsoft.com/office/powerpoint/2010/main" val="10437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00108A-D314-8C46-92A5-A27CBDDC54B3}"/>
              </a:ext>
            </a:extLst>
          </p:cNvPr>
          <p:cNvSpPr>
            <a:spLocks noGrp="1"/>
          </p:cNvSpPr>
          <p:nvPr>
            <p:ph type="title"/>
          </p:nvPr>
        </p:nvSpPr>
        <p:spPr/>
        <p:txBody>
          <a:bodyPr/>
          <a:lstStyle/>
          <a:p>
            <a:r>
              <a:rPr lang="pt-BR" dirty="0"/>
              <a:t>O que é parente?</a:t>
            </a:r>
          </a:p>
        </p:txBody>
      </p:sp>
      <p:sp>
        <p:nvSpPr>
          <p:cNvPr id="3" name="Espaço Reservado para Conteúdo 2">
            <a:extLst>
              <a:ext uri="{FF2B5EF4-FFF2-40B4-BE49-F238E27FC236}">
                <a16:creationId xmlns:a16="http://schemas.microsoft.com/office/drawing/2014/main" id="{55DC80CF-1D2C-D345-8DD8-D45AB18EF7A5}"/>
              </a:ext>
            </a:extLst>
          </p:cNvPr>
          <p:cNvSpPr>
            <a:spLocks noGrp="1"/>
          </p:cNvSpPr>
          <p:nvPr>
            <p:ph idx="1"/>
          </p:nvPr>
        </p:nvSpPr>
        <p:spPr/>
        <p:txBody>
          <a:bodyPr/>
          <a:lstStyle/>
          <a:p>
            <a:r>
              <a:rPr lang="pt-BR" dirty="0"/>
              <a:t>Consanguíneos e afins</a:t>
            </a:r>
          </a:p>
        </p:txBody>
      </p:sp>
    </p:spTree>
    <p:extLst>
      <p:ext uri="{BB962C8B-B14F-4D97-AF65-F5344CB8AC3E}">
        <p14:creationId xmlns:p14="http://schemas.microsoft.com/office/powerpoint/2010/main" val="112044629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2122</Words>
  <Application>Microsoft Macintosh PowerPoint</Application>
  <PresentationFormat>Widescreen</PresentationFormat>
  <Paragraphs>157</Paragraphs>
  <Slides>26</Slides>
  <Notes>6</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26</vt:i4>
      </vt:variant>
    </vt:vector>
  </HeadingPairs>
  <TitlesOfParts>
    <vt:vector size="30" baseType="lpstr">
      <vt:lpstr>Arial</vt:lpstr>
      <vt:lpstr>Calibri</vt:lpstr>
      <vt:lpstr>Calibri Light</vt:lpstr>
      <vt:lpstr>Tema do Office</vt:lpstr>
      <vt:lpstr>O Parentesco Americano de David Schneider</vt:lpstr>
      <vt:lpstr>O parentesco como sistema cultural</vt:lpstr>
      <vt:lpstr>Objetivos do livro </vt:lpstr>
      <vt:lpstr>Análise de símbolos </vt:lpstr>
      <vt:lpstr>Regras, regularidades e comportamento observável</vt:lpstr>
      <vt:lpstr>Considerações teórico-metodológicas</vt:lpstr>
      <vt:lpstr>Apresentação do PowerPoint</vt:lpstr>
      <vt:lpstr>A especificidade do sistema de parentesco americano</vt:lpstr>
      <vt:lpstr>O que é parente?</vt:lpstr>
      <vt:lpstr>Quem são parentes?</vt:lpstr>
      <vt:lpstr>Modificadores</vt:lpstr>
      <vt:lpstr>Modificadores</vt:lpstr>
      <vt:lpstr>Parentesco por Substância   A ordem da natureza</vt:lpstr>
      <vt:lpstr>Relações de sangue</vt:lpstr>
      <vt:lpstr>Parentesco por código A ordem da lei</vt:lpstr>
      <vt:lpstr>Parentes de lei</vt:lpstr>
      <vt:lpstr>Ordem da natureza e Ordem da lei  As três classes de parentes</vt:lpstr>
      <vt:lpstr>Pessoa uma unidade principal da cultura americana </vt:lpstr>
      <vt:lpstr>Pessoa</vt:lpstr>
      <vt:lpstr>Separando domínios</vt:lpstr>
      <vt:lpstr>Pessoa como sistema cultural</vt:lpstr>
      <vt:lpstr>O parente como pessoa A pessoa como parente </vt:lpstr>
      <vt:lpstr>Família</vt:lpstr>
      <vt:lpstr>Amor símbolo central do parentesco americano </vt:lpstr>
      <vt:lpstr>A pessoa como parente</vt:lpstr>
      <vt:lpstr>Distância e Relacionamento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Parentesco Americano de David Schneider</dc:title>
  <dc:creator>macOS Sierra</dc:creator>
  <cp:lastModifiedBy>macOS Sierra</cp:lastModifiedBy>
  <cp:revision>20</cp:revision>
  <dcterms:created xsi:type="dcterms:W3CDTF">2023-06-12T10:27:13Z</dcterms:created>
  <dcterms:modified xsi:type="dcterms:W3CDTF">2023-06-12T14:01:21Z</dcterms:modified>
</cp:coreProperties>
</file>