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5" r:id="rId4"/>
    <p:sldId id="266" r:id="rId5"/>
    <p:sldId id="267" r:id="rId6"/>
    <p:sldId id="264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0A897-EBE0-4F0F-BAFA-8AD9D2E4DD8E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3A7AB-9D7B-48CC-A4F9-E00AC6D861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70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3A7AB-9D7B-48CC-A4F9-E00AC6D8612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593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3A7AB-9D7B-48CC-A4F9-E00AC6D8612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68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3A7AB-9D7B-48CC-A4F9-E00AC6D8612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909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3A7AB-9D7B-48CC-A4F9-E00AC6D8612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977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11268229" y="6215670"/>
            <a:ext cx="492369" cy="36512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052C-D933-4B69-8EAA-99439E847271}" type="datetime1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142813" y="6215670"/>
            <a:ext cx="2743200" cy="365125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B693407-7B1A-4B7B-85EA-2B2BF245A5E8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729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4F3A-60CD-4A65-B384-21C0A11E399F}" type="datetime1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41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6F7B-D6D2-4B58-B6D0-7BE4D5EB2231}" type="datetime1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615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F9B7B-9C1C-4A3F-8E4B-A490EE69BA24}" type="datetime1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518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ED5E-CF2D-40F5-A21B-0A4CCA516301}" type="datetime1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06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0D68-C8C2-47DD-9C94-8B80DBAA5FF9}" type="datetime1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528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E22D-385B-4398-A934-B2CF6C0883E3}" type="datetime1">
              <a:rPr lang="pt-BR" smtClean="0"/>
              <a:t>05/05/2020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06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1E45-22EC-484C-8B83-D66B34D4BB26}" type="datetime1">
              <a:rPr lang="pt-BR" smtClean="0"/>
              <a:t>05/05/2020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07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4137C-A269-4364-A5A1-D7B0C0077C23}" type="datetime1">
              <a:rPr lang="pt-BR" smtClean="0"/>
              <a:t>05/05/2020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49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654E-C83A-4FE7-8E00-9CE98DD0F7D1}" type="datetime1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17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65B7-C48A-4C71-AD26-544086DC492E}" type="datetime1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85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71A8-EF75-4903-94F7-DADBFB4F7CF3}" type="datetime1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93407-7B1A-4B7B-85EA-2B2BF245A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523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ector reto 19"/>
          <p:cNvCxnSpPr/>
          <p:nvPr/>
        </p:nvCxnSpPr>
        <p:spPr>
          <a:xfrm flipV="1">
            <a:off x="-1592" y="5588520"/>
            <a:ext cx="3060000" cy="0"/>
          </a:xfrm>
          <a:prstGeom prst="line">
            <a:avLst/>
          </a:prstGeom>
          <a:ln w="635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 flipV="1">
            <a:off x="3076427" y="5588520"/>
            <a:ext cx="3060000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V="1">
            <a:off x="6154446" y="5588520"/>
            <a:ext cx="3060000" cy="0"/>
          </a:xfrm>
          <a:prstGeom prst="line">
            <a:avLst/>
          </a:prstGeom>
          <a:ln w="635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flipV="1">
            <a:off x="9232466" y="5588520"/>
            <a:ext cx="3060000" cy="0"/>
          </a:xfrm>
          <a:prstGeom prst="line">
            <a:avLst/>
          </a:prstGeom>
          <a:ln w="63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1446727" y="1413064"/>
            <a:ext cx="929854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Aula Invertida – Harvard Business </a:t>
            </a:r>
            <a:r>
              <a:rPr lang="pt-BR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Review</a:t>
            </a:r>
            <a:endParaRPr lang="pt-BR" sz="3600" b="1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Guide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Managing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Newly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Remote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Workers</a:t>
            </a:r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PRO3432 – Organização do Trabalho na Produção</a:t>
            </a:r>
          </a:p>
          <a:p>
            <a:pPr algn="ctr"/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Prof. Dr. Mario Sergio Salerno</a:t>
            </a:r>
          </a:p>
          <a:p>
            <a:pPr algn="ctr"/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ctr"/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Pedro Henrique Constante Moya – 10334505</a:t>
            </a:r>
          </a:p>
          <a:p>
            <a:pPr algn="ctr"/>
            <a:endParaRPr lang="pt-BR" sz="26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05 de maio de 2020</a:t>
            </a:r>
          </a:p>
          <a:p>
            <a:pPr algn="ctr"/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05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540000" y="258330"/>
            <a:ext cx="7173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Segoe UI" panose="020B0502040204020203" pitchFamily="34" charset="0"/>
                <a:cs typeface="Segoe UI" panose="020B0502040204020203" pitchFamily="34" charset="0"/>
              </a:rPr>
              <a:t>Problemas Comuns no Trabalho Remoto</a:t>
            </a:r>
          </a:p>
        </p:txBody>
      </p:sp>
      <p:cxnSp>
        <p:nvCxnSpPr>
          <p:cNvPr id="20" name="Conector reto 19"/>
          <p:cNvCxnSpPr/>
          <p:nvPr/>
        </p:nvCxnSpPr>
        <p:spPr>
          <a:xfrm flipV="1">
            <a:off x="-1592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 flipV="1">
            <a:off x="3076427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V="1">
            <a:off x="6154446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flipV="1">
            <a:off x="9232466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1061687" y="1369716"/>
            <a:ext cx="8262617" cy="1163441"/>
            <a:chOff x="1061687" y="1524264"/>
            <a:chExt cx="8262617" cy="1163441"/>
          </a:xfrm>
        </p:grpSpPr>
        <p:sp>
          <p:nvSpPr>
            <p:cNvPr id="3" name="Retângulo 2"/>
            <p:cNvSpPr/>
            <p:nvPr/>
          </p:nvSpPr>
          <p:spPr>
            <a:xfrm>
              <a:off x="1061687" y="1524264"/>
              <a:ext cx="466721" cy="3863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1</a:t>
              </a:r>
            </a:p>
          </p:txBody>
        </p:sp>
        <p:sp>
          <p:nvSpPr>
            <p:cNvPr id="4" name="Retângulo 3"/>
            <p:cNvSpPr/>
            <p:nvPr/>
          </p:nvSpPr>
          <p:spPr>
            <a:xfrm>
              <a:off x="1528408" y="1524264"/>
              <a:ext cx="3249654" cy="3863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Falta de supervisão presencial</a:t>
              </a: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1528408" y="1949041"/>
              <a:ext cx="77958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Gerentes se preocupam se os trabalhadores estão trabalhando como deveriam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Trabalhadores têm dificuldade de conseguir apoio dos gerentes</a:t>
              </a:r>
            </a:p>
          </p:txBody>
        </p:sp>
      </p:grp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pPr/>
              <a:t>2</a:t>
            </a:fld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>
            <a:off x="1061687" y="2834803"/>
            <a:ext cx="8262617" cy="840275"/>
            <a:chOff x="1061687" y="3061087"/>
            <a:chExt cx="8262617" cy="840275"/>
          </a:xfrm>
        </p:grpSpPr>
        <p:sp>
          <p:nvSpPr>
            <p:cNvPr id="32" name="Retângulo 31"/>
            <p:cNvSpPr/>
            <p:nvPr/>
          </p:nvSpPr>
          <p:spPr>
            <a:xfrm>
              <a:off x="1061687" y="3061087"/>
              <a:ext cx="466721" cy="3863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2</a:t>
              </a:r>
            </a:p>
          </p:txBody>
        </p:sp>
        <p:sp>
          <p:nvSpPr>
            <p:cNvPr id="33" name="Retângulo 32"/>
            <p:cNvSpPr/>
            <p:nvPr/>
          </p:nvSpPr>
          <p:spPr>
            <a:xfrm>
              <a:off x="1528408" y="3061087"/>
              <a:ext cx="3249654" cy="3863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Falta de acesso à informação</a:t>
              </a: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1528408" y="3485864"/>
              <a:ext cx="779589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Aumento do tempo para se obter informações com </a:t>
              </a:r>
              <a:r>
                <a:rPr lang="pt-BR" sz="14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coworkers</a:t>
              </a:r>
              <a:endParaRPr lang="pt-BR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1061687" y="3976724"/>
            <a:ext cx="8161731" cy="1163441"/>
            <a:chOff x="1162572" y="4245612"/>
            <a:chExt cx="8161731" cy="1163441"/>
          </a:xfrm>
        </p:grpSpPr>
        <p:sp>
          <p:nvSpPr>
            <p:cNvPr id="35" name="Retângulo 34"/>
            <p:cNvSpPr/>
            <p:nvPr/>
          </p:nvSpPr>
          <p:spPr>
            <a:xfrm>
              <a:off x="1162572" y="4245612"/>
              <a:ext cx="466721" cy="3863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3</a:t>
              </a:r>
            </a:p>
          </p:txBody>
        </p:sp>
        <p:sp>
          <p:nvSpPr>
            <p:cNvPr id="36" name="Retângulo 35"/>
            <p:cNvSpPr/>
            <p:nvPr/>
          </p:nvSpPr>
          <p:spPr>
            <a:xfrm>
              <a:off x="1629293" y="4245612"/>
              <a:ext cx="3249654" cy="3863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Isolamento social</a:t>
              </a:r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1629292" y="4670389"/>
              <a:ext cx="769501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Colaboradores sentem falta da interação social, que pode levar à solidão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Pode levar à perda do sentimento de pertencimento à organização e a desligamentos</a:t>
              </a:r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1061687" y="5441811"/>
            <a:ext cx="8161731" cy="1163441"/>
            <a:chOff x="1162572" y="4245612"/>
            <a:chExt cx="8161731" cy="1163441"/>
          </a:xfrm>
        </p:grpSpPr>
        <p:sp>
          <p:nvSpPr>
            <p:cNvPr id="39" name="Retângulo 38"/>
            <p:cNvSpPr/>
            <p:nvPr/>
          </p:nvSpPr>
          <p:spPr>
            <a:xfrm>
              <a:off x="1162572" y="4245612"/>
              <a:ext cx="466721" cy="3863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4</a:t>
              </a:r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1629293" y="4245612"/>
              <a:ext cx="3249654" cy="3863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Distrações em casa</a:t>
              </a:r>
            </a:p>
          </p:txBody>
        </p:sp>
        <p:sp>
          <p:nvSpPr>
            <p:cNvPr id="41" name="CaixaDeTexto 40"/>
            <p:cNvSpPr txBox="1"/>
            <p:nvPr/>
          </p:nvSpPr>
          <p:spPr>
            <a:xfrm>
              <a:off x="1629292" y="4670389"/>
              <a:ext cx="769501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Dificuldade para encontrar um local adequado ao trabalho em casa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Problemas pessoais e familiares estão mais próximos do trabalhador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198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540000" y="258330"/>
            <a:ext cx="8062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Segoe UI" panose="020B0502040204020203" pitchFamily="34" charset="0"/>
                <a:cs typeface="Segoe UI" panose="020B0502040204020203" pitchFamily="34" charset="0"/>
              </a:rPr>
              <a:t>Possíveis Ações a Serem Tomadas por Gerentes </a:t>
            </a:r>
          </a:p>
        </p:txBody>
      </p:sp>
      <p:cxnSp>
        <p:nvCxnSpPr>
          <p:cNvPr id="20" name="Conector reto 19"/>
          <p:cNvCxnSpPr/>
          <p:nvPr/>
        </p:nvCxnSpPr>
        <p:spPr>
          <a:xfrm flipV="1">
            <a:off x="-1592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 flipV="1">
            <a:off x="3076427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V="1">
            <a:off x="6154446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flipV="1">
            <a:off x="9232466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1061687" y="1369716"/>
            <a:ext cx="8262617" cy="1163441"/>
            <a:chOff x="1061687" y="1524264"/>
            <a:chExt cx="8262617" cy="1163441"/>
          </a:xfrm>
        </p:grpSpPr>
        <p:sp>
          <p:nvSpPr>
            <p:cNvPr id="3" name="Retângulo 2"/>
            <p:cNvSpPr/>
            <p:nvPr/>
          </p:nvSpPr>
          <p:spPr>
            <a:xfrm>
              <a:off x="1061687" y="1524264"/>
              <a:ext cx="466721" cy="3863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1</a:t>
              </a:r>
            </a:p>
          </p:txBody>
        </p:sp>
        <p:sp>
          <p:nvSpPr>
            <p:cNvPr id="4" name="Retângulo 3"/>
            <p:cNvSpPr/>
            <p:nvPr/>
          </p:nvSpPr>
          <p:spPr>
            <a:xfrm>
              <a:off x="1528408" y="1524264"/>
              <a:ext cx="4626038" cy="3863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Estabelecer </a:t>
              </a:r>
              <a:r>
                <a:rPr lang="pt-BR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check-ins</a:t>
              </a:r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diários</a:t>
              </a: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1528408" y="1949041"/>
              <a:ext cx="77958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Estabelecer uma rotina de ligações regulares e previsíveis com os seus funcionários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Série de </a:t>
              </a:r>
              <a:r>
                <a:rPr lang="pt-BR" sz="14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one-on-one</a:t>
              </a:r>
              <a:r>
                <a:rPr lang="pt-BR" sz="14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pt-BR" sz="14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calls</a:t>
              </a:r>
              <a:r>
                <a:rPr lang="pt-BR" sz="14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ou uma </a:t>
              </a:r>
              <a:r>
                <a:rPr lang="pt-BR" sz="14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team</a:t>
              </a:r>
              <a:r>
                <a:rPr lang="pt-BR" sz="14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pt-BR" sz="14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call</a:t>
              </a: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, dependendo de como funcionários trabalham</a:t>
              </a:r>
            </a:p>
          </p:txBody>
        </p:sp>
      </p:grp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pPr/>
              <a:t>3</a:t>
            </a:fld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>
            <a:off x="1061687" y="2852928"/>
            <a:ext cx="8262617" cy="1486606"/>
            <a:chOff x="1061687" y="3061087"/>
            <a:chExt cx="8262617" cy="1486606"/>
          </a:xfrm>
        </p:grpSpPr>
        <p:sp>
          <p:nvSpPr>
            <p:cNvPr id="32" name="Retângulo 31"/>
            <p:cNvSpPr/>
            <p:nvPr/>
          </p:nvSpPr>
          <p:spPr>
            <a:xfrm>
              <a:off x="1061687" y="3061087"/>
              <a:ext cx="466721" cy="3863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2</a:t>
              </a:r>
            </a:p>
          </p:txBody>
        </p:sp>
        <p:sp>
          <p:nvSpPr>
            <p:cNvPr id="33" name="Retângulo 32"/>
            <p:cNvSpPr/>
            <p:nvPr/>
          </p:nvSpPr>
          <p:spPr>
            <a:xfrm>
              <a:off x="1528408" y="3061087"/>
              <a:ext cx="4626038" cy="3863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Fornecer diferentes opções de comunicação</a:t>
              </a: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1528408" y="3485864"/>
              <a:ext cx="7795896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Vídeo conferência ajuda a reduzir a sensação de isolamento social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Opções de tecnologia de soluções gratuitas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Preocupação com a segurança de dados da empresa</a:t>
              </a: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1061687" y="4659304"/>
            <a:ext cx="8161731" cy="1163441"/>
            <a:chOff x="1162572" y="4245612"/>
            <a:chExt cx="8161731" cy="1163441"/>
          </a:xfrm>
        </p:grpSpPr>
        <p:sp>
          <p:nvSpPr>
            <p:cNvPr id="35" name="Retângulo 34"/>
            <p:cNvSpPr/>
            <p:nvPr/>
          </p:nvSpPr>
          <p:spPr>
            <a:xfrm>
              <a:off x="1162572" y="4245612"/>
              <a:ext cx="466721" cy="3863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3</a:t>
              </a:r>
            </a:p>
          </p:txBody>
        </p:sp>
        <p:sp>
          <p:nvSpPr>
            <p:cNvPr id="36" name="Retângulo 35"/>
            <p:cNvSpPr/>
            <p:nvPr/>
          </p:nvSpPr>
          <p:spPr>
            <a:xfrm>
              <a:off x="1629293" y="4245612"/>
              <a:ext cx="4626038" cy="3863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Estabelecer regras de contato</a:t>
              </a:r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1629292" y="4670389"/>
              <a:ext cx="769501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Gerentes podem definir frequência, meios e momentos ideais para comunicação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Também podem avisar os trabalhadores a melhor forma e horário para entrar em contato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318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540000" y="258330"/>
            <a:ext cx="8062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Segoe UI" panose="020B0502040204020203" pitchFamily="34" charset="0"/>
                <a:cs typeface="Segoe UI" panose="020B0502040204020203" pitchFamily="34" charset="0"/>
              </a:rPr>
              <a:t>Possíveis Ações a Serem Tomadas por Gerentes </a:t>
            </a:r>
          </a:p>
        </p:txBody>
      </p:sp>
      <p:cxnSp>
        <p:nvCxnSpPr>
          <p:cNvPr id="20" name="Conector reto 19"/>
          <p:cNvCxnSpPr/>
          <p:nvPr/>
        </p:nvCxnSpPr>
        <p:spPr>
          <a:xfrm flipV="1">
            <a:off x="-1592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 flipV="1">
            <a:off x="3076427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V="1">
            <a:off x="6154446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flipV="1">
            <a:off x="9232466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1061687" y="1369716"/>
            <a:ext cx="8262617" cy="1486606"/>
            <a:chOff x="1061687" y="1524264"/>
            <a:chExt cx="8262617" cy="1486606"/>
          </a:xfrm>
        </p:grpSpPr>
        <p:sp>
          <p:nvSpPr>
            <p:cNvPr id="3" name="Retângulo 2"/>
            <p:cNvSpPr/>
            <p:nvPr/>
          </p:nvSpPr>
          <p:spPr>
            <a:xfrm>
              <a:off x="1061687" y="1524264"/>
              <a:ext cx="466721" cy="3863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4</a:t>
              </a:r>
            </a:p>
          </p:txBody>
        </p:sp>
        <p:sp>
          <p:nvSpPr>
            <p:cNvPr id="4" name="Retângulo 3"/>
            <p:cNvSpPr/>
            <p:nvPr/>
          </p:nvSpPr>
          <p:spPr>
            <a:xfrm>
              <a:off x="1528408" y="1524264"/>
              <a:ext cx="4626038" cy="3863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Possibilitar interação social remota </a:t>
              </a: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1528408" y="1949041"/>
              <a:ext cx="7795896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Estabelecer formas estruturadas de interação social entre os trabalhadores</a:t>
              </a:r>
            </a:p>
            <a:p>
              <a:pPr marL="800100" lvl="1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Conversas informais no começo de </a:t>
              </a:r>
              <a:r>
                <a:rPr lang="pt-BR" sz="14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check-ins</a:t>
              </a: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diários</a:t>
              </a:r>
            </a:p>
            <a:p>
              <a:pPr marL="800100" lvl="1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Happy</a:t>
              </a:r>
              <a:r>
                <a:rPr lang="pt-BR" sz="14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hour</a:t>
              </a: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ou </a:t>
              </a:r>
              <a:r>
                <a:rPr lang="pt-BR" sz="14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pizza </a:t>
              </a:r>
              <a:r>
                <a:rPr lang="pt-BR" sz="14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party</a:t>
              </a:r>
              <a:r>
                <a:rPr lang="pt-BR" sz="14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virtuais</a:t>
              </a:r>
            </a:p>
          </p:txBody>
        </p:sp>
      </p:grp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pPr/>
              <a:t>4</a:t>
            </a:fld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>
            <a:off x="1061687" y="3033234"/>
            <a:ext cx="8262617" cy="1163441"/>
            <a:chOff x="1061687" y="3061087"/>
            <a:chExt cx="8262617" cy="1163441"/>
          </a:xfrm>
        </p:grpSpPr>
        <p:sp>
          <p:nvSpPr>
            <p:cNvPr id="32" name="Retângulo 31"/>
            <p:cNvSpPr/>
            <p:nvPr/>
          </p:nvSpPr>
          <p:spPr>
            <a:xfrm>
              <a:off x="1061687" y="3061087"/>
              <a:ext cx="466721" cy="3863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5</a:t>
              </a:r>
            </a:p>
          </p:txBody>
        </p:sp>
        <p:sp>
          <p:nvSpPr>
            <p:cNvPr id="33" name="Retângulo 32"/>
            <p:cNvSpPr/>
            <p:nvPr/>
          </p:nvSpPr>
          <p:spPr>
            <a:xfrm>
              <a:off x="1528408" y="3061087"/>
              <a:ext cx="4626038" cy="3863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Fornecer apoio emocional</a:t>
              </a: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1528408" y="3485864"/>
              <a:ext cx="77958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Gerentes devem ouvir as ansiedades e preocupações de seus trabalhadores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pt-B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Também devem mostrar confiança e encorajar os trabalhadores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515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540910" y="258330"/>
            <a:ext cx="8062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Segoe UI" panose="020B0502040204020203" pitchFamily="34" charset="0"/>
                <a:cs typeface="Segoe UI" panose="020B0502040204020203" pitchFamily="34" charset="0"/>
              </a:rPr>
              <a:t>Boas Práticas para Manter a Produtividade</a:t>
            </a:r>
          </a:p>
        </p:txBody>
      </p:sp>
      <p:cxnSp>
        <p:nvCxnSpPr>
          <p:cNvPr id="20" name="Conector reto 19"/>
          <p:cNvCxnSpPr/>
          <p:nvPr/>
        </p:nvCxnSpPr>
        <p:spPr>
          <a:xfrm flipV="1">
            <a:off x="-1592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 flipV="1">
            <a:off x="3076427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V="1">
            <a:off x="6154446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flipV="1">
            <a:off x="9232466" y="1017503"/>
            <a:ext cx="3060000" cy="0"/>
          </a:xfrm>
          <a:prstGeom prst="line">
            <a:avLst/>
          </a:prstGeom>
          <a:ln w="63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3407-7B1A-4B7B-85EA-2B2BF245A5E8}" type="slidenum">
              <a:rPr lang="pt-BR" smtClean="0"/>
              <a:pPr/>
              <a:t>5</a:t>
            </a:fld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373" y="1901754"/>
            <a:ext cx="720000" cy="72000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035" y="1901754"/>
            <a:ext cx="720000" cy="720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697" y="1901754"/>
            <a:ext cx="720000" cy="7200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59" y="1901754"/>
            <a:ext cx="720000" cy="720000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642320" y="2897751"/>
            <a:ext cx="2434107" cy="265304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Manutenção de Bons Hábitos</a:t>
            </a:r>
          </a:p>
          <a:p>
            <a:pPr algn="ctr"/>
            <a:endParaRPr lang="pt-BR" sz="1600" b="1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Antes de iniciar o trabalho, realizar os mesmos hábitos de preparo para um dia normal de trabalho, como vestir-se adequadamente</a:t>
            </a:r>
            <a:endParaRPr lang="pt-BR" sz="14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3454982" y="2897750"/>
            <a:ext cx="2434107" cy="265304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Espaço de Trabalho </a:t>
            </a:r>
            <a:r>
              <a:rPr lang="pt-BR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Adeqaudo</a:t>
            </a:r>
            <a:endParaRPr lang="pt-BR" sz="1600" b="1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pt-BR" sz="1600" b="1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Garantir um espaço silencioso com todos os recursos necessários, incluindo boa conexão à internet e demais equipamentos de trabalho</a:t>
            </a:r>
            <a:endParaRPr lang="pt-BR" sz="14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6267644" y="2897749"/>
            <a:ext cx="2434107" cy="265304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Planejamento do Dia de Trabalho</a:t>
            </a:r>
          </a:p>
          <a:p>
            <a:pPr algn="ctr"/>
            <a:endParaRPr lang="pt-BR" sz="1600" b="1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Definir os resultados que devem ser entregues a cada dia. Manter os horários de início e fim da jornada de trabalho</a:t>
            </a:r>
            <a:endParaRPr lang="pt-BR" sz="14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080306" y="2897749"/>
            <a:ext cx="2434107" cy="265304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Momentos para Pausa no Trabalho </a:t>
            </a:r>
          </a:p>
          <a:p>
            <a:pPr algn="ctr"/>
            <a:endParaRPr lang="pt-BR" sz="1600" b="1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Reservar momentos para fazer pausas, como feito no ambiente de trabalho normal, para beber água ou um café. Pausas para banheiro e para se alongar são importantes.  </a:t>
            </a:r>
            <a:endParaRPr lang="pt-BR" sz="14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81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46727" y="3044280"/>
            <a:ext cx="92985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Obrigado!</a:t>
            </a:r>
            <a:endParaRPr lang="pt-BR" sz="32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Conector reto 6"/>
          <p:cNvCxnSpPr/>
          <p:nvPr/>
        </p:nvCxnSpPr>
        <p:spPr>
          <a:xfrm flipV="1">
            <a:off x="-1592" y="5588520"/>
            <a:ext cx="3060000" cy="0"/>
          </a:xfrm>
          <a:prstGeom prst="line">
            <a:avLst/>
          </a:prstGeom>
          <a:ln w="635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V="1">
            <a:off x="3076427" y="5588520"/>
            <a:ext cx="3060000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V="1">
            <a:off x="6154446" y="5588520"/>
            <a:ext cx="3060000" cy="0"/>
          </a:xfrm>
          <a:prstGeom prst="line">
            <a:avLst/>
          </a:prstGeom>
          <a:ln w="635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V="1">
            <a:off x="9232466" y="5588520"/>
            <a:ext cx="3060000" cy="0"/>
          </a:xfrm>
          <a:prstGeom prst="line">
            <a:avLst/>
          </a:prstGeom>
          <a:ln w="635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734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418</Words>
  <Application>Microsoft Office PowerPoint</Application>
  <PresentationFormat>Widescreen</PresentationFormat>
  <Paragraphs>71</Paragraphs>
  <Slides>6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Visagio</dc:creator>
  <cp:lastModifiedBy>Flavio Fisch</cp:lastModifiedBy>
  <cp:revision>26</cp:revision>
  <dcterms:created xsi:type="dcterms:W3CDTF">2020-04-28T19:34:57Z</dcterms:created>
  <dcterms:modified xsi:type="dcterms:W3CDTF">2020-05-05T19:51:09Z</dcterms:modified>
</cp:coreProperties>
</file>