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33"/>
  </p:handoutMasterIdLst>
  <p:sldIdLst>
    <p:sldId id="256" r:id="rId13"/>
    <p:sldId id="257" r:id="rId14"/>
    <p:sldId id="578" r:id="rId15"/>
    <p:sldId id="579" r:id="rId16"/>
    <p:sldId id="585" r:id="rId17"/>
    <p:sldId id="580" r:id="rId18"/>
    <p:sldId id="581" r:id="rId19"/>
    <p:sldId id="583" r:id="rId20"/>
    <p:sldId id="584" r:id="rId21"/>
    <p:sldId id="569" r:id="rId22"/>
    <p:sldId id="258" r:id="rId23"/>
    <p:sldId id="262" r:id="rId24"/>
    <p:sldId id="574" r:id="rId25"/>
    <p:sldId id="261" r:id="rId26"/>
    <p:sldId id="268" r:id="rId27"/>
    <p:sldId id="562" r:id="rId28"/>
    <p:sldId id="586" r:id="rId29"/>
    <p:sldId id="587" r:id="rId30"/>
    <p:sldId id="588" r:id="rId31"/>
    <p:sldId id="26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30"/>
  </p:normalViewPr>
  <p:slideViewPr>
    <p:cSldViewPr snapToGrid="0" snapToObjects="1">
      <p:cViewPr varScale="1">
        <p:scale>
          <a:sx n="133" d="100"/>
          <a:sy n="133" d="100"/>
        </p:scale>
        <p:origin x="132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77.tmp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7.png"/><Relationship Id="rId5" Type="http://schemas.openxmlformats.org/officeDocument/2006/relationships/image" Target="../media/image78.tmp"/><Relationship Id="rId10" Type="http://schemas.openxmlformats.org/officeDocument/2006/relationships/image" Target="../media/image79.tmp"/><Relationship Id="rId4" Type="http://schemas.openxmlformats.org/officeDocument/2006/relationships/image" Target="../media/image78.png"/><Relationship Id="rId9" Type="http://schemas.openxmlformats.org/officeDocument/2006/relationships/image" Target="../media/image7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7" Type="http://schemas.openxmlformats.org/officeDocument/2006/relationships/image" Target="../media/image82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tmp"/><Relationship Id="rId11" Type="http://schemas.openxmlformats.org/officeDocument/2006/relationships/image" Target="../media/image84.tmp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370.png"/><Relationship Id="rId9" Type="http://schemas.openxmlformats.org/officeDocument/2006/relationships/image" Target="../media/image8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8.png"/><Relationship Id="rId18" Type="http://schemas.openxmlformats.org/officeDocument/2006/relationships/slide" Target="slide15.xml"/><Relationship Id="rId3" Type="http://schemas.openxmlformats.org/officeDocument/2006/relationships/image" Target="../media/image84.tmp"/><Relationship Id="rId7" Type="http://schemas.openxmlformats.org/officeDocument/2006/relationships/image" Target="../media/image86.tmp"/><Relationship Id="rId12" Type="http://schemas.openxmlformats.org/officeDocument/2006/relationships/image" Target="../media/image87.tmp"/><Relationship Id="rId17" Type="http://schemas.openxmlformats.org/officeDocument/2006/relationships/image" Target="../media/image89.tmp"/><Relationship Id="rId2" Type="http://schemas.openxmlformats.org/officeDocument/2006/relationships/image" Target="../media/image83.tmp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tmp"/><Relationship Id="rId11" Type="http://schemas.openxmlformats.org/officeDocument/2006/relationships/image" Target="../media/image490.png"/><Relationship Id="rId5" Type="http://schemas.openxmlformats.org/officeDocument/2006/relationships/image" Target="../media/image78.tmp"/><Relationship Id="rId15" Type="http://schemas.openxmlformats.org/officeDocument/2006/relationships/image" Target="../media/image530.png"/><Relationship Id="rId4" Type="http://schemas.openxmlformats.org/officeDocument/2006/relationships/image" Target="../media/image79.tmp"/><Relationship Id="rId14" Type="http://schemas.openxmlformats.org/officeDocument/2006/relationships/image" Target="../media/image88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0.tmp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tmp"/><Relationship Id="rId5" Type="http://schemas.openxmlformats.org/officeDocument/2006/relationships/image" Target="../media/image91.tmp"/><Relationship Id="rId4" Type="http://schemas.openxmlformats.org/officeDocument/2006/relationships/image" Target="../media/image9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7" Type="http://schemas.openxmlformats.org/officeDocument/2006/relationships/image" Target="../media/image101.png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tmp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tmp"/><Relationship Id="rId13" Type="http://schemas.openxmlformats.org/officeDocument/2006/relationships/image" Target="../media/image100.tmp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110.png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image" Target="../media/image99.tmp"/><Relationship Id="rId5" Type="http://schemas.openxmlformats.org/officeDocument/2006/relationships/image" Target="../media/image96.tmp"/><Relationship Id="rId10" Type="http://schemas.openxmlformats.org/officeDocument/2006/relationships/slide" Target="slide13.xml"/><Relationship Id="rId4" Type="http://schemas.openxmlformats.org/officeDocument/2006/relationships/image" Target="../media/image95.tmp"/><Relationship Id="rId9" Type="http://schemas.openxmlformats.org/officeDocument/2006/relationships/image" Target="../media/image98.tmp"/><Relationship Id="rId14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tmp"/><Relationship Id="rId3" Type="http://schemas.openxmlformats.org/officeDocument/2006/relationships/image" Target="../media/image101.tmp"/><Relationship Id="rId7" Type="http://schemas.openxmlformats.org/officeDocument/2006/relationships/image" Target="../media/image103.tmp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06.tmp"/><Relationship Id="rId4" Type="http://schemas.openxmlformats.org/officeDocument/2006/relationships/image" Target="../media/image102.tmp"/><Relationship Id="rId9" Type="http://schemas.openxmlformats.org/officeDocument/2006/relationships/image" Target="../media/image105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tmp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tmp"/><Relationship Id="rId5" Type="http://schemas.openxmlformats.org/officeDocument/2006/relationships/image" Target="../media/image108.png"/><Relationship Id="rId4" Type="http://schemas.openxmlformats.org/officeDocument/2006/relationships/image" Target="../media/image107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88.tm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15" Type="http://schemas.openxmlformats.org/officeDocument/2006/relationships/image" Target="../media/image39.png"/><Relationship Id="rId4" Type="http://schemas.openxmlformats.org/officeDocument/2006/relationships/image" Target="../media/image37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0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14 – 12/5: O limite mínimo da variância.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000" dirty="0"/>
              <a:t>Demonstrar a existência do Limite Mínimo da Variância (LMV)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59027" y="404194"/>
            <a:ext cx="8189844" cy="1750942"/>
            <a:chOff x="159027" y="404194"/>
            <a:chExt cx="8189844" cy="1750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59027" y="404194"/>
                  <a:ext cx="818984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Diversos pesquisadores demonstraram essa propriedade em 1940-1950.</a:t>
                  </a:r>
                </a:p>
                <a:p>
                  <a:r>
                    <a:rPr lang="pt-BR" dirty="0"/>
                    <a:t>Considere a medida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 de uma grandeza X cuja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é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dirty="0"/>
                    <a:t> e </a:t>
                  </a:r>
                </a:p>
                <a:p>
                  <a:r>
                    <a:rPr lang="pt-BR" dirty="0"/>
                    <a:t>que esses dados sejam independentes estatisticamente;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representa os parâmetros. A função verossimilhança é</a:t>
                  </a:r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27" y="404194"/>
                  <a:ext cx="8189844" cy="1200329"/>
                </a:xfrm>
                <a:prstGeom prst="rect">
                  <a:avLst/>
                </a:prstGeom>
                <a:blipFill>
                  <a:blip r:embed="rId2"/>
                  <a:stretch>
                    <a:fillRect l="-595" t="-2538" b="-71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0147DD37-76FD-F9CF-D6DA-A6A68B3DB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9171" y="1545483"/>
              <a:ext cx="2491956" cy="6096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 Explicativo Retangular 7"/>
              <p:cNvSpPr/>
              <p:nvPr/>
            </p:nvSpPr>
            <p:spPr>
              <a:xfrm>
                <a:off x="6305270" y="1333527"/>
                <a:ext cx="2186609" cy="684142"/>
              </a:xfrm>
              <a:prstGeom prst="wedgeRectCallout">
                <a:avLst>
                  <a:gd name="adj1" fmla="val -84167"/>
                  <a:gd name="adj2" fmla="val 20684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f.d.p. conjunta dos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dados da medida</a:t>
                </a:r>
              </a:p>
            </p:txBody>
          </p:sp>
        </mc:Choice>
        <mc:Fallback xmlns="">
          <p:sp>
            <p:nvSpPr>
              <p:cNvPr id="8" name="Texto Explicativo Retangula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70" y="1333527"/>
                <a:ext cx="2186609" cy="684142"/>
              </a:xfrm>
              <a:prstGeom prst="wedgeRectCallout">
                <a:avLst>
                  <a:gd name="adj1" fmla="val -84167"/>
                  <a:gd name="adj2" fmla="val 2068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159027" y="4132451"/>
            <a:ext cx="763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fim de prosseguir, precisamos de fórmulas auxiliares, </a:t>
            </a:r>
          </a:p>
          <a:p>
            <a:r>
              <a:rPr lang="pt-BR" dirty="0"/>
              <a:t>que tem a ver só com a função verossimilhança...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155197" y="3114957"/>
            <a:ext cx="8193674" cy="944772"/>
            <a:chOff x="221456" y="3180522"/>
            <a:chExt cx="8193674" cy="944772"/>
          </a:xfrm>
        </p:grpSpPr>
        <p:pic>
          <p:nvPicPr>
            <p:cNvPr id="12" name="Imagem 11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849" y="3533009"/>
              <a:ext cx="3776887" cy="5922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221456" y="3180522"/>
                  <a:ext cx="81936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Derivando os dois membros dessa equação em relação 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56" y="3180522"/>
                  <a:ext cx="819367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95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tângulo 46"/>
            <p:cNvSpPr/>
            <p:nvPr/>
          </p:nvSpPr>
          <p:spPr>
            <a:xfrm>
              <a:off x="6197123" y="3659534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221456" y="2155136"/>
            <a:ext cx="8521148" cy="1085786"/>
            <a:chOff x="221456" y="2155136"/>
            <a:chExt cx="8521148" cy="1085786"/>
          </a:xfrm>
        </p:grpSpPr>
        <p:grpSp>
          <p:nvGrpSpPr>
            <p:cNvPr id="6" name="Agrupar 5"/>
            <p:cNvGrpSpPr/>
            <p:nvPr/>
          </p:nvGrpSpPr>
          <p:grpSpPr>
            <a:xfrm>
              <a:off x="221456" y="2155136"/>
              <a:ext cx="8521148" cy="1085786"/>
              <a:chOff x="221456" y="2155136"/>
              <a:chExt cx="8521148" cy="10857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21456" y="2155136"/>
                    <a:ext cx="852114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/>
                      <a:t>Considere o estimador </a:t>
                    </a:r>
                    <a14:m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a14:m>
                    <a:r>
                      <a:rPr lang="pt-BR" dirty="0"/>
                      <a:t> da função </a:t>
                    </a:r>
                    <a14:m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a14:m>
                    <a:r>
                      <a:rPr lang="pt-BR" dirty="0"/>
                      <a:t>. </a:t>
                    </a:r>
                  </a:p>
                  <a:p>
                    <a:r>
                      <a:rPr lang="pt-BR" dirty="0"/>
                      <a:t>Se</a:t>
                    </a:r>
                    <a14:m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a14:m>
                    <a:r>
                      <a:rPr lang="pt-BR" dirty="0"/>
                      <a:t> for não tendencioso, então </a:t>
                    </a:r>
                    <a14:m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oMath>
                    </a14:m>
                    <a:r>
                      <a:rPr lang="pt-BR" dirty="0"/>
                      <a:t>xplicitando o valor esperado:</a:t>
                    </a:r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56" y="2155136"/>
                    <a:ext cx="8521148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72"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" name="Imagem 6" descr="Recorte de Tela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81" b="5778"/>
              <a:stretch/>
            </p:blipFill>
            <p:spPr>
              <a:xfrm>
                <a:off x="2340724" y="2779593"/>
                <a:ext cx="3826450" cy="461329"/>
              </a:xfrm>
              <a:prstGeom prst="rect">
                <a:avLst/>
              </a:prstGeom>
            </p:spPr>
          </p:pic>
        </p:grpSp>
        <p:sp>
          <p:nvSpPr>
            <p:cNvPr id="51" name="Retângulo 50"/>
            <p:cNvSpPr/>
            <p:nvPr/>
          </p:nvSpPr>
          <p:spPr>
            <a:xfrm>
              <a:off x="6200110" y="2796141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 Explicativo Retangular 15"/>
              <p:cNvSpPr/>
              <p:nvPr/>
            </p:nvSpPr>
            <p:spPr>
              <a:xfrm>
                <a:off x="6891131" y="2993527"/>
                <a:ext cx="2037004" cy="642730"/>
              </a:xfrm>
              <a:prstGeom prst="wedgeRectCallout">
                <a:avLst>
                  <a:gd name="adj1" fmla="val -184452"/>
                  <a:gd name="adj2" fmla="val 39820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Texto Explicativo Retangula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1" y="2993527"/>
                <a:ext cx="2037004" cy="642730"/>
              </a:xfrm>
              <a:prstGeom prst="wedgeRectCallout">
                <a:avLst>
                  <a:gd name="adj1" fmla="val -184452"/>
                  <a:gd name="adj2" fmla="val 3982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 flipH="1">
            <a:off x="4253949" y="2033506"/>
            <a:ext cx="2051321" cy="867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7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Propriedades da função verossimilhança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1548" y="1303538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Normalizada: </a:t>
            </a:r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1255358"/>
            <a:ext cx="2391612" cy="465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 Explicativo Retangular 6"/>
              <p:cNvSpPr/>
              <p:nvPr/>
            </p:nvSpPr>
            <p:spPr>
              <a:xfrm>
                <a:off x="3942522" y="288166"/>
                <a:ext cx="3896139" cy="828260"/>
              </a:xfrm>
              <a:prstGeom prst="wedgeRectCallout">
                <a:avLst>
                  <a:gd name="adj1" fmla="val -60119"/>
                  <a:gd name="adj2" fmla="val 83300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|{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Texto Explicativo Re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522" y="288166"/>
                <a:ext cx="3896139" cy="828260"/>
              </a:xfrm>
              <a:prstGeom prst="wedgeRectCallout">
                <a:avLst>
                  <a:gd name="adj1" fmla="val -60119"/>
                  <a:gd name="adj2" fmla="val 833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A3D6B342-ADD0-4826-2163-74B3919C38CE}"/>
              </a:ext>
            </a:extLst>
          </p:cNvPr>
          <p:cNvGrpSpPr/>
          <p:nvPr/>
        </p:nvGrpSpPr>
        <p:grpSpPr>
          <a:xfrm>
            <a:off x="355716" y="1303538"/>
            <a:ext cx="8132301" cy="1256105"/>
            <a:chOff x="355716" y="1303538"/>
            <a:chExt cx="8132301" cy="1256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5387008" y="1303538"/>
                  <a:ext cx="31010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Derivando em relação 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008" y="1303538"/>
                  <a:ext cx="31010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72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 descr="Recorte de Tel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"/>
            <a:stretch/>
          </p:blipFill>
          <p:spPr>
            <a:xfrm>
              <a:off x="355716" y="1927839"/>
              <a:ext cx="2840128" cy="631804"/>
            </a:xfrm>
            <a:prstGeom prst="rect">
              <a:avLst/>
            </a:prstGeom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63DA6D1-2F4F-A294-2C39-68417A9FA33A}"/>
              </a:ext>
            </a:extLst>
          </p:cNvPr>
          <p:cNvGrpSpPr/>
          <p:nvPr/>
        </p:nvGrpSpPr>
        <p:grpSpPr>
          <a:xfrm>
            <a:off x="443926" y="2671865"/>
            <a:ext cx="7666405" cy="923330"/>
            <a:chOff x="443926" y="2671865"/>
            <a:chExt cx="7666405" cy="923330"/>
          </a:xfrm>
        </p:grpSpPr>
        <p:pic>
          <p:nvPicPr>
            <p:cNvPr id="12" name="Imagem 11" descr="Recorte de Tela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4809"/>
            <a:stretch/>
          </p:blipFill>
          <p:spPr>
            <a:xfrm>
              <a:off x="443926" y="2890529"/>
              <a:ext cx="2663709" cy="512681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3737114" y="2671865"/>
              <a:ext cx="4373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Condições: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existe a derivada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derivada comuta com integral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35F9E45-8CC3-009B-4F77-47E59121A577}"/>
              </a:ext>
            </a:extLst>
          </p:cNvPr>
          <p:cNvGrpSpPr/>
          <p:nvPr/>
        </p:nvGrpSpPr>
        <p:grpSpPr>
          <a:xfrm>
            <a:off x="3398777" y="1822175"/>
            <a:ext cx="5745222" cy="907773"/>
            <a:chOff x="3398777" y="1822175"/>
            <a:chExt cx="5745222" cy="907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Seta para a Direita 9"/>
                <p:cNvSpPr/>
                <p:nvPr/>
              </p:nvSpPr>
              <p:spPr>
                <a:xfrm>
                  <a:off x="3398777" y="1822175"/>
                  <a:ext cx="1643270" cy="907773"/>
                </a:xfrm>
                <a:prstGeom prst="rightArrow">
                  <a:avLst>
                    <a:gd name="adj1" fmla="val 58759"/>
                    <a:gd name="adj2" fmla="val 50000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/>
                    <a:t>Forçando a </a:t>
                  </a:r>
                </a:p>
                <a:p>
                  <a:pPr algn="ctr"/>
                  <a:r>
                    <a:rPr lang="pt-BR" dirty="0"/>
                    <a:t>virar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Seta para a Direita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777" y="1822175"/>
                  <a:ext cx="1643270" cy="907773"/>
                </a:xfrm>
                <a:prstGeom prst="rightArrow">
                  <a:avLst>
                    <a:gd name="adj1" fmla="val 58759"/>
                    <a:gd name="adj2" fmla="val 50000"/>
                  </a:avLst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Imagem 10" descr="Recorte de Tela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958" y="1960052"/>
              <a:ext cx="3306059" cy="594253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8541024" y="2072512"/>
              <a:ext cx="60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A9DBAF8-54A9-E5E7-7EE4-F78B409B26B3}"/>
              </a:ext>
            </a:extLst>
          </p:cNvPr>
          <p:cNvGrpSpPr/>
          <p:nvPr/>
        </p:nvGrpSpPr>
        <p:grpSpPr>
          <a:xfrm>
            <a:off x="225287" y="3776870"/>
            <a:ext cx="5422048" cy="671992"/>
            <a:chOff x="225287" y="3776870"/>
            <a:chExt cx="5422048" cy="671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225287" y="3776870"/>
                  <a:ext cx="17559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Derivando </a:t>
                  </a:r>
                  <a:r>
                    <a:rPr lang="pt-BR" b="1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pt-BR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III</a:t>
                  </a:r>
                  <a:r>
                    <a:rPr lang="pt-BR" b="1" dirty="0">
                      <a:solidFill>
                        <a:srgbClr val="FF0000"/>
                      </a:solidFill>
                    </a:rPr>
                    <a:t>)</a:t>
                  </a:r>
                  <a:r>
                    <a:rPr lang="pt-BR" dirty="0"/>
                    <a:t>   </a:t>
                  </a:r>
                </a:p>
                <a:p>
                  <a:r>
                    <a:rPr lang="pt-BR" dirty="0"/>
                    <a:t>em relação 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7" y="3776870"/>
                  <a:ext cx="1755913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3125" t="-6604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Imagem 15" descr="Recorte de Tela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614" y="3810483"/>
              <a:ext cx="2836433" cy="638379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5052300" y="3925078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8" y="66260"/>
            <a:ext cx="7612236" cy="327553"/>
          </a:xfrm>
        </p:spPr>
        <p:txBody>
          <a:bodyPr>
            <a:noAutofit/>
          </a:bodyPr>
          <a:lstStyle/>
          <a:p>
            <a:r>
              <a:rPr lang="pt-BR" sz="2400" dirty="0"/>
              <a:t>Finalizando a dedução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14800" y="208721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5052300" y="606034"/>
            <a:ext cx="4012185" cy="1351419"/>
            <a:chOff x="5052300" y="606034"/>
            <a:chExt cx="4012185" cy="1351419"/>
          </a:xfrm>
        </p:grpSpPr>
        <p:pic>
          <p:nvPicPr>
            <p:cNvPr id="21" name="Imagem 20" descr="Recorte de Te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300" y="606034"/>
              <a:ext cx="3306059" cy="594253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8358359" y="725196"/>
              <a:ext cx="706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  <p:pic>
          <p:nvPicPr>
            <p:cNvPr id="29" name="Imagem 28" descr="Recorte de Te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300" y="1319074"/>
              <a:ext cx="2836433" cy="638379"/>
            </a:xfrm>
            <a:prstGeom prst="rect">
              <a:avLst/>
            </a:prstGeom>
          </p:spPr>
        </p:pic>
        <p:sp>
          <p:nvSpPr>
            <p:cNvPr id="30" name="Retângulo 29"/>
            <p:cNvSpPr/>
            <p:nvPr/>
          </p:nvSpPr>
          <p:spPr>
            <a:xfrm>
              <a:off x="7898986" y="1433669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27002" y="672497"/>
            <a:ext cx="4405954" cy="1345701"/>
            <a:chOff x="227002" y="672497"/>
            <a:chExt cx="4405954" cy="1345701"/>
          </a:xfrm>
        </p:grpSpPr>
        <p:pic>
          <p:nvPicPr>
            <p:cNvPr id="18" name="Imagem 17" descr="Recorte de Tel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" b="5778"/>
            <a:stretch/>
          </p:blipFill>
          <p:spPr>
            <a:xfrm>
              <a:off x="227002" y="672497"/>
              <a:ext cx="3826450" cy="461329"/>
            </a:xfrm>
            <a:prstGeom prst="rect">
              <a:avLst/>
            </a:prstGeom>
          </p:spPr>
        </p:pic>
        <p:pic>
          <p:nvPicPr>
            <p:cNvPr id="19" name="Imagem 18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27" y="1425913"/>
              <a:ext cx="3776887" cy="592285"/>
            </a:xfrm>
            <a:prstGeom prst="rect">
              <a:avLst/>
            </a:prstGeom>
          </p:spPr>
        </p:pic>
        <p:sp>
          <p:nvSpPr>
            <p:cNvPr id="31" name="Retângulo 30"/>
            <p:cNvSpPr/>
            <p:nvPr/>
          </p:nvSpPr>
          <p:spPr>
            <a:xfrm>
              <a:off x="4114865" y="1537389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053452" y="687222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2204570" y="2769097"/>
            <a:ext cx="3614380" cy="483242"/>
            <a:chOff x="2204570" y="2769097"/>
            <a:chExt cx="3614380" cy="483242"/>
          </a:xfrm>
        </p:grpSpPr>
        <p:pic>
          <p:nvPicPr>
            <p:cNvPr id="10" name="Imagem 9" descr="Recorte de Tel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97"/>
            <a:stretch/>
          </p:blipFill>
          <p:spPr>
            <a:xfrm>
              <a:off x="2204570" y="2881892"/>
              <a:ext cx="1768086" cy="280526"/>
            </a:xfrm>
            <a:prstGeom prst="rect">
              <a:avLst/>
            </a:prstGeom>
          </p:spPr>
        </p:pic>
        <p:pic>
          <p:nvPicPr>
            <p:cNvPr id="11" name="Imagem 10" descr="Recorte de Tela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92"/>
            <a:stretch/>
          </p:blipFill>
          <p:spPr>
            <a:xfrm>
              <a:off x="4431916" y="2769097"/>
              <a:ext cx="1387034" cy="4832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 Explicativo Retangular 12"/>
              <p:cNvSpPr/>
              <p:nvPr/>
            </p:nvSpPr>
            <p:spPr>
              <a:xfrm>
                <a:off x="7665244" y="2087217"/>
                <a:ext cx="1260095" cy="795395"/>
              </a:xfrm>
              <a:prstGeom prst="wedgeRectCallout">
                <a:avLst>
                  <a:gd name="adj1" fmla="val -148218"/>
                  <a:gd name="adj2" fmla="val -8352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Texto Explicativo Retangular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244" y="2087217"/>
                <a:ext cx="1260095" cy="795395"/>
              </a:xfrm>
              <a:prstGeom prst="wedgeRectCallout">
                <a:avLst>
                  <a:gd name="adj1" fmla="val -148218"/>
                  <a:gd name="adj2" fmla="val -835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33291" y="3278282"/>
                <a:ext cx="5569528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Desigualdade de Schwarz: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1" y="3278282"/>
                <a:ext cx="5569528" cy="487890"/>
              </a:xfrm>
              <a:prstGeom prst="rect">
                <a:avLst/>
              </a:prstGeom>
              <a:blipFill>
                <a:blip r:embed="rId11"/>
                <a:stretch>
                  <a:fillRect l="-985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 descr="Recorte de Tel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74" y="3204647"/>
            <a:ext cx="3894363" cy="670654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5052300" y="2684371"/>
            <a:ext cx="1916536" cy="1147690"/>
            <a:chOff x="5052300" y="2684371"/>
            <a:chExt cx="1916536" cy="1147690"/>
          </a:xfrm>
        </p:grpSpPr>
        <p:sp>
          <p:nvSpPr>
            <p:cNvPr id="34" name="Elipse 33"/>
            <p:cNvSpPr/>
            <p:nvPr/>
          </p:nvSpPr>
          <p:spPr>
            <a:xfrm>
              <a:off x="5052300" y="3252339"/>
              <a:ext cx="1521682" cy="57972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o Explicativo Retangular 34"/>
                <p:cNvSpPr/>
                <p:nvPr/>
              </p:nvSpPr>
              <p:spPr>
                <a:xfrm>
                  <a:off x="6186055" y="2684371"/>
                  <a:ext cx="782781" cy="297523"/>
                </a:xfrm>
                <a:prstGeom prst="wedgeRectCallout">
                  <a:avLst>
                    <a:gd name="adj1" fmla="val -50783"/>
                    <a:gd name="adj2" fmla="val 152650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Texto Explicativo Retangular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055" y="2684371"/>
                  <a:ext cx="782781" cy="297523"/>
                </a:xfrm>
                <a:prstGeom prst="wedgeRectCallout">
                  <a:avLst>
                    <a:gd name="adj1" fmla="val -50783"/>
                    <a:gd name="adj2" fmla="val 152650"/>
                  </a:avLst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/>
          <p:cNvGrpSpPr/>
          <p:nvPr/>
        </p:nvGrpSpPr>
        <p:grpSpPr>
          <a:xfrm>
            <a:off x="175873" y="3774338"/>
            <a:ext cx="8377794" cy="819264"/>
            <a:chOff x="175873" y="3774338"/>
            <a:chExt cx="8377794" cy="819264"/>
          </a:xfrm>
        </p:grpSpPr>
        <p:pic>
          <p:nvPicPr>
            <p:cNvPr id="36" name="Imagem 35" descr="Recorte de Tela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73" y="3774338"/>
              <a:ext cx="4305901" cy="819264"/>
            </a:xfrm>
            <a:prstGeom prst="rect">
              <a:avLst/>
            </a:prstGeom>
          </p:spPr>
        </p:pic>
        <p:sp>
          <p:nvSpPr>
            <p:cNvPr id="37" name="CaixaDeTexto 36"/>
            <p:cNvSpPr txBox="1"/>
            <p:nvPr/>
          </p:nvSpPr>
          <p:spPr>
            <a:xfrm>
              <a:off x="4387364" y="4018209"/>
              <a:ext cx="4166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= LMV, que </a:t>
              </a:r>
              <a:r>
                <a:rPr lang="pt-BR" b="1" dirty="0">
                  <a:solidFill>
                    <a:srgbClr val="FF0000"/>
                  </a:solidFill>
                </a:rPr>
                <a:t>independe</a:t>
              </a:r>
              <a:r>
                <a:rPr lang="pt-BR" dirty="0"/>
                <a:t> do estimador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 Explicativo Retangular 37"/>
              <p:cNvSpPr/>
              <p:nvPr/>
            </p:nvSpPr>
            <p:spPr>
              <a:xfrm>
                <a:off x="4481774" y="4395577"/>
                <a:ext cx="4582711" cy="415636"/>
              </a:xfrm>
              <a:prstGeom prst="wedgeRectCallout">
                <a:avLst>
                  <a:gd name="adj1" fmla="val -57659"/>
                  <a:gd name="adj2" fmla="val -42500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Informação sobre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em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(inclui o sinal -)</a:t>
                </a:r>
              </a:p>
            </p:txBody>
          </p:sp>
        </mc:Choice>
        <mc:Fallback xmlns="">
          <p:sp>
            <p:nvSpPr>
              <p:cNvPr id="38" name="Texto Explicativo Retangular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774" y="4395577"/>
                <a:ext cx="4582711" cy="415636"/>
              </a:xfrm>
              <a:prstGeom prst="wedgeRectCallout">
                <a:avLst>
                  <a:gd name="adj1" fmla="val -57659"/>
                  <a:gd name="adj2" fmla="val -42500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0EDE07D-AE45-0E96-0716-829288A18CA7}"/>
              </a:ext>
            </a:extLst>
          </p:cNvPr>
          <p:cNvGrpSpPr/>
          <p:nvPr/>
        </p:nvGrpSpPr>
        <p:grpSpPr>
          <a:xfrm>
            <a:off x="321717" y="2204244"/>
            <a:ext cx="6734064" cy="480127"/>
            <a:chOff x="321717" y="2204244"/>
            <a:chExt cx="6734064" cy="480127"/>
          </a:xfrm>
        </p:grpSpPr>
        <p:grpSp>
          <p:nvGrpSpPr>
            <p:cNvPr id="5" name="Agrupar 4"/>
            <p:cNvGrpSpPr/>
            <p:nvPr/>
          </p:nvGrpSpPr>
          <p:grpSpPr>
            <a:xfrm>
              <a:off x="321717" y="2204244"/>
              <a:ext cx="6124603" cy="480127"/>
              <a:chOff x="321717" y="2204244"/>
              <a:chExt cx="6124603" cy="4801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tângulo 32"/>
                  <p:cNvSpPr/>
                  <p:nvPr/>
                </p:nvSpPr>
                <p:spPr>
                  <a:xfrm>
                    <a:off x="321717" y="2310990"/>
                    <a:ext cx="181972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b="1" dirty="0">
                        <a:solidFill>
                          <a:srgbClr val="FF0000"/>
                        </a:solidFill>
                      </a:rPr>
                      <a:t>(</a:t>
                    </a:r>
                    <a:r>
                      <a:rPr lang="pt-BR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III</a:t>
                    </a:r>
                    <a:r>
                      <a:rPr lang="pt-BR" b="1" dirty="0">
                        <a:solidFill>
                          <a:srgbClr val="FF0000"/>
                        </a:solidFill>
                      </a:rPr>
                      <a:t>)</a:t>
                    </a:r>
                    <a14:m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</m:oMath>
                    </a14:m>
                    <a:r>
                      <a:rPr lang="pt-BR" b="1" dirty="0">
                        <a:solidFill>
                          <a:srgbClr val="FF0000"/>
                        </a:solidFill>
                      </a:rPr>
                      <a:t> (</a:t>
                    </a:r>
                    <a:r>
                      <a:rPr lang="pt-BR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II)</a:t>
                    </a:r>
                    <a:r>
                      <a:rPr lang="pt-BR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</a:t>
                    </a:r>
                    <a:endParaRPr lang="pt-B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tângulo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717" y="2310990"/>
                    <a:ext cx="1819729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020" t="-8197" r="-302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" name="Imagem 6" descr="Recorte de Tela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7641" y="2204244"/>
                <a:ext cx="4008679" cy="480127"/>
              </a:xfrm>
              <a:prstGeom prst="rect">
                <a:avLst/>
              </a:prstGeom>
            </p:spPr>
          </p:pic>
        </p:grp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845F1FC5-02F6-644B-EE88-7B05DA52540C}"/>
                </a:ext>
              </a:extLst>
            </p:cNvPr>
            <p:cNvSpPr/>
            <p:nvPr/>
          </p:nvSpPr>
          <p:spPr>
            <a:xfrm>
              <a:off x="6560132" y="2221965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(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pt-B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07D282-5670-29DE-1D49-F4F51EBE5D08}"/>
              </a:ext>
            </a:extLst>
          </p:cNvPr>
          <p:cNvSpPr txBox="1"/>
          <p:nvPr/>
        </p:nvSpPr>
        <p:spPr>
          <a:xfrm>
            <a:off x="321717" y="4470291"/>
            <a:ext cx="78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18" action="ppaction://hlinksldjump"/>
              </a:rPr>
              <a:t>voltar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93155"/>
                <a:ext cx="7474226" cy="264654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Exemplo com medida de dados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pt-BR" sz="2400" dirty="0"/>
                  <a:t> Normal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93155"/>
                <a:ext cx="7474226" cy="264654"/>
              </a:xfrm>
              <a:blipFill>
                <a:blip r:embed="rId2"/>
                <a:stretch>
                  <a:fillRect t="-52273" b="-88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4091608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pSp>
        <p:nvGrpSpPr>
          <p:cNvPr id="6" name="Agrupar 5"/>
          <p:cNvGrpSpPr/>
          <p:nvPr/>
        </p:nvGrpSpPr>
        <p:grpSpPr>
          <a:xfrm>
            <a:off x="193962" y="658273"/>
            <a:ext cx="8215447" cy="541095"/>
            <a:chOff x="193962" y="658273"/>
            <a:chExt cx="8215447" cy="541095"/>
          </a:xfrm>
        </p:grpSpPr>
        <p:pic>
          <p:nvPicPr>
            <p:cNvPr id="3" name="Imagem 2" descr="Recorte de Te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731" y="658273"/>
              <a:ext cx="3284678" cy="541095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193962" y="744154"/>
              <a:ext cx="456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 dados tem distribuição normal, então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263237" y="1384298"/>
            <a:ext cx="5429531" cy="600557"/>
            <a:chOff x="263237" y="1384298"/>
            <a:chExt cx="5429531" cy="600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263237" y="1475509"/>
                  <a:ext cx="38283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Nesse caso,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|{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</a:t>
                  </a:r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37" y="1475509"/>
                  <a:ext cx="382837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274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Imagem 6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36" y="1384298"/>
              <a:ext cx="1513732" cy="600557"/>
            </a:xfrm>
            <a:prstGeom prst="rect">
              <a:avLst/>
            </a:prstGeom>
          </p:spPr>
        </p:pic>
      </p:grpSp>
      <p:grpSp>
        <p:nvGrpSpPr>
          <p:cNvPr id="10" name="Agrupar 9"/>
          <p:cNvGrpSpPr/>
          <p:nvPr/>
        </p:nvGrpSpPr>
        <p:grpSpPr>
          <a:xfrm>
            <a:off x="5853545" y="1450596"/>
            <a:ext cx="2256737" cy="419158"/>
            <a:chOff x="5853545" y="1450596"/>
            <a:chExt cx="2256737" cy="419158"/>
          </a:xfrm>
        </p:grpSpPr>
        <p:pic>
          <p:nvPicPr>
            <p:cNvPr id="12" name="Imagem 11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070" y="1450596"/>
              <a:ext cx="1343212" cy="419158"/>
            </a:xfrm>
            <a:prstGeom prst="rect">
              <a:avLst/>
            </a:prstGeom>
          </p:spPr>
        </p:pic>
        <p:sp>
          <p:nvSpPr>
            <p:cNvPr id="14" name="Seta para a Direita 13"/>
            <p:cNvSpPr/>
            <p:nvPr/>
          </p:nvSpPr>
          <p:spPr>
            <a:xfrm>
              <a:off x="5853545" y="1558636"/>
              <a:ext cx="831273" cy="286205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32509" y="2154382"/>
                <a:ext cx="845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Como a média tem variância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, a média é </a:t>
                </a:r>
              </a:p>
              <a:p>
                <a:r>
                  <a:rPr lang="pt-BR" dirty="0"/>
                  <a:t>o estimador de mínima variância para dados com distribuição normal.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154382"/>
                <a:ext cx="8458200" cy="646331"/>
              </a:xfrm>
              <a:prstGeom prst="rect">
                <a:avLst/>
              </a:prstGeom>
              <a:blipFill>
                <a:blip r:embed="rId7"/>
                <a:stretch>
                  <a:fillRect l="-649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2379E3-9213-2854-07D0-8FD39C71FAF2}"/>
              </a:ext>
            </a:extLst>
          </p:cNvPr>
          <p:cNvSpPr txBox="1"/>
          <p:nvPr/>
        </p:nvSpPr>
        <p:spPr>
          <a:xfrm>
            <a:off x="332509" y="3116580"/>
            <a:ext cx="777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é necessário calcular a derivada segunda da verossimilhança para</a:t>
            </a:r>
          </a:p>
          <a:p>
            <a:r>
              <a:rPr lang="pt-BR" dirty="0"/>
              <a:t>determinar o LMV, como veremos daqui a pouco.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06303F-1B2B-E046-06C7-55BB4E58E8E6}"/>
              </a:ext>
            </a:extLst>
          </p:cNvPr>
          <p:cNvSpPr txBox="1"/>
          <p:nvPr/>
        </p:nvSpPr>
        <p:spPr>
          <a:xfrm>
            <a:off x="472440" y="4297680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8" action="ppaction://hlinksldjump"/>
              </a:rPr>
              <a:t>voltar</a:t>
            </a:r>
            <a:endParaRPr lang="pt-BR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0DFD722-849A-3FD3-753A-10894047B5A2}"/>
              </a:ext>
            </a:extLst>
          </p:cNvPr>
          <p:cNvCxnSpPr/>
          <p:nvPr/>
        </p:nvCxnSpPr>
        <p:spPr>
          <a:xfrm flipV="1">
            <a:off x="7604760" y="688753"/>
            <a:ext cx="106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Condição para existir um estimador de variância mínima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0350" y="574003"/>
            <a:ext cx="614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Só existe uma função do parâmetro que pode ser estimado com variância mínima.</a:t>
            </a:r>
          </a:p>
          <a:p>
            <a:r>
              <a:rPr lang="pt-BR" dirty="0"/>
              <a:t>No exemplo, como a vida média pode ser estimada com variância mínima, a constante de decaimento não pode. 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C87E818-57BC-CAB9-755D-3D9AC51E5934}"/>
              </a:ext>
            </a:extLst>
          </p:cNvPr>
          <p:cNvGrpSpPr/>
          <p:nvPr/>
        </p:nvGrpSpPr>
        <p:grpSpPr>
          <a:xfrm>
            <a:off x="221344" y="1819207"/>
            <a:ext cx="8353696" cy="1124974"/>
            <a:chOff x="221344" y="1819207"/>
            <a:chExt cx="8353696" cy="1124974"/>
          </a:xfrm>
        </p:grpSpPr>
        <p:grpSp>
          <p:nvGrpSpPr>
            <p:cNvPr id="6" name="Agrupar 5"/>
            <p:cNvGrpSpPr/>
            <p:nvPr/>
          </p:nvGrpSpPr>
          <p:grpSpPr>
            <a:xfrm>
              <a:off x="1674223" y="2460939"/>
              <a:ext cx="3614380" cy="483242"/>
              <a:chOff x="2204570" y="2769097"/>
              <a:chExt cx="3614380" cy="483242"/>
            </a:xfrm>
          </p:grpSpPr>
          <p:pic>
            <p:nvPicPr>
              <p:cNvPr id="7" name="Imagem 6" descr="Recorte de Tela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97"/>
              <a:stretch/>
            </p:blipFill>
            <p:spPr>
              <a:xfrm>
                <a:off x="2204570" y="2881892"/>
                <a:ext cx="1768086" cy="280526"/>
              </a:xfrm>
              <a:prstGeom prst="rect">
                <a:avLst/>
              </a:prstGeom>
            </p:spPr>
          </p:pic>
          <p:pic>
            <p:nvPicPr>
              <p:cNvPr id="8" name="Imagem 7" descr="Recorte de Tela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92"/>
              <a:stretch/>
            </p:blipFill>
            <p:spPr>
              <a:xfrm>
                <a:off x="4431916" y="2769097"/>
                <a:ext cx="1387034" cy="48324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21344" y="1819207"/>
                  <a:ext cx="8353696" cy="764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variância mínima decorre da desigualdade de Schwarz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pt-BR" dirty="0"/>
                </a:p>
                <a:p>
                  <a:r>
                    <a:rPr lang="pt-BR" dirty="0"/>
                    <a:t>com as funções</a:t>
                  </a:r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4" y="1819207"/>
                  <a:ext cx="8353696" cy="764889"/>
                </a:xfrm>
                <a:prstGeom prst="rect">
                  <a:avLst/>
                </a:prstGeom>
                <a:blipFill>
                  <a:blip r:embed="rId4"/>
                  <a:stretch>
                    <a:fillRect l="-584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o Explicativo Retangular 10"/>
          <p:cNvSpPr/>
          <p:nvPr/>
        </p:nvSpPr>
        <p:spPr>
          <a:xfrm>
            <a:off x="5974080" y="2336800"/>
            <a:ext cx="1984587" cy="731520"/>
          </a:xfrm>
          <a:prstGeom prst="wedgeRectCallout">
            <a:avLst>
              <a:gd name="adj1" fmla="val -79536"/>
              <a:gd name="adj2" fmla="val 41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Funções de todos os dados!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E222ECB-FD34-6B4D-9A37-A267B9F7B64C}"/>
              </a:ext>
            </a:extLst>
          </p:cNvPr>
          <p:cNvGrpSpPr/>
          <p:nvPr/>
        </p:nvGrpSpPr>
        <p:grpSpPr>
          <a:xfrm>
            <a:off x="221344" y="2969291"/>
            <a:ext cx="6922347" cy="1845597"/>
            <a:chOff x="221344" y="2969291"/>
            <a:chExt cx="6922347" cy="1845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221344" y="2969291"/>
                  <a:ext cx="6922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Ela se transforma em uma igualdade quando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pt-BR" dirty="0"/>
                    <a:t> , ou seja </a:t>
                  </a:r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4" y="2969291"/>
                  <a:ext cx="692234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04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7168A04-21DE-4A32-7032-D34295ADD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8291" y="3363733"/>
              <a:ext cx="3103859" cy="14511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alão de Fala: Retângulo com Cantos Arredondados 11">
                <a:extLst>
                  <a:ext uri="{FF2B5EF4-FFF2-40B4-BE49-F238E27FC236}">
                    <a16:creationId xmlns:a16="http://schemas.microsoft.com/office/drawing/2014/main" id="{5B84DE04-48C3-8D79-D882-C7EE11987A7F}"/>
                  </a:ext>
                </a:extLst>
              </p:cNvPr>
              <p:cNvSpPr/>
              <p:nvPr/>
            </p:nvSpPr>
            <p:spPr>
              <a:xfrm>
                <a:off x="6329362" y="3453515"/>
                <a:ext cx="2693194" cy="1204209"/>
              </a:xfrm>
              <a:prstGeom prst="wedgeRoundRectCallout">
                <a:avLst>
                  <a:gd name="adj1" fmla="val -94623"/>
                  <a:gd name="adj2" fmla="val 38152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A dependência </a:t>
                </a:r>
              </a:p>
              <a:p>
                <a:pPr algn="ctr"/>
                <a:r>
                  <a:rPr lang="pt-BR" dirty="0"/>
                  <a:t>em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ficou isolada.</a:t>
                </a:r>
              </a:p>
              <a:p>
                <a:pPr algn="ctr"/>
                <a:r>
                  <a:rPr lang="pt-BR" dirty="0"/>
                  <a:t>Esta expressão vai </a:t>
                </a:r>
              </a:p>
              <a:p>
                <a:pPr algn="ctr"/>
                <a:r>
                  <a:rPr lang="pt-BR" dirty="0"/>
                  <a:t>para o próximo slide.</a:t>
                </a:r>
              </a:p>
            </p:txBody>
          </p:sp>
        </mc:Choice>
        <mc:Fallback xmlns="">
          <p:sp>
            <p:nvSpPr>
              <p:cNvPr id="12" name="Balão de Fala: Retângulo com Cantos Arredondados 11">
                <a:extLst>
                  <a:ext uri="{FF2B5EF4-FFF2-40B4-BE49-F238E27FC236}">
                    <a16:creationId xmlns:a16="http://schemas.microsoft.com/office/drawing/2014/main" id="{5B84DE04-48C3-8D79-D882-C7EE11987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62" y="3453515"/>
                <a:ext cx="2693194" cy="1204209"/>
              </a:xfrm>
              <a:prstGeom prst="wedgeRoundRectCallout">
                <a:avLst>
                  <a:gd name="adj1" fmla="val -94623"/>
                  <a:gd name="adj2" fmla="val 38152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Existência do estimador de variância mínima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B3699C9-432C-FD72-E9A7-805BA622E66F}"/>
              </a:ext>
            </a:extLst>
          </p:cNvPr>
          <p:cNvGrpSpPr/>
          <p:nvPr/>
        </p:nvGrpSpPr>
        <p:grpSpPr>
          <a:xfrm>
            <a:off x="228600" y="469984"/>
            <a:ext cx="6082904" cy="527227"/>
            <a:chOff x="228600" y="594340"/>
            <a:chExt cx="6082904" cy="527227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2838781-B02A-C24A-E64A-1AE18A839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6145" y="594340"/>
              <a:ext cx="2255359" cy="527227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E138727-9790-4E6B-BCEB-AC9B17CABAA3}"/>
                </a:ext>
              </a:extLst>
            </p:cNvPr>
            <p:cNvSpPr txBox="1"/>
            <p:nvPr/>
          </p:nvSpPr>
          <p:spPr>
            <a:xfrm>
              <a:off x="228600" y="650081"/>
              <a:ext cx="3307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Condição de variância mínima: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43D63B2-922D-CCE8-C128-AD6BD9669F9D}"/>
              </a:ext>
            </a:extLst>
          </p:cNvPr>
          <p:cNvGrpSpPr/>
          <p:nvPr/>
        </p:nvGrpSpPr>
        <p:grpSpPr>
          <a:xfrm>
            <a:off x="278307" y="1049975"/>
            <a:ext cx="7999090" cy="910240"/>
            <a:chOff x="278307" y="1049975"/>
            <a:chExt cx="7999090" cy="910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936039ED-CDD1-AED0-5723-277525E85453}"/>
                    </a:ext>
                  </a:extLst>
                </p:cNvPr>
                <p:cNvSpPr txBox="1"/>
                <p:nvPr/>
              </p:nvSpPr>
              <p:spPr>
                <a:xfrm>
                  <a:off x="290945" y="1049975"/>
                  <a:ext cx="6082904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Multiplicando os dois membros por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lang="pt-BR" dirty="0"/>
                    <a:t>  e integrando</a:t>
                  </a:r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936039ED-CDD1-AED0-5723-277525E85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5" y="1049975"/>
                  <a:ext cx="6082904" cy="404983"/>
                </a:xfrm>
                <a:prstGeom prst="rect">
                  <a:avLst/>
                </a:prstGeom>
                <a:blipFill>
                  <a:blip r:embed="rId3"/>
                  <a:stretch>
                    <a:fillRect l="-902" t="-1493" b="-1940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4B68973-D0D3-0D57-8B2C-A49289C55B4A}"/>
                </a:ext>
              </a:extLst>
            </p:cNvPr>
            <p:cNvGrpSpPr/>
            <p:nvPr/>
          </p:nvGrpSpPr>
          <p:grpSpPr>
            <a:xfrm>
              <a:off x="278307" y="1444205"/>
              <a:ext cx="7999090" cy="516010"/>
              <a:chOff x="278307" y="1444205"/>
              <a:chExt cx="7999090" cy="516010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48A93061-6149-047D-BD39-CBCA97DC5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307" y="1444205"/>
                <a:ext cx="3520745" cy="510584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E4B72DE6-6949-9A71-6583-CBE0356C3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1690" y="1510596"/>
                <a:ext cx="4465707" cy="449619"/>
              </a:xfrm>
              <a:prstGeom prst="rect">
                <a:avLst/>
              </a:prstGeom>
            </p:spPr>
          </p:pic>
        </p:grp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763A753-AB95-2FF3-AFEB-A04D112FB70C}"/>
              </a:ext>
            </a:extLst>
          </p:cNvPr>
          <p:cNvSpPr txBox="1"/>
          <p:nvPr/>
        </p:nvSpPr>
        <p:spPr>
          <a:xfrm>
            <a:off x="923128" y="1998510"/>
            <a:ext cx="153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6" action="ppaction://hlinksldjump"/>
              </a:rPr>
              <a:t>Relação  (V)</a:t>
            </a:r>
            <a:endParaRPr lang="pt-BR" dirty="0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E1C9F0A-7D2B-6C45-8711-929DE2FE4ED8}"/>
              </a:ext>
            </a:extLst>
          </p:cNvPr>
          <p:cNvGrpSpPr/>
          <p:nvPr/>
        </p:nvGrpSpPr>
        <p:grpSpPr>
          <a:xfrm>
            <a:off x="2437967" y="1877204"/>
            <a:ext cx="4610403" cy="1135478"/>
            <a:chOff x="2437967" y="1877204"/>
            <a:chExt cx="4610403" cy="1135478"/>
          </a:xfrm>
        </p:grpSpPr>
        <p:sp>
          <p:nvSpPr>
            <p:cNvPr id="17" name="Chave Esquerda 16">
              <a:extLst>
                <a:ext uri="{FF2B5EF4-FFF2-40B4-BE49-F238E27FC236}">
                  <a16:creationId xmlns:a16="http://schemas.microsoft.com/office/drawing/2014/main" id="{C7E113E3-5417-68CC-F791-EA8A34A48C2D}"/>
                </a:ext>
              </a:extLst>
            </p:cNvPr>
            <p:cNvSpPr/>
            <p:nvPr/>
          </p:nvSpPr>
          <p:spPr>
            <a:xfrm rot="16200000">
              <a:off x="5524370" y="735261"/>
              <a:ext cx="289561" cy="27584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02DFB661-C489-AF1E-4574-672878122C8A}"/>
                    </a:ext>
                  </a:extLst>
                </p:cNvPr>
                <p:cNvSpPr txBox="1"/>
                <p:nvPr/>
              </p:nvSpPr>
              <p:spPr>
                <a:xfrm>
                  <a:off x="5293921" y="2209804"/>
                  <a:ext cx="666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02DFB661-C489-AF1E-4574-672878122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921" y="2209804"/>
                  <a:ext cx="66691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545" b="-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9F314E4-7BAD-BF2F-9AFE-655E1E8A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6761" y="2659259"/>
              <a:ext cx="2049858" cy="353423"/>
            </a:xfrm>
            <a:prstGeom prst="rect">
              <a:avLst/>
            </a:prstGeom>
          </p:spPr>
        </p:pic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91BD9A54-8B2E-775F-4927-2882D137BEF0}"/>
                </a:ext>
              </a:extLst>
            </p:cNvPr>
            <p:cNvCxnSpPr>
              <a:cxnSpLocks/>
            </p:cNvCxnSpPr>
            <p:nvPr/>
          </p:nvCxnSpPr>
          <p:spPr>
            <a:xfrm>
              <a:off x="2437967" y="1877204"/>
              <a:ext cx="542092" cy="7338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AE05BCFE-34B6-F8B7-1480-D3BCC8F1BDD5}"/>
              </a:ext>
            </a:extLst>
          </p:cNvPr>
          <p:cNvGrpSpPr/>
          <p:nvPr/>
        </p:nvGrpSpPr>
        <p:grpSpPr>
          <a:xfrm>
            <a:off x="5047820" y="2567338"/>
            <a:ext cx="2840617" cy="537263"/>
            <a:chOff x="5047820" y="2567338"/>
            <a:chExt cx="2840617" cy="537263"/>
          </a:xfrm>
        </p:grpSpPr>
        <p:sp>
          <p:nvSpPr>
            <p:cNvPr id="26" name="Seta: da Esquerda para a Direita 25">
              <a:extLst>
                <a:ext uri="{FF2B5EF4-FFF2-40B4-BE49-F238E27FC236}">
                  <a16:creationId xmlns:a16="http://schemas.microsoft.com/office/drawing/2014/main" id="{ED78479B-AFBC-B7AA-67B2-D387636DCDB9}"/>
                </a:ext>
              </a:extLst>
            </p:cNvPr>
            <p:cNvSpPr/>
            <p:nvPr/>
          </p:nvSpPr>
          <p:spPr>
            <a:xfrm>
              <a:off x="5047820" y="2688847"/>
              <a:ext cx="1135380" cy="263417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8070A33-45FC-8688-4FBA-9652470B2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85137" y="2567338"/>
              <a:ext cx="1403300" cy="537263"/>
            </a:xfrm>
            <a:prstGeom prst="rect">
              <a:avLst/>
            </a:prstGeom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B1ACFF4-8F3B-F9F9-2F9C-73AF8A46AD70}"/>
              </a:ext>
            </a:extLst>
          </p:cNvPr>
          <p:cNvSpPr txBox="1"/>
          <p:nvPr/>
        </p:nvSpPr>
        <p:spPr>
          <a:xfrm>
            <a:off x="228600" y="2614883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10" action="ppaction://hlinksldjump"/>
              </a:rPr>
              <a:t>Exemplo da Normal</a:t>
            </a:r>
            <a:endParaRPr lang="pt-BR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572AA033-2743-0432-2D03-CC11878059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007" y="3297833"/>
            <a:ext cx="3360711" cy="571550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707F637-EC09-083E-F315-625EEFDA2D29}"/>
              </a:ext>
            </a:extLst>
          </p:cNvPr>
          <p:cNvGrpSpPr/>
          <p:nvPr/>
        </p:nvGrpSpPr>
        <p:grpSpPr>
          <a:xfrm>
            <a:off x="3750736" y="3194824"/>
            <a:ext cx="5042885" cy="754380"/>
            <a:chOff x="3750736" y="3194824"/>
            <a:chExt cx="5042885" cy="754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Seta: para a Direita 31">
                  <a:extLst>
                    <a:ext uri="{FF2B5EF4-FFF2-40B4-BE49-F238E27FC236}">
                      <a16:creationId xmlns:a16="http://schemas.microsoft.com/office/drawing/2014/main" id="{46F85F93-F02B-2B9C-B2E1-F193A0AE79D6}"/>
                    </a:ext>
                  </a:extLst>
                </p:cNvPr>
                <p:cNvSpPr/>
                <p:nvPr/>
              </p:nvSpPr>
              <p:spPr>
                <a:xfrm>
                  <a:off x="3750736" y="3194824"/>
                  <a:ext cx="1735670" cy="754380"/>
                </a:xfrm>
                <a:prstGeom prst="rightArrow">
                  <a:avLst>
                    <a:gd name="adj1" fmla="val 70202"/>
                    <a:gd name="adj2" fmla="val 50000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derivando em relação a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Seta: para a Direita 31">
                  <a:extLst>
                    <a:ext uri="{FF2B5EF4-FFF2-40B4-BE49-F238E27FC236}">
                      <a16:creationId xmlns:a16="http://schemas.microsoft.com/office/drawing/2014/main" id="{46F85F93-F02B-2B9C-B2E1-F193A0AE79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736" y="3194824"/>
                  <a:ext cx="1735670" cy="754380"/>
                </a:xfrm>
                <a:prstGeom prst="rightArrow">
                  <a:avLst>
                    <a:gd name="adj1" fmla="val 70202"/>
                    <a:gd name="adj2" fmla="val 50000"/>
                  </a:avLst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7A72B6D1-450D-D9AC-F719-C7179518E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69150" y="3271161"/>
              <a:ext cx="3124471" cy="624894"/>
            </a:xfrm>
            <a:prstGeom prst="rect">
              <a:avLst/>
            </a:prstGeom>
          </p:spPr>
        </p:pic>
      </p:grp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F1B1B5D3-AAB3-9A04-948C-1D4664995A60}"/>
              </a:ext>
            </a:extLst>
          </p:cNvPr>
          <p:cNvCxnSpPr>
            <a:cxnSpLocks/>
          </p:cNvCxnSpPr>
          <p:nvPr/>
        </p:nvCxnSpPr>
        <p:spPr>
          <a:xfrm>
            <a:off x="5627378" y="883460"/>
            <a:ext cx="2593494" cy="25226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Imagem 36">
            <a:extLst>
              <a:ext uri="{FF2B5EF4-FFF2-40B4-BE49-F238E27FC236}">
                <a16:creationId xmlns:a16="http://schemas.microsoft.com/office/drawing/2014/main" id="{EE775176-1B11-CFC4-EA4B-7658CA37B0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12" y="3922031"/>
            <a:ext cx="1403300" cy="537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783913CA-2497-539A-352B-CA97CF15FCFB}"/>
                  </a:ext>
                </a:extLst>
              </p:cNvPr>
              <p:cNvSpPr txBox="1"/>
              <p:nvPr/>
            </p:nvSpPr>
            <p:spPr>
              <a:xfrm>
                <a:off x="1919114" y="3922031"/>
                <a:ext cx="1125628" cy="87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783913CA-2497-539A-352B-CA97CF15F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14" y="3922031"/>
                <a:ext cx="1125628" cy="874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Unicidade do estimador de variância mínima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2F5AF39-5D11-9445-CF36-0B3EF11F005F}"/>
              </a:ext>
            </a:extLst>
          </p:cNvPr>
          <p:cNvGrpSpPr/>
          <p:nvPr/>
        </p:nvGrpSpPr>
        <p:grpSpPr>
          <a:xfrm>
            <a:off x="228600" y="469984"/>
            <a:ext cx="6082904" cy="527227"/>
            <a:chOff x="228600" y="594340"/>
            <a:chExt cx="6082904" cy="527227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C6843FC-0DAA-ADB5-030F-69E36055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6145" y="594340"/>
              <a:ext cx="2255359" cy="527227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0AA19D34-F3EF-4634-F5CE-276773E3161B}"/>
                </a:ext>
              </a:extLst>
            </p:cNvPr>
            <p:cNvSpPr txBox="1"/>
            <p:nvPr/>
          </p:nvSpPr>
          <p:spPr>
            <a:xfrm>
              <a:off x="228600" y="650081"/>
              <a:ext cx="3514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Condição de variância mínima: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EA06F9ED-9C45-271B-37A4-60B40A4984F2}"/>
              </a:ext>
            </a:extLst>
          </p:cNvPr>
          <p:cNvGrpSpPr/>
          <p:nvPr/>
        </p:nvGrpSpPr>
        <p:grpSpPr>
          <a:xfrm>
            <a:off x="290946" y="1239983"/>
            <a:ext cx="4175850" cy="571550"/>
            <a:chOff x="290946" y="1239983"/>
            <a:chExt cx="4175850" cy="57155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D30070F-4190-0AA6-F6B0-EE7F7DE67842}"/>
                </a:ext>
              </a:extLst>
            </p:cNvPr>
            <p:cNvSpPr txBox="1"/>
            <p:nvPr/>
          </p:nvSpPr>
          <p:spPr>
            <a:xfrm>
              <a:off x="290946" y="1321594"/>
              <a:ext cx="2702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Exemplo da Normal: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DC86D34-2F35-CE72-452F-C58B610AB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9354" y="1250968"/>
              <a:ext cx="647756" cy="510584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3AB50C6-DD00-968A-89E4-9158C659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7042" y="1239983"/>
              <a:ext cx="1089754" cy="5715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alão de Fala: Retângulo 10">
                <a:extLst>
                  <a:ext uri="{FF2B5EF4-FFF2-40B4-BE49-F238E27FC236}">
                    <a16:creationId xmlns:a16="http://schemas.microsoft.com/office/drawing/2014/main" id="{C7B2540B-BCB3-AAB4-B086-418DABB40F56}"/>
                  </a:ext>
                </a:extLst>
              </p:cNvPr>
              <p:cNvSpPr/>
              <p:nvPr/>
            </p:nvSpPr>
            <p:spPr>
              <a:xfrm>
                <a:off x="5183824" y="1107193"/>
                <a:ext cx="2102801" cy="900112"/>
              </a:xfrm>
              <a:prstGeom prst="wedgeRectCallout">
                <a:avLst>
                  <a:gd name="adj1" fmla="val -10868"/>
                  <a:gd name="adj2" fmla="val -77976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Procurando um </a:t>
                </a:r>
              </a:p>
              <a:p>
                <a:pPr algn="ctr"/>
                <a:r>
                  <a:rPr lang="pt-BR" sz="1600" dirty="0"/>
                  <a:t>estimador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pt-BR" sz="1600" dirty="0"/>
                  <a:t> </a:t>
                </a:r>
              </a:p>
              <a:p>
                <a:pPr algn="ctr"/>
                <a:r>
                  <a:rPr lang="pt-BR" sz="1600" dirty="0"/>
                  <a:t>para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Balão de Fala: Retângulo 10">
                <a:extLst>
                  <a:ext uri="{FF2B5EF4-FFF2-40B4-BE49-F238E27FC236}">
                    <a16:creationId xmlns:a16="http://schemas.microsoft.com/office/drawing/2014/main" id="{C7B2540B-BCB3-AAB4-B086-418DABB40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824" y="1107193"/>
                <a:ext cx="2102801" cy="900112"/>
              </a:xfrm>
              <a:prstGeom prst="wedgeRectCallout">
                <a:avLst>
                  <a:gd name="adj1" fmla="val -10868"/>
                  <a:gd name="adj2" fmla="val -7797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B4C324E-46B6-83B2-59E7-BE48B28BD7D9}"/>
              </a:ext>
            </a:extLst>
          </p:cNvPr>
          <p:cNvGrpSpPr/>
          <p:nvPr/>
        </p:nvGrpSpPr>
        <p:grpSpPr>
          <a:xfrm>
            <a:off x="542926" y="2601717"/>
            <a:ext cx="5336380" cy="1034188"/>
            <a:chOff x="542926" y="2601717"/>
            <a:chExt cx="5336380" cy="10341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30C0B3F0-CDF1-66AC-CB55-8A00A4B8D263}"/>
                    </a:ext>
                  </a:extLst>
                </p:cNvPr>
                <p:cNvSpPr txBox="1"/>
                <p:nvPr/>
              </p:nvSpPr>
              <p:spPr>
                <a:xfrm>
                  <a:off x="542926" y="2601717"/>
                  <a:ext cx="5336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Como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pt-BR" dirty="0"/>
                    <a:t> 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a14:m>
                  <a:r>
                    <a:rPr lang="pt-BR" dirty="0"/>
                    <a:t> não dependem de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pt-BR" dirty="0"/>
                    <a:t>, é necessário que </a:t>
                  </a:r>
                </a:p>
              </p:txBody>
            </p:sp>
          </mc:Choice>
          <mc:Fallback xmlns="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30C0B3F0-CDF1-66AC-CB55-8A00A4B8D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26" y="2601717"/>
                  <a:ext cx="533638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14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820F8287-2575-1C6F-D3DE-3D7BED7D6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6" y="3079597"/>
              <a:ext cx="1516511" cy="556308"/>
            </a:xfrm>
            <a:prstGeom prst="rect">
              <a:avLst/>
            </a:prstGeom>
          </p:spPr>
        </p:pic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33B097E9-6941-28AB-BA3C-0E8BEED8FE7F}"/>
              </a:ext>
            </a:extLst>
          </p:cNvPr>
          <p:cNvGrpSpPr/>
          <p:nvPr/>
        </p:nvGrpSpPr>
        <p:grpSpPr>
          <a:xfrm>
            <a:off x="2193131" y="3034292"/>
            <a:ext cx="2273665" cy="541067"/>
            <a:chOff x="2193131" y="3034292"/>
            <a:chExt cx="2273665" cy="541067"/>
          </a:xfrm>
        </p:grpSpPr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34AA5DA7-74E2-C159-00CE-172E32C48DA2}"/>
                </a:ext>
              </a:extLst>
            </p:cNvPr>
            <p:cNvSpPr/>
            <p:nvPr/>
          </p:nvSpPr>
          <p:spPr>
            <a:xfrm>
              <a:off x="2193131" y="3262358"/>
              <a:ext cx="678657" cy="190785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7376E551-AB88-B145-AB03-7A63A2DF3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0801" y="3034292"/>
              <a:ext cx="1325995" cy="541067"/>
            </a:xfrm>
            <a:prstGeom prst="rect">
              <a:avLst/>
            </a:prstGeom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92927D25-4E64-42B4-D5B1-962671E93B44}"/>
              </a:ext>
            </a:extLst>
          </p:cNvPr>
          <p:cNvGrpSpPr/>
          <p:nvPr/>
        </p:nvGrpSpPr>
        <p:grpSpPr>
          <a:xfrm>
            <a:off x="3200400" y="1761552"/>
            <a:ext cx="3460249" cy="840165"/>
            <a:chOff x="3200400" y="1761552"/>
            <a:chExt cx="3460249" cy="840165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EA900B2-87A8-A158-B355-C71A16A05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6512" y="2007305"/>
              <a:ext cx="2568163" cy="594412"/>
            </a:xfrm>
            <a:prstGeom prst="rect">
              <a:avLst/>
            </a:prstGeom>
          </p:spPr>
        </p:pic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E391E245-1EBE-AC21-D149-C697D25AAD04}"/>
                </a:ext>
              </a:extLst>
            </p:cNvPr>
            <p:cNvCxnSpPr/>
            <p:nvPr/>
          </p:nvCxnSpPr>
          <p:spPr>
            <a:xfrm>
              <a:off x="3200400" y="1761552"/>
              <a:ext cx="800099" cy="35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7F7E8B5-9A7D-731B-2BDE-F0436BF1E8A9}"/>
                </a:ext>
              </a:extLst>
            </p:cNvPr>
            <p:cNvSpPr txBox="1"/>
            <p:nvPr/>
          </p:nvSpPr>
          <p:spPr>
            <a:xfrm>
              <a:off x="6145764" y="2109939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(VI)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D14FE4F-8F94-4346-6265-2B4F374FDA17}"/>
              </a:ext>
            </a:extLst>
          </p:cNvPr>
          <p:cNvGrpSpPr/>
          <p:nvPr/>
        </p:nvGrpSpPr>
        <p:grpSpPr>
          <a:xfrm>
            <a:off x="486834" y="2962147"/>
            <a:ext cx="7849921" cy="1655628"/>
            <a:chOff x="486834" y="2934053"/>
            <a:chExt cx="7849921" cy="1655628"/>
          </a:xfrm>
        </p:grpSpPr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20255E6D-60BC-7667-CBF9-1FA178ACF4D9}"/>
                </a:ext>
              </a:extLst>
            </p:cNvPr>
            <p:cNvSpPr/>
            <p:nvPr/>
          </p:nvSpPr>
          <p:spPr>
            <a:xfrm>
              <a:off x="4731703" y="2934053"/>
              <a:ext cx="1325995" cy="65661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(VI)</a:t>
              </a: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FFFFEC46-C63E-013F-3864-12E7C8520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834" y="3866668"/>
              <a:ext cx="2979678" cy="594412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BD50EF0E-CD58-B9D7-F8FB-9BBF5BF785A6}"/>
                </a:ext>
              </a:extLst>
            </p:cNvPr>
            <p:cNvSpPr txBox="1"/>
            <p:nvPr/>
          </p:nvSpPr>
          <p:spPr>
            <a:xfrm>
              <a:off x="3743324" y="3943350"/>
              <a:ext cx="4593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que não é uma estatística válida, </a:t>
              </a:r>
            </a:p>
            <a:p>
              <a:r>
                <a:rPr lang="pt-BR" dirty="0"/>
                <a:t>porque depende do valor da grandeza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9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9A8BC-B929-5D82-79E2-A8139B6B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2" y="66547"/>
            <a:ext cx="6693694" cy="254922"/>
          </a:xfrm>
        </p:spPr>
        <p:txBody>
          <a:bodyPr>
            <a:noAutofit/>
          </a:bodyPr>
          <a:lstStyle/>
          <a:p>
            <a:r>
              <a:rPr lang="pt-BR" sz="2400" dirty="0"/>
              <a:t>eficiência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BF009E-1D11-11D2-8642-E2D67DDFD56F}"/>
              </a:ext>
            </a:extLst>
          </p:cNvPr>
          <p:cNvSpPr txBox="1"/>
          <p:nvPr/>
        </p:nvSpPr>
        <p:spPr>
          <a:xfrm>
            <a:off x="285748" y="1108026"/>
            <a:ext cx="669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estimador é eficiente quando tem variância mínima</a:t>
            </a:r>
          </a:p>
          <a:p>
            <a:r>
              <a:rPr lang="pt-BR" dirty="0"/>
              <a:t>em medidas com </a:t>
            </a:r>
            <a:r>
              <a:rPr lang="pt-BR" b="1" dirty="0">
                <a:solidFill>
                  <a:srgbClr val="FF0000"/>
                </a:solidFill>
              </a:rPr>
              <a:t>muitos</a:t>
            </a:r>
            <a:r>
              <a:rPr lang="pt-BR" dirty="0"/>
              <a:t> dados.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B6A281B-4811-4924-5426-53F4B7D74FFA}"/>
                  </a:ext>
                </a:extLst>
              </p:cNvPr>
              <p:cNvSpPr txBox="1"/>
              <p:nvPr/>
            </p:nvSpPr>
            <p:spPr>
              <a:xfrm>
                <a:off x="285748" y="557093"/>
                <a:ext cx="4572000" cy="5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Eficiência é definida como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LMV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B6A281B-4811-4924-5426-53F4B7D7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" y="557093"/>
                <a:ext cx="4572000" cy="571438"/>
              </a:xfrm>
              <a:prstGeom prst="rect">
                <a:avLst/>
              </a:prstGeom>
              <a:blipFill>
                <a:blip r:embed="rId2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07335DB-EB3B-AE97-D6DF-F5F07BCC8F96}"/>
                  </a:ext>
                </a:extLst>
              </p:cNvPr>
              <p:cNvSpPr txBox="1"/>
              <p:nvPr/>
            </p:nvSpPr>
            <p:spPr>
              <a:xfrm>
                <a:off x="285748" y="1700107"/>
                <a:ext cx="6915149" cy="5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Eficiência assintótica é definida como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LMV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07335DB-EB3B-AE97-D6DF-F5F07BCC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" y="1700107"/>
                <a:ext cx="6915149" cy="571438"/>
              </a:xfrm>
              <a:prstGeom prst="rect">
                <a:avLst/>
              </a:prstGeom>
              <a:blipFill>
                <a:blip r:embed="rId3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9D8719B-6F42-42F1-4A09-1CE40107B0BB}"/>
              </a:ext>
            </a:extLst>
          </p:cNvPr>
          <p:cNvGrpSpPr/>
          <p:nvPr/>
        </p:nvGrpSpPr>
        <p:grpSpPr>
          <a:xfrm>
            <a:off x="285748" y="2309760"/>
            <a:ext cx="8519852" cy="2244017"/>
            <a:chOff x="285748" y="2309760"/>
            <a:chExt cx="8519852" cy="224401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AA1F0CE-48A2-6D50-CE39-72616D0A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9774" y="2660054"/>
              <a:ext cx="1722269" cy="60965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407A6097-59ED-92F3-31DB-2637F5123F75}"/>
                    </a:ext>
                  </a:extLst>
                </p:cNvPr>
                <p:cNvSpPr txBox="1"/>
                <p:nvPr/>
              </p:nvSpPr>
              <p:spPr>
                <a:xfrm>
                  <a:off x="285748" y="2309760"/>
                  <a:ext cx="85198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Considerando a definição da informação sobre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pt-BR" dirty="0"/>
                    <a:t> contida no conjunto de dados</a:t>
                  </a:r>
                </a:p>
              </p:txBody>
            </p:sp>
          </mc:Choice>
          <mc:Fallback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407A6097-59ED-92F3-31DB-2637F5123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8" y="2309760"/>
                  <a:ext cx="851985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44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8D706AB-9ED6-3FFD-F464-3395FEC72B95}"/>
                </a:ext>
              </a:extLst>
            </p:cNvPr>
            <p:cNvSpPr txBox="1"/>
            <p:nvPr/>
          </p:nvSpPr>
          <p:spPr>
            <a:xfrm>
              <a:off x="285748" y="3460353"/>
              <a:ext cx="6172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 que o LMV é </a:t>
              </a: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B32496C-7625-AA2B-20B6-180D5927F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6887"/>
            <a:stretch/>
          </p:blipFill>
          <p:spPr>
            <a:xfrm>
              <a:off x="1877267" y="3250668"/>
              <a:ext cx="1923208" cy="6629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4F5723B6-7C34-039E-851A-F5CEE8E564C3}"/>
                    </a:ext>
                  </a:extLst>
                </p:cNvPr>
                <p:cNvSpPr txBox="1"/>
                <p:nvPr/>
              </p:nvSpPr>
              <p:spPr>
                <a:xfrm>
                  <a:off x="285748" y="4145557"/>
                  <a:ext cx="4129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então, na estimativa de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4F5723B6-7C34-039E-851A-F5CEE8E56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8" y="4145557"/>
                  <a:ext cx="412908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29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7A06E6F6-9EB4-B7B2-8C20-FA4ACF73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4600" y="4020331"/>
              <a:ext cx="1257409" cy="533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7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595B0-67E4-8CB9-8A20-A08ECF3C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" y="80835"/>
            <a:ext cx="6679406" cy="304928"/>
          </a:xfrm>
        </p:spPr>
        <p:txBody>
          <a:bodyPr>
            <a:noAutofit/>
          </a:bodyPr>
          <a:lstStyle/>
          <a:p>
            <a:r>
              <a:rPr lang="pt-BR" sz="2400" dirty="0"/>
              <a:t>Suficiência estatística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03A7E1-B158-6EED-639E-C5EA17156C6E}"/>
              </a:ext>
            </a:extLst>
          </p:cNvPr>
          <p:cNvSpPr txBox="1"/>
          <p:nvPr/>
        </p:nvSpPr>
        <p:spPr>
          <a:xfrm>
            <a:off x="492919" y="621506"/>
            <a:ext cx="737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matemática por trás da definição dos critérios ótimos baseada no</a:t>
            </a:r>
          </a:p>
          <a:p>
            <a:r>
              <a:rPr lang="pt-BR" dirty="0"/>
              <a:t>critério da suficiência pareceu mais complicada.</a:t>
            </a:r>
          </a:p>
          <a:p>
            <a:r>
              <a:rPr lang="pt-BR" dirty="0"/>
              <a:t>Por isso, somente mencionamos que há uma alternativa para</a:t>
            </a:r>
          </a:p>
          <a:p>
            <a:r>
              <a:rPr lang="pt-BR" dirty="0"/>
              <a:t>desenvolver a teoria dos estimadores, baseada nesse critério.</a:t>
            </a:r>
          </a:p>
        </p:txBody>
      </p:sp>
    </p:spTree>
    <p:extLst>
      <p:ext uri="{BB962C8B-B14F-4D97-AF65-F5344CB8AC3E}">
        <p14:creationId xmlns:p14="http://schemas.microsoft.com/office/powerpoint/2010/main" val="69736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79175-0119-4E80-D319-7D9F0D80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6" y="30828"/>
            <a:ext cx="6543675" cy="28349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F8D340-12AC-C5DF-6C4C-6F2B15971811}"/>
              </a:ext>
            </a:extLst>
          </p:cNvPr>
          <p:cNvSpPr txBox="1"/>
          <p:nvPr/>
        </p:nvSpPr>
        <p:spPr>
          <a:xfrm>
            <a:off x="402482" y="403302"/>
            <a:ext cx="833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</a:t>
            </a:r>
          </a:p>
          <a:p>
            <a:r>
              <a:rPr lang="pt-BR" sz="1600" dirty="0">
                <a:solidFill>
                  <a:srgbClr val="0070C0"/>
                </a:solidFill>
              </a:rPr>
              <a:t>1) Verifique por simulação os resultados analíticos para o valor esperado e a variância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vida média e da constante de decaimento.</a:t>
            </a:r>
          </a:p>
          <a:p>
            <a:r>
              <a:rPr lang="pt-BR" sz="1600" dirty="0">
                <a:solidFill>
                  <a:srgbClr val="0070C0"/>
                </a:solidFill>
              </a:rPr>
              <a:t>2) Verifique por simulação qual o número mínimo de dados para que a estimativa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constante de decaimento seja não-tendenciosa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3) Sugira uma maneira de corrigir essa tendenciosidade.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12">
                <a:extLst>
                  <a:ext uri="{FF2B5EF4-FFF2-40B4-BE49-F238E27FC236}">
                    <a16:creationId xmlns:a16="http://schemas.microsoft.com/office/drawing/2014/main" id="{B11666AE-69B3-2EF3-4D87-A397189A79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3844693"/>
                  </p:ext>
                </p:extLst>
              </p:nvPr>
            </p:nvGraphicFramePr>
            <p:xfrm>
              <a:off x="5201478" y="1908390"/>
              <a:ext cx="2347054" cy="2235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3670">
                      <a:extLst>
                        <a:ext uri="{9D8B030D-6E8A-4147-A177-3AD203B41FA5}">
                          <a16:colId xmlns:a16="http://schemas.microsoft.com/office/drawing/2014/main" val="435000878"/>
                        </a:ext>
                      </a:extLst>
                    </a:gridCol>
                    <a:gridCol w="1313384">
                      <a:extLst>
                        <a:ext uri="{9D8B030D-6E8A-4147-A177-3AD203B41FA5}">
                          <a16:colId xmlns:a16="http://schemas.microsoft.com/office/drawing/2014/main" val="398334670"/>
                        </a:ext>
                      </a:extLst>
                    </a:gridCol>
                  </a:tblGrid>
                  <a:tr h="371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</m:acc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301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14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088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525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570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86068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12">
                <a:extLst>
                  <a:ext uri="{FF2B5EF4-FFF2-40B4-BE49-F238E27FC236}">
                    <a16:creationId xmlns:a16="http://schemas.microsoft.com/office/drawing/2014/main" id="{B11666AE-69B3-2EF3-4D87-A397189A79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3844693"/>
                  </p:ext>
                </p:extLst>
              </p:nvPr>
            </p:nvGraphicFramePr>
            <p:xfrm>
              <a:off x="5201478" y="1908390"/>
              <a:ext cx="2347054" cy="2235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3670">
                      <a:extLst>
                        <a:ext uri="{9D8B030D-6E8A-4147-A177-3AD203B41FA5}">
                          <a16:colId xmlns:a16="http://schemas.microsoft.com/office/drawing/2014/main" val="435000878"/>
                        </a:ext>
                      </a:extLst>
                    </a:gridCol>
                    <a:gridCol w="1313384">
                      <a:extLst>
                        <a:ext uri="{9D8B030D-6E8A-4147-A177-3AD203B41FA5}">
                          <a16:colId xmlns:a16="http://schemas.microsoft.com/office/drawing/2014/main" val="398334670"/>
                        </a:ext>
                      </a:extLst>
                    </a:gridCol>
                  </a:tblGrid>
                  <a:tr h="38131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588" t="-1587" r="-129412" b="-4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1587" r="-1852" b="-48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0301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106667" r="-185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14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203279" r="-185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88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303279" r="-185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525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403279" r="-185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4570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588" t="-503279" r="-12941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503279" r="-185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860684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8967651-EB77-9CCB-C25D-445C7A85781B}"/>
              </a:ext>
            </a:extLst>
          </p:cNvPr>
          <p:cNvGrpSpPr/>
          <p:nvPr/>
        </p:nvGrpSpPr>
        <p:grpSpPr>
          <a:xfrm>
            <a:off x="197909" y="2837793"/>
            <a:ext cx="3280759" cy="986208"/>
            <a:chOff x="151932" y="3490177"/>
            <a:chExt cx="3280759" cy="986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FAF3CD46-A02D-816A-0B10-3C26049C8B4E}"/>
                    </a:ext>
                  </a:extLst>
                </p:cNvPr>
                <p:cNvSpPr txBox="1"/>
                <p:nvPr/>
              </p:nvSpPr>
              <p:spPr>
                <a:xfrm>
                  <a:off x="151932" y="3830054"/>
                  <a:ext cx="328075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FAF3CD46-A02D-816A-0B10-3C26049C8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32" y="3830054"/>
                  <a:ext cx="3280759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485340B-6352-48B7-ABAE-F7FBDFB6FA6B}"/>
                    </a:ext>
                  </a:extLst>
                </p:cNvPr>
                <p:cNvSpPr txBox="1"/>
                <p:nvPr/>
              </p:nvSpPr>
              <p:spPr>
                <a:xfrm>
                  <a:off x="542925" y="3490177"/>
                  <a:ext cx="8768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485340B-6352-48B7-ABAE-F7FBDFB6F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25" y="3490177"/>
                  <a:ext cx="876843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4444" r="-3497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875B6604-550E-D3A5-0068-0FA2043CCA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2144361"/>
                  </p:ext>
                </p:extLst>
              </p:nvPr>
            </p:nvGraphicFramePr>
            <p:xfrm>
              <a:off x="7540974" y="1888420"/>
              <a:ext cx="1262959" cy="2257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959">
                      <a:extLst>
                        <a:ext uri="{9D8B030D-6E8A-4147-A177-3AD203B41FA5}">
                          <a16:colId xmlns:a16="http://schemas.microsoft.com/office/drawing/2014/main" val="1114352728"/>
                        </a:ext>
                      </a:extLst>
                    </a:gridCol>
                  </a:tblGrid>
                  <a:tr h="371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𝐯𝐚𝐫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56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7306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5/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000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8237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191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3044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875B6604-550E-D3A5-0068-0FA2043CCA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2144361"/>
                  </p:ext>
                </p:extLst>
              </p:nvPr>
            </p:nvGraphicFramePr>
            <p:xfrm>
              <a:off x="7540974" y="1888420"/>
              <a:ext cx="1262959" cy="2257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959">
                      <a:extLst>
                        <a:ext uri="{9D8B030D-6E8A-4147-A177-3AD203B41FA5}">
                          <a16:colId xmlns:a16="http://schemas.microsoft.com/office/drawing/2014/main" val="1114352728"/>
                        </a:ext>
                      </a:extLst>
                    </a:gridCol>
                  </a:tblGrid>
                  <a:tr h="403352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515" r="-1923" b="-62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56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08065" r="-1923" b="-56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306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11475" r="-1923" b="-4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00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11475" r="-1923" b="-3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237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411475" r="-1923" b="-2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191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11475" r="-1923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4304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D4A5BD5-2C58-046A-EC0A-A65CDD20D01C}"/>
                  </a:ext>
                </a:extLst>
              </p:cNvPr>
              <p:cNvSpPr txBox="1"/>
              <p:nvPr/>
            </p:nvSpPr>
            <p:spPr>
              <a:xfrm>
                <a:off x="197909" y="1977669"/>
                <a:ext cx="4165869" cy="780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D4A5BD5-2C58-046A-EC0A-A65CDD20D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09" y="1977669"/>
                <a:ext cx="4165869" cy="780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 descr="Recorte de Tel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0717" r="656" b="4360"/>
          <a:stretch/>
        </p:blipFill>
        <p:spPr>
          <a:xfrm>
            <a:off x="5746176" y="4253614"/>
            <a:ext cx="3318299" cy="5565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4163878"/>
            <a:ext cx="574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Veremos que o estimador de máxima verossimilhança é </a:t>
            </a:r>
            <a:r>
              <a:rPr lang="pt-BR" dirty="0" err="1" smtClean="0"/>
              <a:t>assintoticamente</a:t>
            </a:r>
            <a:r>
              <a:rPr lang="pt-BR" dirty="0" smtClean="0"/>
              <a:t> não-tendencioso e eficiente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6652" y="450574"/>
            <a:ext cx="84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Demonstrar a existência do Limite Mínimo da Variância (LMV)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Condições para existência de um estimador de Variância Mínima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Unicidade do estimador de Variância Mínima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Condições para a </a:t>
            </a:r>
            <a:r>
              <a:rPr lang="pt-BR" sz="1600" dirty="0" err="1"/>
              <a:t>f.d.p</a:t>
            </a:r>
            <a:r>
              <a:rPr lang="pt-BR" sz="1600" dirty="0"/>
              <a:t>. admitir um estimador de Variância Mínima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Estimadores e estimativas – interpretação desses termos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critério da eficiência em profundidade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Suficiência estatística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0161" y="2946477"/>
            <a:ext cx="833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</a:t>
            </a:r>
          </a:p>
          <a:p>
            <a:r>
              <a:rPr lang="pt-BR" sz="1600" dirty="0">
                <a:solidFill>
                  <a:srgbClr val="0070C0"/>
                </a:solidFill>
              </a:rPr>
              <a:t>1) Verifique por simulação os resultados analíticos para o valor esperado e a variância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vida média e da constante de decaimento.</a:t>
            </a:r>
          </a:p>
          <a:p>
            <a:r>
              <a:rPr lang="pt-BR" sz="1600" dirty="0">
                <a:solidFill>
                  <a:srgbClr val="0070C0"/>
                </a:solidFill>
              </a:rPr>
              <a:t>2) Verifique por simulação qual o número mínimo de dados para que a estimativa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constante de decaimento seja não-tendenciosa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3) Sugira uma maneira de corrigir essa tendenciosidade.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7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Estimativas da constante de decaimento e da vida média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007" y="459987"/>
            <a:ext cx="76719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-apple-system"/>
              </a:rPr>
              <a:t>Suponha que o tempo de vida de uma bolha de sabão tenha uma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1A1E"/>
                </a:solidFill>
                <a:effectLst/>
                <a:latin typeface="-apple-system"/>
              </a:rPr>
              <a:t>f.d.p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-apple-system"/>
              </a:rPr>
              <a:t>. exponencial, 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th-italic"/>
              </a:rPr>
              <a:t>f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in"/>
              </a:rPr>
              <a:t>(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th-italic"/>
              </a:rPr>
              <a:t>t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in"/>
              </a:rPr>
              <a:t>)=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th-italic"/>
              </a:rPr>
              <a:t>λ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1A1E"/>
                </a:solidFill>
                <a:effectLst/>
                <a:latin typeface="MathJax_Main"/>
              </a:rPr>
              <a:t>exp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in"/>
              </a:rPr>
              <a:t>(−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1A1E"/>
                </a:solidFill>
                <a:effectLst/>
                <a:latin typeface="MathJax_Math-italic"/>
              </a:rPr>
              <a:t>λt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in"/>
              </a:rPr>
              <a:t>)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-apple-system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-apple-system"/>
              </a:rPr>
              <a:t>Um conjunto de 4 bolhas é observado. Os tempos de vida formam o conjunto  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in"/>
              </a:rPr>
              <a:t>{128,197,588,530}</a:t>
            </a:r>
            <a:r>
              <a:rPr lang="pt-BR" altLang="pt-BR" sz="1200" dirty="0">
                <a:solidFill>
                  <a:srgbClr val="001A1E"/>
                </a:solidFill>
                <a:latin typeface="-apple-system"/>
              </a:rPr>
              <a:t>,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-apple-system"/>
              </a:rPr>
              <a:t>em ms.</a:t>
            </a:r>
            <a:endParaRPr kumimoji="0" lang="pt-BR" altLang="pt-B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-apple-system"/>
              </a:rPr>
              <a:t>Determine a estimativa de máxima verossimilhança do parâmetro 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1A1E"/>
                </a:solidFill>
                <a:effectLst/>
                <a:latin typeface="MathJax_Math-italic"/>
              </a:rPr>
              <a:t>λ</a:t>
            </a:r>
            <a:r>
              <a:rPr lang="pt-BR" altLang="pt-BR" sz="1200" dirty="0">
                <a:solidFill>
                  <a:srgbClr val="001A1E"/>
                </a:solidFill>
                <a:latin typeface="-apple-system"/>
              </a:rPr>
              <a:t>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53008" y="990217"/>
            <a:ext cx="8921502" cy="945836"/>
            <a:chOff x="53008" y="990217"/>
            <a:chExt cx="8921502" cy="945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53008" y="1198651"/>
                  <a:ext cx="697727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A estatística para estimar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pt-BR" dirty="0"/>
                    <a:t> pelo método da máxima verossimilhança, a partir de um conjunto de dados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, é </a:t>
                  </a:r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8" y="1198651"/>
                  <a:ext cx="6977270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787" t="-5660" r="-262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7170170" y="990217"/>
                  <a:ext cx="1804340" cy="945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170" y="990217"/>
                  <a:ext cx="1804340" cy="9458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Agrupar 18"/>
          <p:cNvGrpSpPr/>
          <p:nvPr/>
        </p:nvGrpSpPr>
        <p:grpSpPr>
          <a:xfrm>
            <a:off x="53008" y="1959746"/>
            <a:ext cx="8496692" cy="795880"/>
            <a:chOff x="53008" y="1959746"/>
            <a:chExt cx="8496692" cy="795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53008" y="1959746"/>
                  <a:ext cx="6977270" cy="7619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A estatística para estimar a vida média  </a:t>
                  </a:r>
                  <a14:m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a14:m>
                  <a:r>
                    <a:rPr lang="pt-BR" dirty="0"/>
                    <a:t>  pelo mesmo método e do mesmo conjunto de dados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 é </a:t>
                  </a:r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8" y="1959746"/>
                  <a:ext cx="6977270" cy="761940"/>
                </a:xfrm>
                <a:prstGeom prst="rect">
                  <a:avLst/>
                </a:prstGeom>
                <a:blipFill>
                  <a:blip r:embed="rId4"/>
                  <a:stretch>
                    <a:fillRect l="-787" r="-1049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7302692" y="1976695"/>
                  <a:ext cx="1247008" cy="778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692" y="1976695"/>
                  <a:ext cx="1247008" cy="778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3007" y="2731624"/>
                <a:ext cx="7487478" cy="682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Avaliaremos as estimativas pelas tendenciosidades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7" y="2731624"/>
                <a:ext cx="7487478" cy="682238"/>
              </a:xfrm>
              <a:prstGeom prst="rect">
                <a:avLst/>
              </a:prstGeom>
              <a:blipFill>
                <a:blip r:embed="rId6"/>
                <a:stretch>
                  <a:fillRect l="-733" t="-4464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3007" y="3374906"/>
                <a:ext cx="7633252" cy="84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 pelas variâncias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7" y="3374906"/>
                <a:ext cx="7633252" cy="849143"/>
              </a:xfrm>
              <a:prstGeom prst="rect">
                <a:avLst/>
              </a:prstGeom>
              <a:blipFill>
                <a:blip r:embed="rId7"/>
                <a:stretch>
                  <a:fillRect l="-719" t="-4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59026" y="4168791"/>
                <a:ext cx="6917635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 </m:t>
                                    </m:r>
                                    <m:f>
                                      <m:f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" y="4168791"/>
                <a:ext cx="6917635" cy="610103"/>
              </a:xfrm>
              <a:prstGeom prst="rect">
                <a:avLst/>
              </a:prstGeom>
              <a:blipFill>
                <a:blip r:embed="rId8"/>
                <a:stretch>
                  <a:fillRect l="-705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Caso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2121" b="-348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185" y="411853"/>
                <a:ext cx="7120504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⟨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</a:t>
                </a:r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" y="411853"/>
                <a:ext cx="7120504" cy="506870"/>
              </a:xfrm>
              <a:prstGeom prst="rect">
                <a:avLst/>
              </a:prstGeom>
              <a:blipFill>
                <a:blip r:embed="rId3"/>
                <a:stretch>
                  <a:fillRect t="-114458" b="-1746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1311564" y="937548"/>
            <a:ext cx="1110560" cy="605122"/>
            <a:chOff x="1311564" y="937548"/>
            <a:chExt cx="1110560" cy="605122"/>
          </a:xfrm>
        </p:grpSpPr>
        <p:sp>
          <p:nvSpPr>
            <p:cNvPr id="10" name="Chave Esquerda 9"/>
            <p:cNvSpPr/>
            <p:nvPr/>
          </p:nvSpPr>
          <p:spPr>
            <a:xfrm rot="16200000">
              <a:off x="1748403" y="516792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11"/>
              <p:cNvSpPr/>
              <p:nvPr/>
            </p:nvSpPr>
            <p:spPr>
              <a:xfrm>
                <a:off x="2585291" y="1077003"/>
                <a:ext cx="2657061" cy="516834"/>
              </a:xfrm>
              <a:prstGeom prst="wedgeRectCallout">
                <a:avLst>
                  <a:gd name="adj1" fmla="val -38788"/>
                  <a:gd name="adj2" fmla="val -113142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Texto Explicativo Retangula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91" y="1077003"/>
                <a:ext cx="2657061" cy="516834"/>
              </a:xfrm>
              <a:prstGeom prst="wedgeRectCallout">
                <a:avLst>
                  <a:gd name="adj1" fmla="val -38788"/>
                  <a:gd name="adj2" fmla="val -113142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7153689" y="622852"/>
            <a:ext cx="189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Estimativa </a:t>
            </a:r>
          </a:p>
          <a:p>
            <a:r>
              <a:rPr lang="pt-BR" dirty="0"/>
              <a:t>não-tendenciosa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185" y="1752117"/>
                <a:ext cx="4393041" cy="517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dirty="0"/>
                  <a:t> não converge!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" y="1752117"/>
                <a:ext cx="4393041" cy="517770"/>
              </a:xfrm>
              <a:prstGeom prst="rect">
                <a:avLst/>
              </a:prstGeom>
              <a:blipFill>
                <a:blip r:embed="rId6"/>
                <a:stretch>
                  <a:fillRect t="-95294" r="-277" b="-14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Agrupar 29"/>
          <p:cNvGrpSpPr/>
          <p:nvPr/>
        </p:nvGrpSpPr>
        <p:grpSpPr>
          <a:xfrm>
            <a:off x="258417" y="2398643"/>
            <a:ext cx="3812547" cy="1013166"/>
            <a:chOff x="258417" y="2398643"/>
            <a:chExt cx="3812547" cy="1013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58417" y="2398643"/>
                  <a:ext cx="3452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Note a definição da função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a14:m>
                  <a:r>
                    <a:rPr lang="pt-BR" dirty="0"/>
                    <a:t>: </a:t>
                  </a:r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17" y="2398643"/>
                  <a:ext cx="345219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411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Imagem 17" descr="Recorte de Tel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1" y="2794753"/>
              <a:ext cx="3675893" cy="617056"/>
            </a:xfrm>
            <a:prstGeom prst="rect">
              <a:avLst/>
            </a:prstGeom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4" y="2112953"/>
            <a:ext cx="3922134" cy="2704638"/>
          </a:xfrm>
          <a:prstGeom prst="rect">
            <a:avLst/>
          </a:prstGeom>
        </p:spPr>
      </p:pic>
      <p:grpSp>
        <p:nvGrpSpPr>
          <p:cNvPr id="31" name="Agrupar 30"/>
          <p:cNvGrpSpPr/>
          <p:nvPr/>
        </p:nvGrpSpPr>
        <p:grpSpPr>
          <a:xfrm>
            <a:off x="186648" y="3357351"/>
            <a:ext cx="3511826" cy="1461019"/>
            <a:chOff x="186648" y="3357351"/>
            <a:chExt cx="3511826" cy="1461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540845" y="4007314"/>
                  <a:ext cx="2367699" cy="811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45" y="4007314"/>
                  <a:ext cx="2367699" cy="81105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aixaDeTexto 27"/>
            <p:cNvSpPr txBox="1"/>
            <p:nvPr/>
          </p:nvSpPr>
          <p:spPr>
            <a:xfrm>
              <a:off x="186648" y="3357351"/>
              <a:ext cx="3511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fim de entender o limite, use a função gama incompleta: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Valor esperado da estimativa da vida média para qualquer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3636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185" y="411853"/>
                <a:ext cx="8939366" cy="625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…×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" y="411853"/>
                <a:ext cx="8939366" cy="62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3397890" y="962677"/>
            <a:ext cx="5231760" cy="605122"/>
            <a:chOff x="1311564" y="937548"/>
            <a:chExt cx="1110560" cy="605122"/>
          </a:xfrm>
        </p:grpSpPr>
        <p:sp>
          <p:nvSpPr>
            <p:cNvPr id="10" name="Chave Esquerda 9"/>
            <p:cNvSpPr/>
            <p:nvPr/>
          </p:nvSpPr>
          <p:spPr>
            <a:xfrm rot="16200000">
              <a:off x="1748403" y="516792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Agrupar 39"/>
          <p:cNvGrpSpPr/>
          <p:nvPr/>
        </p:nvGrpSpPr>
        <p:grpSpPr>
          <a:xfrm>
            <a:off x="1575708" y="960530"/>
            <a:ext cx="1788998" cy="578434"/>
            <a:chOff x="1475232" y="1010311"/>
            <a:chExt cx="945150" cy="578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tângulo 2"/>
                <p:cNvSpPr/>
                <p:nvPr/>
              </p:nvSpPr>
              <p:spPr>
                <a:xfrm>
                  <a:off x="1815543" y="1219413"/>
                  <a:ext cx="359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543" y="1219413"/>
                  <a:ext cx="35952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4918" r="-3389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have Esquerda 3"/>
            <p:cNvSpPr/>
            <p:nvPr/>
          </p:nvSpPr>
          <p:spPr>
            <a:xfrm rot="16200000">
              <a:off x="1843255" y="642288"/>
              <a:ext cx="209103" cy="945150"/>
            </a:xfrm>
            <a:prstGeom prst="leftBrace">
              <a:avLst>
                <a:gd name="adj1" fmla="val 8333"/>
                <a:gd name="adj2" fmla="val 5411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1457325" y="3830169"/>
            <a:ext cx="1810661" cy="597609"/>
            <a:chOff x="4042734" y="3994155"/>
            <a:chExt cx="2168238" cy="597609"/>
          </a:xfrm>
        </p:grpSpPr>
        <p:sp>
          <p:nvSpPr>
            <p:cNvPr id="36" name="Chave Esquerda 35"/>
            <p:cNvSpPr/>
            <p:nvPr/>
          </p:nvSpPr>
          <p:spPr>
            <a:xfrm rot="16200000">
              <a:off x="5008411" y="3028478"/>
              <a:ext cx="236883" cy="2168238"/>
            </a:xfrm>
            <a:prstGeom prst="leftBrace">
              <a:avLst>
                <a:gd name="adj1" fmla="val 267433"/>
                <a:gd name="adj2" fmla="val 49665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ângulo 15"/>
                <p:cNvSpPr/>
                <p:nvPr/>
              </p:nvSpPr>
              <p:spPr>
                <a:xfrm>
                  <a:off x="4947091" y="4222432"/>
                  <a:ext cx="359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Retâ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091" y="4222432"/>
                  <a:ext cx="35952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Agrupar 38"/>
          <p:cNvGrpSpPr/>
          <p:nvPr/>
        </p:nvGrpSpPr>
        <p:grpSpPr>
          <a:xfrm>
            <a:off x="144168" y="4364409"/>
            <a:ext cx="7849689" cy="483466"/>
            <a:chOff x="37012" y="4396267"/>
            <a:chExt cx="7849689" cy="483466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3363" y="4443825"/>
              <a:ext cx="355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Estimativa não-tendenciosa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ângulo 23"/>
                <p:cNvSpPr/>
                <p:nvPr/>
              </p:nvSpPr>
              <p:spPr>
                <a:xfrm>
                  <a:off x="37012" y="4396267"/>
                  <a:ext cx="3612271" cy="4834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pt-BR" dirty="0"/>
                    <a:t> </a:t>
                  </a:r>
                  <a:r>
                    <a:rPr lang="pt-BR" dirty="0">
                      <a:sym typeface="Wingdings" panose="05000000000000000000" pitchFamily="2" charset="2"/>
                    </a:rPr>
                    <a:t>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24" name="Retângulo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12" y="4396267"/>
                  <a:ext cx="3612271" cy="483466"/>
                </a:xfrm>
                <a:prstGeom prst="rect">
                  <a:avLst/>
                </a:prstGeom>
                <a:blipFill>
                  <a:blip r:embed="rId14"/>
                  <a:stretch>
                    <a:fillRect r="-676" b="-75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0C806B2-F605-3D3A-31C8-23BDDEF0D231}"/>
              </a:ext>
            </a:extLst>
          </p:cNvPr>
          <p:cNvGrpSpPr/>
          <p:nvPr/>
        </p:nvGrpSpPr>
        <p:grpSpPr>
          <a:xfrm>
            <a:off x="107157" y="1498328"/>
            <a:ext cx="8063755" cy="2417860"/>
            <a:chOff x="107157" y="1498328"/>
            <a:chExt cx="8063755" cy="2417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>
                  <a:extLst>
                    <a:ext uri="{FF2B5EF4-FFF2-40B4-BE49-F238E27FC236}">
                      <a16:creationId xmlns:a16="http://schemas.microsoft.com/office/drawing/2014/main" id="{E9D6FA5A-5B22-7650-AC26-EDEC65372058}"/>
                    </a:ext>
                  </a:extLst>
                </p:cNvPr>
                <p:cNvSpPr/>
                <p:nvPr/>
              </p:nvSpPr>
              <p:spPr>
                <a:xfrm>
                  <a:off x="107157" y="1829876"/>
                  <a:ext cx="7886700" cy="625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…×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 </m:t>
                                    </m:r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Retângulo 4">
                  <a:extLst>
                    <a:ext uri="{FF2B5EF4-FFF2-40B4-BE49-F238E27FC236}">
                      <a16:creationId xmlns:a16="http://schemas.microsoft.com/office/drawing/2014/main" id="{E9D6FA5A-5B22-7650-AC26-EDEC653720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57" y="1829876"/>
                  <a:ext cx="7886700" cy="62510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3C62934-13FF-0080-FD44-D27307DBED53}"/>
                </a:ext>
              </a:extLst>
            </p:cNvPr>
            <p:cNvSpPr txBox="1"/>
            <p:nvPr/>
          </p:nvSpPr>
          <p:spPr>
            <a:xfrm>
              <a:off x="207170" y="1498328"/>
              <a:ext cx="7963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Aproveitando a linearidade do estimador e a da integração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A5DF52E1-8B44-8FC4-7ACD-EE2D647A181A}"/>
                    </a:ext>
                  </a:extLst>
                </p:cNvPr>
                <p:cNvSpPr txBox="1"/>
                <p:nvPr/>
              </p:nvSpPr>
              <p:spPr>
                <a:xfrm>
                  <a:off x="853679" y="2453186"/>
                  <a:ext cx="4836318" cy="625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…×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 </m:t>
                                    </m:r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A5DF52E1-8B44-8FC4-7ACD-EE2D647A18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679" y="2453186"/>
                  <a:ext cx="4836318" cy="625108"/>
                </a:xfrm>
                <a:prstGeom prst="rect">
                  <a:avLst/>
                </a:prstGeom>
                <a:blipFill>
                  <a:blip r:embed="rId16"/>
                  <a:stretch>
                    <a:fillRect r="-3757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CE10F27D-53D5-E111-FD71-B7CDEDE89FAB}"/>
                    </a:ext>
                  </a:extLst>
                </p:cNvPr>
                <p:cNvSpPr txBox="1"/>
                <p:nvPr/>
              </p:nvSpPr>
              <p:spPr>
                <a:xfrm>
                  <a:off x="853679" y="3291080"/>
                  <a:ext cx="4836318" cy="625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…×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 </m:t>
                                    </m:r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CE10F27D-53D5-E111-FD71-B7CDEDE89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679" y="3291080"/>
                  <a:ext cx="4836318" cy="625108"/>
                </a:xfrm>
                <a:prstGeom prst="rect">
                  <a:avLst/>
                </a:prstGeom>
                <a:blipFill>
                  <a:blip r:embed="rId17"/>
                  <a:stretch>
                    <a:fillRect r="-382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891A1E1-8531-E233-1AEB-DD66EA788B05}"/>
              </a:ext>
            </a:extLst>
          </p:cNvPr>
          <p:cNvSpPr txBox="1"/>
          <p:nvPr/>
        </p:nvSpPr>
        <p:spPr>
          <a:xfrm>
            <a:off x="746151" y="2943243"/>
            <a:ext cx="10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71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Valor esperado da estimativa da vida média para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3636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185" y="411853"/>
                <a:ext cx="5870658" cy="69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" y="411853"/>
                <a:ext cx="5870658" cy="691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2464900" y="980891"/>
            <a:ext cx="2676939" cy="605122"/>
            <a:chOff x="1311564" y="937548"/>
            <a:chExt cx="1110560" cy="605122"/>
          </a:xfrm>
        </p:grpSpPr>
        <p:sp>
          <p:nvSpPr>
            <p:cNvPr id="10" name="Chave Esquerda 9"/>
            <p:cNvSpPr/>
            <p:nvPr/>
          </p:nvSpPr>
          <p:spPr>
            <a:xfrm rot="16200000">
              <a:off x="1748403" y="516792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Agrupar 39"/>
          <p:cNvGrpSpPr/>
          <p:nvPr/>
        </p:nvGrpSpPr>
        <p:grpSpPr>
          <a:xfrm>
            <a:off x="1475232" y="1010311"/>
            <a:ext cx="945150" cy="578434"/>
            <a:chOff x="1475232" y="1010311"/>
            <a:chExt cx="945150" cy="578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tângulo 2"/>
                <p:cNvSpPr/>
                <p:nvPr/>
              </p:nvSpPr>
              <p:spPr>
                <a:xfrm>
                  <a:off x="1815543" y="1219413"/>
                  <a:ext cx="359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543" y="1219413"/>
                  <a:ext cx="35952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4918" r="-3389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have Esquerda 3"/>
            <p:cNvSpPr/>
            <p:nvPr/>
          </p:nvSpPr>
          <p:spPr>
            <a:xfrm rot="16200000">
              <a:off x="1843255" y="642288"/>
              <a:ext cx="209103" cy="945150"/>
            </a:xfrm>
            <a:prstGeom prst="leftBrace">
              <a:avLst>
                <a:gd name="adj1" fmla="val 8333"/>
                <a:gd name="adj2" fmla="val 5411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" y="1571382"/>
                <a:ext cx="5870658" cy="69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nary>
                            <m:nary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71382"/>
                <a:ext cx="5870658" cy="691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grupar 19"/>
          <p:cNvGrpSpPr/>
          <p:nvPr/>
        </p:nvGrpSpPr>
        <p:grpSpPr>
          <a:xfrm>
            <a:off x="2815090" y="2243267"/>
            <a:ext cx="2659189" cy="974297"/>
            <a:chOff x="1393620" y="2047524"/>
            <a:chExt cx="1103196" cy="974297"/>
          </a:xfrm>
        </p:grpSpPr>
        <p:sp>
          <p:nvSpPr>
            <p:cNvPr id="22" name="Chave Esquerda 21"/>
            <p:cNvSpPr/>
            <p:nvPr/>
          </p:nvSpPr>
          <p:spPr>
            <a:xfrm rot="16200000">
              <a:off x="1814377" y="1626768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1393620" y="2296494"/>
                  <a:ext cx="1103196" cy="7253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nary>
                          <m:nary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620" y="2296494"/>
                  <a:ext cx="1103196" cy="7253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210972" y="1409478"/>
                <a:ext cx="2849218" cy="7802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972" y="1409478"/>
                <a:ext cx="2849218" cy="78021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 Explicativo Retangular 25"/>
              <p:cNvSpPr/>
              <p:nvPr/>
            </p:nvSpPr>
            <p:spPr>
              <a:xfrm>
                <a:off x="158030" y="2361709"/>
                <a:ext cx="2657061" cy="516834"/>
              </a:xfrm>
              <a:prstGeom prst="wedgeRectCallout">
                <a:avLst>
                  <a:gd name="adj1" fmla="val 97122"/>
                  <a:gd name="adj2" fmla="val -5449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Texto Explicativo Retangular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0" y="2361709"/>
                <a:ext cx="2657061" cy="516834"/>
              </a:xfrm>
              <a:prstGeom prst="wedgeRectCallout">
                <a:avLst>
                  <a:gd name="adj1" fmla="val 97122"/>
                  <a:gd name="adj2" fmla="val -544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7012" y="3348092"/>
                <a:ext cx="8447762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B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2" y="3348092"/>
                <a:ext cx="8447762" cy="691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Agrupar 40"/>
          <p:cNvGrpSpPr/>
          <p:nvPr/>
        </p:nvGrpSpPr>
        <p:grpSpPr>
          <a:xfrm>
            <a:off x="3927764" y="2492237"/>
            <a:ext cx="4779759" cy="763000"/>
            <a:chOff x="3927764" y="2492237"/>
            <a:chExt cx="4779759" cy="76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6751346" y="2520133"/>
                  <a:ext cx="1956177" cy="506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46" y="2520133"/>
                  <a:ext cx="1956177" cy="506229"/>
                </a:xfrm>
                <a:prstGeom prst="rect">
                  <a:avLst/>
                </a:prstGeom>
                <a:blipFill>
                  <a:blip r:embed="rId11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o Explicativo em Elipse 12"/>
            <p:cNvSpPr/>
            <p:nvPr/>
          </p:nvSpPr>
          <p:spPr>
            <a:xfrm>
              <a:off x="3927764" y="2492237"/>
              <a:ext cx="2014988" cy="763000"/>
            </a:xfrm>
            <a:prstGeom prst="wedgeEllipseCallout">
              <a:avLst>
                <a:gd name="adj1" fmla="val 88750"/>
                <a:gd name="adj2" fmla="val -13374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6553203" y="3992966"/>
            <a:ext cx="1739152" cy="487767"/>
            <a:chOff x="6553203" y="3992966"/>
            <a:chExt cx="1739152" cy="487767"/>
          </a:xfrm>
        </p:grpSpPr>
        <p:sp>
          <p:nvSpPr>
            <p:cNvPr id="34" name="Chave Esquerda 33"/>
            <p:cNvSpPr/>
            <p:nvPr/>
          </p:nvSpPr>
          <p:spPr>
            <a:xfrm rot="16200000">
              <a:off x="7304337" y="3241832"/>
              <a:ext cx="236883" cy="1739152"/>
            </a:xfrm>
            <a:prstGeom prst="leftBrace">
              <a:avLst>
                <a:gd name="adj1" fmla="val 267433"/>
                <a:gd name="adj2" fmla="val 49665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7335350" y="4203734"/>
                  <a:ext cx="1748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350" y="4203734"/>
                  <a:ext cx="174855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7241" r="-1034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Agrupar 41"/>
          <p:cNvGrpSpPr/>
          <p:nvPr/>
        </p:nvGrpSpPr>
        <p:grpSpPr>
          <a:xfrm>
            <a:off x="4042734" y="3994155"/>
            <a:ext cx="2168238" cy="597609"/>
            <a:chOff x="4042734" y="3994155"/>
            <a:chExt cx="2168238" cy="597609"/>
          </a:xfrm>
        </p:grpSpPr>
        <p:sp>
          <p:nvSpPr>
            <p:cNvPr id="36" name="Chave Esquerda 35"/>
            <p:cNvSpPr/>
            <p:nvPr/>
          </p:nvSpPr>
          <p:spPr>
            <a:xfrm rot="16200000">
              <a:off x="5008411" y="3028478"/>
              <a:ext cx="236883" cy="2168238"/>
            </a:xfrm>
            <a:prstGeom prst="leftBrace">
              <a:avLst>
                <a:gd name="adj1" fmla="val 267433"/>
                <a:gd name="adj2" fmla="val 49665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ângulo 15"/>
                <p:cNvSpPr/>
                <p:nvPr/>
              </p:nvSpPr>
              <p:spPr>
                <a:xfrm>
                  <a:off x="4947091" y="4222432"/>
                  <a:ext cx="359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Retâ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091" y="4222432"/>
                  <a:ext cx="35952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Agrupar 38"/>
          <p:cNvGrpSpPr/>
          <p:nvPr/>
        </p:nvGrpSpPr>
        <p:grpSpPr>
          <a:xfrm>
            <a:off x="37012" y="4396267"/>
            <a:ext cx="5852250" cy="483466"/>
            <a:chOff x="37012" y="4396267"/>
            <a:chExt cx="5852250" cy="483466"/>
          </a:xfrm>
        </p:grpSpPr>
        <p:sp>
          <p:nvSpPr>
            <p:cNvPr id="15" name="CaixaDeTexto 14"/>
            <p:cNvSpPr txBox="1"/>
            <p:nvPr/>
          </p:nvSpPr>
          <p:spPr>
            <a:xfrm>
              <a:off x="2335924" y="4443825"/>
              <a:ext cx="355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Estimativa não-tendenciosa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ângulo 23"/>
                <p:cNvSpPr/>
                <p:nvPr/>
              </p:nvSpPr>
              <p:spPr>
                <a:xfrm>
                  <a:off x="37012" y="4396267"/>
                  <a:ext cx="2439835" cy="4834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pt-BR" dirty="0"/>
                    <a:t> </a:t>
                  </a:r>
                  <a:r>
                    <a:rPr lang="pt-BR" dirty="0">
                      <a:sym typeface="Wingdings" panose="05000000000000000000" pitchFamily="2" charset="2"/>
                    </a:rPr>
                    <a:t>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24" name="Retângulo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12" y="4396267"/>
                  <a:ext cx="2439835" cy="483466"/>
                </a:xfrm>
                <a:prstGeom prst="rect">
                  <a:avLst/>
                </a:prstGeom>
                <a:blipFill>
                  <a:blip r:embed="rId14"/>
                  <a:stretch>
                    <a:fillRect r="-1250" b="-75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Balão de Fala: Retângulo com Cantos Arredondados 4">
                <a:extLst>
                  <a:ext uri="{FF2B5EF4-FFF2-40B4-BE49-F238E27FC236}">
                    <a16:creationId xmlns:a16="http://schemas.microsoft.com/office/drawing/2014/main" id="{C6D44BFD-8BF6-2D9C-74D6-4944CD61208A}"/>
                  </a:ext>
                </a:extLst>
              </p:cNvPr>
              <p:cNvSpPr/>
              <p:nvPr/>
            </p:nvSpPr>
            <p:spPr>
              <a:xfrm>
                <a:off x="6307931" y="517051"/>
                <a:ext cx="2366712" cy="780214"/>
              </a:xfrm>
              <a:prstGeom prst="wedgeRoundRectCallout">
                <a:avLst>
                  <a:gd name="adj1" fmla="val -54521"/>
                  <a:gd name="adj2" fmla="val -78234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Sem aproveitar da linearidade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Balão de Fala: Retângulo com Cantos Arredondados 4">
                <a:extLst>
                  <a:ext uri="{FF2B5EF4-FFF2-40B4-BE49-F238E27FC236}">
                    <a16:creationId xmlns:a16="http://schemas.microsoft.com/office/drawing/2014/main" id="{C6D44BFD-8BF6-2D9C-74D6-4944CD612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931" y="517051"/>
                <a:ext cx="2366712" cy="780214"/>
              </a:xfrm>
              <a:prstGeom prst="wedgeRoundRectCallout">
                <a:avLst>
                  <a:gd name="adj1" fmla="val -54521"/>
                  <a:gd name="adj2" fmla="val -78234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3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Estimativa da constante de decaimento para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2121" b="-348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185" y="411853"/>
                <a:ext cx="6229070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func>
                                <m:func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" y="411853"/>
                <a:ext cx="6229070" cy="700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2776330" y="983632"/>
            <a:ext cx="2599410" cy="605113"/>
            <a:chOff x="1327647" y="937548"/>
            <a:chExt cx="1078396" cy="605113"/>
          </a:xfrm>
        </p:grpSpPr>
        <p:sp>
          <p:nvSpPr>
            <p:cNvPr id="10" name="Chave Esquerda 9"/>
            <p:cNvSpPr/>
            <p:nvPr/>
          </p:nvSpPr>
          <p:spPr>
            <a:xfrm rot="16200000">
              <a:off x="1748403" y="516792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1662167" y="1173329"/>
                  <a:ext cx="4663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167" y="1173329"/>
                  <a:ext cx="46631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Agrupar 39"/>
          <p:cNvGrpSpPr/>
          <p:nvPr/>
        </p:nvGrpSpPr>
        <p:grpSpPr>
          <a:xfrm>
            <a:off x="1735592" y="1010311"/>
            <a:ext cx="945150" cy="593438"/>
            <a:chOff x="1475232" y="1010311"/>
            <a:chExt cx="945150" cy="593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tângulo 2"/>
                <p:cNvSpPr/>
                <p:nvPr/>
              </p:nvSpPr>
              <p:spPr>
                <a:xfrm>
                  <a:off x="1815543" y="1219413"/>
                  <a:ext cx="372987" cy="384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543" y="1219413"/>
                  <a:ext cx="372987" cy="384336"/>
                </a:xfrm>
                <a:prstGeom prst="rect">
                  <a:avLst/>
                </a:prstGeom>
                <a:blipFill>
                  <a:blip r:embed="rId5"/>
                  <a:stretch>
                    <a:fillRect t="-6349" r="-14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have Esquerda 3"/>
            <p:cNvSpPr/>
            <p:nvPr/>
          </p:nvSpPr>
          <p:spPr>
            <a:xfrm rot="16200000">
              <a:off x="1843255" y="642288"/>
              <a:ext cx="209103" cy="945150"/>
            </a:xfrm>
            <a:prstGeom prst="leftBrace">
              <a:avLst>
                <a:gd name="adj1" fmla="val 8333"/>
                <a:gd name="adj2" fmla="val 5411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0" y="1571382"/>
                <a:ext cx="601979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nary>
                            <m:nary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1382"/>
                <a:ext cx="6019799" cy="7005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210972" y="1409478"/>
                <a:ext cx="2849218" cy="819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972" y="1409478"/>
                <a:ext cx="2849218" cy="819455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307176" y="3839517"/>
            <a:ext cx="5417604" cy="416890"/>
            <a:chOff x="37012" y="4396267"/>
            <a:chExt cx="5417604" cy="416890"/>
          </a:xfrm>
        </p:grpSpPr>
        <p:sp>
          <p:nvSpPr>
            <p:cNvPr id="15" name="CaixaDeTexto 14"/>
            <p:cNvSpPr txBox="1"/>
            <p:nvPr/>
          </p:nvSpPr>
          <p:spPr>
            <a:xfrm>
              <a:off x="1901278" y="4443825"/>
              <a:ext cx="355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Estimativa tendenciosa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ângulo 23"/>
                <p:cNvSpPr/>
                <p:nvPr/>
              </p:nvSpPr>
              <p:spPr>
                <a:xfrm>
                  <a:off x="37012" y="4396267"/>
                  <a:ext cx="1242648" cy="405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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24" name="Retângulo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12" y="4396267"/>
                  <a:ext cx="1242648" cy="405239"/>
                </a:xfrm>
                <a:prstGeom prst="rect">
                  <a:avLst/>
                </a:prstGeom>
                <a:blipFill>
                  <a:blip r:embed="rId9"/>
                  <a:stretch>
                    <a:fillRect t="-6061" r="-3431" b="-196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60CE0D0-0C6E-1AD6-A816-BD524D02FA2C}"/>
              </a:ext>
            </a:extLst>
          </p:cNvPr>
          <p:cNvGrpSpPr/>
          <p:nvPr/>
        </p:nvGrpSpPr>
        <p:grpSpPr>
          <a:xfrm>
            <a:off x="191922" y="2228933"/>
            <a:ext cx="6450763" cy="811056"/>
            <a:chOff x="191922" y="2228933"/>
            <a:chExt cx="6450763" cy="811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191922" y="2290484"/>
                  <a:ext cx="3209597" cy="724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  <m:nary>
                          <m:nary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22" y="2290484"/>
                  <a:ext cx="3209597" cy="7242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3297382" y="2445327"/>
              <a:ext cx="1047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Usando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4274986" y="2228933"/>
                  <a:ext cx="2367699" cy="811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4986" y="2228933"/>
                  <a:ext cx="2367699" cy="81105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91922" y="2981256"/>
                <a:ext cx="5362365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2" y="2981256"/>
                <a:ext cx="5362365" cy="691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a 12">
                <a:extLst>
                  <a:ext uri="{FF2B5EF4-FFF2-40B4-BE49-F238E27FC236}">
                    <a16:creationId xmlns:a16="http://schemas.microsoft.com/office/drawing/2014/main" id="{A826E3E5-7B6C-4A88-9E22-25B47517B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497743"/>
                  </p:ext>
                </p:extLst>
              </p:nvPr>
            </p:nvGraphicFramePr>
            <p:xfrm>
              <a:off x="6814457" y="2571750"/>
              <a:ext cx="2220830" cy="2235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1543">
                      <a:extLst>
                        <a:ext uri="{9D8B030D-6E8A-4147-A177-3AD203B41FA5}">
                          <a16:colId xmlns:a16="http://schemas.microsoft.com/office/drawing/2014/main" val="435000878"/>
                        </a:ext>
                      </a:extLst>
                    </a:gridCol>
                    <a:gridCol w="1669287">
                      <a:extLst>
                        <a:ext uri="{9D8B030D-6E8A-4147-A177-3AD203B41FA5}">
                          <a16:colId xmlns:a16="http://schemas.microsoft.com/office/drawing/2014/main" val="3983346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301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14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088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525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570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pt-BR" dirty="0"/>
                            <a:t>  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86068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a 12">
                <a:extLst>
                  <a:ext uri="{FF2B5EF4-FFF2-40B4-BE49-F238E27FC236}">
                    <a16:creationId xmlns:a16="http://schemas.microsoft.com/office/drawing/2014/main" id="{A826E3E5-7B6C-4A88-9E22-25B47517B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497743"/>
                  </p:ext>
                </p:extLst>
              </p:nvPr>
            </p:nvGraphicFramePr>
            <p:xfrm>
              <a:off x="6814457" y="2571750"/>
              <a:ext cx="2220830" cy="2235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1543">
                      <a:extLst>
                        <a:ext uri="{9D8B030D-6E8A-4147-A177-3AD203B41FA5}">
                          <a16:colId xmlns:a16="http://schemas.microsoft.com/office/drawing/2014/main" val="435000878"/>
                        </a:ext>
                      </a:extLst>
                    </a:gridCol>
                    <a:gridCol w="1669287">
                      <a:extLst>
                        <a:ext uri="{9D8B030D-6E8A-4147-A177-3AD203B41FA5}">
                          <a16:colId xmlns:a16="http://schemas.microsoft.com/office/drawing/2014/main" val="398334670"/>
                        </a:ext>
                      </a:extLst>
                    </a:gridCol>
                  </a:tblGrid>
                  <a:tr h="38131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1587" r="-306593" b="-5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33455" t="-1587" r="-1455" b="-5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0301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33455" t="-104918" r="-1455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14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33455" t="-204918" r="-145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88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33455" t="-304918" r="-145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525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33455" t="-404918" r="-14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4570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504918" r="-30659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3"/>
                          <a:stretch>
                            <a:fillRect l="-33455" t="-504918" r="-145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86068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DB163296-0E57-1764-2BC3-C6AD6FB07D0E}"/>
              </a:ext>
            </a:extLst>
          </p:cNvPr>
          <p:cNvSpPr/>
          <p:nvPr/>
        </p:nvSpPr>
        <p:spPr>
          <a:xfrm>
            <a:off x="4693008" y="3763802"/>
            <a:ext cx="1653390" cy="863600"/>
          </a:xfrm>
          <a:prstGeom prst="wedgeRectCallout">
            <a:avLst>
              <a:gd name="adj1" fmla="val 76676"/>
              <a:gd name="adj2" fmla="val -550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Resultados com </a:t>
            </a:r>
            <a:r>
              <a:rPr lang="pt-BR" sz="1600" dirty="0" err="1"/>
              <a:t>Mathematica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511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33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Variância da estimativa da vida média com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=1,2,3 </m:t>
                    </m:r>
                    <m:r>
                      <m:rPr>
                        <m:sty m:val="p"/>
                      </m:rPr>
                      <a:rPr lang="pt-BR" sz="22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2121" b="-348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185" y="347787"/>
                <a:ext cx="4571945" cy="903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" y="347787"/>
                <a:ext cx="4571945" cy="903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2263783" y="1025519"/>
            <a:ext cx="1289521" cy="606216"/>
            <a:chOff x="1311564" y="855516"/>
            <a:chExt cx="1110560" cy="606216"/>
          </a:xfrm>
        </p:grpSpPr>
        <p:sp>
          <p:nvSpPr>
            <p:cNvPr id="10" name="Chave Esquerda 9"/>
            <p:cNvSpPr/>
            <p:nvPr/>
          </p:nvSpPr>
          <p:spPr>
            <a:xfrm rot="16200000">
              <a:off x="1732321" y="434760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1311564" y="1092400"/>
                  <a:ext cx="1110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64" y="1092400"/>
                  <a:ext cx="111056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11"/>
              <p:cNvSpPr/>
              <p:nvPr/>
            </p:nvSpPr>
            <p:spPr>
              <a:xfrm>
                <a:off x="4967639" y="431200"/>
                <a:ext cx="3192657" cy="516834"/>
              </a:xfrm>
              <a:prstGeom prst="wedgeRectCallout">
                <a:avLst>
                  <a:gd name="adj1" fmla="val -79258"/>
                  <a:gd name="adj2" fmla="val -1604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Texto Explicativo Retangula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639" y="431200"/>
                <a:ext cx="3192657" cy="516834"/>
              </a:xfrm>
              <a:prstGeom prst="wedgeRectCallout">
                <a:avLst>
                  <a:gd name="adj1" fmla="val -79258"/>
                  <a:gd name="adj2" fmla="val -160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-22190" y="1865098"/>
                <a:ext cx="7383773" cy="903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90" y="1865098"/>
                <a:ext cx="7383773" cy="903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-134834" y="2878051"/>
                <a:ext cx="8443947" cy="903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34" y="2878051"/>
                <a:ext cx="8443947" cy="9036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43461" y="3901703"/>
                <a:ext cx="8443947" cy="813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1" y="3901703"/>
                <a:ext cx="8443947" cy="8135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/>
          <p:cNvGrpSpPr/>
          <p:nvPr/>
        </p:nvGrpSpPr>
        <p:grpSpPr>
          <a:xfrm>
            <a:off x="3669696" y="1386458"/>
            <a:ext cx="2578704" cy="606215"/>
            <a:chOff x="1295482" y="486184"/>
            <a:chExt cx="1110560" cy="606215"/>
          </a:xfrm>
        </p:grpSpPr>
        <p:sp>
          <p:nvSpPr>
            <p:cNvPr id="24" name="Chave Esquerda 23"/>
            <p:cNvSpPr/>
            <p:nvPr/>
          </p:nvSpPr>
          <p:spPr>
            <a:xfrm rot="5400000" flipV="1">
              <a:off x="1732321" y="434760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tângulo 25"/>
                <p:cNvSpPr/>
                <p:nvPr/>
              </p:nvSpPr>
              <p:spPr>
                <a:xfrm>
                  <a:off x="1295482" y="486184"/>
                  <a:ext cx="1110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Retângulo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82" y="486184"/>
                  <a:ext cx="111056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B014347-911F-AA3F-FFF7-DC3CA2C9908E}"/>
                  </a:ext>
                </a:extLst>
              </p:cNvPr>
              <p:cNvSpPr txBox="1"/>
              <p:nvPr/>
            </p:nvSpPr>
            <p:spPr>
              <a:xfrm>
                <a:off x="6580636" y="918334"/>
                <a:ext cx="2421732" cy="105746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dirty="0"/>
                  <a:t>, recai </a:t>
                </a:r>
              </a:p>
              <a:p>
                <a:r>
                  <a:rPr lang="pt-BR" dirty="0"/>
                  <a:t>no caso geral 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B014347-911F-AA3F-FFF7-DC3CA2C9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636" y="918334"/>
                <a:ext cx="2421732" cy="1057469"/>
              </a:xfrm>
              <a:prstGeom prst="rect">
                <a:avLst/>
              </a:prstGeom>
              <a:blipFill>
                <a:blip r:embed="rId10"/>
                <a:stretch>
                  <a:fillRect l="-2267" t="-3468" b="-5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5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1800" dirty="0"/>
                  <a:t>Variância da estimativa da constante de decaimento com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pt-BR" sz="18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lang="pt-BR" sz="18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4545" b="-196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3488761" y="752566"/>
            <a:ext cx="2441588" cy="687154"/>
            <a:chOff x="1311564" y="855516"/>
            <a:chExt cx="1110560" cy="687154"/>
          </a:xfrm>
        </p:grpSpPr>
        <p:sp>
          <p:nvSpPr>
            <p:cNvPr id="10" name="Chave Esquerda 9"/>
            <p:cNvSpPr/>
            <p:nvPr/>
          </p:nvSpPr>
          <p:spPr>
            <a:xfrm rot="16200000">
              <a:off x="1732321" y="434760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" y="340013"/>
                <a:ext cx="8921025" cy="587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  <m:nary>
                      <m:naryPr>
                        <m:limLoc m:val="undOvr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dirty="0"/>
                  <a:t>  não converge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0013"/>
                <a:ext cx="8921025" cy="587533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" y="1851190"/>
                <a:ext cx="8443947" cy="903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851190"/>
                <a:ext cx="8443947" cy="903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D286E41-E41B-1EF8-50AA-B9910A7DB983}"/>
                  </a:ext>
                </a:extLst>
              </p:cNvPr>
              <p:cNvSpPr txBox="1"/>
              <p:nvPr/>
            </p:nvSpPr>
            <p:spPr>
              <a:xfrm>
                <a:off x="3866718" y="1425083"/>
                <a:ext cx="3646960" cy="479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D286E41-E41B-1EF8-50AA-B9910A7DB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18" y="1425083"/>
                <a:ext cx="3646960" cy="479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1B0B16C-38AF-7E68-E968-E590FB7DC7EF}"/>
                  </a:ext>
                </a:extLst>
              </p:cNvPr>
              <p:cNvSpPr txBox="1"/>
              <p:nvPr/>
            </p:nvSpPr>
            <p:spPr>
              <a:xfrm>
                <a:off x="222974" y="1455941"/>
                <a:ext cx="395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pt-BR" dirty="0"/>
                  <a:t>, deu certo usar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1B0B16C-38AF-7E68-E968-E590FB7DC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74" y="1455941"/>
                <a:ext cx="3957638" cy="369332"/>
              </a:xfrm>
              <a:prstGeom prst="rect">
                <a:avLst/>
              </a:prstGeom>
              <a:blipFill>
                <a:blip r:embed="rId7"/>
                <a:stretch>
                  <a:fillRect l="-1387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alão de Fala: Retângulo 4">
                <a:extLst>
                  <a:ext uri="{FF2B5EF4-FFF2-40B4-BE49-F238E27FC236}">
                    <a16:creationId xmlns:a16="http://schemas.microsoft.com/office/drawing/2014/main" id="{89260001-DAA2-7379-F06E-F5790F3DD946}"/>
                  </a:ext>
                </a:extLst>
              </p:cNvPr>
              <p:cNvSpPr/>
              <p:nvPr/>
            </p:nvSpPr>
            <p:spPr>
              <a:xfrm>
                <a:off x="7127321" y="732218"/>
                <a:ext cx="885825" cy="479811"/>
              </a:xfrm>
              <a:prstGeom prst="wedgeRectCallout">
                <a:avLst>
                  <a:gd name="adj1" fmla="val -116367"/>
                  <a:gd name="adj2" fmla="val 11461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Balão de Fala: Retângulo 4">
                <a:extLst>
                  <a:ext uri="{FF2B5EF4-FFF2-40B4-BE49-F238E27FC236}">
                    <a16:creationId xmlns:a16="http://schemas.microsoft.com/office/drawing/2014/main" id="{89260001-DAA2-7379-F06E-F5790F3DD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321" y="732218"/>
                <a:ext cx="885825" cy="479811"/>
              </a:xfrm>
              <a:prstGeom prst="wedgeRectCallout">
                <a:avLst>
                  <a:gd name="adj1" fmla="val -116367"/>
                  <a:gd name="adj2" fmla="val 11461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704DE1D-6B39-A694-36E7-51E8459B00BE}"/>
                  </a:ext>
                </a:extLst>
              </p:cNvPr>
              <p:cNvSpPr txBox="1"/>
              <p:nvPr/>
            </p:nvSpPr>
            <p:spPr>
              <a:xfrm>
                <a:off x="228600" y="2639644"/>
                <a:ext cx="458271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704DE1D-6B39-A694-36E7-51E8459B0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39644"/>
                <a:ext cx="4582714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BBDB393-D304-61A6-A49C-7732E42A0DA2}"/>
                  </a:ext>
                </a:extLst>
              </p:cNvPr>
              <p:cNvSpPr txBox="1"/>
              <p:nvPr/>
            </p:nvSpPr>
            <p:spPr>
              <a:xfrm>
                <a:off x="228600" y="3374394"/>
                <a:ext cx="458271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BBDB393-D304-61A6-A49C-7732E42A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74394"/>
                <a:ext cx="4582714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35BC8B1-C8DA-2B7F-208B-D6E2C89E969C}"/>
                  </a:ext>
                </a:extLst>
              </p:cNvPr>
              <p:cNvSpPr txBox="1"/>
              <p:nvPr/>
            </p:nvSpPr>
            <p:spPr>
              <a:xfrm>
                <a:off x="-96353" y="4034109"/>
                <a:ext cx="5356041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35BC8B1-C8DA-2B7F-208B-D6E2C89E9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353" y="4034109"/>
                <a:ext cx="5356041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ela 13">
                <a:extLst>
                  <a:ext uri="{FF2B5EF4-FFF2-40B4-BE49-F238E27FC236}">
                    <a16:creationId xmlns:a16="http://schemas.microsoft.com/office/drawing/2014/main" id="{4C710569-4C9B-155B-F7D9-1CB69D05C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882873"/>
                  </p:ext>
                </p:extLst>
              </p:nvPr>
            </p:nvGraphicFramePr>
            <p:xfrm>
              <a:off x="6486005" y="2780752"/>
              <a:ext cx="2168456" cy="1886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0361">
                      <a:extLst>
                        <a:ext uri="{9D8B030D-6E8A-4147-A177-3AD203B41FA5}">
                          <a16:colId xmlns:a16="http://schemas.microsoft.com/office/drawing/2014/main" val="796990510"/>
                        </a:ext>
                      </a:extLst>
                    </a:gridCol>
                    <a:gridCol w="1458095">
                      <a:extLst>
                        <a:ext uri="{9D8B030D-6E8A-4147-A177-3AD203B41FA5}">
                          <a16:colId xmlns:a16="http://schemas.microsoft.com/office/drawing/2014/main" val="23372800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𝐯𝐚𝐫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53277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989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5/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952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461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58912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ela 13">
                <a:extLst>
                  <a:ext uri="{FF2B5EF4-FFF2-40B4-BE49-F238E27FC236}">
                    <a16:creationId xmlns:a16="http://schemas.microsoft.com/office/drawing/2014/main" id="{4C710569-4C9B-155B-F7D9-1CB69D05C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882873"/>
                  </p:ext>
                </p:extLst>
              </p:nvPr>
            </p:nvGraphicFramePr>
            <p:xfrm>
              <a:off x="6486005" y="2780752"/>
              <a:ext cx="2168456" cy="1886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0361">
                      <a:extLst>
                        <a:ext uri="{9D8B030D-6E8A-4147-A177-3AD203B41FA5}">
                          <a16:colId xmlns:a16="http://schemas.microsoft.com/office/drawing/2014/main" val="796990510"/>
                        </a:ext>
                      </a:extLst>
                    </a:gridCol>
                    <a:gridCol w="1458095">
                      <a:extLst>
                        <a:ext uri="{9D8B030D-6E8A-4147-A177-3AD203B41FA5}">
                          <a16:colId xmlns:a16="http://schemas.microsoft.com/office/drawing/2014/main" val="2337280052"/>
                        </a:ext>
                      </a:extLst>
                    </a:gridCol>
                  </a:tblGrid>
                  <a:tr h="403352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855" t="-1515" r="-208547" b="-3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9167" t="-1515" r="-1667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53277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855" t="-109836" r="-208547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9167" t="-109836" r="-1667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989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855" t="-209836" r="-208547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9167" t="-209836" r="-1667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52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855" t="-309836" r="-208547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9167" t="-309836" r="-1667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461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855" t="-409836" r="-20854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9167" t="-409836" r="-1667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58912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91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5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942</Words>
  <Application>Microsoft Office PowerPoint</Application>
  <PresentationFormat>Apresentação na tela (16:9)</PresentationFormat>
  <Paragraphs>246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20</vt:i4>
      </vt:variant>
    </vt:vector>
  </HeadingPairs>
  <TitlesOfParts>
    <vt:vector size="43" baseType="lpstr">
      <vt:lpstr>-apple-system</vt:lpstr>
      <vt:lpstr>Arial</vt:lpstr>
      <vt:lpstr>Calibri</vt:lpstr>
      <vt:lpstr>Cambria Math</vt:lpstr>
      <vt:lpstr>Eau</vt:lpstr>
      <vt:lpstr>Eau Sans Bold</vt:lpstr>
      <vt:lpstr>Eau Sans Bold Lining</vt:lpstr>
      <vt:lpstr>MathJax_Main</vt:lpstr>
      <vt:lpstr>MathJax_Math-italic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Estimativas da constante de decaimento e da vida média</vt:lpstr>
      <vt:lpstr>Caso N=1</vt:lpstr>
      <vt:lpstr>Valor esperado da estimativa da vida média para qualquer N</vt:lpstr>
      <vt:lpstr>Valor esperado da estimativa da vida média para N=2</vt:lpstr>
      <vt:lpstr>Estimativa da constante de decaimento para N=2</vt:lpstr>
      <vt:lpstr>Variância da estimativa da vida média com N=1,2,3 ou 4</vt:lpstr>
      <vt:lpstr>Variância da estimativa da constante de decaimento com N=3 ou 4</vt:lpstr>
      <vt:lpstr>Demonstrar a existência do Limite Mínimo da Variância (LMV)</vt:lpstr>
      <vt:lpstr>Propriedades da função verossimilhança</vt:lpstr>
      <vt:lpstr>Finalizando a dedução</vt:lpstr>
      <vt:lpstr>Exemplo com medida de dados ≈ Normal</vt:lpstr>
      <vt:lpstr>Condição para existir um estimador de variância mínima</vt:lpstr>
      <vt:lpstr>Existência do estimador de variância mínima</vt:lpstr>
      <vt:lpstr>Unicidade do estimador de variância mínima</vt:lpstr>
      <vt:lpstr>eficiência</vt:lpstr>
      <vt:lpstr>Suficiência estatística</vt:lpstr>
      <vt:lpstr>Atividade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377</cp:revision>
  <dcterms:created xsi:type="dcterms:W3CDTF">2016-03-09T00:36:12Z</dcterms:created>
  <dcterms:modified xsi:type="dcterms:W3CDTF">2023-05-15T21:20:26Z</dcterms:modified>
</cp:coreProperties>
</file>