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357" r:id="rId2"/>
    <p:sldId id="358" r:id="rId3"/>
    <p:sldId id="359" r:id="rId4"/>
    <p:sldId id="376" r:id="rId5"/>
    <p:sldId id="380" r:id="rId6"/>
    <p:sldId id="378" r:id="rId7"/>
    <p:sldId id="309" r:id="rId8"/>
    <p:sldId id="308" r:id="rId9"/>
    <p:sldId id="381" r:id="rId10"/>
    <p:sldId id="545" r:id="rId11"/>
    <p:sldId id="548" r:id="rId12"/>
    <p:sldId id="546" r:id="rId13"/>
    <p:sldId id="549" r:id="rId14"/>
    <p:sldId id="366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44" autoAdjust="0"/>
    <p:restoredTop sz="96104"/>
  </p:normalViewPr>
  <p:slideViewPr>
    <p:cSldViewPr>
      <p:cViewPr varScale="1">
        <p:scale>
          <a:sx n="111" d="100"/>
          <a:sy n="111" d="100"/>
        </p:scale>
        <p:origin x="216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3CC8013A-3DEB-71EE-6DF4-56994FAEB0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 dirty="0"/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1B5D1739-76FF-F995-C14B-E3A98354A7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 dirty="0"/>
          </a:p>
        </p:txBody>
      </p:sp>
      <p:sp>
        <p:nvSpPr>
          <p:cNvPr id="401412" name="Rectangle 4">
            <a:extLst>
              <a:ext uri="{FF2B5EF4-FFF2-40B4-BE49-F238E27FC236}">
                <a16:creationId xmlns:a16="http://schemas.microsoft.com/office/drawing/2014/main" id="{EBCB46B0-A760-6997-2E88-5FE782922D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 dirty="0"/>
          </a:p>
        </p:txBody>
      </p:sp>
      <p:sp>
        <p:nvSpPr>
          <p:cNvPr id="401413" name="Rectangle 5">
            <a:extLst>
              <a:ext uri="{FF2B5EF4-FFF2-40B4-BE49-F238E27FC236}">
                <a16:creationId xmlns:a16="http://schemas.microsoft.com/office/drawing/2014/main" id="{5D6E0287-66CA-A79B-C87D-C6499C24F2E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47AEAC-7316-AF46-AA56-54196F211AF4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360CD24-541B-FEF8-C89B-E58F73CFDA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 dirty="0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DF767EB-C876-99B5-2AC8-0732B08B66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 dirty="0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CB26FD12-B4EF-8A99-5A35-E2602C9C713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FA0DC38-2772-4DD1-483A-333AB95B84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902DAA4C-5425-6C6D-5324-6B0EDF57FD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 dirty="0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9631A099-E9B2-88A9-53FA-6D1D11C418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4438184D-E5A9-8649-85AF-4DEFB3DB61F2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1B7B13D9-BF68-9551-0771-2FA3960559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2E76E-0BE4-4C43-892A-DD3D4EDA7110}" type="slidenum">
              <a:rPr lang="pt-BR" altLang="pt-BR"/>
              <a:pPr/>
              <a:t>1</a:t>
            </a:fld>
            <a:endParaRPr lang="pt-BR" altLang="pt-BR" dirty="0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CF8D3BBF-7442-265A-6B31-00E07C0042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8D58E4BB-6BC6-1CBE-639C-DA7526CB4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F84D37B-1089-0068-53D9-A5ECBF7838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A54F8-A0AD-FF40-852A-B83C741D1863}" type="slidenum">
              <a:rPr lang="pt-BR" altLang="pt-BR"/>
              <a:pPr/>
              <a:t>2</a:t>
            </a:fld>
            <a:endParaRPr lang="pt-BR" altLang="pt-BR" dirty="0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66BAEC1B-136E-236C-5C98-418F2A6B37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488D607D-0FCF-69CD-CE6F-16D353F26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A07D32DE-AD0A-785E-D4F6-91F7328F89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A1BA4-FCD6-5545-A9AB-684C4E318EC9}" type="slidenum">
              <a:rPr lang="pt-BR" altLang="pt-BR"/>
              <a:pPr/>
              <a:t>3</a:t>
            </a:fld>
            <a:endParaRPr lang="pt-BR" altLang="pt-BR" dirty="0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4A24F5D2-7C9D-58EE-D6F8-18138B7E1D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041F903B-1492-6165-77C8-8D3D267DE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38184D-E5A9-8649-85AF-4DEFB3DB61F2}" type="slidenum">
              <a:rPr lang="pt-BR" altLang="pt-BR" smtClean="0"/>
              <a:pPr/>
              <a:t>4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68142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38184D-E5A9-8649-85AF-4DEFB3DB61F2}" type="slidenum">
              <a:rPr lang="pt-BR" altLang="pt-BR" smtClean="0"/>
              <a:pPr/>
              <a:t>6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2537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1340C6-76BE-A145-99D1-28C043B13710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63DD1C-43E6-B646-81D6-02116F2D6C44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CEAC97B9-0FAC-CBA0-5521-2DBE7103CA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7F75A-5FC4-4E49-8D57-6EB95D77C339}" type="slidenum">
              <a:rPr lang="pt-BR" altLang="pt-BR"/>
              <a:pPr/>
              <a:t>9</a:t>
            </a:fld>
            <a:endParaRPr lang="pt-BR" altLang="pt-BR" dirty="0"/>
          </a:p>
        </p:txBody>
      </p:sp>
      <p:sp>
        <p:nvSpPr>
          <p:cNvPr id="291842" name="Rectangle 2">
            <a:extLst>
              <a:ext uri="{FF2B5EF4-FFF2-40B4-BE49-F238E27FC236}">
                <a16:creationId xmlns:a16="http://schemas.microsoft.com/office/drawing/2014/main" id="{300BF22C-405D-884A-4887-D184B2E1D2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64EA51D7-2856-59F9-8854-238A4F18F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E5FB6556-3461-10D3-08BC-AB0331FC98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F0435-F8E0-5C45-AA56-0452DC04D660}" type="slidenum">
              <a:rPr lang="pt-BR" altLang="pt-BR"/>
              <a:pPr/>
              <a:t>14</a:t>
            </a:fld>
            <a:endParaRPr lang="pt-BR" altLang="pt-BR" dirty="0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5F7095F5-0AEE-E28E-E5A6-2CE4D814AC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9F06E618-4212-6012-05F6-400278855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>
            <a:extLst>
              <a:ext uri="{FF2B5EF4-FFF2-40B4-BE49-F238E27FC236}">
                <a16:creationId xmlns:a16="http://schemas.microsoft.com/office/drawing/2014/main" id="{2A81496A-D3A3-97A7-2360-BCFE8BF00A5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75779" name="Freeform 3">
              <a:extLst>
                <a:ext uri="{FF2B5EF4-FFF2-40B4-BE49-F238E27FC236}">
                  <a16:creationId xmlns:a16="http://schemas.microsoft.com/office/drawing/2014/main" id="{B75E2E37-55F0-4928-CB85-42336AE81F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0" name="Freeform 4">
              <a:extLst>
                <a:ext uri="{FF2B5EF4-FFF2-40B4-BE49-F238E27FC236}">
                  <a16:creationId xmlns:a16="http://schemas.microsoft.com/office/drawing/2014/main" id="{7B5783DC-85B3-B7EE-4DC5-83329B9CE4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1" name="Freeform 5">
              <a:extLst>
                <a:ext uri="{FF2B5EF4-FFF2-40B4-BE49-F238E27FC236}">
                  <a16:creationId xmlns:a16="http://schemas.microsoft.com/office/drawing/2014/main" id="{F455EEAA-B1A9-17F8-08D3-BA29B6023F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2" name="Freeform 6">
              <a:extLst>
                <a:ext uri="{FF2B5EF4-FFF2-40B4-BE49-F238E27FC236}">
                  <a16:creationId xmlns:a16="http://schemas.microsoft.com/office/drawing/2014/main" id="{F8043BCB-6C0D-44A6-47FA-5BF8DAE3C9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3" name="Freeform 7">
              <a:extLst>
                <a:ext uri="{FF2B5EF4-FFF2-40B4-BE49-F238E27FC236}">
                  <a16:creationId xmlns:a16="http://schemas.microsoft.com/office/drawing/2014/main" id="{4C12E343-164A-6AA1-7362-5A0288659C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4" name="Freeform 8">
              <a:extLst>
                <a:ext uri="{FF2B5EF4-FFF2-40B4-BE49-F238E27FC236}">
                  <a16:creationId xmlns:a16="http://schemas.microsoft.com/office/drawing/2014/main" id="{EA738779-4FED-40E8-3F08-5365D8222B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5" name="Freeform 9">
              <a:extLst>
                <a:ext uri="{FF2B5EF4-FFF2-40B4-BE49-F238E27FC236}">
                  <a16:creationId xmlns:a16="http://schemas.microsoft.com/office/drawing/2014/main" id="{89D10579-FFE0-12AD-F787-3AED8EBC7C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6" name="Freeform 10">
              <a:extLst>
                <a:ext uri="{FF2B5EF4-FFF2-40B4-BE49-F238E27FC236}">
                  <a16:creationId xmlns:a16="http://schemas.microsoft.com/office/drawing/2014/main" id="{71C58F9C-1C2B-2B3F-B94E-F09FB28C54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7" name="Freeform 11">
              <a:extLst>
                <a:ext uri="{FF2B5EF4-FFF2-40B4-BE49-F238E27FC236}">
                  <a16:creationId xmlns:a16="http://schemas.microsoft.com/office/drawing/2014/main" id="{2F3766EA-0FC2-9A6C-2F00-9BD2698BC5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8" name="Freeform 12">
              <a:extLst>
                <a:ext uri="{FF2B5EF4-FFF2-40B4-BE49-F238E27FC236}">
                  <a16:creationId xmlns:a16="http://schemas.microsoft.com/office/drawing/2014/main" id="{18078895-8499-83A7-EC2C-F00CF89227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89" name="Rectangle 13">
              <a:extLst>
                <a:ext uri="{FF2B5EF4-FFF2-40B4-BE49-F238E27FC236}">
                  <a16:creationId xmlns:a16="http://schemas.microsoft.com/office/drawing/2014/main" id="{C3A72BE5-3769-52F0-17F1-954FDFD3F3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5790" name="Rectangle 14">
              <a:extLst>
                <a:ext uri="{FF2B5EF4-FFF2-40B4-BE49-F238E27FC236}">
                  <a16:creationId xmlns:a16="http://schemas.microsoft.com/office/drawing/2014/main" id="{E519C2D0-3C4D-3013-DC28-EF7F60B699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grpSp>
          <p:nvGrpSpPr>
            <p:cNvPr id="75791" name="Group 15">
              <a:extLst>
                <a:ext uri="{FF2B5EF4-FFF2-40B4-BE49-F238E27FC236}">
                  <a16:creationId xmlns:a16="http://schemas.microsoft.com/office/drawing/2014/main" id="{1209F3AB-5592-4075-8DEE-9E77F86612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75792" name="Freeform 16">
                <a:extLst>
                  <a:ext uri="{FF2B5EF4-FFF2-40B4-BE49-F238E27FC236}">
                    <a16:creationId xmlns:a16="http://schemas.microsoft.com/office/drawing/2014/main" id="{1F5CB40C-C914-63CB-C8C0-52F4B07C62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793" name="Freeform 17">
                <a:extLst>
                  <a:ext uri="{FF2B5EF4-FFF2-40B4-BE49-F238E27FC236}">
                    <a16:creationId xmlns:a16="http://schemas.microsoft.com/office/drawing/2014/main" id="{4263C178-DF0F-A6DE-AA20-55E2A2AC40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794" name="Freeform 18">
                <a:extLst>
                  <a:ext uri="{FF2B5EF4-FFF2-40B4-BE49-F238E27FC236}">
                    <a16:creationId xmlns:a16="http://schemas.microsoft.com/office/drawing/2014/main" id="{23D8457A-9027-3F96-A1DF-19A2BC9AE93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795" name="Freeform 19">
                <a:extLst>
                  <a:ext uri="{FF2B5EF4-FFF2-40B4-BE49-F238E27FC236}">
                    <a16:creationId xmlns:a16="http://schemas.microsoft.com/office/drawing/2014/main" id="{C77C0A7A-F4EE-55BE-D64D-4E0FEB1F87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796" name="Freeform 20">
                <a:extLst>
                  <a:ext uri="{FF2B5EF4-FFF2-40B4-BE49-F238E27FC236}">
                    <a16:creationId xmlns:a16="http://schemas.microsoft.com/office/drawing/2014/main" id="{90CBB6EE-5314-B963-BAF4-250AC20E70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797" name="Freeform 21">
                <a:extLst>
                  <a:ext uri="{FF2B5EF4-FFF2-40B4-BE49-F238E27FC236}">
                    <a16:creationId xmlns:a16="http://schemas.microsoft.com/office/drawing/2014/main" id="{FA9972A1-9D59-4222-31F4-EB50E7C321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798" name="Freeform 22">
                <a:extLst>
                  <a:ext uri="{FF2B5EF4-FFF2-40B4-BE49-F238E27FC236}">
                    <a16:creationId xmlns:a16="http://schemas.microsoft.com/office/drawing/2014/main" id="{4089205D-D6BB-0B3A-79D9-2BCF682EA8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799" name="Freeform 23">
                <a:extLst>
                  <a:ext uri="{FF2B5EF4-FFF2-40B4-BE49-F238E27FC236}">
                    <a16:creationId xmlns:a16="http://schemas.microsoft.com/office/drawing/2014/main" id="{1C7C5DBB-9F22-D799-C950-10BEF57B62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0" name="Freeform 24">
                <a:extLst>
                  <a:ext uri="{FF2B5EF4-FFF2-40B4-BE49-F238E27FC236}">
                    <a16:creationId xmlns:a16="http://schemas.microsoft.com/office/drawing/2014/main" id="{47396C47-7C34-FE9B-4EFE-5B4D65B20E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1" name="Freeform 25">
                <a:extLst>
                  <a:ext uri="{FF2B5EF4-FFF2-40B4-BE49-F238E27FC236}">
                    <a16:creationId xmlns:a16="http://schemas.microsoft.com/office/drawing/2014/main" id="{E662C0D3-C431-A5D4-E8EC-9F174BC75A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2" name="Freeform 26">
                <a:extLst>
                  <a:ext uri="{FF2B5EF4-FFF2-40B4-BE49-F238E27FC236}">
                    <a16:creationId xmlns:a16="http://schemas.microsoft.com/office/drawing/2014/main" id="{2A43991C-F648-A43D-64EA-CE1C115B04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3" name="Freeform 27">
                <a:extLst>
                  <a:ext uri="{FF2B5EF4-FFF2-40B4-BE49-F238E27FC236}">
                    <a16:creationId xmlns:a16="http://schemas.microsoft.com/office/drawing/2014/main" id="{246F9A97-B3AD-1B5A-3C34-B15BD5F76B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4" name="Freeform 28">
                <a:extLst>
                  <a:ext uri="{FF2B5EF4-FFF2-40B4-BE49-F238E27FC236}">
                    <a16:creationId xmlns:a16="http://schemas.microsoft.com/office/drawing/2014/main" id="{DC8179BB-4640-24E9-DD5F-601A88A099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5" name="Freeform 29">
                <a:extLst>
                  <a:ext uri="{FF2B5EF4-FFF2-40B4-BE49-F238E27FC236}">
                    <a16:creationId xmlns:a16="http://schemas.microsoft.com/office/drawing/2014/main" id="{E1C5AD9D-AE8B-EAAE-8FCC-9399061CA0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6" name="Freeform 30">
                <a:extLst>
                  <a:ext uri="{FF2B5EF4-FFF2-40B4-BE49-F238E27FC236}">
                    <a16:creationId xmlns:a16="http://schemas.microsoft.com/office/drawing/2014/main" id="{C363117E-61D1-A103-2172-2DAC871B79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7" name="Freeform 31">
                <a:extLst>
                  <a:ext uri="{FF2B5EF4-FFF2-40B4-BE49-F238E27FC236}">
                    <a16:creationId xmlns:a16="http://schemas.microsoft.com/office/drawing/2014/main" id="{B57AE626-736E-A4C7-42EF-F8300C7C9E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8" name="Freeform 32">
                <a:extLst>
                  <a:ext uri="{FF2B5EF4-FFF2-40B4-BE49-F238E27FC236}">
                    <a16:creationId xmlns:a16="http://schemas.microsoft.com/office/drawing/2014/main" id="{526644C8-641A-64E5-C0C7-DF6B4CDAF8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09" name="Freeform 33">
                <a:extLst>
                  <a:ext uri="{FF2B5EF4-FFF2-40B4-BE49-F238E27FC236}">
                    <a16:creationId xmlns:a16="http://schemas.microsoft.com/office/drawing/2014/main" id="{60106A92-05D2-C696-FED0-BE8A3E0483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10" name="Freeform 34">
                <a:extLst>
                  <a:ext uri="{FF2B5EF4-FFF2-40B4-BE49-F238E27FC236}">
                    <a16:creationId xmlns:a16="http://schemas.microsoft.com/office/drawing/2014/main" id="{DD76E618-25CA-5ADC-6091-89DCD7D7ED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11" name="Freeform 35">
                <a:extLst>
                  <a:ext uri="{FF2B5EF4-FFF2-40B4-BE49-F238E27FC236}">
                    <a16:creationId xmlns:a16="http://schemas.microsoft.com/office/drawing/2014/main" id="{6280B6A6-C140-E523-499F-2F103BC46EC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12" name="Freeform 36">
                <a:extLst>
                  <a:ext uri="{FF2B5EF4-FFF2-40B4-BE49-F238E27FC236}">
                    <a16:creationId xmlns:a16="http://schemas.microsoft.com/office/drawing/2014/main" id="{28CDB28E-F9F4-9088-6EDD-1A85AAA4FC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13" name="Freeform 37">
                <a:extLst>
                  <a:ext uri="{FF2B5EF4-FFF2-40B4-BE49-F238E27FC236}">
                    <a16:creationId xmlns:a16="http://schemas.microsoft.com/office/drawing/2014/main" id="{25D68880-F6D7-F38B-938D-4ED451E895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14" name="Freeform 38">
                <a:extLst>
                  <a:ext uri="{FF2B5EF4-FFF2-40B4-BE49-F238E27FC236}">
                    <a16:creationId xmlns:a16="http://schemas.microsoft.com/office/drawing/2014/main" id="{7E02ACC2-2DF4-16E1-D6D1-E88F88B816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15" name="Freeform 39">
                <a:extLst>
                  <a:ext uri="{FF2B5EF4-FFF2-40B4-BE49-F238E27FC236}">
                    <a16:creationId xmlns:a16="http://schemas.microsoft.com/office/drawing/2014/main" id="{1995C5D2-BDC6-02CA-8A6A-40BBF1FFC17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5816" name="Freeform 40">
                <a:extLst>
                  <a:ext uri="{FF2B5EF4-FFF2-40B4-BE49-F238E27FC236}">
                    <a16:creationId xmlns:a16="http://schemas.microsoft.com/office/drawing/2014/main" id="{44539849-BE54-8825-C654-5A32E19E313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</p:grpSp>
      </p:grpSp>
      <p:sp>
        <p:nvSpPr>
          <p:cNvPr id="75817" name="Rectangle 41">
            <a:extLst>
              <a:ext uri="{FF2B5EF4-FFF2-40B4-BE49-F238E27FC236}">
                <a16:creationId xmlns:a16="http://schemas.microsoft.com/office/drawing/2014/main" id="{EC61A24E-B687-2C90-9AB2-44D0C59E88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75818" name="Rectangle 42">
            <a:extLst>
              <a:ext uri="{FF2B5EF4-FFF2-40B4-BE49-F238E27FC236}">
                <a16:creationId xmlns:a16="http://schemas.microsoft.com/office/drawing/2014/main" id="{CBD4AC04-BB10-58AF-B035-B2B99859C1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75819" name="Rectangle 43">
            <a:extLst>
              <a:ext uri="{FF2B5EF4-FFF2-40B4-BE49-F238E27FC236}">
                <a16:creationId xmlns:a16="http://schemas.microsoft.com/office/drawing/2014/main" id="{343B543D-CD54-26D4-5578-4E84F2FB66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75820" name="Rectangle 44">
            <a:extLst>
              <a:ext uri="{FF2B5EF4-FFF2-40B4-BE49-F238E27FC236}">
                <a16:creationId xmlns:a16="http://schemas.microsoft.com/office/drawing/2014/main" id="{D96E821D-5C54-2F9E-E528-9A1815A6AD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75821" name="Rectangle 45">
            <a:extLst>
              <a:ext uri="{FF2B5EF4-FFF2-40B4-BE49-F238E27FC236}">
                <a16:creationId xmlns:a16="http://schemas.microsoft.com/office/drawing/2014/main" id="{0F4C0BEC-FC34-C240-7D60-9245E0082C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F495A4-44A1-B745-A46C-213AEA03DD4A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852F8-63F6-B197-9262-AF13DAD1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CEBC80-FA03-AD6D-C88A-A02C4A18C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C20E1E-9E08-723F-BDF5-86AEF68D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E6C758-08FE-4C02-E42B-F4E771727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E869D6-D649-45B9-5D47-2E2E1249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6443E-4A2A-AE42-AE6E-863EB207A411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3378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5E6F0A-CEC8-9972-1ABF-16ADB94D6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95D643-DBAA-286F-AE2F-A800EE2B5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6D74DE-E9D1-BF6D-1C27-B6F377BC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3F40E1-FE75-35B6-D73F-ECD6475B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A6ECE2-F93C-BB53-413C-8C50F19B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D0751-85EC-684D-8A6B-0F81C9EE23CE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76309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2D215-83CB-E1F8-AC90-F86EF255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8E06EF-514B-00D6-51FB-D6A5F3E4C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C2A01-8CF1-4D09-CCD3-AE9E2293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9BBF0C-6C7A-770F-90FC-0B13CD0CD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E39D97-5F9C-9531-6E3B-4F589A14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D386D-F93B-FC48-9666-BC2FCD4EB7BE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0320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C32DF-ED2D-B535-5733-C0A5CB90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3FE2EF-B202-2D38-3147-B64BE798A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954F5C-8490-F902-E4CE-5DB934A8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53773B-4770-9D96-054E-C110D18F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FD5E35-2F6A-07C5-0F09-4476ACAC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ED6CD-6339-3C4D-85D3-D78C7DFAE690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374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9B298-3100-8F6B-390D-6C3BDEBFE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1E6F9E-1D99-11D2-C202-1E8819963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CD04DE-E27F-8E63-6468-314E5339A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8DE6F5-1C44-B66F-48FF-BA45405E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26B2EF-6C0F-3730-7C8C-A4822459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5CEE67-9D1B-44B2-9D8C-C5AE3E70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A5D83-CE47-264C-8291-4615BDC3EB0A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7228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2388C-5749-9ECF-282C-580CFDBF3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2ABDAD-8DFB-69E1-C327-AFD62EEF6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1338A7-C924-66E8-DB62-BADD379C4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EC09E5E-A4C7-B67E-DF27-0C723F530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4CBBEBF-84F7-A526-798E-26321457E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1522DB-C9BE-CE49-C5D4-F55DD372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7D305E3-F631-C28F-515D-5F7CBEC6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7DEC757-C784-1F50-AE03-83ABA2B1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9EBA8-131A-8D4C-8301-D8F7917079BA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11717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62F21-EA25-E11B-45C3-8D573EE1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37A3108-4EA2-1AD3-0D84-4F4676D58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59F0C7-DA91-3224-7B90-3532B780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BAA9E4-8044-5663-F5CB-1A6338DB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7AD3-08F1-004E-915B-D4CB1C3D79CF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0300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BBE7F9A-7003-0B64-DBFB-8A1A69FE7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5778A09-481D-39DC-24AC-76A90154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02FF02-9AAD-0723-0C7C-60696D54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6B1B0-E887-F14E-910A-CF2708D80DCC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85731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B5176-C549-992C-A723-7CEB362A3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0A49FD-1E47-257B-3CA5-BE2375C66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26DC67-2F5B-8B6E-4572-AF688D0CF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8A8DCC-EBA4-E652-B824-34B61B0D1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513585-7020-F0EA-5439-235D2EE3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7BDFD3-8DE9-F736-4244-9A241CE65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8E6A7-1AB0-7D4A-B976-0AB06D9CF56B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3403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58BAE-5321-9DF8-5519-CB0482AB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9B807AD-5C35-D297-A435-1E196DA7F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24DA6F-0469-3921-32F2-D4F243453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0A5B21-4631-D342-D6B6-6569D4AD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E684A0-CF45-149F-12C4-B2D995D3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AF01EE-872D-E9E1-3335-9473A5111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21D3E-DD9D-EC4B-B177-C51E967BADD6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9310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>
            <a:extLst>
              <a:ext uri="{FF2B5EF4-FFF2-40B4-BE49-F238E27FC236}">
                <a16:creationId xmlns:a16="http://schemas.microsoft.com/office/drawing/2014/main" id="{0059E6F9-4BF1-1A86-3259-F7439BCCB72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74755" name="Freeform 3">
              <a:extLst>
                <a:ext uri="{FF2B5EF4-FFF2-40B4-BE49-F238E27FC236}">
                  <a16:creationId xmlns:a16="http://schemas.microsoft.com/office/drawing/2014/main" id="{BE72AC66-7C5A-C3D8-EB07-7D486E832A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56" name="Freeform 4">
              <a:extLst>
                <a:ext uri="{FF2B5EF4-FFF2-40B4-BE49-F238E27FC236}">
                  <a16:creationId xmlns:a16="http://schemas.microsoft.com/office/drawing/2014/main" id="{1CE15204-9C55-9267-EED3-3076BB7CB2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57" name="Freeform 5">
              <a:extLst>
                <a:ext uri="{FF2B5EF4-FFF2-40B4-BE49-F238E27FC236}">
                  <a16:creationId xmlns:a16="http://schemas.microsoft.com/office/drawing/2014/main" id="{FE9A2AA4-657C-5E6E-C1CA-21517F2736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58" name="Freeform 6">
              <a:extLst>
                <a:ext uri="{FF2B5EF4-FFF2-40B4-BE49-F238E27FC236}">
                  <a16:creationId xmlns:a16="http://schemas.microsoft.com/office/drawing/2014/main" id="{2F7097B6-816C-8858-CD38-A2F032F39C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59" name="Freeform 7">
              <a:extLst>
                <a:ext uri="{FF2B5EF4-FFF2-40B4-BE49-F238E27FC236}">
                  <a16:creationId xmlns:a16="http://schemas.microsoft.com/office/drawing/2014/main" id="{1B400DAF-9465-1A56-95F0-2B0ABE367F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60" name="Freeform 8">
              <a:extLst>
                <a:ext uri="{FF2B5EF4-FFF2-40B4-BE49-F238E27FC236}">
                  <a16:creationId xmlns:a16="http://schemas.microsoft.com/office/drawing/2014/main" id="{EE6E7820-E78B-3E06-C091-806D7CF1F5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61" name="Freeform 9">
              <a:extLst>
                <a:ext uri="{FF2B5EF4-FFF2-40B4-BE49-F238E27FC236}">
                  <a16:creationId xmlns:a16="http://schemas.microsoft.com/office/drawing/2014/main" id="{1486FA43-8185-3B69-9986-A5C1EA1C36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62" name="Freeform 10">
              <a:extLst>
                <a:ext uri="{FF2B5EF4-FFF2-40B4-BE49-F238E27FC236}">
                  <a16:creationId xmlns:a16="http://schemas.microsoft.com/office/drawing/2014/main" id="{2266ADD6-F2D7-1111-5B05-887813E4B9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63" name="Freeform 11">
              <a:extLst>
                <a:ext uri="{FF2B5EF4-FFF2-40B4-BE49-F238E27FC236}">
                  <a16:creationId xmlns:a16="http://schemas.microsoft.com/office/drawing/2014/main" id="{181AC590-F021-C9BA-741E-974335343B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64" name="Freeform 12">
              <a:extLst>
                <a:ext uri="{FF2B5EF4-FFF2-40B4-BE49-F238E27FC236}">
                  <a16:creationId xmlns:a16="http://schemas.microsoft.com/office/drawing/2014/main" id="{0FE8588C-5D96-FCF5-9D66-9B31487907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65" name="Rectangle 13">
              <a:extLst>
                <a:ext uri="{FF2B5EF4-FFF2-40B4-BE49-F238E27FC236}">
                  <a16:creationId xmlns:a16="http://schemas.microsoft.com/office/drawing/2014/main" id="{75831A08-ED68-08F2-1F26-3A640D4C7D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74766" name="Rectangle 14">
              <a:extLst>
                <a:ext uri="{FF2B5EF4-FFF2-40B4-BE49-F238E27FC236}">
                  <a16:creationId xmlns:a16="http://schemas.microsoft.com/office/drawing/2014/main" id="{65C488A8-6F24-9D5D-5AAD-B2FA7DE6BE5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dirty="0"/>
            </a:p>
          </p:txBody>
        </p:sp>
        <p:grpSp>
          <p:nvGrpSpPr>
            <p:cNvPr id="74767" name="Group 15">
              <a:extLst>
                <a:ext uri="{FF2B5EF4-FFF2-40B4-BE49-F238E27FC236}">
                  <a16:creationId xmlns:a16="http://schemas.microsoft.com/office/drawing/2014/main" id="{77FB3695-EC19-801E-F909-85603E9C8C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74768" name="Freeform 16">
                <a:extLst>
                  <a:ext uri="{FF2B5EF4-FFF2-40B4-BE49-F238E27FC236}">
                    <a16:creationId xmlns:a16="http://schemas.microsoft.com/office/drawing/2014/main" id="{58F53F46-4E17-C97F-0439-D2FEF794B7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69" name="Freeform 17">
                <a:extLst>
                  <a:ext uri="{FF2B5EF4-FFF2-40B4-BE49-F238E27FC236}">
                    <a16:creationId xmlns:a16="http://schemas.microsoft.com/office/drawing/2014/main" id="{09E7116C-047C-6C9D-C901-F22147E253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0" name="Freeform 18">
                <a:extLst>
                  <a:ext uri="{FF2B5EF4-FFF2-40B4-BE49-F238E27FC236}">
                    <a16:creationId xmlns:a16="http://schemas.microsoft.com/office/drawing/2014/main" id="{9C327F80-D5AF-BB51-9962-20114D50DC1E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1" name="Freeform 19">
                <a:extLst>
                  <a:ext uri="{FF2B5EF4-FFF2-40B4-BE49-F238E27FC236}">
                    <a16:creationId xmlns:a16="http://schemas.microsoft.com/office/drawing/2014/main" id="{B15F3835-46A1-AA58-A2A3-DA560488B1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2" name="Freeform 20">
                <a:extLst>
                  <a:ext uri="{FF2B5EF4-FFF2-40B4-BE49-F238E27FC236}">
                    <a16:creationId xmlns:a16="http://schemas.microsoft.com/office/drawing/2014/main" id="{8BC86E5B-4BC9-8F4E-A786-7990DE59DD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3" name="Freeform 21">
                <a:extLst>
                  <a:ext uri="{FF2B5EF4-FFF2-40B4-BE49-F238E27FC236}">
                    <a16:creationId xmlns:a16="http://schemas.microsoft.com/office/drawing/2014/main" id="{0FC4C291-A95D-84EB-46C6-D5C0E3D8CB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4" name="Freeform 22">
                <a:extLst>
                  <a:ext uri="{FF2B5EF4-FFF2-40B4-BE49-F238E27FC236}">
                    <a16:creationId xmlns:a16="http://schemas.microsoft.com/office/drawing/2014/main" id="{778E065C-1DD9-518A-208E-94A4E76D85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5" name="Freeform 23">
                <a:extLst>
                  <a:ext uri="{FF2B5EF4-FFF2-40B4-BE49-F238E27FC236}">
                    <a16:creationId xmlns:a16="http://schemas.microsoft.com/office/drawing/2014/main" id="{EA12C343-7AE6-0FFC-2FDB-1BE2C474C7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6" name="Freeform 24">
                <a:extLst>
                  <a:ext uri="{FF2B5EF4-FFF2-40B4-BE49-F238E27FC236}">
                    <a16:creationId xmlns:a16="http://schemas.microsoft.com/office/drawing/2014/main" id="{D4FDD5D5-A019-46E6-2E13-BD59706F11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7" name="Freeform 25">
                <a:extLst>
                  <a:ext uri="{FF2B5EF4-FFF2-40B4-BE49-F238E27FC236}">
                    <a16:creationId xmlns:a16="http://schemas.microsoft.com/office/drawing/2014/main" id="{E6A6CEB2-B26C-CEEE-9E9C-C4343E7734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8" name="Freeform 26">
                <a:extLst>
                  <a:ext uri="{FF2B5EF4-FFF2-40B4-BE49-F238E27FC236}">
                    <a16:creationId xmlns:a16="http://schemas.microsoft.com/office/drawing/2014/main" id="{4271E7B7-D352-969A-CDC9-7FA11C2661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79" name="Freeform 27">
                <a:extLst>
                  <a:ext uri="{FF2B5EF4-FFF2-40B4-BE49-F238E27FC236}">
                    <a16:creationId xmlns:a16="http://schemas.microsoft.com/office/drawing/2014/main" id="{0C894B70-14DE-0409-45DF-17A1922BBE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0" name="Freeform 28">
                <a:extLst>
                  <a:ext uri="{FF2B5EF4-FFF2-40B4-BE49-F238E27FC236}">
                    <a16:creationId xmlns:a16="http://schemas.microsoft.com/office/drawing/2014/main" id="{DD89F0E8-7634-3AD9-2BDA-EFE00C7559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1" name="Freeform 29">
                <a:extLst>
                  <a:ext uri="{FF2B5EF4-FFF2-40B4-BE49-F238E27FC236}">
                    <a16:creationId xmlns:a16="http://schemas.microsoft.com/office/drawing/2014/main" id="{488F28A4-6DB8-117A-64E2-9818C5AB1C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2" name="Freeform 30">
                <a:extLst>
                  <a:ext uri="{FF2B5EF4-FFF2-40B4-BE49-F238E27FC236}">
                    <a16:creationId xmlns:a16="http://schemas.microsoft.com/office/drawing/2014/main" id="{8E43AF32-4513-CDA9-0885-6158B114FE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3" name="Freeform 31">
                <a:extLst>
                  <a:ext uri="{FF2B5EF4-FFF2-40B4-BE49-F238E27FC236}">
                    <a16:creationId xmlns:a16="http://schemas.microsoft.com/office/drawing/2014/main" id="{E899E5D1-77A6-1067-F208-E744C8723C9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4" name="Freeform 32">
                <a:extLst>
                  <a:ext uri="{FF2B5EF4-FFF2-40B4-BE49-F238E27FC236}">
                    <a16:creationId xmlns:a16="http://schemas.microsoft.com/office/drawing/2014/main" id="{56D43007-55CF-0542-D725-DDC9DA4ECF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5" name="Freeform 33">
                <a:extLst>
                  <a:ext uri="{FF2B5EF4-FFF2-40B4-BE49-F238E27FC236}">
                    <a16:creationId xmlns:a16="http://schemas.microsoft.com/office/drawing/2014/main" id="{68BEBD74-97FF-8E13-0FAA-E7C51ACFC1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6" name="Freeform 34">
                <a:extLst>
                  <a:ext uri="{FF2B5EF4-FFF2-40B4-BE49-F238E27FC236}">
                    <a16:creationId xmlns:a16="http://schemas.microsoft.com/office/drawing/2014/main" id="{F4DD744C-CEAA-3792-8184-6BAD369DB9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7" name="Freeform 35">
                <a:extLst>
                  <a:ext uri="{FF2B5EF4-FFF2-40B4-BE49-F238E27FC236}">
                    <a16:creationId xmlns:a16="http://schemas.microsoft.com/office/drawing/2014/main" id="{4CC3F752-280A-FD0C-E13C-CE5FF3323E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8" name="Freeform 36">
                <a:extLst>
                  <a:ext uri="{FF2B5EF4-FFF2-40B4-BE49-F238E27FC236}">
                    <a16:creationId xmlns:a16="http://schemas.microsoft.com/office/drawing/2014/main" id="{FA4BD4E1-DFC2-DE4A-91DB-417CEE38608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89" name="Freeform 37">
                <a:extLst>
                  <a:ext uri="{FF2B5EF4-FFF2-40B4-BE49-F238E27FC236}">
                    <a16:creationId xmlns:a16="http://schemas.microsoft.com/office/drawing/2014/main" id="{411EA3DE-FC0B-21A6-F877-B424ADFFF2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90" name="Freeform 38">
                <a:extLst>
                  <a:ext uri="{FF2B5EF4-FFF2-40B4-BE49-F238E27FC236}">
                    <a16:creationId xmlns:a16="http://schemas.microsoft.com/office/drawing/2014/main" id="{DB469179-C993-5698-1FE4-9B8A361FC3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91" name="Freeform 39">
                <a:extLst>
                  <a:ext uri="{FF2B5EF4-FFF2-40B4-BE49-F238E27FC236}">
                    <a16:creationId xmlns:a16="http://schemas.microsoft.com/office/drawing/2014/main" id="{18C9C018-69C9-9313-58C4-C912CBC95A2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74792" name="Freeform 40">
                <a:extLst>
                  <a:ext uri="{FF2B5EF4-FFF2-40B4-BE49-F238E27FC236}">
                    <a16:creationId xmlns:a16="http://schemas.microsoft.com/office/drawing/2014/main" id="{8F3B2D4E-4B0B-2D42-97DB-A13194CA64A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dirty="0"/>
              </a:p>
            </p:txBody>
          </p:sp>
        </p:grpSp>
      </p:grpSp>
      <p:sp>
        <p:nvSpPr>
          <p:cNvPr id="74793" name="Rectangle 41">
            <a:extLst>
              <a:ext uri="{FF2B5EF4-FFF2-40B4-BE49-F238E27FC236}">
                <a16:creationId xmlns:a16="http://schemas.microsoft.com/office/drawing/2014/main" id="{1BE417FB-E808-1CDE-1634-73CEB352C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74794" name="Rectangle 42">
            <a:extLst>
              <a:ext uri="{FF2B5EF4-FFF2-40B4-BE49-F238E27FC236}">
                <a16:creationId xmlns:a16="http://schemas.microsoft.com/office/drawing/2014/main" id="{B5980D57-5745-0DAB-1633-7410431FA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74795" name="Rectangle 43">
            <a:extLst>
              <a:ext uri="{FF2B5EF4-FFF2-40B4-BE49-F238E27FC236}">
                <a16:creationId xmlns:a16="http://schemas.microsoft.com/office/drawing/2014/main" id="{134C1289-2791-DDB8-02CA-1CC680221C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 dirty="0"/>
          </a:p>
        </p:txBody>
      </p:sp>
      <p:sp>
        <p:nvSpPr>
          <p:cNvPr id="74796" name="Rectangle 44">
            <a:extLst>
              <a:ext uri="{FF2B5EF4-FFF2-40B4-BE49-F238E27FC236}">
                <a16:creationId xmlns:a16="http://schemas.microsoft.com/office/drawing/2014/main" id="{6ABC9423-4C62-C404-5A1C-E18FAF34B9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74797" name="Rectangle 45">
            <a:extLst>
              <a:ext uri="{FF2B5EF4-FFF2-40B4-BE49-F238E27FC236}">
                <a16:creationId xmlns:a16="http://schemas.microsoft.com/office/drawing/2014/main" id="{FA12AC94-0C99-0662-2BDC-0AA3D557B7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EC914E8-787F-5F4D-A041-9CFF3170ECFB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4CABA2E3-38D5-CDC3-BB04-2519F55F76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1371600"/>
            <a:ext cx="6627813" cy="1706563"/>
          </a:xfrm>
        </p:spPr>
        <p:txBody>
          <a:bodyPr/>
          <a:lstStyle/>
          <a:p>
            <a:r>
              <a:rPr lang="pt-BR" altLang="pt-BR" dirty="0">
                <a:latin typeface="Mangal" panose="02040503050203030202" pitchFamily="18" charset="0"/>
                <a:cs typeface="Mangal" panose="02040503050203030202" pitchFamily="18" charset="0"/>
              </a:rPr>
              <a:t>Capacidade Organizacional 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B96AFF7B-2F24-F4D7-73EA-A28865BD4F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t-BR" dirty="0">
                <a:latin typeface="Mangal" panose="02040503050203030202" pitchFamily="18" charset="0"/>
                <a:cs typeface="Mangal" panose="02040503050203030202" pitchFamily="18" charset="0"/>
              </a:rPr>
              <a:t>Quais Capacidades </a:t>
            </a:r>
            <a:r>
              <a:rPr lang="pt-BR" baseline="30000" dirty="0">
                <a:latin typeface="Mangal" panose="02040503050203030202" pitchFamily="18" charset="0"/>
                <a:cs typeface="Mangal" panose="02040503050203030202" pitchFamily="18" charset="0"/>
              </a:rPr>
              <a:t>(1)</a:t>
            </a:r>
            <a:r>
              <a:rPr lang="pt-BR" dirty="0">
                <a:latin typeface="Mangal" panose="02040503050203030202" pitchFamily="18" charset="0"/>
                <a:cs typeface="Mangal" panose="02040503050203030202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Talento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atrair, motivar e reter gente competente e comprometida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Velocidade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fazer mudanças importantes a acontecer rapidamente.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Modelo mental compartilhado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 – somos bons em garantir que os clientes e empregados tenham uma imagem positiva e boas experiências como a empresa.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Accountability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nas disciplinas que resultam em alto desempenho.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endParaRPr lang="pt-BR" sz="2000" dirty="0"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Gilberto Shinyashiki FEARP-USP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A5248-1A0C-134B-8EE1-B4EA0D637C16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618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t-BR" dirty="0">
                <a:latin typeface="Mangal" panose="02040503050203030202" pitchFamily="18" charset="0"/>
                <a:cs typeface="Mangal" panose="02040503050203030202" pitchFamily="18" charset="0"/>
              </a:rPr>
              <a:t>Quais Capacidades </a:t>
            </a:r>
            <a:r>
              <a:rPr lang="pt-BR" baseline="30000" dirty="0">
                <a:latin typeface="Mangal" panose="02040503050203030202" pitchFamily="18" charset="0"/>
                <a:cs typeface="Mangal" panose="02040503050203030202" pitchFamily="18" charset="0"/>
              </a:rPr>
              <a:t>(2)</a:t>
            </a:r>
            <a:r>
              <a:rPr lang="pt-BR" dirty="0">
                <a:latin typeface="Mangal" panose="02040503050203030202" pitchFamily="18" charset="0"/>
                <a:cs typeface="Mangal" panose="02040503050203030202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Colaboração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trabalhar através das fronteiras para garantir eficiência e potencia. 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Aprendizagem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gerar e compartilhar ideias.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Liderança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dispor de lideres por toda a empresa que entrega os resultados certos do modo certo – que tem a nossa marca de liderança.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endParaRPr lang="pt-BR" sz="2000" dirty="0"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Gilberto Shinyashiki FEARP-USP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A5248-1A0C-134B-8EE1-B4EA0D637C16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724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pt-BR" dirty="0">
                <a:latin typeface="Mangal" panose="02040503050203030202" pitchFamily="18" charset="0"/>
                <a:cs typeface="Mangal" panose="02040503050203030202" pitchFamily="18" charset="0"/>
              </a:rPr>
              <a:t>Quais Capacidades </a:t>
            </a:r>
            <a:r>
              <a:rPr lang="pt-BR" sz="5400" baseline="30000" dirty="0">
                <a:latin typeface="Mangal" panose="02040503050203030202" pitchFamily="18" charset="0"/>
                <a:cs typeface="Mangal" panose="02040503050203030202" pitchFamily="18" charset="0"/>
              </a:rPr>
              <a:t>(3)</a:t>
            </a:r>
            <a:r>
              <a:rPr lang="pt-BR" dirty="0">
                <a:latin typeface="Mangal" panose="02040503050203030202" pitchFamily="18" charset="0"/>
                <a:cs typeface="Mangal" panose="02040503050203030202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Conexão com cliente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construir relações de confiança duradouras com nossos clientes alvos.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Inovação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fazer coisas novas tanto em conteúdo como processo.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Unidade Estratégica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articular e compartilhar a estratégia.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Gilberto Shinyashiki FEARP-USP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A5248-1A0C-134B-8EE1-B4EA0D637C16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264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pt-BR" dirty="0">
                <a:latin typeface="Mangal" panose="02040503050203030202" pitchFamily="18" charset="0"/>
                <a:cs typeface="Mangal" panose="02040503050203030202" pitchFamily="18" charset="0"/>
              </a:rPr>
              <a:t>Quais Capacidades </a:t>
            </a:r>
            <a:r>
              <a:rPr lang="pt-BR" baseline="30000" dirty="0">
                <a:latin typeface="Mangal" panose="02040503050203030202" pitchFamily="18" charset="0"/>
                <a:cs typeface="Mangal" panose="02040503050203030202" pitchFamily="18" charset="0"/>
              </a:rPr>
              <a:t>(4)</a:t>
            </a:r>
            <a:r>
              <a:rPr lang="pt-BR" dirty="0">
                <a:latin typeface="Mangal" panose="02040503050203030202" pitchFamily="18" charset="0"/>
                <a:cs typeface="Mangal" panose="02040503050203030202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Simplicidade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manter estratégias, processos e produtos simples.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Responsabilidade social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na contribuição com as comunidades nas quais operamos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lvl="0"/>
            <a:r>
              <a:rPr lang="pt-BR" sz="2400" b="1" dirty="0">
                <a:latin typeface="Mangal" panose="02040503050203030202" pitchFamily="18" charset="0"/>
                <a:cs typeface="Mangal" panose="02040503050203030202" pitchFamily="18" charset="0"/>
              </a:rPr>
              <a:t>Eficiência</a:t>
            </a:r>
            <a:r>
              <a:rPr 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: somos bons em gerenciar os custos de operação.</a:t>
            </a:r>
            <a:endParaRPr lang="en-US" sz="2400" dirty="0">
              <a:latin typeface="Mangal" panose="02040503050203030202" pitchFamily="18" charset="0"/>
              <a:cs typeface="Mangal" panose="02040503050203030202" pitchFamily="18" charset="0"/>
            </a:endParaRPr>
          </a:p>
          <a:p>
            <a:endParaRPr lang="pt-BR" dirty="0"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Gilberto Shinyashiki FEARP-USP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A5248-1A0C-134B-8EE1-B4EA0D637C16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9205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id="{5DE65A75-06FD-5E30-0DD9-DE9607D0A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3" name="Espaço Reservado para Número de Slide 5">
            <a:extLst>
              <a:ext uri="{FF2B5EF4-FFF2-40B4-BE49-F238E27FC236}">
                <a16:creationId xmlns:a16="http://schemas.microsoft.com/office/drawing/2014/main" id="{2BF3075B-90A0-CDF7-D6A5-BAA95183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8CDE-D383-0249-B876-9518A4DA7F47}" type="slidenum">
              <a:rPr lang="pt-BR" altLang="pt-BR"/>
              <a:pPr/>
              <a:t>14</a:t>
            </a:fld>
            <a:endParaRPr lang="pt-BR" altLang="pt-BR" dirty="0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652B2D71-93FD-09C7-50DF-BF9101016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29600" cy="669925"/>
          </a:xfrm>
        </p:spPr>
        <p:txBody>
          <a:bodyPr/>
          <a:lstStyle/>
          <a:p>
            <a:r>
              <a:rPr lang="pt-BR" altLang="pt-BR" dirty="0">
                <a:latin typeface="Mangal" panose="02040503050203030202" pitchFamily="18" charset="0"/>
                <a:cs typeface="Mangal" panose="02040503050203030202" pitchFamily="18" charset="0"/>
              </a:rPr>
              <a:t>Questão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6CE17C51-6012-8467-7730-0C1038320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267200"/>
          </a:xfrm>
        </p:spPr>
        <p:txBody>
          <a:bodyPr/>
          <a:lstStyle/>
          <a:p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Quais são as 3 coisas que nós gostaríamos de ser conhecidos pelos nossos clientes?</a:t>
            </a:r>
          </a:p>
          <a:p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Representa a extensão que os empregados tem uma unidade sobre os fins (objetivos e finalidades) e meios (processos de trabalho) dentro da organização.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id="{63EAF359-F234-B054-E719-E6F1F968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3" name="Espaço Reservado para Número de Slide 5">
            <a:extLst>
              <a:ext uri="{FF2B5EF4-FFF2-40B4-BE49-F238E27FC236}">
                <a16:creationId xmlns:a16="http://schemas.microsoft.com/office/drawing/2014/main" id="{03FEF6E7-8045-6179-8A8C-6A06A1EF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0879-1841-F943-A3C6-24140EE33732}" type="slidenum">
              <a:rPr lang="pt-BR" altLang="pt-BR"/>
              <a:pPr/>
              <a:t>2</a:t>
            </a:fld>
            <a:endParaRPr lang="pt-BR" altLang="pt-BR" dirty="0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3E0016E9-65B0-47E0-FCEE-3EB4FEB7A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7525" y="381000"/>
            <a:ext cx="7986713" cy="669925"/>
          </a:xfrm>
        </p:spPr>
        <p:txBody>
          <a:bodyPr/>
          <a:lstStyle/>
          <a:p>
            <a:r>
              <a:rPr lang="pt-BR" altLang="pt-BR" dirty="0">
                <a:latin typeface="Mangal" panose="02040503050203030202" pitchFamily="18" charset="0"/>
                <a:cs typeface="Mangal" panose="02040503050203030202" pitchFamily="18" charset="0"/>
              </a:rPr>
              <a:t>Capacidade organizacional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AADC8771-28C7-7EBF-4D64-4281478F9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está baseada na premissa que organizações não pensam, tomam decisões ou alocam recursos, são as pessoas que fazem isso</a:t>
            </a:r>
          </a:p>
          <a:p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Conceito</a:t>
            </a:r>
          </a:p>
          <a:p>
            <a:pPr lvl="1"/>
            <a:r>
              <a:rPr lang="pt-BR" alt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representam as práticas e processos gerenciais que permitem a organização atender as necessidades dos clientes e a realizar as estratégias de negócio.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3">
            <a:extLst>
              <a:ext uri="{FF2B5EF4-FFF2-40B4-BE49-F238E27FC236}">
                <a16:creationId xmlns:a16="http://schemas.microsoft.com/office/drawing/2014/main" id="{E57BF346-ECEF-3A5F-6B85-D4B5BCD54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3" name="Espaço Reservado para Número de Slide 4">
            <a:extLst>
              <a:ext uri="{FF2B5EF4-FFF2-40B4-BE49-F238E27FC236}">
                <a16:creationId xmlns:a16="http://schemas.microsoft.com/office/drawing/2014/main" id="{2758EEC1-CE7C-F6F0-6627-76492438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B253-3E6E-B24E-B267-0E7D0A2A83C4}" type="slidenum">
              <a:rPr lang="pt-BR" altLang="pt-BR"/>
              <a:pPr/>
              <a:t>3</a:t>
            </a:fld>
            <a:endParaRPr lang="pt-BR" altLang="pt-BR" dirty="0"/>
          </a:p>
        </p:txBody>
      </p:sp>
      <p:sp>
        <p:nvSpPr>
          <p:cNvPr id="251906" name="Rectangle 2">
            <a:extLst>
              <a:ext uri="{FF2B5EF4-FFF2-40B4-BE49-F238E27FC236}">
                <a16:creationId xmlns:a16="http://schemas.microsoft.com/office/drawing/2014/main" id="{0EE29D40-FAB2-BE00-379D-B43ABEA0E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7525" y="314325"/>
            <a:ext cx="8058150" cy="1046163"/>
          </a:xfrm>
        </p:spPr>
        <p:txBody>
          <a:bodyPr/>
          <a:lstStyle/>
          <a:p>
            <a:r>
              <a:rPr lang="pt-BR" altLang="pt-BR" sz="4000" dirty="0">
                <a:latin typeface="Mangal" panose="02040503050203030202" pitchFamily="18" charset="0"/>
                <a:cs typeface="Mangal" panose="02040503050203030202" pitchFamily="18" charset="0"/>
              </a:rPr>
              <a:t>Capacidade Organizacional como fonte de vantagem competitiva</a:t>
            </a:r>
          </a:p>
        </p:txBody>
      </p:sp>
      <p:grpSp>
        <p:nvGrpSpPr>
          <p:cNvPr id="251907" name="Group 3">
            <a:extLst>
              <a:ext uri="{FF2B5EF4-FFF2-40B4-BE49-F238E27FC236}">
                <a16:creationId xmlns:a16="http://schemas.microsoft.com/office/drawing/2014/main" id="{CEAA837F-009C-98A6-C3D3-24AFF49D0495}"/>
              </a:ext>
            </a:extLst>
          </p:cNvPr>
          <p:cNvGrpSpPr>
            <a:grpSpLocks/>
          </p:cNvGrpSpPr>
          <p:nvPr/>
        </p:nvGrpSpPr>
        <p:grpSpPr bwMode="auto">
          <a:xfrm>
            <a:off x="1976438" y="2057400"/>
            <a:ext cx="6176962" cy="3733800"/>
            <a:chOff x="528" y="1296"/>
            <a:chExt cx="3891" cy="2352"/>
          </a:xfrm>
        </p:grpSpPr>
        <p:sp>
          <p:nvSpPr>
            <p:cNvPr id="251908" name="Text Box 4">
              <a:extLst>
                <a:ext uri="{FF2B5EF4-FFF2-40B4-BE49-F238E27FC236}">
                  <a16:creationId xmlns:a16="http://schemas.microsoft.com/office/drawing/2014/main" id="{0763E7F8-14C2-96DA-18E4-0A2B3C736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016"/>
              <a:ext cx="1968" cy="855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kumimoji="1" lang="pt-BR" altLang="pt-BR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Capacidade Organizacional</a:t>
              </a:r>
            </a:p>
          </p:txBody>
        </p:sp>
        <p:sp>
          <p:nvSpPr>
            <p:cNvPr id="251909" name="Text Box 5">
              <a:extLst>
                <a:ext uri="{FF2B5EF4-FFF2-40B4-BE49-F238E27FC236}">
                  <a16:creationId xmlns:a16="http://schemas.microsoft.com/office/drawing/2014/main" id="{7CFF63DA-B1E9-CD49-CA95-61AEF3B3AF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832"/>
              <a:ext cx="1587" cy="81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kumimoji="1" lang="pt-BR" altLang="pt-BR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Capacidade Tecnológica</a:t>
              </a:r>
            </a:p>
          </p:txBody>
        </p:sp>
        <p:sp>
          <p:nvSpPr>
            <p:cNvPr id="251910" name="Text Box 6">
              <a:extLst>
                <a:ext uri="{FF2B5EF4-FFF2-40B4-BE49-F238E27FC236}">
                  <a16:creationId xmlns:a16="http://schemas.microsoft.com/office/drawing/2014/main" id="{993BDD78-2307-FAEC-CBF3-5FB1288434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296"/>
              <a:ext cx="1587" cy="807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kumimoji="1" lang="pt-BR" altLang="pt-BR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Capacidade Estratégica /Marketing</a:t>
              </a:r>
            </a:p>
          </p:txBody>
        </p:sp>
        <p:sp>
          <p:nvSpPr>
            <p:cNvPr id="251911" name="Text Box 7">
              <a:extLst>
                <a:ext uri="{FF2B5EF4-FFF2-40B4-BE49-F238E27FC236}">
                  <a16:creationId xmlns:a16="http://schemas.microsoft.com/office/drawing/2014/main" id="{34E80422-08F2-AA8E-071A-8004857E8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296"/>
              <a:ext cx="1587" cy="807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kumimoji="1" lang="pt-BR" altLang="pt-BR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Capacidade Financeira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id="{57C1A58D-4DFF-BA06-6B17-870FC915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3" name="Espaço Reservado para Número de Slide 5">
            <a:extLst>
              <a:ext uri="{FF2B5EF4-FFF2-40B4-BE49-F238E27FC236}">
                <a16:creationId xmlns:a16="http://schemas.microsoft.com/office/drawing/2014/main" id="{9CBA9CD4-F49F-1F1B-EF05-10FC2EE0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939C-05CF-3140-9E77-4796E2123CF4}" type="slidenum">
              <a:rPr lang="pt-BR" altLang="pt-BR"/>
              <a:pPr/>
              <a:t>4</a:t>
            </a:fld>
            <a:endParaRPr lang="pt-BR" altLang="pt-BR" dirty="0"/>
          </a:p>
        </p:txBody>
      </p:sp>
      <p:sp>
        <p:nvSpPr>
          <p:cNvPr id="282626" name="Rectangle 2">
            <a:extLst>
              <a:ext uri="{FF2B5EF4-FFF2-40B4-BE49-F238E27FC236}">
                <a16:creationId xmlns:a16="http://schemas.microsoft.com/office/drawing/2014/main" id="{E43B812E-06C0-986B-461D-EFEE6EEF1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Mangal" panose="02040503050203030202" pitchFamily="18" charset="0"/>
                <a:cs typeface="Mangal" panose="02040503050203030202" pitchFamily="18" charset="0"/>
              </a:rPr>
              <a:t>Critérios de Capacidade Organizacional (1)</a:t>
            </a:r>
          </a:p>
        </p:txBody>
      </p:sp>
      <p:sp>
        <p:nvSpPr>
          <p:cNvPr id="282629" name="Rectangle 5">
            <a:extLst>
              <a:ext uri="{FF2B5EF4-FFF2-40B4-BE49-F238E27FC236}">
                <a16:creationId xmlns:a16="http://schemas.microsoft.com/office/drawing/2014/main" id="{89605EB1-DC5C-8903-4137-31E2A6A0A5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Oferecer integração: capacidades não se referem à competência individual nem a sistemas gerenciais, mas se baseiam na organização.</a:t>
            </a:r>
          </a:p>
          <a:p>
            <a:pPr algn="just"/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Agregar valor aos clientes: capacidades são definidas como importantes por pessoas de fora da empresa.</a:t>
            </a:r>
          </a:p>
          <a:p>
            <a:pPr algn="just"/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Mantém-se no tempo: capacidades permanecem estáveis ao longo do tempo.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id="{797CF2DF-27FE-33CE-1E9F-BC00C7B47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3" name="Espaço Reservado para Número de Slide 5">
            <a:extLst>
              <a:ext uri="{FF2B5EF4-FFF2-40B4-BE49-F238E27FC236}">
                <a16:creationId xmlns:a16="http://schemas.microsoft.com/office/drawing/2014/main" id="{3D0F6F7E-E84D-2F2D-88B7-BF2B3823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269-771C-0444-A872-87B71FB09616}" type="slidenum">
              <a:rPr lang="pt-BR" altLang="pt-BR"/>
              <a:pPr/>
              <a:t>5</a:t>
            </a:fld>
            <a:endParaRPr lang="pt-BR" altLang="pt-BR" dirty="0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86DFA73B-C42E-EB31-75A4-B154686FA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Mangal" panose="02040503050203030202" pitchFamily="18" charset="0"/>
                <a:cs typeface="Mangal" panose="02040503050203030202" pitchFamily="18" charset="0"/>
              </a:rPr>
              <a:t>Critérios de Capacidade Organizacional (2)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DDA8FD3A-D801-6D28-00D8-C7E6DDFAD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Oferecer exclusividade: capacidades são podem ser facilmente copiadas pelos concorrentes</a:t>
            </a:r>
          </a:p>
          <a:p>
            <a:pPr algn="just"/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Promover o comprometimento dos funcionários: capacidades adquirem significado para os funcionários</a:t>
            </a:r>
          </a:p>
          <a:p>
            <a:r>
              <a:rPr lang="pt-BR" altLang="pt-BR" sz="2800" dirty="0">
                <a:latin typeface="Mangal" panose="02040503050203030202" pitchFamily="18" charset="0"/>
                <a:cs typeface="Mangal" panose="02040503050203030202" pitchFamily="18" charset="0"/>
              </a:rPr>
              <a:t>Estabelecer identidade: as capacidades traçam a identidade da organização na opinião de clientes, funcionários e investidores. </a:t>
            </a:r>
            <a:endParaRPr lang="pt-BR" altLang="pt-BR" sz="2400" dirty="0"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id="{66D51CB2-0B75-A948-7347-567A8217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3" name="Espaço Reservado para Número de Slide 5">
            <a:extLst>
              <a:ext uri="{FF2B5EF4-FFF2-40B4-BE49-F238E27FC236}">
                <a16:creationId xmlns:a16="http://schemas.microsoft.com/office/drawing/2014/main" id="{D755E46C-EB21-CB8C-B7C8-2BC503886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C893-F204-A041-9276-1DA3AA514A0D}" type="slidenum">
              <a:rPr lang="pt-BR" altLang="pt-BR"/>
              <a:pPr/>
              <a:t>6</a:t>
            </a:fld>
            <a:endParaRPr lang="pt-BR" altLang="pt-BR" dirty="0"/>
          </a:p>
        </p:txBody>
      </p:sp>
      <p:sp>
        <p:nvSpPr>
          <p:cNvPr id="284674" name="Rectangle 2">
            <a:extLst>
              <a:ext uri="{FF2B5EF4-FFF2-40B4-BE49-F238E27FC236}">
                <a16:creationId xmlns:a16="http://schemas.microsoft.com/office/drawing/2014/main" id="{DDA8AC4E-9C2B-3AB9-17A5-1580ECEFD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Mangal" panose="02040503050203030202" pitchFamily="18" charset="0"/>
                <a:cs typeface="Mangal" panose="02040503050203030202" pitchFamily="18" charset="0"/>
              </a:rPr>
              <a:t>Capacidade Organizacional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584CB4D2-49F0-79B9-D4EA-201635FDB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alt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As capacidades representam as habilidades e a especialização de uma empresa.</a:t>
            </a:r>
          </a:p>
          <a:p>
            <a:pPr algn="just"/>
            <a:r>
              <a:rPr lang="pt-BR" alt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Descrevem o que as organizações podem fazer e como o fazem.</a:t>
            </a:r>
          </a:p>
          <a:p>
            <a:pPr algn="just"/>
            <a:r>
              <a:rPr lang="pt-BR" alt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Elas são um conjunto de competências individuais transformadas em capacidades organizacionais.</a:t>
            </a:r>
          </a:p>
          <a:p>
            <a:r>
              <a:rPr lang="pt-BR" altLang="pt-BR" sz="2400" dirty="0">
                <a:latin typeface="Mangal" panose="02040503050203030202" pitchFamily="18" charset="0"/>
                <a:cs typeface="Mangal" panose="02040503050203030202" pitchFamily="18" charset="0"/>
              </a:rPr>
              <a:t>As capacidades representam a habilidade da empresa em utilizar recursos para fazer as coisas acontecerem e atingir objetivos.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pPr eaLnBrk="1" hangingPunct="1"/>
            <a:endParaRPr lang="pt-BR" dirty="0">
              <a:latin typeface="Mangal" panose="02040503050203030202" pitchFamily="18" charset="0"/>
              <a:ea typeface="ＭＳ Ｐゴシック" charset="-128"/>
              <a:cs typeface="Mangal" panose="02040503050203030202" pitchFamily="18" charset="0"/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pt-BR" sz="2800" dirty="0">
                <a:latin typeface="Mangal" panose="02040503050203030202" pitchFamily="18" charset="0"/>
                <a:ea typeface="ＭＳ Ｐゴシック" charset="-128"/>
                <a:cs typeface="Mangal" panose="02040503050203030202" pitchFamily="18" charset="0"/>
              </a:rPr>
              <a:t>A capacidade organizacional amplia as habilidades individuais.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400" dirty="0">
                <a:latin typeface="Mangal" panose="02040503050203030202" pitchFamily="18" charset="0"/>
                <a:ea typeface="ＭＳ Ｐゴシック" charset="-128"/>
                <a:cs typeface="Mangal" panose="02040503050203030202" pitchFamily="18" charset="0"/>
              </a:rPr>
              <a:t>Ex: Um time com muitas estrelas, mas que não sabem jogar como equipe provavelmente vai perder  para um time com bons jogadores que jogam bem juntos.</a:t>
            </a:r>
          </a:p>
          <a:p>
            <a:pPr eaLnBrk="1" hangingPunct="1">
              <a:spcAft>
                <a:spcPts val="600"/>
              </a:spcAft>
            </a:pPr>
            <a:r>
              <a:rPr lang="pt-BR" sz="2800" dirty="0">
                <a:latin typeface="Mangal" panose="02040503050203030202" pitchFamily="18" charset="0"/>
                <a:ea typeface="ＭＳ Ｐゴシック" charset="-128"/>
                <a:cs typeface="Mangal" panose="02040503050203030202" pitchFamily="18" charset="0"/>
              </a:rPr>
              <a:t>As capacidades são os resultados dos investimentos em RH, elas são estáveis ao longo do tempo e difíceis de serem copiadas pelos concorrentes.</a:t>
            </a:r>
          </a:p>
          <a:p>
            <a:pPr eaLnBrk="1" hangingPunct="1"/>
            <a:endParaRPr lang="pt-BR" dirty="0">
              <a:latin typeface="Mangal" panose="02040503050203030202" pitchFamily="18" charset="0"/>
              <a:ea typeface="ＭＳ Ｐゴシック" charset="-128"/>
              <a:cs typeface="Mangal" panose="02040503050203030202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>
                <a:latin typeface="Mangal" panose="02040503050203030202" pitchFamily="18" charset="0"/>
                <a:ea typeface="ＭＳ Ｐゴシック" charset="-128"/>
                <a:cs typeface="Mangal" panose="02040503050203030202" pitchFamily="18" charset="0"/>
              </a:rPr>
              <a:t>Habilidades Individuais X Capacidade da Organização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2"/>
              <a:buNone/>
            </a:pPr>
            <a:endParaRPr lang="pt-BR" dirty="0">
              <a:latin typeface="Mangal" panose="02040503050203030202" pitchFamily="18" charset="0"/>
              <a:ea typeface="ＭＳ Ｐゴシック" charset="-128"/>
              <a:cs typeface="Mangal" panose="02040503050203030202" pitchFamily="18" charset="0"/>
            </a:endParaRPr>
          </a:p>
          <a:p>
            <a:pPr eaLnBrk="1" hangingPunct="1"/>
            <a:endParaRPr lang="pt-BR" dirty="0">
              <a:latin typeface="Mangal" panose="02040503050203030202" pitchFamily="18" charset="0"/>
              <a:ea typeface="ＭＳ Ｐゴシック" charset="-128"/>
              <a:cs typeface="Mangal" panose="02040503050203030202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057400"/>
          <a:ext cx="7924800" cy="45561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</a:rPr>
                        <a:t>Individual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</a:rPr>
                        <a:t>Organização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Técnicas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Habilidades funcionais Individuais : conhecimento de engenharia, de contabilidade, etc.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Capacidade Essencial da Organização: Construção Pesada 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Sociais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Habilidades Individuais : capacidade de aprendizado, de se relacionar com outras pessoas, etc.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  <a:ea typeface="ＭＳ Ｐゴシック" charset="-128"/>
                          <a:cs typeface="ＭＳ Ｐゴシック" charset="-128"/>
                        </a:rPr>
                        <a:t>Capacidade Organizacional Social: cultura da empresa, etc.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>
            <a:extLst>
              <a:ext uri="{FF2B5EF4-FFF2-40B4-BE49-F238E27FC236}">
                <a16:creationId xmlns:a16="http://schemas.microsoft.com/office/drawing/2014/main" id="{22F8C9D6-3073-9F0D-F8CE-7BAF5A96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 dirty="0"/>
              <a:t>Prof. Gilberto Shinyashiki - FEARP-USP</a:t>
            </a:r>
          </a:p>
        </p:txBody>
      </p:sp>
      <p:sp>
        <p:nvSpPr>
          <p:cNvPr id="3" name="Espaço Reservado para Número de Slide 5">
            <a:extLst>
              <a:ext uri="{FF2B5EF4-FFF2-40B4-BE49-F238E27FC236}">
                <a16:creationId xmlns:a16="http://schemas.microsoft.com/office/drawing/2014/main" id="{2F6250AE-046C-9BB4-7A38-361A324B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DC593-D97C-7348-A3C4-7EB51B644F91}" type="slidenum">
              <a:rPr lang="pt-BR" altLang="pt-BR"/>
              <a:pPr/>
              <a:t>9</a:t>
            </a:fld>
            <a:endParaRPr lang="pt-BR" altLang="pt-BR" dirty="0"/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A464C9BF-585E-F7E5-DE42-386496255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37588" cy="762000"/>
          </a:xfrm>
        </p:spPr>
        <p:txBody>
          <a:bodyPr/>
          <a:lstStyle/>
          <a:p>
            <a:r>
              <a:rPr lang="pt-BR" altLang="pt-BR" dirty="0">
                <a:latin typeface="Mangal" panose="02040503050203030202" pitchFamily="18" charset="0"/>
                <a:cs typeface="Mangal" panose="02040503050203030202" pitchFamily="18" charset="0"/>
              </a:rPr>
              <a:t>Práticas Gerenciais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4BAC7E91-C6ED-E175-79C7-D44B63251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pt-BR" altLang="pt-BR" dirty="0">
                <a:latin typeface="Mangal" panose="02040503050203030202" pitchFamily="18" charset="0"/>
                <a:cs typeface="Mangal" panose="02040503050203030202" pitchFamily="18" charset="0"/>
              </a:rPr>
              <a:t>as práticas gerenciais compreendem os processos formais para dirigir a forma como os empregados pensam e se comportam.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ção">
  <a:themeElements>
    <a:clrScheme name="Competição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çã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mpetição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Competição</Template>
  <TotalTime>458</TotalTime>
  <Words>702</Words>
  <Application>Microsoft Macintosh PowerPoint</Application>
  <PresentationFormat>Apresentação na tela (4:3)</PresentationFormat>
  <Paragraphs>88</Paragraphs>
  <Slides>14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Georgia</vt:lpstr>
      <vt:lpstr>Mangal</vt:lpstr>
      <vt:lpstr>Times New Roman</vt:lpstr>
      <vt:lpstr>Verdana</vt:lpstr>
      <vt:lpstr>Wingdings</vt:lpstr>
      <vt:lpstr>Wingdings 2</vt:lpstr>
      <vt:lpstr>Competição</vt:lpstr>
      <vt:lpstr>Capacidade Organizacional </vt:lpstr>
      <vt:lpstr>Capacidade organizacional</vt:lpstr>
      <vt:lpstr>Capacidade Organizacional como fonte de vantagem competitiva</vt:lpstr>
      <vt:lpstr>Critérios de Capacidade Organizacional (1)</vt:lpstr>
      <vt:lpstr>Critérios de Capacidade Organizacional (2)</vt:lpstr>
      <vt:lpstr>Capacidade Organizacional</vt:lpstr>
      <vt:lpstr>Apresentação do PowerPoint</vt:lpstr>
      <vt:lpstr>Habilidades Individuais X Capacidade da Organização</vt:lpstr>
      <vt:lpstr>Práticas Gerenciais</vt:lpstr>
      <vt:lpstr>Quais Capacidades (1)?</vt:lpstr>
      <vt:lpstr>Quais Capacidades (2)?</vt:lpstr>
      <vt:lpstr>Quais Capacidades (3)?</vt:lpstr>
      <vt:lpstr>Quais Capacidades (4)?</vt:lpstr>
      <vt:lpstr>Questão</vt:lpstr>
    </vt:vector>
  </TitlesOfParts>
  <Company>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Recursos Humanos</dc:title>
  <dc:creator>Gilberto Shinyashiki</dc:creator>
  <cp:lastModifiedBy>Gilberto Tadeu Shinyashiki</cp:lastModifiedBy>
  <cp:revision>35</cp:revision>
  <dcterms:created xsi:type="dcterms:W3CDTF">2001-09-28T17:38:11Z</dcterms:created>
  <dcterms:modified xsi:type="dcterms:W3CDTF">2023-08-08T20:32:57Z</dcterms:modified>
</cp:coreProperties>
</file>