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8" r:id="rId1"/>
  </p:sldMasterIdLst>
  <p:notesMasterIdLst>
    <p:notesMasterId r:id="rId36"/>
  </p:notesMasterIdLst>
  <p:handoutMasterIdLst>
    <p:handoutMasterId r:id="rId37"/>
  </p:handoutMasterIdLst>
  <p:sldIdLst>
    <p:sldId id="278" r:id="rId2"/>
    <p:sldId id="358" r:id="rId3"/>
    <p:sldId id="256" r:id="rId4"/>
    <p:sldId id="271" r:id="rId5"/>
    <p:sldId id="348" r:id="rId6"/>
    <p:sldId id="354" r:id="rId7"/>
    <p:sldId id="285" r:id="rId8"/>
    <p:sldId id="269" r:id="rId9"/>
    <p:sldId id="327" r:id="rId10"/>
    <p:sldId id="355" r:id="rId11"/>
    <p:sldId id="356" r:id="rId12"/>
    <p:sldId id="369" r:id="rId13"/>
    <p:sldId id="286" r:id="rId14"/>
    <p:sldId id="325" r:id="rId15"/>
    <p:sldId id="372" r:id="rId16"/>
    <p:sldId id="351" r:id="rId17"/>
    <p:sldId id="376" r:id="rId18"/>
    <p:sldId id="371" r:id="rId19"/>
    <p:sldId id="267" r:id="rId20"/>
    <p:sldId id="377" r:id="rId21"/>
    <p:sldId id="332" r:id="rId22"/>
    <p:sldId id="352" r:id="rId23"/>
    <p:sldId id="353" r:id="rId24"/>
    <p:sldId id="268" r:id="rId25"/>
    <p:sldId id="295" r:id="rId26"/>
    <p:sldId id="368" r:id="rId27"/>
    <p:sldId id="262" r:id="rId28"/>
    <p:sldId id="374" r:id="rId29"/>
    <p:sldId id="288" r:id="rId30"/>
    <p:sldId id="359" r:id="rId31"/>
    <p:sldId id="375" r:id="rId32"/>
    <p:sldId id="275" r:id="rId33"/>
    <p:sldId id="311" r:id="rId34"/>
    <p:sldId id="367" r:id="rId35"/>
  </p:sldIdLst>
  <p:sldSz cx="9144000" cy="6858000" type="screen4x3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4169"/>
    <a:srgbClr val="A41C1F"/>
    <a:srgbClr val="29E3AE"/>
    <a:srgbClr val="F0F8FA"/>
    <a:srgbClr val="2EA2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2801" autoAdjust="0"/>
  </p:normalViewPr>
  <p:slideViewPr>
    <p:cSldViewPr>
      <p:cViewPr>
        <p:scale>
          <a:sx n="100" d="100"/>
          <a:sy n="100" d="100"/>
        </p:scale>
        <p:origin x="1960" y="1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4" d="100"/>
        <a:sy n="114" d="100"/>
      </p:scale>
      <p:origin x="0" y="-16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t-BR"/>
              <a:t>CICLO DE VIDA I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22FDA4-1E41-466D-BF63-2C963F4C99E5}" type="datetimeFigureOut">
              <a:rPr lang="pt-BR" smtClean="0"/>
              <a:pPr/>
              <a:t>04/10/2022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038EBD-4FA1-445B-BD68-88B635A6E92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5750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t-BR"/>
              <a:t>CICLO DE VIDA I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BBE1D-7005-4354-8FB1-1E6424CCAE9E}" type="datetimeFigureOut">
              <a:rPr lang="pt-BR" smtClean="0"/>
              <a:pPr/>
              <a:t>04/10/2022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B1661-A749-42B3-9943-6BE18386D14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75740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7bilhoes.wordpress.com/2011/11/17/fertilidade-e-longevidade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0806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Entende-se por transição epidemiológica as mudanças ocorridas no tempo nos padrões de morte, morbidade e invalidez que caracterizam uma população específica e que, em geral, ocorrem em conjunto com outras transformações demográficas, sociais e econômicas (</a:t>
            </a:r>
            <a:r>
              <a:rPr lang="pt-B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Omram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2001; </a:t>
            </a:r>
            <a:r>
              <a:rPr lang="pt-B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Santos-Preciado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</a:t>
            </a:r>
            <a:r>
              <a:rPr lang="pt-BR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al., 2003). O processo 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engloba três mudanças básicas: substituição das doenças transmissíveis por doenças </a:t>
            </a:r>
            <a:r>
              <a:rPr lang="pt-B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não-transmissíveis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causas externas; deslocamento da carga de </a:t>
            </a:r>
            <a:r>
              <a:rPr lang="pt-B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morbi-mortalidade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dos grupos mais jovens aos grupos mais idosos; e transformação de uma situação em que predomina a mortalidade para outra na qual a morbidade é dominante. A definição da transição epidemiológica deve, assim, ser considerada componente de um conceito mais amplo apresentado por </a:t>
            </a:r>
            <a:r>
              <a:rPr lang="pt-B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Lerner</a:t>
            </a:r>
            <a:r>
              <a:rPr lang="pt-BR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1973) como </a:t>
            </a:r>
            <a:r>
              <a:rPr lang="pt-BR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transição da saúde, que </a:t>
            </a:r>
            <a:r>
              <a:rPr lang="pt-BR" sz="1200" i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inclui elementos </a:t>
            </a:r>
            <a:r>
              <a:rPr lang="pt-BR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das 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concepções e comportamentos </a:t>
            </a:r>
            <a:r>
              <a:rPr lang="pt-BR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sociais, correspondentes 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aos aspectos </a:t>
            </a:r>
            <a:r>
              <a:rPr lang="pt-BR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básicos da saúde 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nas populações humanas.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0505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>
                <a:latin typeface="Times New Roman" charset="0"/>
              </a:rPr>
              <a:t>O Brasil tem vivenciado um processo de mudança do perfil de adoecimento e morte da população com queda acentuada da mortalidade por doenças transmissíveis e aumento das doenças crônicas não transmissíveis, como diabetes, doenças cardiovasculares, câncer, acidentes de trânsito, etc . As mudanças no modo de vida da sociedade brasileira produziram um novo padrão de doenças, o que coloca a necessidade de entender o processo de produção destas mudanças para promover a saúde e prevenir a doença e a morte precoce.</a:t>
            </a:r>
          </a:p>
        </p:txBody>
      </p:sp>
      <p:sp>
        <p:nvSpPr>
          <p:cNvPr id="655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7FA7DB0-B58A-4340-AFD3-811F074600BC}" type="slidenum">
              <a:rPr lang="pt-BR" sz="1200"/>
              <a:pPr eaLnBrk="1" hangingPunct="1"/>
              <a:t>25</a:t>
            </a:fld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3188396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86495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02840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/>
              <a:t>Sem se esquecer que os ciclos específicos/fases são as </a:t>
            </a:r>
            <a:r>
              <a:rPr lang="pt-BR" sz="1200" dirty="0"/>
              <a:t>“expressões das </a:t>
            </a:r>
            <a:r>
              <a:rPr lang="pt-BR" sz="1200" dirty="0">
                <a:effectLst/>
              </a:rPr>
              <a:t>interações </a:t>
            </a:r>
            <a:r>
              <a:rPr lang="pt-BR" sz="1200" dirty="0"/>
              <a:t>do biológico com o </a:t>
            </a:r>
            <a:r>
              <a:rPr lang="pt-BR" sz="1200" dirty="0" err="1">
                <a:effectLst/>
              </a:rPr>
              <a:t>sócio-ambiental</a:t>
            </a:r>
            <a:r>
              <a:rPr lang="pt-BR" sz="1200" dirty="0"/>
              <a:t>, interações essas que</a:t>
            </a:r>
            <a:r>
              <a:rPr lang="pt-BR" sz="1200" dirty="0">
                <a:effectLst/>
              </a:rPr>
              <a:t> condicionam o processo saúde e doença” eles </a:t>
            </a:r>
            <a:r>
              <a:rPr lang="pt-BR" sz="1200" baseline="0" dirty="0">
                <a:effectLst/>
              </a:rPr>
              <a:t> começam com a concepção e assim portanto temos toda a fase intrauterina que é a gestacional que se finaliza com o nascimento, seguindo com a extrauterina.  A vida extrauterina pode possuir sete ciclos/ fases que são a do recém-nascido, seguido pela criança, pelo adolescente, pelo jovem, pelo adulto, pelo adulto na transição de sua vida reprodutiva e pelo idoso.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aseline="0" dirty="0">
                <a:effectLst/>
              </a:rPr>
              <a:t>Estes ciclos/fases sofreram grande influência de acordo com o desenvolvimento socioeconômico de cada país </a:t>
            </a:r>
            <a:r>
              <a:rPr lang="pt-BR" sz="1200" baseline="0" dirty="0" err="1">
                <a:effectLst/>
              </a:rPr>
              <a:t>áo</a:t>
            </a:r>
            <a:r>
              <a:rPr lang="pt-BR" sz="1200" baseline="0" dirty="0">
                <a:effectLst/>
              </a:rPr>
              <a:t> longo dos séculos. A este fenômeno denominamos de Transição Demográfica.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7366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effectLst/>
              </a:rPr>
              <a:t>A</a:t>
            </a:r>
            <a:r>
              <a:rPr lang="pt-BR" baseline="0" dirty="0">
                <a:effectLst/>
              </a:rPr>
              <a:t> transição demográfica é resultado da alteração da fertilidade, da mortalidade e da longevidade. Isto é, entre a idade média e a Revolução Industrial a natalidade era alta mas a mortalidade também o era e seus valores eram muito próximos, assim como consequência o crescimento população era lento. </a:t>
            </a:r>
            <a:r>
              <a:rPr lang="pt-BR" dirty="0"/>
              <a:t>Guerras, epidemias e fome dizimavam comunidades inteiras. A partir da Revolução Industrial teve início a primeira fase, das três que caracterizam o modelo de transição demográfica.</a:t>
            </a:r>
            <a:r>
              <a:rPr lang="pt-BR" baseline="0" dirty="0">
                <a:effectLst/>
              </a:rPr>
              <a:t>Pode-se dizer que o início desta transição foi a revolução industrial. Entre a idade média e meados do século 18 o crescimento populacional foi pequeno. É a partir deste período que o crescimento da população ocorre em progressão geométrica. Por volta de 1830 estima-se que a população mundial era de 1 milhão de indivíduos.</a:t>
            </a:r>
            <a:endParaRPr lang="pt-BR" b="0" u="none" baseline="0" dirty="0">
              <a:solidFill>
                <a:schemeClr val="tx1"/>
              </a:solidFill>
              <a:effectLst/>
              <a:latin typeface="Calibri" pitchFamily="34" charset="0"/>
              <a:hlinkClick r:id="rId3"/>
            </a:endParaRPr>
          </a:p>
          <a:p>
            <a:r>
              <a:rPr lang="pt-BR" b="1" dirty="0">
                <a:effectLst/>
                <a:hlinkClick r:id="rId3"/>
              </a:rPr>
              <a:t>Fertilidade e longevidade</a:t>
            </a:r>
            <a:r>
              <a:rPr lang="pt-BR" b="1" dirty="0">
                <a:effectLst/>
              </a:rPr>
              <a:t> </a:t>
            </a:r>
          </a:p>
          <a:p>
            <a:r>
              <a:rPr lang="pt-BR" dirty="0">
                <a:effectLst/>
              </a:rPr>
              <a:t>. Se a fertilidade vem caindo com o passar do tempo, porque então que a população cresce cada vez mais do que o esperado? Quase metade da população mundial vive em países de baixíssimo numero de fertilidade, ou seja, a média de filhos que uma mulher tem durante sua vida. A média da população mundial de filhos por mulher em 2010 era que 48% teria a taxa menor que 2,1. Esse valor é suficiente para que aja estabilização na população. Pelas previsões da ONU a taxa de fertilidade estará até 2100 nesta média de 2,1 filhos por mulher para mais de 80% da população.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16453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Com o desenvolvimento econômico e tecnológico há uma alteração importante na esperança de vida da população aumentando em mais de 20 anos a esperança de vida da população mundial</a:t>
            </a:r>
            <a:r>
              <a:rPr lang="pt-BR" baseline="0" dirty="0"/>
              <a:t> em 60 anos. Com decorrência há </a:t>
            </a:r>
            <a:r>
              <a:rPr lang="pt-BR" dirty="0"/>
              <a:t>grande alteração no padrão de envelhecimento da população. Estima-se</a:t>
            </a:r>
            <a:r>
              <a:rPr lang="pt-BR" baseline="0" dirty="0"/>
              <a:t> que em 2050 ter-se-á</a:t>
            </a:r>
            <a:r>
              <a:rPr lang="pt-BR" dirty="0"/>
              <a:t> um número</a:t>
            </a:r>
            <a:r>
              <a:rPr lang="pt-BR" baseline="0" dirty="0"/>
              <a:t> muito maior de </a:t>
            </a:r>
            <a:r>
              <a:rPr lang="pt-BR" dirty="0"/>
              <a:t>idosos</a:t>
            </a:r>
            <a:r>
              <a:rPr lang="pt-BR" baseline="0" dirty="0"/>
              <a:t> dependente da população jovem, que será por sua vez bem menor. Em 2050 teremos maiores custos e menos trabalhadores. </a:t>
            </a:r>
            <a:r>
              <a:rPr lang="pt-PT" dirty="0">
                <a:effectLst/>
              </a:rPr>
              <a:t>Em 2050, os países desenvolvidos não terão trabalhadores suficientes para suportar os custos mais altos de envelhecimento da população. Os países em desenvolvimento com populações jovens não terão empregos suficientes. A migração internacional irá aumentar.</a:t>
            </a:r>
            <a:endParaRPr lang="pt-BR" dirty="0"/>
          </a:p>
          <a:p>
            <a:endParaRPr lang="pt-BR" dirty="0"/>
          </a:p>
          <a:p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1484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3983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3983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B7282F90-8F55-3A46-AE2A-72187A32B79E}" type="slidenum">
              <a:rPr lang="pt-BR" sz="1200">
                <a:latin typeface="Garamond" charset="0"/>
              </a:rPr>
              <a:pPr eaLnBrk="1" hangingPunct="1"/>
              <a:t>21</a:t>
            </a:fld>
            <a:endParaRPr lang="pt-BR" sz="1200">
              <a:latin typeface="Garamond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697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04/10/2022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33356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04/10/2022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368125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04/10/2022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350793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04/10/2022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224745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04/10/2022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0013114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04/10/2022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9171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04/10/2022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3190164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04/10/2022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064073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04/10/2022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84153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1357-3D11-4085-B91F-664C4CCA06CB}" type="datetime1">
              <a:rPr lang="pt-BR" smtClean="0"/>
              <a:pPr/>
              <a:t>04/10/2022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8936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794F4-CFCF-4D99-9B65-AC380832A520}" type="datetime1">
              <a:rPr lang="pt-BR" smtClean="0"/>
              <a:pPr/>
              <a:t>04/10/2022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3407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1334E-DAC8-47AE-8C63-0ECBF80AA03F}" type="datetime1">
              <a:rPr lang="pt-BR" smtClean="0"/>
              <a:pPr/>
              <a:t>04/10/2022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713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04/10/2022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968811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04/10/2022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351983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9EB66-75F3-4C4C-ABAB-16C34EDD0050}" type="datetime1">
              <a:rPr lang="pt-BR" smtClean="0"/>
              <a:pPr/>
              <a:t>04/10/2022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1663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11A26-AC4A-4428-ADE3-CB4BC7A98077}" type="datetime1">
              <a:rPr lang="pt-BR" smtClean="0"/>
              <a:pPr/>
              <a:t>04/10/2022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636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9E6DE-7B9A-47C9-ACC2-DB71F86C9F28}" type="datetime1">
              <a:rPr lang="pt-BR" smtClean="0"/>
              <a:pPr/>
              <a:t>04/10/2022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7448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0947/s0102-3098a0099" TargetMode="Externa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7bilhoes.files.wordpress.com/2011/12/imagem2.pn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0947/s0102-3098a0098" TargetMode="External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41168"/>
            <a:ext cx="7128792" cy="1143000"/>
          </a:xfrm>
        </p:spPr>
        <p:txBody>
          <a:bodyPr>
            <a:noAutofit/>
          </a:bodyPr>
          <a:lstStyle/>
          <a:p>
            <a:pPr algn="r"/>
            <a:r>
              <a:rPr lang="en-US" sz="2800" b="1" dirty="0" err="1">
                <a:solidFill>
                  <a:schemeClr val="accent3"/>
                </a:solidFill>
              </a:rPr>
              <a:t>Ciclos</a:t>
            </a:r>
            <a:r>
              <a:rPr lang="en-US" sz="2800" b="1" dirty="0">
                <a:solidFill>
                  <a:schemeClr val="accent3"/>
                </a:solidFill>
              </a:rPr>
              <a:t> da </a:t>
            </a:r>
            <a:r>
              <a:rPr lang="en-US" sz="2800" b="1" dirty="0" err="1">
                <a:solidFill>
                  <a:schemeClr val="accent3"/>
                </a:solidFill>
              </a:rPr>
              <a:t>vida</a:t>
            </a:r>
            <a:r>
              <a:rPr lang="en-US" sz="2800" b="1" dirty="0">
                <a:solidFill>
                  <a:schemeClr val="accent3"/>
                </a:solidFill>
              </a:rPr>
              <a:t>, </a:t>
            </a:r>
            <a:br>
              <a:rPr lang="en-US" sz="2800" b="1" dirty="0">
                <a:solidFill>
                  <a:schemeClr val="accent3"/>
                </a:solidFill>
              </a:rPr>
            </a:br>
            <a:r>
              <a:rPr lang="en-US" sz="2800" b="1" dirty="0" err="1">
                <a:solidFill>
                  <a:schemeClr val="accent3"/>
                </a:solidFill>
              </a:rPr>
              <a:t>transições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sociais</a:t>
            </a:r>
            <a:r>
              <a:rPr lang="en-US" sz="2800" b="1" dirty="0">
                <a:solidFill>
                  <a:schemeClr val="accent3"/>
                </a:solidFill>
              </a:rPr>
              <a:t> e </a:t>
            </a:r>
            <a:r>
              <a:rPr lang="en-US" sz="2800" b="1" dirty="0" err="1">
                <a:solidFill>
                  <a:schemeClr val="accent3"/>
                </a:solidFill>
              </a:rPr>
              <a:t>nutrição</a:t>
            </a:r>
            <a:br>
              <a:rPr lang="en-US" sz="2800" b="1" dirty="0">
                <a:solidFill>
                  <a:schemeClr val="accent3"/>
                </a:solidFill>
              </a:rPr>
            </a:br>
            <a:endParaRPr lang="en-US" sz="1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Content Placeholder 4" descr="avo e neta a menina das sardas 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5" b="8835"/>
          <a:stretch>
            <a:fillRect/>
          </a:stretch>
        </p:blipFill>
        <p:spPr>
          <a:xfrm>
            <a:off x="323528" y="1420480"/>
            <a:ext cx="8701328" cy="4392488"/>
          </a:xfrm>
        </p:spPr>
      </p:pic>
      <p:sp>
        <p:nvSpPr>
          <p:cNvPr id="7" name="Rectangle 6"/>
          <p:cNvSpPr/>
          <p:nvPr/>
        </p:nvSpPr>
        <p:spPr>
          <a:xfrm>
            <a:off x="923711" y="5949280"/>
            <a:ext cx="75009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600" b="1" dirty="0">
                <a:solidFill>
                  <a:prstClr val="black"/>
                </a:solidFill>
                <a:ea typeface="+mj-ea"/>
                <a:cs typeface="+mj-cs"/>
              </a:rPr>
              <a:t>Aula para HCV0124 - </a:t>
            </a:r>
            <a:r>
              <a:rPr lang="en-US" sz="1600" b="1" dirty="0" err="1">
                <a:solidFill>
                  <a:prstClr val="black"/>
                </a:solidFill>
                <a:ea typeface="+mj-ea"/>
                <a:cs typeface="+mj-cs"/>
              </a:rPr>
              <a:t>Saúde</a:t>
            </a:r>
            <a:r>
              <a:rPr lang="en-US" sz="1600" b="1" dirty="0">
                <a:solidFill>
                  <a:prstClr val="black"/>
                </a:solidFill>
                <a:ea typeface="+mj-ea"/>
                <a:cs typeface="+mj-cs"/>
              </a:rPr>
              <a:t> e </a:t>
            </a:r>
            <a:r>
              <a:rPr lang="en-US" sz="1600" b="1" dirty="0" err="1">
                <a:solidFill>
                  <a:prstClr val="black"/>
                </a:solidFill>
                <a:ea typeface="+mj-ea"/>
                <a:cs typeface="+mj-cs"/>
              </a:rPr>
              <a:t>Ciclos</a:t>
            </a:r>
            <a:r>
              <a:rPr lang="en-US" sz="1600" b="1" dirty="0">
                <a:solidFill>
                  <a:prstClr val="black"/>
                </a:solidFill>
                <a:ea typeface="+mj-ea"/>
                <a:cs typeface="+mj-cs"/>
              </a:rPr>
              <a:t> de Vida 1 </a:t>
            </a:r>
          </a:p>
          <a:p>
            <a:pPr algn="ctr">
              <a:spcBef>
                <a:spcPct val="0"/>
              </a:spcBef>
            </a:pPr>
            <a:r>
              <a:rPr lang="en-US" sz="1600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n-US" sz="1600" dirty="0"/>
              <a:t>Simone G. </a:t>
            </a:r>
            <a:r>
              <a:rPr lang="en-US" sz="1600" dirty="0" err="1"/>
              <a:t>Diniz</a:t>
            </a:r>
            <a:r>
              <a:rPr lang="en-US" sz="1600" dirty="0"/>
              <a:t> - </a:t>
            </a:r>
            <a:r>
              <a:rPr lang="en-US" sz="1600" dirty="0">
                <a:solidFill>
                  <a:prstClr val="black"/>
                </a:solidFill>
                <a:ea typeface="+mj-ea"/>
                <a:cs typeface="+mj-cs"/>
              </a:rPr>
              <a:t>Jefferson </a:t>
            </a:r>
            <a:r>
              <a:rPr lang="en-US" sz="1600" dirty="0" err="1">
                <a:solidFill>
                  <a:prstClr val="black"/>
                </a:solidFill>
                <a:ea typeface="+mj-ea"/>
                <a:cs typeface="+mj-cs"/>
              </a:rPr>
              <a:t>Drezzett</a:t>
            </a:r>
            <a:r>
              <a:rPr lang="en-US" sz="1600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endParaRPr lang="en-US" sz="1600" dirty="0"/>
          </a:p>
          <a:p>
            <a:pPr algn="ctr">
              <a:spcBef>
                <a:spcPct val="0"/>
              </a:spcBef>
            </a:pPr>
            <a:r>
              <a:rPr lang="en-US" sz="800" dirty="0" err="1"/>
              <a:t>inspirada</a:t>
            </a:r>
            <a:r>
              <a:rPr lang="en-US" sz="800" dirty="0"/>
              <a:t> </a:t>
            </a:r>
            <a:r>
              <a:rPr lang="en-US" sz="800" dirty="0" err="1"/>
              <a:t>em</a:t>
            </a:r>
            <a:r>
              <a:rPr lang="en-US" sz="800" dirty="0"/>
              <a:t> aulas e </a:t>
            </a:r>
            <a:r>
              <a:rPr lang="en-US" sz="800" dirty="0" err="1"/>
              <a:t>textos</a:t>
            </a:r>
            <a:r>
              <a:rPr lang="en-US" sz="800" dirty="0"/>
              <a:t> de AC Tanaka, JR Ayres e AA Fonseca, S </a:t>
            </a:r>
            <a:r>
              <a:rPr lang="en-US" sz="800" dirty="0" err="1"/>
              <a:t>Diniz</a:t>
            </a:r>
            <a:r>
              <a:rPr lang="en-US" sz="800" dirty="0"/>
              <a:t> e J </a:t>
            </a:r>
            <a:r>
              <a:rPr lang="en-US" sz="800" dirty="0" err="1"/>
              <a:t>Drezzet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098915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B898FB6-3D37-994A-BC45-9E036E3B6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10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56D2165-5DCF-DC4E-A480-B213EB7D9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548680"/>
            <a:ext cx="4978044" cy="562840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6CB2E1A-D77D-F943-9898-C5BFB08DB6EB}"/>
              </a:ext>
            </a:extLst>
          </p:cNvPr>
          <p:cNvSpPr txBox="1"/>
          <p:nvPr/>
        </p:nvSpPr>
        <p:spPr>
          <a:xfrm>
            <a:off x="6084168" y="2492896"/>
            <a:ext cx="25202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Pergunta:</a:t>
            </a:r>
          </a:p>
          <a:p>
            <a:r>
              <a:rPr lang="pt-BR" sz="2800" b="1" dirty="0">
                <a:solidFill>
                  <a:schemeClr val="accent5">
                    <a:lumMod val="50000"/>
                  </a:schemeClr>
                </a:solidFill>
              </a:rPr>
              <a:t>Por que as mulheres vivem mais do que os homens?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70ECBE3-11B8-D04C-9941-2705473560D1}"/>
              </a:ext>
            </a:extLst>
          </p:cNvPr>
          <p:cNvSpPr txBox="1"/>
          <p:nvPr/>
        </p:nvSpPr>
        <p:spPr>
          <a:xfrm>
            <a:off x="2123728" y="6381328"/>
            <a:ext cx="10230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/>
              <a:t>Foto sem crédito</a:t>
            </a:r>
          </a:p>
        </p:txBody>
      </p:sp>
    </p:spTree>
    <p:extLst>
      <p:ext uri="{BB962C8B-B14F-4D97-AF65-F5344CB8AC3E}">
        <p14:creationId xmlns:p14="http://schemas.microsoft.com/office/powerpoint/2010/main" val="3157197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FD7DC8B-FC80-EB41-BA06-2646F8E2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11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7BED078-3660-1E45-B0DC-92F3626C5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58" y="1152908"/>
            <a:ext cx="8272942" cy="4917309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FAB7753-B1B1-E245-AEEC-2302CA7140A6}"/>
              </a:ext>
            </a:extLst>
          </p:cNvPr>
          <p:cNvSpPr/>
          <p:nvPr/>
        </p:nvSpPr>
        <p:spPr>
          <a:xfrm>
            <a:off x="1475656" y="198801"/>
            <a:ext cx="67363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tx2"/>
                </a:solidFill>
              </a:rPr>
              <a:t>Por que as mulheres vivem mais do que os homens?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0C353A8-5081-0742-8088-D2FD04B7510C}"/>
              </a:ext>
            </a:extLst>
          </p:cNvPr>
          <p:cNvSpPr/>
          <p:nvPr/>
        </p:nvSpPr>
        <p:spPr>
          <a:xfrm>
            <a:off x="1907704" y="6258077"/>
            <a:ext cx="653447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>
                <a:solidFill>
                  <a:srgbClr val="000000"/>
                </a:solidFill>
                <a:latin typeface="Arial" panose="020B0604020202020204" pitchFamily="34" charset="0"/>
              </a:rPr>
              <a:t>Siviero, </a:t>
            </a:r>
            <a:r>
              <a:rPr lang="pt-BR" sz="900" dirty="0" err="1">
                <a:solidFill>
                  <a:srgbClr val="000000"/>
                </a:solidFill>
                <a:latin typeface="Arial" panose="020B0604020202020204" pitchFamily="34" charset="0"/>
              </a:rPr>
              <a:t>Pamila</a:t>
            </a:r>
            <a:r>
              <a:rPr lang="pt-BR" sz="900" dirty="0">
                <a:solidFill>
                  <a:srgbClr val="000000"/>
                </a:solidFill>
                <a:latin typeface="Arial" panose="020B0604020202020204" pitchFamily="34" charset="0"/>
              </a:rPr>
              <a:t> Cristina Lima, Souza, Larissa Gonçalves, &amp; Machado, Carla Jorge. (2019). Diferenciais de mortalidade por sexo no município de São Paulo em 2005 e 2016: contribuição dos grupos etários e das principais causas de óbito. </a:t>
            </a:r>
            <a:r>
              <a:rPr lang="pt-BR" sz="900" i="1" dirty="0">
                <a:solidFill>
                  <a:srgbClr val="000000"/>
                </a:solidFill>
                <a:latin typeface="Arial" panose="020B0604020202020204" pitchFamily="34" charset="0"/>
              </a:rPr>
              <a:t>Revista Brasileira de Estudos de População</a:t>
            </a:r>
            <a:r>
              <a:rPr lang="pt-BR" sz="900" dirty="0">
                <a:solidFill>
                  <a:srgbClr val="000000"/>
                </a:solidFill>
                <a:latin typeface="Arial" panose="020B0604020202020204" pitchFamily="34" charset="0"/>
              </a:rPr>
              <a:t>, </a:t>
            </a:r>
            <a:r>
              <a:rPr lang="pt-BR" sz="900" i="1" dirty="0">
                <a:solidFill>
                  <a:srgbClr val="000000"/>
                </a:solidFill>
                <a:latin typeface="Arial" panose="020B0604020202020204" pitchFamily="34" charset="0"/>
              </a:rPr>
              <a:t>36</a:t>
            </a:r>
            <a:r>
              <a:rPr lang="pt-BR" sz="900" dirty="0">
                <a:solidFill>
                  <a:srgbClr val="000000"/>
                </a:solidFill>
                <a:latin typeface="Arial" panose="020B0604020202020204" pitchFamily="34" charset="0"/>
              </a:rPr>
              <a:t>, e0099. </a:t>
            </a:r>
            <a:r>
              <a:rPr lang="pt-BR" sz="900" dirty="0" err="1">
                <a:solidFill>
                  <a:srgbClr val="000000"/>
                </a:solidFill>
                <a:latin typeface="Arial" panose="020B0604020202020204" pitchFamily="34" charset="0"/>
              </a:rPr>
              <a:t>Epub</a:t>
            </a:r>
            <a:r>
              <a:rPr lang="pt-BR" sz="9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sz="900" dirty="0" err="1">
                <a:solidFill>
                  <a:srgbClr val="000000"/>
                </a:solidFill>
                <a:latin typeface="Arial" panose="020B0604020202020204" pitchFamily="34" charset="0"/>
              </a:rPr>
              <a:t>December</a:t>
            </a:r>
            <a:r>
              <a:rPr lang="pt-BR" sz="900" dirty="0">
                <a:solidFill>
                  <a:srgbClr val="000000"/>
                </a:solidFill>
                <a:latin typeface="Arial" panose="020B0604020202020204" pitchFamily="34" charset="0"/>
              </a:rPr>
              <a:t> 02, 2019.</a:t>
            </a:r>
            <a:r>
              <a:rPr lang="pt-BR" sz="900" dirty="0">
                <a:solidFill>
                  <a:srgbClr val="555555"/>
                </a:solidFill>
                <a:latin typeface="Arial" panose="020B0604020202020204" pitchFamily="34" charset="0"/>
                <a:hlinkClick r:id="rId3"/>
              </a:rPr>
              <a:t>https://doi.org/10.20947/s0102-3098a0099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963641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9321922-F48F-F04E-B5BA-7E88A65C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12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871ADA4-0EF4-BB4D-9F53-06EA76440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28" y="548680"/>
            <a:ext cx="6995896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84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13</a:t>
            </a:fld>
            <a:endParaRPr lang="pt-BR"/>
          </a:p>
        </p:txBody>
      </p:sp>
      <p:pic>
        <p:nvPicPr>
          <p:cNvPr id="1026" name="Picture 2" descr="http://7bilhoes.files.wordpress.com/2011/12/imagem2.png?w=474&amp;h=26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669674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364088" y="4077072"/>
            <a:ext cx="312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Taxa de fecundidade no mundo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251520" y="260649"/>
            <a:ext cx="8496944" cy="853415"/>
            <a:chOff x="304800" y="1107071"/>
            <a:chExt cx="5293162" cy="1250039"/>
          </a:xfrm>
        </p:grpSpPr>
        <p:sp>
          <p:nvSpPr>
            <p:cNvPr id="10" name="Retângulo de cantos arredondados 9"/>
            <p:cNvSpPr/>
            <p:nvPr/>
          </p:nvSpPr>
          <p:spPr>
            <a:xfrm>
              <a:off x="304800" y="1107071"/>
              <a:ext cx="5293162" cy="1054737"/>
            </a:xfrm>
            <a:prstGeom prst="roundRect">
              <a:avLst/>
            </a:prstGeom>
            <a:solidFill>
              <a:srgbClr val="2EA26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tângulo 10"/>
            <p:cNvSpPr/>
            <p:nvPr/>
          </p:nvSpPr>
          <p:spPr>
            <a:xfrm>
              <a:off x="356288" y="1158558"/>
              <a:ext cx="5190186" cy="1198552"/>
            </a:xfrm>
            <a:prstGeom prst="rect">
              <a:avLst/>
            </a:prstGeom>
            <a:solidFill>
              <a:srgbClr val="A94169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/>
                <a:t>Transição </a:t>
              </a:r>
              <a:r>
                <a:rPr lang="pt-BR" sz="2800" kern="1200" dirty="0">
                  <a:solidFill>
                    <a:srgbClr val="FFFF00"/>
                  </a:solidFill>
                </a:rPr>
                <a:t>demográfica</a:t>
              </a:r>
              <a:r>
                <a:rPr lang="pt-BR" sz="2800" kern="1200" dirty="0"/>
                <a:t>, das relações de gênero, epidemiológica e nutricional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364089" y="4663495"/>
            <a:ext cx="31233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 </a:t>
            </a:r>
            <a:r>
              <a:rPr lang="en-US" sz="3200" dirty="0" err="1"/>
              <a:t>papel</a:t>
            </a:r>
            <a:r>
              <a:rPr lang="en-US" sz="3200" dirty="0"/>
              <a:t> da </a:t>
            </a:r>
            <a:r>
              <a:rPr lang="en-US" sz="3200" dirty="0" err="1"/>
              <a:t>urbanização</a:t>
            </a:r>
            <a:r>
              <a:rPr lang="en-US" sz="3200" dirty="0"/>
              <a:t> no </a:t>
            </a:r>
            <a:r>
              <a:rPr lang="en-US" sz="3200" dirty="0" err="1"/>
              <a:t>padrão</a:t>
            </a:r>
            <a:r>
              <a:rPr lang="en-US" sz="3200" dirty="0"/>
              <a:t> </a:t>
            </a:r>
            <a:r>
              <a:rPr lang="en-US" sz="3200" dirty="0" err="1"/>
              <a:t>alimentar</a:t>
            </a:r>
            <a:r>
              <a:rPr lang="en-US" sz="3200" dirty="0"/>
              <a:t>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206" y="4458003"/>
            <a:ext cx="4056315" cy="226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92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2"/>
          <p:cNvSpPr txBox="1">
            <a:spLocks noChangeArrowheads="1"/>
          </p:cNvSpPr>
          <p:nvPr/>
        </p:nvSpPr>
        <p:spPr bwMode="auto">
          <a:xfrm>
            <a:off x="1331640" y="549275"/>
            <a:ext cx="755994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chemeClr val="accent3"/>
                </a:solidFill>
              </a:rPr>
              <a:t>Queda</a:t>
            </a:r>
            <a:r>
              <a:rPr lang="en-US" sz="3200" b="1" dirty="0">
                <a:solidFill>
                  <a:schemeClr val="accent3"/>
                </a:solidFill>
              </a:rPr>
              <a:t> </a:t>
            </a:r>
            <a:r>
              <a:rPr lang="en-US" sz="3200" b="1" dirty="0" err="1">
                <a:solidFill>
                  <a:schemeClr val="accent3"/>
                </a:solidFill>
              </a:rPr>
              <a:t>acentuada</a:t>
            </a:r>
            <a:r>
              <a:rPr lang="en-US" sz="3200" b="1" dirty="0">
                <a:solidFill>
                  <a:schemeClr val="accent3"/>
                </a:solidFill>
              </a:rPr>
              <a:t> da taxa de </a:t>
            </a:r>
            <a:r>
              <a:rPr lang="en-US" sz="3200" b="1" dirty="0" err="1">
                <a:solidFill>
                  <a:schemeClr val="accent3"/>
                </a:solidFill>
              </a:rPr>
              <a:t>fecundidade</a:t>
            </a:r>
            <a:r>
              <a:rPr lang="en-US" sz="3200" b="1" dirty="0">
                <a:solidFill>
                  <a:schemeClr val="accent3"/>
                </a:solidFill>
              </a:rPr>
              <a:t> no </a:t>
            </a:r>
            <a:r>
              <a:rPr lang="en-US" sz="3200" b="1" dirty="0" err="1">
                <a:solidFill>
                  <a:schemeClr val="accent3"/>
                </a:solidFill>
              </a:rPr>
              <a:t>Brasil</a:t>
            </a:r>
            <a:r>
              <a:rPr lang="en-US" sz="3200" b="1" dirty="0">
                <a:solidFill>
                  <a:schemeClr val="accent3"/>
                </a:solidFill>
              </a:rPr>
              <a:t> </a:t>
            </a:r>
            <a:r>
              <a:rPr lang="en-US" sz="3200" b="1" dirty="0" err="1">
                <a:solidFill>
                  <a:schemeClr val="accent3"/>
                </a:solidFill>
              </a:rPr>
              <a:t>nas</a:t>
            </a:r>
            <a:r>
              <a:rPr lang="en-US" sz="3200" b="1" dirty="0">
                <a:solidFill>
                  <a:schemeClr val="accent3"/>
                </a:solidFill>
              </a:rPr>
              <a:t> </a:t>
            </a:r>
            <a:r>
              <a:rPr lang="en-US" sz="3200" b="1" dirty="0" err="1">
                <a:solidFill>
                  <a:schemeClr val="accent3"/>
                </a:solidFill>
              </a:rPr>
              <a:t>últimas</a:t>
            </a:r>
            <a:r>
              <a:rPr lang="en-US" sz="3200" b="1" dirty="0">
                <a:solidFill>
                  <a:schemeClr val="accent3"/>
                </a:solidFill>
              </a:rPr>
              <a:t> </a:t>
            </a:r>
            <a:r>
              <a:rPr lang="en-US" sz="3200" b="1" dirty="0" err="1">
                <a:solidFill>
                  <a:schemeClr val="accent3"/>
                </a:solidFill>
              </a:rPr>
              <a:t>décadas</a:t>
            </a:r>
            <a:r>
              <a:rPr lang="en-US" sz="3200" b="1" dirty="0">
                <a:solidFill>
                  <a:schemeClr val="accent3"/>
                </a:solidFill>
              </a:rPr>
              <a:t>, continua</a:t>
            </a:r>
          </a:p>
        </p:txBody>
      </p:sp>
      <p:sp>
        <p:nvSpPr>
          <p:cNvPr id="33794" name="TextBox 3"/>
          <p:cNvSpPr txBox="1">
            <a:spLocks noChangeArrowheads="1"/>
          </p:cNvSpPr>
          <p:nvPr/>
        </p:nvSpPr>
        <p:spPr bwMode="auto">
          <a:xfrm>
            <a:off x="491067" y="5805488"/>
            <a:ext cx="811318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F0000"/>
                </a:solidFill>
              </a:rPr>
              <a:t>O Que </a:t>
            </a:r>
            <a:r>
              <a:rPr lang="en-US" sz="1800" dirty="0" err="1">
                <a:solidFill>
                  <a:srgbClr val="FF0000"/>
                </a:solidFill>
              </a:rPr>
              <a:t>há</a:t>
            </a:r>
            <a:r>
              <a:rPr lang="en-US" sz="1800" dirty="0">
                <a:solidFill>
                  <a:srgbClr val="FF0000"/>
                </a:solidFill>
              </a:rPr>
              <a:t> de curioso </a:t>
            </a:r>
            <a:r>
              <a:rPr lang="en-US" sz="1800" dirty="0" err="1">
                <a:solidFill>
                  <a:srgbClr val="FF0000"/>
                </a:solidFill>
              </a:rPr>
              <a:t>neste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infográfico</a:t>
            </a:r>
            <a:r>
              <a:rPr lang="en-US" sz="1800" dirty="0">
                <a:solidFill>
                  <a:srgbClr val="FF0000"/>
                </a:solidFill>
              </a:rPr>
              <a:t>? </a:t>
            </a:r>
            <a:r>
              <a:rPr lang="en-US" sz="1800" dirty="0" err="1">
                <a:solidFill>
                  <a:srgbClr val="FF0000"/>
                </a:solidFill>
              </a:rPr>
              <a:t>Pense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em</a:t>
            </a:r>
            <a:r>
              <a:rPr lang="en-US" sz="1800" dirty="0">
                <a:solidFill>
                  <a:srgbClr val="FF0000"/>
                </a:solidFill>
              </a:rPr>
              <a:t> "</a:t>
            </a:r>
            <a:r>
              <a:rPr lang="en-US" sz="1800" dirty="0" err="1">
                <a:solidFill>
                  <a:srgbClr val="FF0000"/>
                </a:solidFill>
              </a:rPr>
              <a:t>família</a:t>
            </a:r>
            <a:r>
              <a:rPr lang="en-US" sz="1800" dirty="0">
                <a:solidFill>
                  <a:srgbClr val="FF0000"/>
                </a:solidFill>
              </a:rPr>
              <a:t>”</a:t>
            </a:r>
          </a:p>
          <a:p>
            <a:pPr algn="ctr" eaLnBrk="1" hangingPunct="1"/>
            <a:endParaRPr lang="en-US" sz="1800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n-US" sz="1800" dirty="0">
                <a:solidFill>
                  <a:srgbClr val="FF0000"/>
                </a:solidFill>
              </a:rPr>
              <a:t>O </a:t>
            </a:r>
            <a:r>
              <a:rPr lang="en-US" sz="1800" dirty="0" err="1">
                <a:solidFill>
                  <a:srgbClr val="FF0000"/>
                </a:solidFill>
              </a:rPr>
              <a:t>trabalho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doméstico</a:t>
            </a:r>
            <a:r>
              <a:rPr lang="en-US" sz="1800" dirty="0">
                <a:solidFill>
                  <a:srgbClr val="FF0000"/>
                </a:solidFill>
              </a:rPr>
              <a:t> e </a:t>
            </a:r>
            <a:r>
              <a:rPr lang="en-US" sz="1800" dirty="0" err="1">
                <a:solidFill>
                  <a:srgbClr val="FF0000"/>
                </a:solidFill>
              </a:rPr>
              <a:t>gênero</a:t>
            </a:r>
            <a:r>
              <a:rPr lang="en-US" sz="1800" dirty="0">
                <a:solidFill>
                  <a:srgbClr val="FF0000"/>
                </a:solidFill>
              </a:rPr>
              <a:t>: https://</a:t>
            </a:r>
            <a:r>
              <a:rPr lang="en-US" sz="1800" dirty="0" err="1">
                <a:solidFill>
                  <a:srgbClr val="FF0000"/>
                </a:solidFill>
              </a:rPr>
              <a:t>www.youtube.com</a:t>
            </a:r>
            <a:r>
              <a:rPr lang="en-US" sz="1800" dirty="0">
                <a:solidFill>
                  <a:srgbClr val="FF0000"/>
                </a:solidFill>
              </a:rPr>
              <a:t>/</a:t>
            </a:r>
            <a:r>
              <a:rPr lang="en-US" sz="1800" dirty="0" err="1">
                <a:solidFill>
                  <a:srgbClr val="FF0000"/>
                </a:solidFill>
              </a:rPr>
              <a:t>watch?v</a:t>
            </a:r>
            <a:r>
              <a:rPr lang="en-US" sz="1800" dirty="0">
                <a:solidFill>
                  <a:srgbClr val="FF0000"/>
                </a:solidFill>
              </a:rPr>
              <a:t>=eZtoWAWD16g</a:t>
            </a:r>
          </a:p>
        </p:txBody>
      </p:sp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822450"/>
            <a:ext cx="8101012" cy="398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314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AD2E66B-D640-F044-B600-A74C727E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15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BE101D7-503F-D94A-8F90-D0F58962F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332656"/>
            <a:ext cx="7607187" cy="629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28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5527824-E9F4-AE46-9B54-DB73FE650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16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1C762D3-1FE4-F848-9A6A-CDC9A246F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55" y="1484185"/>
            <a:ext cx="8470109" cy="525718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8B3DF3E-AA73-0942-99CA-16C8EC4FC57A}"/>
              </a:ext>
            </a:extLst>
          </p:cNvPr>
          <p:cNvSpPr txBox="1"/>
          <p:nvPr/>
        </p:nvSpPr>
        <p:spPr>
          <a:xfrm>
            <a:off x="1358024" y="277431"/>
            <a:ext cx="7274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accent3"/>
                </a:solidFill>
              </a:rPr>
              <a:t>A mudança na fecundidade foi desigual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C87E570-A3AA-4840-8518-3785CB934584}"/>
              </a:ext>
            </a:extLst>
          </p:cNvPr>
          <p:cNvSpPr txBox="1"/>
          <p:nvPr/>
        </p:nvSpPr>
        <p:spPr>
          <a:xfrm>
            <a:off x="1367695" y="976354"/>
            <a:ext cx="77859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solidFill>
                  <a:schemeClr val="accent3"/>
                </a:solidFill>
              </a:rPr>
              <a:t>Gonçalves, Guilherme Quaresma, Carvalho, José Alberto Magno de, Wong, Laura Lídia Rodríguez, &amp; Turra, Cássio Maldonado. (2019). </a:t>
            </a:r>
          </a:p>
          <a:p>
            <a:r>
              <a:rPr lang="pt-BR" sz="900" dirty="0">
                <a:solidFill>
                  <a:schemeClr val="accent3"/>
                </a:solidFill>
              </a:rPr>
              <a:t>A transição da fecundidade no Brasil ao longo do século XX – uma perspectiva regional. </a:t>
            </a:r>
            <a:r>
              <a:rPr lang="pt-BR" sz="900" i="1" dirty="0">
                <a:solidFill>
                  <a:schemeClr val="accent3"/>
                </a:solidFill>
              </a:rPr>
              <a:t>Revista Brasileira de Estudos de População</a:t>
            </a:r>
            <a:r>
              <a:rPr lang="pt-BR" sz="900" dirty="0">
                <a:solidFill>
                  <a:schemeClr val="accent3"/>
                </a:solidFill>
              </a:rPr>
              <a:t>, </a:t>
            </a:r>
          </a:p>
          <a:p>
            <a:r>
              <a:rPr lang="pt-BR" sz="900" i="1" dirty="0">
                <a:solidFill>
                  <a:schemeClr val="accent3"/>
                </a:solidFill>
              </a:rPr>
              <a:t>36</a:t>
            </a:r>
            <a:r>
              <a:rPr lang="pt-BR" sz="900" dirty="0">
                <a:solidFill>
                  <a:schemeClr val="accent3"/>
                </a:solidFill>
              </a:rPr>
              <a:t>, e0098. </a:t>
            </a:r>
            <a:r>
              <a:rPr lang="pt-BR" sz="900" dirty="0" err="1">
                <a:solidFill>
                  <a:schemeClr val="accent3"/>
                </a:solidFill>
              </a:rPr>
              <a:t>Epub</a:t>
            </a:r>
            <a:r>
              <a:rPr lang="pt-BR" sz="900" dirty="0">
                <a:solidFill>
                  <a:schemeClr val="accent3"/>
                </a:solidFill>
              </a:rPr>
              <a:t> </a:t>
            </a:r>
            <a:r>
              <a:rPr lang="pt-BR" sz="900" dirty="0" err="1">
                <a:solidFill>
                  <a:schemeClr val="accent3"/>
                </a:solidFill>
              </a:rPr>
              <a:t>March</a:t>
            </a:r>
            <a:r>
              <a:rPr lang="pt-BR" sz="900" dirty="0">
                <a:solidFill>
                  <a:schemeClr val="accent3"/>
                </a:solidFill>
              </a:rPr>
              <a:t> 02, 2019.</a:t>
            </a:r>
            <a:r>
              <a:rPr lang="pt-BR" sz="900" dirty="0">
                <a:hlinkClick r:id="rId3"/>
              </a:rPr>
              <a:t>https://doi.org/10.20947/s0102-3098a0098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4274488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FCBB64E-6DC1-8448-853C-F1B4F7E54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17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FF402BC-7296-5945-9504-E24567B9B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206" y="966525"/>
            <a:ext cx="7812360" cy="574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29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7E96CE9-D01F-FA44-87D5-343DFE155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18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639664C-233B-3348-8EF2-1AC745003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52" y="1484784"/>
            <a:ext cx="8459548" cy="517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91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19</a:t>
            </a:fld>
            <a:endParaRPr lang="pt-BR"/>
          </a:p>
        </p:txBody>
      </p:sp>
      <p:grpSp>
        <p:nvGrpSpPr>
          <p:cNvPr id="9" name="Grupo 8"/>
          <p:cNvGrpSpPr/>
          <p:nvPr/>
        </p:nvGrpSpPr>
        <p:grpSpPr>
          <a:xfrm>
            <a:off x="251520" y="283229"/>
            <a:ext cx="8496944" cy="870062"/>
            <a:chOff x="304800" y="1107071"/>
            <a:chExt cx="5293162" cy="1274423"/>
          </a:xfrm>
        </p:grpSpPr>
        <p:sp>
          <p:nvSpPr>
            <p:cNvPr id="10" name="Retângulo de cantos arredondados 9"/>
            <p:cNvSpPr/>
            <p:nvPr/>
          </p:nvSpPr>
          <p:spPr>
            <a:xfrm>
              <a:off x="304800" y="1107071"/>
              <a:ext cx="5293162" cy="1054737"/>
            </a:xfrm>
            <a:prstGeom prst="roundRect">
              <a:avLst/>
            </a:prstGeom>
            <a:solidFill>
              <a:srgbClr val="2EA26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tângulo 10"/>
            <p:cNvSpPr/>
            <p:nvPr/>
          </p:nvSpPr>
          <p:spPr>
            <a:xfrm>
              <a:off x="304800" y="1158558"/>
              <a:ext cx="5293162" cy="1222936"/>
            </a:xfrm>
            <a:prstGeom prst="rect">
              <a:avLst/>
            </a:prstGeom>
            <a:solidFill>
              <a:srgbClr val="A94169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/>
                <a:t>Transição </a:t>
              </a:r>
              <a:r>
                <a:rPr lang="pt-BR" sz="2800" kern="1200" dirty="0">
                  <a:solidFill>
                    <a:srgbClr val="FFFF00"/>
                  </a:solidFill>
                </a:rPr>
                <a:t>demográfica</a:t>
              </a:r>
              <a:r>
                <a:rPr lang="pt-BR" sz="2800" kern="1200" dirty="0"/>
                <a:t>, epidemiológica e nutricional </a:t>
              </a:r>
            </a:p>
          </p:txBody>
        </p:sp>
      </p:grpSp>
      <p:sp>
        <p:nvSpPr>
          <p:cNvPr id="12" name="CaixaDeTexto 11"/>
          <p:cNvSpPr txBox="1"/>
          <p:nvPr/>
        </p:nvSpPr>
        <p:spPr>
          <a:xfrm>
            <a:off x="179512" y="1622694"/>
            <a:ext cx="266429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 transição demográfica, de modo geral, começa com a </a:t>
            </a:r>
            <a:r>
              <a:rPr lang="pt-BR" b="1" dirty="0"/>
              <a:t>queda das taxas de mortalidade </a:t>
            </a:r>
            <a:r>
              <a:rPr lang="pt-BR" dirty="0"/>
              <a:t>e, depois de um certo tempo, prossegue com a </a:t>
            </a:r>
            <a:r>
              <a:rPr lang="pt-BR" b="1" dirty="0"/>
              <a:t>queda das taxas de natalidade</a:t>
            </a:r>
            <a:r>
              <a:rPr lang="pt-BR" dirty="0"/>
              <a:t>, que é resultado da </a:t>
            </a:r>
            <a:r>
              <a:rPr lang="pt-BR" b="1" dirty="0"/>
              <a:t>queda da taxa de fecundidade</a:t>
            </a:r>
            <a:r>
              <a:rPr lang="pt-BR" dirty="0"/>
              <a:t>, o que provoca uma forte mudança na </a:t>
            </a:r>
            <a:r>
              <a:rPr lang="pt-BR" b="1" dirty="0"/>
              <a:t>estrutura etária da pirâmide populacional</a:t>
            </a:r>
            <a:r>
              <a:rPr lang="pt-BR" dirty="0"/>
              <a:t>. (José Eustáquio Diniz Alves)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45EDBC5-CABC-B34A-9542-8F1C4365C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1268760"/>
            <a:ext cx="6164363" cy="566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40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2115B-B611-E64C-81A1-B36A7B94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306333"/>
            <a:ext cx="6589199" cy="1280890"/>
          </a:xfrm>
        </p:spPr>
        <p:txBody>
          <a:bodyPr>
            <a:normAutofit fontScale="90000"/>
          </a:bodyPr>
          <a:lstStyle/>
          <a:p>
            <a:r>
              <a:rPr lang="pt-BR" sz="3200" b="1" i="1" dirty="0"/>
              <a:t>Perguntas norteadoras:</a:t>
            </a:r>
            <a:br>
              <a:rPr lang="pt-BR" sz="3200" dirty="0"/>
            </a:br>
            <a:r>
              <a:rPr lang="pt-BR" sz="3200" i="1" u="sng" dirty="0"/>
              <a:t>Introdução aos ciclos de vida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D813B6-AFE0-8342-8C0A-2A1398D28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700807"/>
            <a:ext cx="8136904" cy="4850860"/>
          </a:xfrm>
        </p:spPr>
        <p:txBody>
          <a:bodyPr>
            <a:normAutofit/>
          </a:bodyPr>
          <a:lstStyle/>
          <a:p>
            <a:r>
              <a:rPr lang="pt-BR" b="1" i="1" dirty="0">
                <a:solidFill>
                  <a:schemeClr val="accent3"/>
                </a:solidFill>
              </a:rPr>
              <a:t>Defina ciclos de vida </a:t>
            </a:r>
            <a:r>
              <a:rPr lang="pt-BR" i="1" dirty="0"/>
              <a:t>e os desafios desta abordagem para a Saúde Pública e para as noções de prevenção e promoção da saúde</a:t>
            </a:r>
            <a:endParaRPr lang="pt-BR" b="1" i="1" dirty="0">
              <a:solidFill>
                <a:schemeClr val="accent3"/>
              </a:solidFill>
            </a:endParaRPr>
          </a:p>
          <a:p>
            <a:r>
              <a:rPr lang="pt-BR" i="1" dirty="0"/>
              <a:t>Descreva a taxa e </a:t>
            </a:r>
            <a:r>
              <a:rPr lang="pt-BR" b="1" i="1" dirty="0">
                <a:solidFill>
                  <a:schemeClr val="accent3"/>
                </a:solidFill>
              </a:rPr>
              <a:t>tendências atuais da fecundidade </a:t>
            </a:r>
            <a:r>
              <a:rPr lang="pt-BR" i="1" dirty="0"/>
              <a:t>no país, e os fatores associados à queda da fecundidade.</a:t>
            </a:r>
            <a:endParaRPr lang="pt-BR" dirty="0"/>
          </a:p>
          <a:p>
            <a:r>
              <a:rPr lang="pt-BR" i="1" dirty="0"/>
              <a:t>Porque as </a:t>
            </a:r>
            <a:r>
              <a:rPr lang="pt-BR" b="1" i="1" dirty="0">
                <a:solidFill>
                  <a:schemeClr val="accent3"/>
                </a:solidFill>
              </a:rPr>
              <a:t>mulheres vivem mais </a:t>
            </a:r>
            <a:r>
              <a:rPr lang="pt-BR" i="1" dirty="0"/>
              <a:t>do que os homens?</a:t>
            </a:r>
          </a:p>
          <a:p>
            <a:r>
              <a:rPr lang="pt-BR" i="1" dirty="0"/>
              <a:t>Descreva como as </a:t>
            </a:r>
            <a:r>
              <a:rPr lang="pt-BR" b="1" i="1" dirty="0">
                <a:solidFill>
                  <a:schemeClr val="accent3"/>
                </a:solidFill>
              </a:rPr>
              <a:t>mudanças nas relações sociais </a:t>
            </a:r>
            <a:r>
              <a:rPr lang="pt-BR" i="1" dirty="0"/>
              <a:t>de gênero e nas desigualdades sociais como raça/etnia, origem geográfica e outras impactam as </a:t>
            </a:r>
            <a:r>
              <a:rPr lang="pt-BR" b="1" i="1" dirty="0">
                <a:solidFill>
                  <a:schemeClr val="accent3"/>
                </a:solidFill>
              </a:rPr>
              <a:t>transições </a:t>
            </a:r>
            <a:r>
              <a:rPr lang="pt-BR" i="1" dirty="0"/>
              <a:t>epidemiológica, nutricional e demográfica, e quais as suas implicações para a Saúde Pública</a:t>
            </a:r>
            <a:endParaRPr lang="pt-BR" dirty="0"/>
          </a:p>
          <a:p>
            <a:r>
              <a:rPr lang="pt-BR" i="1" dirty="0"/>
              <a:t>Como </a:t>
            </a:r>
            <a:r>
              <a:rPr lang="pt-BR" b="1" i="1" dirty="0">
                <a:solidFill>
                  <a:schemeClr val="accent3"/>
                </a:solidFill>
              </a:rPr>
              <a:t>políticas públicas podem contribuir para reduzir as desigualdades </a:t>
            </a:r>
            <a:r>
              <a:rPr lang="pt-BR" i="1" dirty="0"/>
              <a:t>de gênero, raça/etnia e geração na conciliação entre trabalho produtivo / remunerado e as responsabilidades familiares (</a:t>
            </a:r>
            <a:r>
              <a:rPr lang="pt-BR" b="1" i="1" dirty="0">
                <a:solidFill>
                  <a:schemeClr val="accent3">
                    <a:lumMod val="75000"/>
                  </a:schemeClr>
                </a:solidFill>
              </a:rPr>
              <a:t>trabalho </a:t>
            </a:r>
            <a:r>
              <a:rPr lang="pt-BR" b="1" i="1" dirty="0" err="1">
                <a:solidFill>
                  <a:schemeClr val="accent3">
                    <a:lumMod val="75000"/>
                  </a:schemeClr>
                </a:solidFill>
              </a:rPr>
              <a:t>desmonetarizado</a:t>
            </a:r>
            <a:r>
              <a:rPr lang="pt-BR" b="1" i="1" dirty="0">
                <a:solidFill>
                  <a:schemeClr val="accent3">
                    <a:lumMod val="75000"/>
                  </a:schemeClr>
                </a:solidFill>
              </a:rPr>
              <a:t> do cuidado</a:t>
            </a:r>
            <a:r>
              <a:rPr lang="pt-BR" i="1" dirty="0"/>
              <a:t>)?</a:t>
            </a:r>
            <a:endParaRPr lang="pt-BR" dirty="0"/>
          </a:p>
          <a:p>
            <a:r>
              <a:rPr lang="pt-BR" i="1" dirty="0">
                <a:solidFill>
                  <a:schemeClr val="tx1"/>
                </a:solidFill>
              </a:rPr>
              <a:t>Defina</a:t>
            </a:r>
            <a:r>
              <a:rPr lang="pt-BR" i="1" dirty="0">
                <a:solidFill>
                  <a:schemeClr val="accent3"/>
                </a:solidFill>
              </a:rPr>
              <a:t> </a:t>
            </a:r>
            <a:r>
              <a:rPr lang="pt-BR" b="1" i="1" dirty="0">
                <a:solidFill>
                  <a:schemeClr val="accent3"/>
                </a:solidFill>
              </a:rPr>
              <a:t>risco e vulnerabilidade</a:t>
            </a:r>
            <a:r>
              <a:rPr lang="pt-BR" i="1" dirty="0">
                <a:solidFill>
                  <a:schemeClr val="accent3"/>
                </a:solidFill>
              </a:rPr>
              <a:t>, </a:t>
            </a:r>
            <a:r>
              <a:rPr lang="pt-BR" i="1" dirty="0">
                <a:solidFill>
                  <a:schemeClr val="tx1"/>
                </a:solidFill>
              </a:rPr>
              <a:t>aplicando os conceitos para o caso do sobrepeso e da obesidade.</a:t>
            </a:r>
            <a:endParaRPr lang="pt-BR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pt-BR" i="1" dirty="0"/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DAB2E4D-40AC-7F4E-B4D0-3EA5F02AE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9415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47B9064-E2BD-ED41-B684-862BBDA24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20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5647211-BB75-064A-982E-4AB1B5E5B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943705"/>
            <a:ext cx="7776864" cy="575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54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381000" y="6186488"/>
            <a:ext cx="7594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pt-BR" sz="1800">
                <a:latin typeface="Garamond" charset="0"/>
              </a:rPr>
              <a:t>Fonte: Censos Demográficos de 1970, 1980, 1991 e 2000 e PNAD-2007, do IBGE </a:t>
            </a:r>
          </a:p>
        </p:txBody>
      </p:sp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1512168" y="304800"/>
            <a:ext cx="7308304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pt-BR" sz="2600" dirty="0">
                <a:solidFill>
                  <a:schemeClr val="accent3"/>
                </a:solidFill>
                <a:latin typeface="Garamond" charset="0"/>
              </a:rPr>
              <a:t>Redução do hiato de gênero no mercado de trabalho</a:t>
            </a:r>
          </a:p>
          <a:p>
            <a:pPr algn="ctr" eaLnBrk="1" hangingPunct="1"/>
            <a:r>
              <a:rPr lang="pt-BR" sz="2600" dirty="0">
                <a:solidFill>
                  <a:schemeClr val="accent3"/>
                </a:solidFill>
                <a:latin typeface="Garamond" charset="0"/>
              </a:rPr>
              <a:t>Taxa de participação na PEA por sexo e grupos etários</a:t>
            </a:r>
            <a:r>
              <a:rPr lang="pt-BR" sz="2800" dirty="0">
                <a:solidFill>
                  <a:schemeClr val="accent3"/>
                </a:solidFill>
                <a:latin typeface="Garamond" charset="0"/>
              </a:rPr>
              <a:t>, </a:t>
            </a:r>
          </a:p>
          <a:p>
            <a:pPr algn="ctr" eaLnBrk="1" hangingPunct="1"/>
            <a:r>
              <a:rPr lang="pt-BR" sz="2800" dirty="0">
                <a:solidFill>
                  <a:schemeClr val="accent3"/>
                </a:solidFill>
                <a:latin typeface="Garamond" charset="0"/>
              </a:rPr>
              <a:t>Brasil: 1950-2010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E1C918B-233A-C841-BB61-C48D7845F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46120"/>
            <a:ext cx="8439472" cy="424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67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5F98EFD8-F630-CE40-AD53-FF70A8E61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22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3781656-6054-CA45-9A7B-95F30594E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24" y="1568851"/>
            <a:ext cx="7740352" cy="403057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ECAC230-DE46-DF42-8599-EA16ADB5FF66}"/>
              </a:ext>
            </a:extLst>
          </p:cNvPr>
          <p:cNvSpPr txBox="1"/>
          <p:nvPr/>
        </p:nvSpPr>
        <p:spPr>
          <a:xfrm>
            <a:off x="575556" y="829870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Taxas de Atividades Específicas masculinas, Brasil: 1950-2010</a:t>
            </a:r>
            <a:r>
              <a:rPr lang="pt-B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</a:t>
            </a:r>
            <a:r>
              <a:rPr lang="pt-BR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Fonte: Censos demográficos do IBGE.</a:t>
            </a:r>
          </a:p>
        </p:txBody>
      </p:sp>
    </p:spTree>
    <p:extLst>
      <p:ext uri="{BB962C8B-B14F-4D97-AF65-F5344CB8AC3E}">
        <p14:creationId xmlns:p14="http://schemas.microsoft.com/office/powerpoint/2010/main" val="3557185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FB5B388-2AEE-3940-9399-874A0BE07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23</a:t>
            </a:fld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282FFB0-2F04-6049-BC62-D403E5A51674}"/>
              </a:ext>
            </a:extLst>
          </p:cNvPr>
          <p:cNvSpPr/>
          <p:nvPr/>
        </p:nvSpPr>
        <p:spPr>
          <a:xfrm>
            <a:off x="539552" y="1036276"/>
            <a:ext cx="7632848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Taxas de Atividades Específicas femininas, Brasil: 1950-2010</a:t>
            </a:r>
            <a:r>
              <a:rPr lang="pt-B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</a:t>
            </a:r>
            <a:r>
              <a:rPr lang="pt-BR" sz="11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Fonte: Censos demográficos do IBGE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C636A77-CFF5-3847-BAEA-E9BC19068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734588"/>
            <a:ext cx="8149198" cy="447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11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24</a:t>
            </a:fld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41119" y="5158146"/>
            <a:ext cx="84319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“</a:t>
            </a:r>
            <a:r>
              <a:rPr lang="pt-BR" sz="2400" b="1" dirty="0"/>
              <a:t>Transição  epidemiológica</a:t>
            </a:r>
            <a:r>
              <a:rPr lang="pt-BR" sz="2400" dirty="0"/>
              <a:t>”, pode ser definida como a mudanças no perfil das causas de morte. Em outros períodos históricos, imperava os óbitos causados pelas doenças infecciosas e parasitárias e pelas guerra. </a:t>
            </a:r>
          </a:p>
        </p:txBody>
      </p:sp>
      <p:sp>
        <p:nvSpPr>
          <p:cNvPr id="9" name="Retângulo 8"/>
          <p:cNvSpPr/>
          <p:nvPr/>
        </p:nvSpPr>
        <p:spPr>
          <a:xfrm>
            <a:off x="441476" y="130194"/>
            <a:ext cx="8331640" cy="64977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1290" tIns="0" rIns="161290" bIns="0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b="1" kern="1200" dirty="0">
                <a:solidFill>
                  <a:schemeClr val="tx1"/>
                </a:solidFill>
              </a:rPr>
              <a:t>Transição demográfica, epidemiológica e nutricional </a:t>
            </a:r>
          </a:p>
        </p:txBody>
      </p:sp>
      <p:pic>
        <p:nvPicPr>
          <p:cNvPr id="2" name="Picture 2" descr="Como a Igreja Católica fundou os hospitais mais antigos do mundo, uma  tradição que continua até hoje">
            <a:extLst>
              <a:ext uri="{FF2B5EF4-FFF2-40B4-BE49-F238E27FC236}">
                <a16:creationId xmlns:a16="http://schemas.microsoft.com/office/drawing/2014/main" id="{801BDFBC-1643-894E-86CA-5FB3319F7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87" y="1340768"/>
            <a:ext cx="7327225" cy="366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111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1676400" y="2514600"/>
            <a:ext cx="6019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latin typeface="Arial" charset="0"/>
            </a:endParaRPr>
          </a:p>
        </p:txBody>
      </p:sp>
      <p:sp>
        <p:nvSpPr>
          <p:cNvPr id="2053" name="Text Box 10"/>
          <p:cNvSpPr txBox="1">
            <a:spLocks noChangeArrowheads="1"/>
          </p:cNvSpPr>
          <p:nvPr/>
        </p:nvSpPr>
        <p:spPr bwMode="auto">
          <a:xfrm>
            <a:off x="1187450" y="1458913"/>
            <a:ext cx="7240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pt-BR" b="1" dirty="0">
                <a:solidFill>
                  <a:srgbClr val="800000"/>
                </a:solidFill>
                <a:latin typeface="Arial" charset="0"/>
              </a:rPr>
              <a:t>Mortalidade Proporcional no Brasil, 1930 - 2005</a:t>
            </a:r>
          </a:p>
        </p:txBody>
      </p:sp>
      <p:sp>
        <p:nvSpPr>
          <p:cNvPr id="2054" name="Text Box 8"/>
          <p:cNvSpPr txBox="1">
            <a:spLocks noChangeArrowheads="1"/>
          </p:cNvSpPr>
          <p:nvPr/>
        </p:nvSpPr>
        <p:spPr bwMode="auto">
          <a:xfrm>
            <a:off x="5148263" y="60325"/>
            <a:ext cx="3957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 dirty="0">
                <a:solidFill>
                  <a:srgbClr val="800000"/>
                </a:solidFill>
                <a:latin typeface="Arial" charset="0"/>
              </a:rPr>
              <a:t>Transição Epidemiológica</a:t>
            </a:r>
            <a:endParaRPr lang="pt-BR" dirty="0">
              <a:solidFill>
                <a:srgbClr val="800000"/>
              </a:solidFill>
              <a:latin typeface="Arial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65" y="1124744"/>
            <a:ext cx="8523819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8643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3EEC67-17F3-B74E-9153-BBFB05B9F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566682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rgbClr val="800000"/>
                </a:solidFill>
                <a:latin typeface="Arial" charset="0"/>
              </a:rPr>
              <a:t>Transição Epidemiológica</a:t>
            </a:r>
            <a:endParaRPr lang="pt-BR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9B273C99-E872-ED45-908E-2C62CD1C9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26</a:t>
            </a:fld>
            <a:endParaRPr lang="pt-BR"/>
          </a:p>
        </p:txBody>
      </p:sp>
      <p:pic>
        <p:nvPicPr>
          <p:cNvPr id="3074" name="Picture 2" descr="1 Study on the Coverage of Chronic Diseases in Social and Health Protection  Systems: A Comparative Analysis of Trends in Developed Countries and in  the. - ppt download">
            <a:extLst>
              <a:ext uri="{FF2B5EF4-FFF2-40B4-BE49-F238E27FC236}">
                <a16:creationId xmlns:a16="http://schemas.microsoft.com/office/drawing/2014/main" id="{3A4AC445-F409-FF4D-BFF5-DA1FC68FB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90792"/>
            <a:ext cx="8911412" cy="533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8919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508104" y="1279455"/>
            <a:ext cx="338437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Definição</a:t>
            </a:r>
            <a:r>
              <a:rPr lang="pt-BR" sz="2200" dirty="0"/>
              <a:t>:  É um processo de mudança do padrão alimentar e hábitos de vida que, somado a outros fatores socioambientais, resulta numa mudança da epidemiologia dos problemas nutricionais da população.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92846" y="5221061"/>
            <a:ext cx="8414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/>
              <a:t>Essas mudanças vem acompanhando, embora não obrigatoriamente de maneira simultânea, as Transições Demográfica   e Epidemiológica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251520" y="260649"/>
            <a:ext cx="8496944" cy="720080"/>
            <a:chOff x="304800" y="1107071"/>
            <a:chExt cx="5293162" cy="1054737"/>
          </a:xfrm>
        </p:grpSpPr>
        <p:sp>
          <p:nvSpPr>
            <p:cNvPr id="7" name="Retângulo de cantos arredondados 6"/>
            <p:cNvSpPr/>
            <p:nvPr/>
          </p:nvSpPr>
          <p:spPr>
            <a:xfrm>
              <a:off x="304800" y="1107071"/>
              <a:ext cx="5293162" cy="1054737"/>
            </a:xfrm>
            <a:prstGeom prst="roundRect">
              <a:avLst/>
            </a:prstGeom>
            <a:solidFill>
              <a:srgbClr val="2EA26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tângulo 7"/>
            <p:cNvSpPr/>
            <p:nvPr/>
          </p:nvSpPr>
          <p:spPr>
            <a:xfrm>
              <a:off x="356288" y="1158559"/>
              <a:ext cx="5190186" cy="9517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/>
                <a:t>Transição </a:t>
              </a:r>
              <a:r>
                <a:rPr lang="pt-BR" sz="2800" kern="1200" dirty="0">
                  <a:solidFill>
                    <a:schemeClr val="bg1"/>
                  </a:solidFill>
                </a:rPr>
                <a:t>demográfica</a:t>
              </a:r>
              <a:r>
                <a:rPr lang="pt-BR" sz="2800" kern="1200" dirty="0"/>
                <a:t>, </a:t>
              </a:r>
              <a:r>
                <a:rPr lang="pt-BR" sz="2800" kern="1200" dirty="0">
                  <a:solidFill>
                    <a:schemeClr val="bg1"/>
                  </a:solidFill>
                </a:rPr>
                <a:t>epidemiológica</a:t>
              </a:r>
              <a:r>
                <a:rPr lang="pt-BR" sz="2800" kern="1200" dirty="0"/>
                <a:t> e </a:t>
              </a:r>
              <a:r>
                <a:rPr lang="pt-BR" sz="2800" kern="1200" dirty="0">
                  <a:solidFill>
                    <a:srgbClr val="FFFF00"/>
                  </a:solidFill>
                </a:rPr>
                <a:t>nutricional</a:t>
              </a:r>
              <a:r>
                <a:rPr lang="pt-BR" sz="2800" kern="1200" dirty="0"/>
                <a:t> </a:t>
              </a:r>
            </a:p>
          </p:txBody>
        </p:sp>
      </p:grp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135383"/>
            <a:ext cx="4968553" cy="392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14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65F346-F97D-AB49-8F71-B9BAA56F1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9951" y="272093"/>
            <a:ext cx="6589199" cy="1280890"/>
          </a:xfrm>
        </p:spPr>
        <p:txBody>
          <a:bodyPr/>
          <a:lstStyle/>
          <a:p>
            <a:pPr algn="ctr"/>
            <a:r>
              <a:rPr lang="pt-BR" b="1" dirty="0"/>
              <a:t>Transição demográfica, nutricional e epidemiológica</a:t>
            </a:r>
            <a:endParaRPr lang="pt-BR" dirty="0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5A216B1D-0A01-D748-B8E3-C69F99868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28800"/>
            <a:ext cx="7539558" cy="4942319"/>
          </a:xfr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9F22A59-7704-9445-8D6B-E86651CAF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4012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29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8CB534E-58C1-B840-BE8D-F4C596FE0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680" y="126996"/>
            <a:ext cx="7436799" cy="660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6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835696" y="1700808"/>
            <a:ext cx="669674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600" dirty="0">
                <a:solidFill>
                  <a:schemeClr val="accent3"/>
                </a:solidFill>
                <a:effectLst/>
              </a:rPr>
              <a:t>Ciclo de vida (também chamado curso </a:t>
            </a:r>
            <a:r>
              <a:rPr lang="pt-BR" sz="2600">
                <a:solidFill>
                  <a:schemeClr val="accent3"/>
                </a:solidFill>
                <a:effectLst/>
              </a:rPr>
              <a:t>de vida) </a:t>
            </a:r>
            <a:r>
              <a:rPr lang="pt-BR" sz="2600">
                <a:solidFill>
                  <a:schemeClr val="accent3"/>
                </a:solidFill>
              </a:rPr>
              <a:t>c</a:t>
            </a:r>
            <a:r>
              <a:rPr lang="pt-BR" sz="2600">
                <a:solidFill>
                  <a:schemeClr val="accent3"/>
                </a:solidFill>
                <a:effectLst/>
              </a:rPr>
              <a:t>ompreende </a:t>
            </a:r>
            <a:r>
              <a:rPr lang="pt-BR" sz="2600" dirty="0">
                <a:solidFill>
                  <a:schemeClr val="accent3"/>
                </a:solidFill>
                <a:effectLst/>
              </a:rPr>
              <a:t>o </a:t>
            </a:r>
            <a:r>
              <a:rPr lang="pt-BR" sz="2600" b="1" dirty="0">
                <a:solidFill>
                  <a:schemeClr val="accent3"/>
                </a:solidFill>
                <a:effectLst/>
              </a:rPr>
              <a:t>processo de transformação do ser humano </a:t>
            </a:r>
            <a:r>
              <a:rPr lang="pt-BR" sz="2600" dirty="0">
                <a:solidFill>
                  <a:schemeClr val="accent3"/>
                </a:solidFill>
                <a:effectLst/>
              </a:rPr>
              <a:t>desde seu início até o fim da vida que pode ser subdividido em ciclos específicos.</a:t>
            </a:r>
          </a:p>
          <a:p>
            <a:pPr algn="just"/>
            <a:endParaRPr lang="pt-BR" sz="2600" dirty="0">
              <a:solidFill>
                <a:schemeClr val="accent3"/>
              </a:solidFill>
            </a:endParaRPr>
          </a:p>
          <a:p>
            <a:pPr algn="just"/>
            <a:r>
              <a:rPr lang="pt-BR" sz="2600" dirty="0">
                <a:solidFill>
                  <a:schemeClr val="accent3"/>
                </a:solidFill>
              </a:rPr>
              <a:t>Esses ciclos são as expressões das </a:t>
            </a:r>
            <a:r>
              <a:rPr lang="pt-BR" sz="2600" b="1" dirty="0">
                <a:solidFill>
                  <a:schemeClr val="accent3"/>
                </a:solidFill>
                <a:effectLst/>
              </a:rPr>
              <a:t>interações </a:t>
            </a:r>
            <a:r>
              <a:rPr lang="pt-BR" sz="2600" b="1" dirty="0">
                <a:solidFill>
                  <a:schemeClr val="accent3"/>
                </a:solidFill>
              </a:rPr>
              <a:t>do biológico com o </a:t>
            </a:r>
            <a:r>
              <a:rPr lang="pt-BR" sz="2600" b="1" dirty="0" err="1">
                <a:solidFill>
                  <a:schemeClr val="accent3"/>
                </a:solidFill>
                <a:effectLst/>
              </a:rPr>
              <a:t>sócio-ambiental</a:t>
            </a:r>
            <a:r>
              <a:rPr lang="pt-BR" sz="2600" dirty="0">
                <a:solidFill>
                  <a:schemeClr val="accent3"/>
                </a:solidFill>
              </a:rPr>
              <a:t>, interações essas que</a:t>
            </a:r>
            <a:r>
              <a:rPr lang="pt-BR" sz="2600" dirty="0">
                <a:solidFill>
                  <a:schemeClr val="accent3"/>
                </a:solidFill>
                <a:effectLst/>
              </a:rPr>
              <a:t> condicionam o processo saúde e doença. </a:t>
            </a:r>
            <a:endParaRPr lang="pt-BR" sz="2600" dirty="0">
              <a:solidFill>
                <a:schemeClr val="accent3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995936" y="701988"/>
            <a:ext cx="3528392" cy="8309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11560" y="748154"/>
            <a:ext cx="1785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 DE VIDA - I</a:t>
            </a:r>
          </a:p>
        </p:txBody>
      </p:sp>
    </p:spTree>
    <p:extLst>
      <p:ext uri="{BB962C8B-B14F-4D97-AF65-F5344CB8AC3E}">
        <p14:creationId xmlns:p14="http://schemas.microsoft.com/office/powerpoint/2010/main" val="3366307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5BDDD7E-79BD-C941-A048-CA8B1850B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30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E1C6E29-F367-8B4E-A018-11291C83A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19" y="620689"/>
            <a:ext cx="7300715" cy="553358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0F4BF768-E585-5A41-B68C-FF8930FC7706}"/>
              </a:ext>
            </a:extLst>
          </p:cNvPr>
          <p:cNvSpPr/>
          <p:nvPr/>
        </p:nvSpPr>
        <p:spPr>
          <a:xfrm>
            <a:off x="179512" y="6355625"/>
            <a:ext cx="87849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727272"/>
                </a:solidFill>
                <a:latin typeface="Open Sans"/>
              </a:rPr>
              <a:t>“</a:t>
            </a:r>
            <a:r>
              <a:rPr lang="pt-BR" sz="1600" dirty="0">
                <a:solidFill>
                  <a:schemeClr val="accent3"/>
                </a:solidFill>
                <a:latin typeface="Open Sans"/>
              </a:rPr>
              <a:t>Vigilância de Fatores de Risco e Proteção para Doenças Crônicas por Inquérito Telefônico” (</a:t>
            </a:r>
            <a:r>
              <a:rPr lang="pt-BR" sz="1600" dirty="0" err="1">
                <a:solidFill>
                  <a:schemeClr val="accent3"/>
                </a:solidFill>
                <a:latin typeface="Open Sans"/>
              </a:rPr>
              <a:t>Vigitel</a:t>
            </a:r>
            <a:r>
              <a:rPr lang="pt-BR" sz="1600" dirty="0">
                <a:solidFill>
                  <a:schemeClr val="accent3"/>
                </a:solidFill>
                <a:latin typeface="Open Sans"/>
              </a:rPr>
              <a:t>) 2019</a:t>
            </a:r>
            <a:endParaRPr lang="pt-BR" sz="16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729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0EB18A-D575-8A4E-9E62-D0A775340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147337"/>
            <a:ext cx="6842720" cy="1200281"/>
          </a:xfrm>
        </p:spPr>
        <p:txBody>
          <a:bodyPr>
            <a:normAutofit/>
          </a:bodyPr>
          <a:lstStyle/>
          <a:p>
            <a:pPr algn="r"/>
            <a:r>
              <a:rPr lang="pt-BR" b="1" dirty="0" err="1"/>
              <a:t>Vigitel</a:t>
            </a:r>
            <a:r>
              <a:rPr lang="pt-BR" b="1" dirty="0"/>
              <a:t> 2021 (2022): impacto dos </a:t>
            </a:r>
            <a:r>
              <a:rPr lang="pt-BR" b="1" dirty="0" err="1"/>
              <a:t>ultraprocessados</a:t>
            </a:r>
            <a:endParaRPr lang="pt-BR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EFEEC4-EFBD-1746-8D6C-ACC758F95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1FE71EA-C8D5-964B-8AD3-08ECA36A4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31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D721158-7691-E44B-9635-CB8D602F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00" y="1376854"/>
            <a:ext cx="8458472" cy="532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34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32</a:t>
            </a:fld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334172" y="1090765"/>
            <a:ext cx="84142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Quanto aos hábitos de vida, a principal mudança é no sentido de um maior sedentarismo por redução de atividade física tanto no trabalho quanto nas atividades de lazer. 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251520" y="260649"/>
            <a:ext cx="8496944" cy="720080"/>
            <a:chOff x="304800" y="1107071"/>
            <a:chExt cx="5293162" cy="1054737"/>
          </a:xfrm>
        </p:grpSpPr>
        <p:sp>
          <p:nvSpPr>
            <p:cNvPr id="6" name="Retângulo de cantos arredondados 5"/>
            <p:cNvSpPr/>
            <p:nvPr/>
          </p:nvSpPr>
          <p:spPr>
            <a:xfrm>
              <a:off x="304800" y="1107071"/>
              <a:ext cx="5293162" cy="1054737"/>
            </a:xfrm>
            <a:prstGeom prst="roundRect">
              <a:avLst/>
            </a:prstGeom>
            <a:solidFill>
              <a:srgbClr val="2EA26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tângulo 6"/>
            <p:cNvSpPr/>
            <p:nvPr/>
          </p:nvSpPr>
          <p:spPr>
            <a:xfrm>
              <a:off x="356288" y="1158559"/>
              <a:ext cx="5190186" cy="9517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/>
                <a:t>Transição </a:t>
              </a:r>
              <a:r>
                <a:rPr lang="pt-BR" sz="2800" kern="1200" dirty="0">
                  <a:solidFill>
                    <a:schemeClr val="bg1"/>
                  </a:solidFill>
                </a:rPr>
                <a:t>demográfica</a:t>
              </a:r>
              <a:r>
                <a:rPr lang="pt-BR" sz="2800" kern="1200" dirty="0"/>
                <a:t>, </a:t>
              </a:r>
              <a:r>
                <a:rPr lang="pt-BR" sz="2800" kern="1200" dirty="0">
                  <a:solidFill>
                    <a:schemeClr val="bg1"/>
                  </a:solidFill>
                </a:rPr>
                <a:t>epidemiológica</a:t>
              </a:r>
              <a:r>
                <a:rPr lang="pt-BR" sz="2800" kern="1200" dirty="0"/>
                <a:t> e </a:t>
              </a:r>
              <a:r>
                <a:rPr lang="pt-BR" sz="2800" kern="1200" dirty="0">
                  <a:solidFill>
                    <a:srgbClr val="FFFF00"/>
                  </a:solidFill>
                </a:rPr>
                <a:t>nutricional</a:t>
              </a:r>
              <a:r>
                <a:rPr lang="pt-BR" sz="2800" kern="1200" dirty="0"/>
                <a:t> </a:t>
              </a:r>
            </a:p>
          </p:txBody>
        </p:sp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28" y="2636912"/>
            <a:ext cx="7945056" cy="363738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7613898-9E81-1D4E-851F-453A3F132D36}"/>
              </a:ext>
            </a:extLst>
          </p:cNvPr>
          <p:cNvSpPr txBox="1"/>
          <p:nvPr/>
        </p:nvSpPr>
        <p:spPr>
          <a:xfrm>
            <a:off x="2843808" y="2186252"/>
            <a:ext cx="5062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</a:rPr>
              <a:t>Sedentarismo na pandemia</a:t>
            </a:r>
          </a:p>
        </p:txBody>
      </p:sp>
    </p:spTree>
    <p:extLst>
      <p:ext uri="{BB962C8B-B14F-4D97-AF65-F5344CB8AC3E}">
        <p14:creationId xmlns:p14="http://schemas.microsoft.com/office/powerpoint/2010/main" val="13001254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763000" cy="990600"/>
          </a:xfrm>
        </p:spPr>
        <p:txBody>
          <a:bodyPr>
            <a:normAutofit fontScale="90000"/>
          </a:bodyPr>
          <a:lstStyle/>
          <a:p>
            <a:br>
              <a:rPr lang="pt-BR" dirty="0">
                <a:latin typeface="Arial Black" charset="0"/>
              </a:rPr>
            </a:br>
            <a:br>
              <a:rPr lang="pt-BR" dirty="0">
                <a:latin typeface="Arial Black" charset="0"/>
              </a:rPr>
            </a:br>
            <a:r>
              <a:rPr lang="pt-BR" dirty="0">
                <a:latin typeface="Arial Black" charset="0"/>
              </a:rPr>
              <a:t>CICLOS DA VIDA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16832"/>
            <a:ext cx="8178800" cy="402835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  <a:buFont typeface="Monotype Sorts" charset="0"/>
              <a:buNone/>
            </a:pPr>
            <a:endParaRPr lang="pt-BR" sz="2800" dirty="0">
              <a:latin typeface="Tahoma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pt-BR" sz="2800" dirty="0">
                <a:latin typeface="Tahoma" charset="0"/>
              </a:rPr>
              <a:t>Por que trabalhar com ciclos da vida?</a:t>
            </a:r>
          </a:p>
          <a:p>
            <a:pPr>
              <a:lnSpc>
                <a:spcPct val="90000"/>
              </a:lnSpc>
            </a:pPr>
            <a:r>
              <a:rPr lang="pt-BR" sz="2800" dirty="0">
                <a:latin typeface="Tahoma" charset="0"/>
              </a:rPr>
              <a:t> Atenção básica trabalha com base populacional, o enfoque não é a doença;</a:t>
            </a:r>
          </a:p>
          <a:p>
            <a:pPr>
              <a:lnSpc>
                <a:spcPct val="90000"/>
              </a:lnSpc>
            </a:pPr>
            <a:r>
              <a:rPr lang="pt-BR" sz="2800" dirty="0">
                <a:latin typeface="Tahoma" charset="0"/>
              </a:rPr>
              <a:t> Ciclos da Vida propõe um recorte que lide com sujeitos contextualizados, a doença é uma intercorrência;</a:t>
            </a:r>
          </a:p>
          <a:p>
            <a:pPr>
              <a:lnSpc>
                <a:spcPct val="90000"/>
              </a:lnSpc>
            </a:pPr>
            <a:r>
              <a:rPr lang="pt-BR" sz="2800" dirty="0">
                <a:latin typeface="Tahoma" charset="0"/>
              </a:rPr>
              <a:t> Ambos são centrados na gestão do cuidado de uma determinada população;</a:t>
            </a:r>
          </a:p>
          <a:p>
            <a:pPr>
              <a:lnSpc>
                <a:spcPct val="90000"/>
              </a:lnSpc>
            </a:pPr>
            <a:r>
              <a:rPr lang="pt-BR" sz="2800" dirty="0">
                <a:latin typeface="Tahoma" charset="0"/>
              </a:rPr>
              <a:t> Ciclos da Vida permite ações integrais durante todas as etapas da vida dos sujeitos – </a:t>
            </a:r>
            <a:r>
              <a:rPr lang="pt-BR" sz="2800" dirty="0">
                <a:solidFill>
                  <a:srgbClr val="FF0000"/>
                </a:solidFill>
                <a:latin typeface="Tahoma" charset="0"/>
              </a:rPr>
              <a:t>continuidade do cuidado.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pt-BR" sz="2800" dirty="0">
              <a:latin typeface="Tahoma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251520" y="188640"/>
            <a:ext cx="8496944" cy="1008112"/>
            <a:chOff x="304800" y="1001596"/>
            <a:chExt cx="5293162" cy="1687578"/>
          </a:xfrm>
        </p:grpSpPr>
        <p:sp>
          <p:nvSpPr>
            <p:cNvPr id="6" name="Retângulo de cantos arredondados 5"/>
            <p:cNvSpPr/>
            <p:nvPr/>
          </p:nvSpPr>
          <p:spPr>
            <a:xfrm>
              <a:off x="304800" y="1107070"/>
              <a:ext cx="5293162" cy="1582104"/>
            </a:xfrm>
            <a:prstGeom prst="roundRect">
              <a:avLst/>
            </a:prstGeom>
            <a:solidFill>
              <a:srgbClr val="2EA26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tângulo 6"/>
            <p:cNvSpPr/>
            <p:nvPr/>
          </p:nvSpPr>
          <p:spPr>
            <a:xfrm>
              <a:off x="356288" y="1001596"/>
              <a:ext cx="5190186" cy="14766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kern="1200" dirty="0"/>
                <a:t>Transição </a:t>
              </a:r>
              <a:r>
                <a:rPr lang="pt-BR" sz="2400" kern="1200" dirty="0">
                  <a:solidFill>
                    <a:schemeClr val="bg1"/>
                  </a:solidFill>
                </a:rPr>
                <a:t>demográfica</a:t>
              </a:r>
              <a:r>
                <a:rPr lang="pt-BR" sz="2400" kern="1200" dirty="0"/>
                <a:t>, </a:t>
              </a:r>
              <a:r>
                <a:rPr lang="pt-BR" sz="2400" kern="1200" dirty="0">
                  <a:solidFill>
                    <a:schemeClr val="bg1"/>
                  </a:solidFill>
                </a:rPr>
                <a:t>epidemiológica</a:t>
              </a:r>
              <a:r>
                <a:rPr lang="pt-BR" sz="2400" kern="1200" dirty="0"/>
                <a:t> e </a:t>
              </a:r>
              <a:r>
                <a:rPr lang="pt-BR" sz="2400" kern="1200" dirty="0">
                  <a:solidFill>
                    <a:schemeClr val="bg1"/>
                  </a:solidFill>
                </a:rPr>
                <a:t>nutricional: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dirty="0">
                  <a:solidFill>
                    <a:schemeClr val="bg1"/>
                  </a:solidFill>
                </a:rPr>
                <a:t>Relação com os ciclos de vida</a:t>
              </a:r>
              <a:r>
                <a:rPr lang="pt-BR" sz="2400" kern="1200" dirty="0">
                  <a:solidFill>
                    <a:schemeClr val="bg1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21293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4FAF86-398A-8D46-ACAB-33894ABA1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Bibliografia sugerida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F48F6B-2846-A04F-93FC-38BC2B409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206" y="1905000"/>
            <a:ext cx="7438194" cy="3815680"/>
          </a:xfrm>
        </p:spPr>
        <p:txBody>
          <a:bodyPr>
            <a:normAutofit lnSpcReduction="10000"/>
          </a:bodyPr>
          <a:lstStyle/>
          <a:p>
            <a:r>
              <a:rPr lang="pt-BR" dirty="0"/>
              <a:t>Gonçalves, G. Q., de Carvalho, J. A. M., Wong, L. L. R., &amp; Turra, C. M. (2019). </a:t>
            </a:r>
            <a:r>
              <a:rPr lang="pt-BR" b="1" dirty="0"/>
              <a:t>A transição da fecundidade no Brasil ao longo do século XX–uma perspectiva regional</a:t>
            </a:r>
            <a:r>
              <a:rPr lang="pt-BR" dirty="0"/>
              <a:t>. </a:t>
            </a:r>
            <a:r>
              <a:rPr lang="pt-BR" i="1" dirty="0"/>
              <a:t>Revista Brasileira De Estudos De População</a:t>
            </a:r>
            <a:r>
              <a:rPr lang="pt-BR" dirty="0"/>
              <a:t>, </a:t>
            </a:r>
            <a:r>
              <a:rPr lang="pt-BR" i="1" dirty="0"/>
              <a:t>36</a:t>
            </a:r>
            <a:r>
              <a:rPr lang="pt-BR" dirty="0"/>
              <a:t>, 1-34.</a:t>
            </a:r>
          </a:p>
          <a:p>
            <a:r>
              <a:rPr lang="pt-BR" dirty="0" err="1"/>
              <a:t>Faleiro</a:t>
            </a:r>
            <a:r>
              <a:rPr lang="pt-BR" dirty="0"/>
              <a:t>, J. C., </a:t>
            </a:r>
            <a:r>
              <a:rPr lang="pt-BR" dirty="0" err="1"/>
              <a:t>Giatti</a:t>
            </a:r>
            <a:r>
              <a:rPr lang="pt-BR" dirty="0"/>
              <a:t>, L., Barreto, S. M., Camelo, L. D. V., </a:t>
            </a:r>
            <a:r>
              <a:rPr lang="pt-BR" dirty="0" err="1"/>
              <a:t>Griep</a:t>
            </a:r>
            <a:r>
              <a:rPr lang="pt-BR" dirty="0"/>
              <a:t>, R. H., Guimarães, J., ... &amp; Chagas, M. D. C. A. (2017). </a:t>
            </a:r>
            <a:r>
              <a:rPr lang="pt-BR" b="1" dirty="0"/>
              <a:t>Posição socioeconômica no curso de vida e comportamentos de risco relacionados à saúde: ELSA-Brasil</a:t>
            </a:r>
            <a:r>
              <a:rPr lang="pt-BR" dirty="0"/>
              <a:t>. </a:t>
            </a:r>
            <a:r>
              <a:rPr lang="pt-BR" i="1" dirty="0"/>
              <a:t>Cadernos de Saúde Pública</a:t>
            </a:r>
            <a:r>
              <a:rPr lang="pt-BR" dirty="0"/>
              <a:t>, </a:t>
            </a:r>
            <a:r>
              <a:rPr lang="pt-BR" i="1" dirty="0"/>
              <a:t>33</a:t>
            </a:r>
            <a:r>
              <a:rPr lang="pt-BR" dirty="0"/>
              <a:t>, e00017916.</a:t>
            </a:r>
          </a:p>
          <a:p>
            <a:r>
              <a:rPr lang="pt-BR" dirty="0"/>
              <a:t>Siviero, P. C. L., Turra, C. M., &amp; Rodrigues, R. D. N. (2011). </a:t>
            </a:r>
            <a:r>
              <a:rPr lang="pt-BR" b="1" dirty="0"/>
              <a:t>Diferenciais de mortalidade: níveis e padrões segundo o sexo no município de São Paulo de 1920 a 2005. </a:t>
            </a:r>
            <a:r>
              <a:rPr lang="pt-BR" i="1" dirty="0"/>
              <a:t>Revista Brasileira de Estudos de População</a:t>
            </a:r>
            <a:r>
              <a:rPr lang="pt-BR" dirty="0"/>
              <a:t>, </a:t>
            </a:r>
            <a:r>
              <a:rPr lang="pt-BR" i="1" dirty="0"/>
              <a:t>28</a:t>
            </a:r>
            <a:r>
              <a:rPr lang="pt-BR" dirty="0"/>
              <a:t>(2), 283-301.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D6AE2AB-51CF-FA45-B344-B83671301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1721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upo 9217"/>
          <p:cNvGrpSpPr/>
          <p:nvPr/>
        </p:nvGrpSpPr>
        <p:grpSpPr>
          <a:xfrm>
            <a:off x="2123728" y="2637383"/>
            <a:ext cx="4824413" cy="2663825"/>
            <a:chOff x="1972270" y="4410378"/>
            <a:chExt cx="4824413" cy="2663825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5" name="Elipse 14"/>
            <p:cNvSpPr>
              <a:spLocks noChangeArrowheads="1"/>
            </p:cNvSpPr>
            <p:nvPr/>
          </p:nvSpPr>
          <p:spPr bwMode="auto">
            <a:xfrm>
              <a:off x="1972270" y="4410378"/>
              <a:ext cx="4824413" cy="2663825"/>
            </a:xfrm>
            <a:prstGeom prst="ellipse">
              <a:avLst/>
            </a:prstGeom>
            <a:grpFill/>
            <a:ln w="25400" algn="ctr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pt-BR" sz="1800" b="0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9264" name="Text Box 73"/>
            <p:cNvSpPr txBox="1">
              <a:spLocks noChangeArrowheads="1"/>
            </p:cNvSpPr>
            <p:nvPr/>
          </p:nvSpPr>
          <p:spPr bwMode="auto">
            <a:xfrm>
              <a:off x="3124398" y="5418019"/>
              <a:ext cx="2300004" cy="95410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2800" dirty="0">
                  <a:latin typeface="Arial" charset="0"/>
                </a:rPr>
                <a:t>M o r </a:t>
              </a:r>
              <a:r>
                <a:rPr lang="pt-BR" sz="2800" dirty="0" err="1">
                  <a:latin typeface="Arial" charset="0"/>
                </a:rPr>
                <a:t>t</a:t>
              </a:r>
              <a:r>
                <a:rPr lang="pt-BR" sz="2800" dirty="0">
                  <a:latin typeface="Arial" charset="0"/>
                </a:rPr>
                <a:t> e</a:t>
              </a:r>
            </a:p>
            <a:p>
              <a:pPr algn="ctr"/>
              <a:r>
                <a:rPr lang="pt-BR" sz="2800" dirty="0">
                  <a:latin typeface="Arial" charset="0"/>
                </a:rPr>
                <a:t>(inexistência) </a:t>
              </a:r>
            </a:p>
          </p:txBody>
        </p:sp>
      </p:grpSp>
      <p:sp>
        <p:nvSpPr>
          <p:cNvPr id="9219" name="Título 1"/>
          <p:cNvSpPr>
            <a:spLocks noGrp="1"/>
          </p:cNvSpPr>
          <p:nvPr>
            <p:ph type="title"/>
          </p:nvPr>
        </p:nvSpPr>
        <p:spPr>
          <a:xfrm>
            <a:off x="1659088" y="545220"/>
            <a:ext cx="6647855" cy="736724"/>
          </a:xfrm>
        </p:spPr>
        <p:txBody>
          <a:bodyPr/>
          <a:lstStyle/>
          <a:p>
            <a:pPr eaLnBrk="1" hangingPunct="1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Ciclos de vida, curso de vida</a:t>
            </a:r>
          </a:p>
        </p:txBody>
      </p:sp>
      <p:sp>
        <p:nvSpPr>
          <p:cNvPr id="5187" name="Text Box 67"/>
          <p:cNvSpPr txBox="1">
            <a:spLocks noChangeArrowheads="1"/>
          </p:cNvSpPr>
          <p:nvPr/>
        </p:nvSpPr>
        <p:spPr bwMode="auto">
          <a:xfrm>
            <a:off x="2707283" y="1312763"/>
            <a:ext cx="38988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i="1" u="sng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Ciclos específicos ou fases</a:t>
            </a:r>
          </a:p>
        </p:txBody>
      </p:sp>
      <p:sp>
        <p:nvSpPr>
          <p:cNvPr id="5189" name="AutoShape 69"/>
          <p:cNvSpPr>
            <a:spLocks noChangeArrowheads="1"/>
          </p:cNvSpPr>
          <p:nvPr/>
        </p:nvSpPr>
        <p:spPr bwMode="auto">
          <a:xfrm>
            <a:off x="6945908" y="1412503"/>
            <a:ext cx="1368425" cy="1368425"/>
          </a:xfrm>
          <a:prstGeom prst="curvedLeftArrow">
            <a:avLst>
              <a:gd name="adj1" fmla="val 20000"/>
              <a:gd name="adj2" fmla="val 40000"/>
              <a:gd name="adj3" fmla="val 42255"/>
            </a:avLst>
          </a:prstGeom>
          <a:gradFill rotWithShape="1">
            <a:gsLst>
              <a:gs pos="0">
                <a:srgbClr val="CC99FF"/>
              </a:gs>
              <a:gs pos="50000">
                <a:schemeClr val="bg1"/>
              </a:gs>
              <a:gs pos="100000">
                <a:srgbClr val="CC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 sz="1800" b="0">
              <a:latin typeface="Arial" charset="0"/>
            </a:endParaRPr>
          </a:p>
        </p:txBody>
      </p:sp>
      <p:grpSp>
        <p:nvGrpSpPr>
          <p:cNvPr id="9217" name="Grupo 9216"/>
          <p:cNvGrpSpPr/>
          <p:nvPr/>
        </p:nvGrpSpPr>
        <p:grpSpPr>
          <a:xfrm>
            <a:off x="1548408" y="2060475"/>
            <a:ext cx="5903912" cy="3960813"/>
            <a:chOff x="1187624" y="1556222"/>
            <a:chExt cx="5903912" cy="3960813"/>
          </a:xfrm>
        </p:grpSpPr>
        <p:grpSp>
          <p:nvGrpSpPr>
            <p:cNvPr id="3" name="Group 50"/>
            <p:cNvGrpSpPr>
              <a:grpSpLocks/>
            </p:cNvGrpSpPr>
            <p:nvPr/>
          </p:nvGrpSpPr>
          <p:grpSpPr bwMode="auto">
            <a:xfrm>
              <a:off x="1187624" y="1556222"/>
              <a:ext cx="5903912" cy="3960813"/>
              <a:chOff x="748" y="1298"/>
              <a:chExt cx="3719" cy="2495"/>
            </a:xfrm>
          </p:grpSpPr>
          <p:sp>
            <p:nvSpPr>
              <p:cNvPr id="19" name="Semicírculos 18"/>
              <p:cNvSpPr/>
              <p:nvPr/>
            </p:nvSpPr>
            <p:spPr>
              <a:xfrm>
                <a:off x="748" y="1299"/>
                <a:ext cx="3719" cy="2494"/>
              </a:xfrm>
              <a:prstGeom prst="blockArc">
                <a:avLst>
                  <a:gd name="adj1" fmla="val 9405961"/>
                  <a:gd name="adj2" fmla="val 1412746"/>
                  <a:gd name="adj3" fmla="val 17339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800" b="0" dirty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</p:txBody>
          </p:sp>
          <p:cxnSp>
            <p:nvCxnSpPr>
              <p:cNvPr id="21" name="Conector reto 20"/>
              <p:cNvCxnSpPr/>
              <p:nvPr/>
            </p:nvCxnSpPr>
            <p:spPr>
              <a:xfrm>
                <a:off x="882" y="2069"/>
                <a:ext cx="545" cy="1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to 27"/>
              <p:cNvCxnSpPr/>
              <p:nvPr/>
            </p:nvCxnSpPr>
            <p:spPr>
              <a:xfrm>
                <a:off x="1710" y="1480"/>
                <a:ext cx="172" cy="3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29" name="CaixaDeTexto 28"/>
              <p:cNvSpPr txBox="1">
                <a:spLocks noChangeArrowheads="1"/>
              </p:cNvSpPr>
              <p:nvPr/>
            </p:nvSpPr>
            <p:spPr bwMode="auto">
              <a:xfrm>
                <a:off x="1057" y="1838"/>
                <a:ext cx="1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c</a:t>
                </a:r>
              </a:p>
            </p:txBody>
          </p:sp>
          <p:sp>
            <p:nvSpPr>
              <p:cNvPr id="9230" name="CaixaDeTexto 29"/>
              <p:cNvSpPr txBox="1">
                <a:spLocks noChangeArrowheads="1"/>
              </p:cNvSpPr>
              <p:nvPr/>
            </p:nvSpPr>
            <p:spPr bwMode="auto">
              <a:xfrm>
                <a:off x="1128" y="1752"/>
                <a:ext cx="16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r</a:t>
                </a:r>
              </a:p>
            </p:txBody>
          </p:sp>
          <p:sp>
            <p:nvSpPr>
              <p:cNvPr id="9231" name="CaixaDeTexto 30"/>
              <p:cNvSpPr txBox="1">
                <a:spLocks noChangeArrowheads="1"/>
              </p:cNvSpPr>
              <p:nvPr/>
            </p:nvSpPr>
            <p:spPr bwMode="auto">
              <a:xfrm>
                <a:off x="1235" y="1707"/>
                <a:ext cx="14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i</a:t>
                </a:r>
              </a:p>
            </p:txBody>
          </p:sp>
          <p:sp>
            <p:nvSpPr>
              <p:cNvPr id="9232" name="CaixaDeTexto 31"/>
              <p:cNvSpPr txBox="1">
                <a:spLocks noChangeArrowheads="1"/>
              </p:cNvSpPr>
              <p:nvPr/>
            </p:nvSpPr>
            <p:spPr bwMode="auto">
              <a:xfrm>
                <a:off x="1292" y="1616"/>
                <a:ext cx="1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a</a:t>
                </a:r>
              </a:p>
            </p:txBody>
          </p:sp>
          <p:sp>
            <p:nvSpPr>
              <p:cNvPr id="9233" name="CaixaDeTexto 32"/>
              <p:cNvSpPr txBox="1">
                <a:spLocks noChangeArrowheads="1"/>
              </p:cNvSpPr>
              <p:nvPr/>
            </p:nvSpPr>
            <p:spPr bwMode="auto">
              <a:xfrm>
                <a:off x="1383" y="1566"/>
                <a:ext cx="1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n</a:t>
                </a:r>
              </a:p>
            </p:txBody>
          </p:sp>
          <p:sp>
            <p:nvSpPr>
              <p:cNvPr id="9234" name="CaixaDeTexto 33"/>
              <p:cNvSpPr txBox="1">
                <a:spLocks noChangeArrowheads="1"/>
              </p:cNvSpPr>
              <p:nvPr/>
            </p:nvSpPr>
            <p:spPr bwMode="auto">
              <a:xfrm>
                <a:off x="1478" y="1480"/>
                <a:ext cx="26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1800" b="0" dirty="0" err="1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ça</a:t>
                </a:r>
                <a:endParaRPr lang="pt-BR" sz="1800" b="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Arial" charset="0"/>
                </a:endParaRPr>
              </a:p>
            </p:txBody>
          </p:sp>
          <p:cxnSp>
            <p:nvCxnSpPr>
              <p:cNvPr id="36" name="Conector reto 35"/>
              <p:cNvCxnSpPr/>
              <p:nvPr/>
            </p:nvCxnSpPr>
            <p:spPr>
              <a:xfrm>
                <a:off x="2316" y="1298"/>
                <a:ext cx="65" cy="43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ector reto 37"/>
              <p:cNvCxnSpPr/>
              <p:nvPr/>
            </p:nvCxnSpPr>
            <p:spPr>
              <a:xfrm flipH="1">
                <a:off x="2859" y="1299"/>
                <a:ext cx="21" cy="42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37" name="Line 18"/>
              <p:cNvSpPr>
                <a:spLocks noChangeShapeType="1"/>
              </p:cNvSpPr>
              <p:nvPr/>
            </p:nvSpPr>
            <p:spPr bwMode="auto">
              <a:xfrm flipH="1">
                <a:off x="3289" y="1435"/>
                <a:ext cx="181" cy="40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9238" name="Line 19"/>
              <p:cNvSpPr>
                <a:spLocks noChangeShapeType="1"/>
              </p:cNvSpPr>
              <p:nvPr/>
            </p:nvSpPr>
            <p:spPr bwMode="auto">
              <a:xfrm flipH="1">
                <a:off x="3878" y="1850"/>
                <a:ext cx="270" cy="33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9239" name="Text Box 20"/>
              <p:cNvSpPr txBox="1">
                <a:spLocks noChangeArrowheads="1"/>
              </p:cNvSpPr>
              <p:nvPr/>
            </p:nvSpPr>
            <p:spPr bwMode="auto">
              <a:xfrm>
                <a:off x="4054" y="2111"/>
                <a:ext cx="14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i</a:t>
                </a:r>
              </a:p>
            </p:txBody>
          </p:sp>
          <p:sp>
            <p:nvSpPr>
              <p:cNvPr id="9240" name="Text Box 21"/>
              <p:cNvSpPr txBox="1">
                <a:spLocks noChangeArrowheads="1"/>
              </p:cNvSpPr>
              <p:nvPr/>
            </p:nvSpPr>
            <p:spPr bwMode="auto">
              <a:xfrm>
                <a:off x="4177" y="2292"/>
                <a:ext cx="1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d</a:t>
                </a:r>
              </a:p>
            </p:txBody>
          </p:sp>
          <p:sp>
            <p:nvSpPr>
              <p:cNvPr id="9241" name="Text Box 22"/>
              <p:cNvSpPr txBox="1">
                <a:spLocks noChangeArrowheads="1"/>
              </p:cNvSpPr>
              <p:nvPr/>
            </p:nvSpPr>
            <p:spPr bwMode="auto">
              <a:xfrm>
                <a:off x="4238" y="2473"/>
                <a:ext cx="1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o</a:t>
                </a:r>
              </a:p>
            </p:txBody>
          </p:sp>
          <p:sp>
            <p:nvSpPr>
              <p:cNvPr id="9242" name="Text Box 23"/>
              <p:cNvSpPr txBox="1">
                <a:spLocks noChangeArrowheads="1"/>
              </p:cNvSpPr>
              <p:nvPr/>
            </p:nvSpPr>
            <p:spPr bwMode="auto">
              <a:xfrm>
                <a:off x="4146" y="2655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s</a:t>
                </a:r>
              </a:p>
            </p:txBody>
          </p:sp>
          <p:sp>
            <p:nvSpPr>
              <p:cNvPr id="9243" name="Text Box 24"/>
              <p:cNvSpPr txBox="1">
                <a:spLocks noChangeArrowheads="1"/>
              </p:cNvSpPr>
              <p:nvPr/>
            </p:nvSpPr>
            <p:spPr bwMode="auto">
              <a:xfrm>
                <a:off x="4008" y="2836"/>
                <a:ext cx="19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o</a:t>
                </a:r>
              </a:p>
            </p:txBody>
          </p:sp>
          <p:sp>
            <p:nvSpPr>
              <p:cNvPr id="9244" name="Text Box 30"/>
              <p:cNvSpPr txBox="1">
                <a:spLocks noChangeArrowheads="1"/>
              </p:cNvSpPr>
              <p:nvPr/>
            </p:nvSpPr>
            <p:spPr bwMode="auto">
              <a:xfrm>
                <a:off x="1746" y="1344"/>
                <a:ext cx="54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 dirty="0" err="1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adoles</a:t>
                </a:r>
                <a:endParaRPr lang="pt-BR" sz="1800" b="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Arial" charset="0"/>
                </a:endParaRPr>
              </a:p>
            </p:txBody>
          </p:sp>
          <p:sp>
            <p:nvSpPr>
              <p:cNvPr id="9245" name="Text Box 31"/>
              <p:cNvSpPr txBox="1">
                <a:spLocks noChangeArrowheads="1"/>
              </p:cNvSpPr>
              <p:nvPr/>
            </p:nvSpPr>
            <p:spPr bwMode="auto">
              <a:xfrm>
                <a:off x="1927" y="1525"/>
                <a:ext cx="47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1800" b="0" dirty="0" err="1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cente</a:t>
                </a:r>
                <a:endParaRPr lang="pt-BR" sz="1800" b="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Arial" charset="0"/>
                </a:endParaRPr>
              </a:p>
            </p:txBody>
          </p:sp>
          <p:sp>
            <p:nvSpPr>
              <p:cNvPr id="9246" name="Text Box 32"/>
              <p:cNvSpPr txBox="1">
                <a:spLocks noChangeArrowheads="1"/>
              </p:cNvSpPr>
              <p:nvPr/>
            </p:nvSpPr>
            <p:spPr bwMode="auto">
              <a:xfrm>
                <a:off x="2380" y="1434"/>
                <a:ext cx="50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jovem</a:t>
                </a:r>
              </a:p>
            </p:txBody>
          </p:sp>
          <p:sp>
            <p:nvSpPr>
              <p:cNvPr id="9247" name="Text Box 33"/>
              <p:cNvSpPr txBox="1">
                <a:spLocks noChangeArrowheads="1"/>
              </p:cNvSpPr>
              <p:nvPr/>
            </p:nvSpPr>
            <p:spPr bwMode="auto">
              <a:xfrm>
                <a:off x="2880" y="1476"/>
                <a:ext cx="50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adulto</a:t>
                </a:r>
              </a:p>
            </p:txBody>
          </p:sp>
          <p:sp>
            <p:nvSpPr>
              <p:cNvPr id="9248" name="Text Box 42"/>
              <p:cNvSpPr txBox="1">
                <a:spLocks noChangeArrowheads="1"/>
              </p:cNvSpPr>
              <p:nvPr/>
            </p:nvSpPr>
            <p:spPr bwMode="auto">
              <a:xfrm>
                <a:off x="3423" y="1521"/>
                <a:ext cx="40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  <a:sym typeface="Webdings" pitchFamily="18" charset="2"/>
                  </a:rPr>
                  <a:t></a:t>
                </a:r>
              </a:p>
            </p:txBody>
          </p:sp>
          <p:sp>
            <p:nvSpPr>
              <p:cNvPr id="9249" name="Text Box 43"/>
              <p:cNvSpPr txBox="1">
                <a:spLocks noChangeArrowheads="1"/>
              </p:cNvSpPr>
              <p:nvPr/>
            </p:nvSpPr>
            <p:spPr bwMode="auto">
              <a:xfrm>
                <a:off x="3319" y="1708"/>
                <a:ext cx="82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Meia idade</a:t>
                </a:r>
                <a:endParaRPr lang="pt-BR" sz="1800" b="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Arial" charset="0"/>
                </a:endParaRPr>
              </a:p>
            </p:txBody>
          </p:sp>
          <p:sp>
            <p:nvSpPr>
              <p:cNvPr id="9250" name="Text Box 49"/>
              <p:cNvSpPr txBox="1">
                <a:spLocks noChangeArrowheads="1"/>
              </p:cNvSpPr>
              <p:nvPr/>
            </p:nvSpPr>
            <p:spPr bwMode="auto">
              <a:xfrm>
                <a:off x="779" y="2609"/>
                <a:ext cx="553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dirty="0" err="1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c</a:t>
                </a:r>
                <a:r>
                  <a:rPr lang="pt-BR" sz="1800" b="0" dirty="0" err="1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on</a:t>
                </a:r>
                <a:r>
                  <a:rPr lang="pt-BR" sz="1800" b="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-</a:t>
                </a:r>
              </a:p>
              <a:p>
                <a:r>
                  <a:rPr lang="pt-BR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  </a:t>
                </a:r>
                <a:r>
                  <a:rPr lang="pt-BR" dirty="0" err="1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cepto</a:t>
                </a:r>
                <a:endParaRPr lang="pt-BR" sz="1800" b="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Arial" charset="0"/>
                </a:endParaRPr>
              </a:p>
            </p:txBody>
          </p:sp>
          <p:sp>
            <p:nvSpPr>
              <p:cNvPr id="9255" name="Text Box 54"/>
              <p:cNvSpPr txBox="1">
                <a:spLocks noChangeArrowheads="1"/>
              </p:cNvSpPr>
              <p:nvPr/>
            </p:nvSpPr>
            <p:spPr bwMode="auto">
              <a:xfrm>
                <a:off x="1156" y="2882"/>
                <a:ext cx="11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pt-BR" sz="1800" b="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Arial" charset="0"/>
                </a:endParaRPr>
              </a:p>
            </p:txBody>
          </p:sp>
        </p:grpSp>
        <p:grpSp>
          <p:nvGrpSpPr>
            <p:cNvPr id="9216" name="Grupo 9215"/>
            <p:cNvGrpSpPr/>
            <p:nvPr/>
          </p:nvGrpSpPr>
          <p:grpSpPr>
            <a:xfrm>
              <a:off x="1187624" y="2780928"/>
              <a:ext cx="959110" cy="923330"/>
              <a:chOff x="1187624" y="2780928"/>
              <a:chExt cx="959110" cy="923330"/>
            </a:xfrm>
          </p:grpSpPr>
          <p:cxnSp>
            <p:nvCxnSpPr>
              <p:cNvPr id="39" name="Conector reto 38"/>
              <p:cNvCxnSpPr/>
              <p:nvPr/>
            </p:nvCxnSpPr>
            <p:spPr bwMode="auto">
              <a:xfrm>
                <a:off x="1187624" y="3637435"/>
                <a:ext cx="6477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 Box 49"/>
              <p:cNvSpPr txBox="1">
                <a:spLocks noChangeArrowheads="1"/>
              </p:cNvSpPr>
              <p:nvPr/>
            </p:nvSpPr>
            <p:spPr bwMode="auto">
              <a:xfrm>
                <a:off x="1243923" y="2780928"/>
                <a:ext cx="902811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recém-</a:t>
                </a:r>
                <a:endParaRPr lang="pt-BR" sz="1800" b="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Arial" charset="0"/>
                </a:endParaRPr>
              </a:p>
              <a:p>
                <a:r>
                  <a:rPr lang="pt-BR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nas-</a:t>
                </a:r>
              </a:p>
              <a:p>
                <a:r>
                  <a:rPr lang="pt-BR" dirty="0" err="1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charset="0"/>
                  </a:rPr>
                  <a:t>cido</a:t>
                </a:r>
                <a:endParaRPr lang="pt-BR" sz="1800" b="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Arial" charset="0"/>
                </a:endParaRPr>
              </a:p>
            </p:txBody>
          </p:sp>
        </p:grpSp>
      </p:grpSp>
      <p:sp>
        <p:nvSpPr>
          <p:cNvPr id="67" name="AutoShape 69"/>
          <p:cNvSpPr>
            <a:spLocks noChangeArrowheads="1"/>
          </p:cNvSpPr>
          <p:nvPr/>
        </p:nvSpPr>
        <p:spPr bwMode="auto">
          <a:xfrm flipH="1">
            <a:off x="323528" y="1484784"/>
            <a:ext cx="1358900" cy="1368425"/>
          </a:xfrm>
          <a:prstGeom prst="curvedLeftArrow">
            <a:avLst>
              <a:gd name="adj1" fmla="val 20000"/>
              <a:gd name="adj2" fmla="val 40000"/>
              <a:gd name="adj3" fmla="val 42255"/>
            </a:avLst>
          </a:prstGeom>
          <a:gradFill rotWithShape="1">
            <a:gsLst>
              <a:gs pos="0">
                <a:srgbClr val="CC99FF"/>
              </a:gs>
              <a:gs pos="50000">
                <a:schemeClr val="bg1"/>
              </a:gs>
              <a:gs pos="100000">
                <a:srgbClr val="CC99FF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 sz="1800" b="0">
              <a:latin typeface="Arial" charset="0"/>
            </a:endParaRPr>
          </a:p>
        </p:txBody>
      </p:sp>
      <p:sp>
        <p:nvSpPr>
          <p:cNvPr id="69" name="CaixaDeTexto 68"/>
          <p:cNvSpPr txBox="1"/>
          <p:nvPr/>
        </p:nvSpPr>
        <p:spPr>
          <a:xfrm>
            <a:off x="498191" y="117609"/>
            <a:ext cx="1785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 DE VIDA - 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442" y="5711081"/>
            <a:ext cx="885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ATENÇÃO!!!</a:t>
            </a:r>
          </a:p>
          <a:p>
            <a:pPr algn="ctr"/>
            <a:r>
              <a:rPr lang="en-US" b="1" dirty="0" err="1">
                <a:solidFill>
                  <a:srgbClr val="C00000"/>
                </a:solidFill>
              </a:rPr>
              <a:t>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preciso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relativizar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estes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ciclos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podem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variar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muito</a:t>
            </a:r>
            <a:r>
              <a:rPr lang="en-US" b="1" dirty="0">
                <a:solidFill>
                  <a:srgbClr val="C00000"/>
                </a:solidFill>
              </a:rPr>
              <a:t> (</a:t>
            </a:r>
            <a:r>
              <a:rPr lang="en-US" b="1" dirty="0" err="1">
                <a:solidFill>
                  <a:srgbClr val="C00000"/>
                </a:solidFill>
              </a:rPr>
              <a:t>jovens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dependentes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velhos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independentes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sexualidade</a:t>
            </a:r>
            <a:r>
              <a:rPr lang="en-US" b="1" dirty="0">
                <a:solidFill>
                  <a:srgbClr val="C00000"/>
                </a:solidFill>
              </a:rPr>
              <a:t> e </a:t>
            </a:r>
            <a:r>
              <a:rPr lang="en-US" b="1" dirty="0" err="1">
                <a:solidFill>
                  <a:srgbClr val="C00000"/>
                </a:solidFill>
              </a:rPr>
              <a:t>reprodução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até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tarde</a:t>
            </a:r>
            <a:r>
              <a:rPr lang="en-US" b="1" dirty="0">
                <a:solidFill>
                  <a:srgbClr val="C00000"/>
                </a:solidFill>
              </a:rPr>
              <a:t> etc.)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6206" y="1152908"/>
            <a:ext cx="7724266" cy="845718"/>
          </a:xfrm>
        </p:spPr>
        <p:txBody>
          <a:bodyPr/>
          <a:lstStyle/>
          <a:p>
            <a:r>
              <a:rPr lang="pt-BR" dirty="0"/>
              <a:t>Ciclos especificamente femininos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96206" y="2315438"/>
            <a:ext cx="7549418" cy="4246831"/>
          </a:xfrm>
        </p:spPr>
        <p:txBody>
          <a:bodyPr>
            <a:normAutofit fontScale="92500" lnSpcReduction="20000"/>
          </a:bodyPr>
          <a:lstStyle/>
          <a:p>
            <a:r>
              <a:rPr lang="pt-BR" sz="2600" b="1" dirty="0"/>
              <a:t>Idade fértil - da primeira menstruação (menarca) à última (menopausa), 10-49 anos</a:t>
            </a:r>
          </a:p>
          <a:p>
            <a:pPr marL="114300" indent="0">
              <a:buNone/>
            </a:pPr>
            <a:r>
              <a:rPr lang="pt-BR" sz="2600" dirty="0"/>
              <a:t>Cerca de 40 anos</a:t>
            </a:r>
          </a:p>
          <a:p>
            <a:endParaRPr lang="pt-BR" sz="2600" dirty="0"/>
          </a:p>
          <a:p>
            <a:r>
              <a:rPr lang="pt-BR" sz="2600" b="1" dirty="0"/>
              <a:t>Ciclo fértil ou menstrual </a:t>
            </a:r>
          </a:p>
          <a:p>
            <a:pPr marL="114300" indent="0">
              <a:buNone/>
            </a:pPr>
            <a:r>
              <a:rPr lang="pt-BR" sz="2600" dirty="0"/>
              <a:t>Cerca de 4 semanas</a:t>
            </a:r>
          </a:p>
          <a:p>
            <a:endParaRPr lang="pt-BR" sz="2600" dirty="0"/>
          </a:p>
          <a:p>
            <a:r>
              <a:rPr lang="pt-BR" sz="2600" b="1" dirty="0"/>
              <a:t>Ciclo gravídico puerperal (concepção, gravidez, parto e pós-parto)</a:t>
            </a:r>
          </a:p>
          <a:p>
            <a:pPr marL="114300" indent="0">
              <a:buNone/>
            </a:pPr>
            <a:r>
              <a:rPr lang="pt-BR" sz="2600" dirty="0"/>
              <a:t>Cerca de 9 meses + 42 dias</a:t>
            </a:r>
          </a:p>
          <a:p>
            <a:endParaRPr lang="pt-BR" sz="32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8620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3615E7-E513-5743-A65D-9E97C79E0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511482"/>
            <a:ext cx="6586350" cy="1261334"/>
          </a:xfrm>
        </p:spPr>
        <p:txBody>
          <a:bodyPr/>
          <a:lstStyle/>
          <a:p>
            <a:pPr algn="ctr"/>
            <a:r>
              <a:rPr lang="pt-BR" b="1" dirty="0"/>
              <a:t>Ciclos de vida e a transição demográfica</a:t>
            </a:r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C9F57A9F-F951-3349-8D97-36D08AD5AD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766" y="2132857"/>
            <a:ext cx="7390634" cy="3937360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35570A2-7C58-784D-8E67-F1E82C47B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4B17E3A-9873-3D41-85D5-85E0F11988FA}"/>
              </a:ext>
            </a:extLst>
          </p:cNvPr>
          <p:cNvSpPr/>
          <p:nvPr/>
        </p:nvSpPr>
        <p:spPr>
          <a:xfrm>
            <a:off x="5292080" y="6161852"/>
            <a:ext cx="102303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00" dirty="0"/>
              <a:t>Foto sem crédito</a:t>
            </a:r>
          </a:p>
        </p:txBody>
      </p:sp>
    </p:spTree>
    <p:extLst>
      <p:ext uri="{BB962C8B-B14F-4D97-AF65-F5344CB8AC3E}">
        <p14:creationId xmlns:p14="http://schemas.microsoft.com/office/powerpoint/2010/main" val="1041467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251520" y="260649"/>
            <a:ext cx="8496944" cy="720080"/>
            <a:chOff x="304800" y="1107071"/>
            <a:chExt cx="5293162" cy="1054737"/>
          </a:xfrm>
        </p:grpSpPr>
        <p:sp>
          <p:nvSpPr>
            <p:cNvPr id="6" name="Retângulo de cantos arredondados 5"/>
            <p:cNvSpPr/>
            <p:nvPr/>
          </p:nvSpPr>
          <p:spPr>
            <a:xfrm>
              <a:off x="304800" y="1107071"/>
              <a:ext cx="5293162" cy="1054737"/>
            </a:xfrm>
            <a:prstGeom prst="roundRect">
              <a:avLst/>
            </a:prstGeom>
            <a:solidFill>
              <a:srgbClr val="2EA26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tângulo 6"/>
            <p:cNvSpPr/>
            <p:nvPr/>
          </p:nvSpPr>
          <p:spPr>
            <a:xfrm>
              <a:off x="356288" y="1158559"/>
              <a:ext cx="5190186" cy="9517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/>
                <a:t>Transição </a:t>
              </a:r>
              <a:r>
                <a:rPr lang="pt-BR" sz="2800" kern="1200" dirty="0">
                  <a:solidFill>
                    <a:srgbClr val="FFFF00"/>
                  </a:solidFill>
                </a:rPr>
                <a:t>demográfica</a:t>
              </a:r>
              <a:r>
                <a:rPr lang="pt-BR" sz="2800" kern="1200" dirty="0"/>
                <a:t>, epidemiológica e nutricional </a:t>
              </a:r>
            </a:p>
          </p:txBody>
        </p:sp>
      </p:grpSp>
      <p:pic>
        <p:nvPicPr>
          <p:cNvPr id="1033" name="Picture 9" descr="http://www.scielo.br/img/revistas/rbepop/v28n2/a09graf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40768"/>
            <a:ext cx="5171685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34172" y="2420888"/>
            <a:ext cx="2581644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2050  estabilização</a:t>
            </a:r>
          </a:p>
          <a:p>
            <a:pPr algn="ctr"/>
            <a:r>
              <a:rPr lang="pt-BR" sz="2800" dirty="0"/>
              <a:t> </a:t>
            </a:r>
          </a:p>
          <a:p>
            <a:pPr algn="ctr"/>
            <a:endParaRPr lang="pt-BR" sz="2800" dirty="0"/>
          </a:p>
          <a:p>
            <a:pPr algn="ctr"/>
            <a:r>
              <a:rPr lang="pt-BR" sz="2800" dirty="0"/>
              <a:t>       </a:t>
            </a:r>
          </a:p>
          <a:p>
            <a:pPr algn="ctr"/>
            <a:endParaRPr lang="pt-BR" sz="2800" dirty="0"/>
          </a:p>
          <a:p>
            <a:pPr algn="ctr"/>
            <a:r>
              <a:rPr lang="pt-BR" sz="2800" dirty="0"/>
              <a:t>Declínio </a:t>
            </a:r>
          </a:p>
        </p:txBody>
      </p:sp>
      <p:sp>
        <p:nvSpPr>
          <p:cNvPr id="3" name="Seta para baixo 2"/>
          <p:cNvSpPr/>
          <p:nvPr/>
        </p:nvSpPr>
        <p:spPr>
          <a:xfrm>
            <a:off x="1547664" y="3645024"/>
            <a:ext cx="216024" cy="1224136"/>
          </a:xfrm>
          <a:prstGeom prst="downArrow">
            <a:avLst/>
          </a:prstGeom>
          <a:solidFill>
            <a:srgbClr val="29E3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0741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8</a:t>
            </a:fld>
            <a:endParaRPr lang="pt-BR"/>
          </a:p>
        </p:txBody>
      </p:sp>
      <p:grpSp>
        <p:nvGrpSpPr>
          <p:cNvPr id="7" name="Grupo 6"/>
          <p:cNvGrpSpPr/>
          <p:nvPr/>
        </p:nvGrpSpPr>
        <p:grpSpPr>
          <a:xfrm>
            <a:off x="251518" y="295731"/>
            <a:ext cx="8640963" cy="1405078"/>
            <a:chOff x="304799" y="686646"/>
            <a:chExt cx="5382878" cy="2149205"/>
          </a:xfrm>
        </p:grpSpPr>
        <p:sp>
          <p:nvSpPr>
            <p:cNvPr id="8" name="Retângulo de cantos arredondados 7"/>
            <p:cNvSpPr/>
            <p:nvPr/>
          </p:nvSpPr>
          <p:spPr>
            <a:xfrm>
              <a:off x="304799" y="1198234"/>
              <a:ext cx="5293162" cy="1398348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tângulo 8"/>
            <p:cNvSpPr/>
            <p:nvPr/>
          </p:nvSpPr>
          <p:spPr>
            <a:xfrm>
              <a:off x="356288" y="686646"/>
              <a:ext cx="5331389" cy="21492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/>
                <a:t>Transição </a:t>
              </a:r>
              <a:r>
                <a:rPr lang="pt-BR" sz="2800" kern="1200" dirty="0">
                  <a:solidFill>
                    <a:srgbClr val="FFFF00"/>
                  </a:solidFill>
                </a:rPr>
                <a:t>demográfica</a:t>
              </a:r>
              <a:r>
                <a:rPr lang="pt-BR" sz="2800" kern="1200" dirty="0"/>
                <a:t>, epidemiológica e nutricional e das relações de gênero</a:t>
              </a:r>
            </a:p>
          </p:txBody>
        </p:sp>
      </p:grpSp>
      <p:pic>
        <p:nvPicPr>
          <p:cNvPr id="1026" name="Picture 2" descr="IBGE | Censo 2021 | Expectativa de vida dos brasileiros aumenta 3 meses e  chega a 76,6 anos em 2019">
            <a:extLst>
              <a:ext uri="{FF2B5EF4-FFF2-40B4-BE49-F238E27FC236}">
                <a16:creationId xmlns:a16="http://schemas.microsoft.com/office/drawing/2014/main" id="{DFF9E2BE-CF26-0F45-894F-FF8D64CCF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60" y="1723527"/>
            <a:ext cx="8126260" cy="499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783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12763"/>
            <a:ext cx="7775575" cy="583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1757310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{9D6B4749-0B6D-1A48-88D5-891345B51D30}tf10001069</Template>
  <TotalTime>13147</TotalTime>
  <Words>1570</Words>
  <Application>Microsoft Macintosh PowerPoint</Application>
  <PresentationFormat>Apresentação na tela (4:3)</PresentationFormat>
  <Paragraphs>151</Paragraphs>
  <Slides>34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48" baseType="lpstr">
      <vt:lpstr>MS PGothic</vt:lpstr>
      <vt:lpstr>MS PGothic</vt:lpstr>
      <vt:lpstr>Arial</vt:lpstr>
      <vt:lpstr>Arial Black</vt:lpstr>
      <vt:lpstr>Calibri</vt:lpstr>
      <vt:lpstr>Century Gothic</vt:lpstr>
      <vt:lpstr>Garamond</vt:lpstr>
      <vt:lpstr>Monotype Sorts</vt:lpstr>
      <vt:lpstr>Open Sans</vt:lpstr>
      <vt:lpstr>Tahoma</vt:lpstr>
      <vt:lpstr>Times New Roman</vt:lpstr>
      <vt:lpstr>Webdings</vt:lpstr>
      <vt:lpstr>Wingdings 3</vt:lpstr>
      <vt:lpstr>Cacho</vt:lpstr>
      <vt:lpstr>Ciclos da vida,  transições sociais e nutrição </vt:lpstr>
      <vt:lpstr>Perguntas norteadoras: Introdução aos ciclos de vida </vt:lpstr>
      <vt:lpstr>Apresentação do PowerPoint</vt:lpstr>
      <vt:lpstr>Ciclos de vida, curso de vida</vt:lpstr>
      <vt:lpstr>Ciclos especificamente femininos</vt:lpstr>
      <vt:lpstr>Ciclos de vida e a transição demográfica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Transição Epidemiológica</vt:lpstr>
      <vt:lpstr>Apresentação do PowerPoint</vt:lpstr>
      <vt:lpstr>Transição demográfica, nutricional e epidemiológica</vt:lpstr>
      <vt:lpstr>Apresentação do PowerPoint</vt:lpstr>
      <vt:lpstr>Apresentação do PowerPoint</vt:lpstr>
      <vt:lpstr>Vigitel 2021 (2022): impacto dos ultraprocessados</vt:lpstr>
      <vt:lpstr>Apresentação do PowerPoint</vt:lpstr>
      <vt:lpstr>  CICLOS DA VIDA </vt:lpstr>
      <vt:lpstr>Bibliografia sugerida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Ana Cristina d'Tanaka</dc:creator>
  <cp:lastModifiedBy>Microsoft Office User</cp:lastModifiedBy>
  <cp:revision>207</cp:revision>
  <cp:lastPrinted>2013-07-29T16:45:02Z</cp:lastPrinted>
  <dcterms:created xsi:type="dcterms:W3CDTF">2013-06-25T11:49:52Z</dcterms:created>
  <dcterms:modified xsi:type="dcterms:W3CDTF">2022-10-04T20:42:05Z</dcterms:modified>
</cp:coreProperties>
</file>