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12" r:id="rId4"/>
    <p:sldId id="313" r:id="rId5"/>
    <p:sldId id="260" r:id="rId6"/>
    <p:sldId id="314" r:id="rId7"/>
    <p:sldId id="263" r:id="rId8"/>
    <p:sldId id="317" r:id="rId9"/>
    <p:sldId id="265" r:id="rId10"/>
    <p:sldId id="266" r:id="rId11"/>
    <p:sldId id="267" r:id="rId12"/>
    <p:sldId id="268" r:id="rId13"/>
    <p:sldId id="318" r:id="rId14"/>
    <p:sldId id="315" r:id="rId15"/>
    <p:sldId id="316" r:id="rId16"/>
    <p:sldId id="270" r:id="rId17"/>
    <p:sldId id="271" r:id="rId18"/>
    <p:sldId id="319" r:id="rId19"/>
    <p:sldId id="275" r:id="rId20"/>
    <p:sldId id="276" r:id="rId21"/>
    <p:sldId id="277" r:id="rId22"/>
    <p:sldId id="278" r:id="rId23"/>
    <p:sldId id="279" r:id="rId24"/>
    <p:sldId id="256" r:id="rId25"/>
    <p:sldId id="320" r:id="rId26"/>
    <p:sldId id="294" r:id="rId27"/>
    <p:sldId id="295" r:id="rId28"/>
    <p:sldId id="321" r:id="rId29"/>
    <p:sldId id="296" r:id="rId30"/>
    <p:sldId id="259" r:id="rId31"/>
    <p:sldId id="322" r:id="rId32"/>
    <p:sldId id="261" r:id="rId33"/>
    <p:sldId id="262" r:id="rId34"/>
    <p:sldId id="300" r:id="rId35"/>
    <p:sldId id="301" r:id="rId36"/>
    <p:sldId id="323" r:id="rId37"/>
    <p:sldId id="264" r:id="rId38"/>
    <p:sldId id="297" r:id="rId39"/>
    <p:sldId id="324" r:id="rId40"/>
    <p:sldId id="325" r:id="rId41"/>
    <p:sldId id="299" r:id="rId42"/>
    <p:sldId id="298" r:id="rId43"/>
    <p:sldId id="302" r:id="rId44"/>
    <p:sldId id="326" r:id="rId45"/>
    <p:sldId id="327" r:id="rId46"/>
    <p:sldId id="269" r:id="rId47"/>
    <p:sldId id="328" r:id="rId48"/>
    <p:sldId id="329" r:id="rId49"/>
    <p:sldId id="272" r:id="rId50"/>
    <p:sldId id="273" r:id="rId51"/>
    <p:sldId id="274" r:id="rId52"/>
    <p:sldId id="330" r:id="rId53"/>
    <p:sldId id="331" r:id="rId54"/>
    <p:sldId id="303" r:id="rId55"/>
    <p:sldId id="332" r:id="rId56"/>
    <p:sldId id="333" r:id="rId57"/>
    <p:sldId id="304" r:id="rId58"/>
    <p:sldId id="334" r:id="rId59"/>
    <p:sldId id="280" r:id="rId60"/>
    <p:sldId id="281" r:id="rId61"/>
    <p:sldId id="282" r:id="rId62"/>
    <p:sldId id="283" r:id="rId63"/>
    <p:sldId id="305" r:id="rId64"/>
    <p:sldId id="306" r:id="rId65"/>
    <p:sldId id="284" r:id="rId66"/>
    <p:sldId id="285" r:id="rId67"/>
    <p:sldId id="286" r:id="rId68"/>
    <p:sldId id="287" r:id="rId69"/>
    <p:sldId id="288" r:id="rId7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64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42172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207039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312243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Slide de título">
    <p:spTree>
      <p:nvGrpSpPr>
        <p:cNvPr id="1" name=""/>
        <p:cNvGrpSpPr/>
        <p:nvPr/>
      </p:nvGrpSpPr>
      <p:grpSpPr>
        <a:xfrm>
          <a:off x="0" y="0"/>
          <a:ext cx="0" cy="0"/>
          <a:chOff x="0" y="0"/>
          <a:chExt cx="0" cy="0"/>
        </a:xfrm>
      </p:grpSpPr>
      <p:sp>
        <p:nvSpPr>
          <p:cNvPr id="2" name="Retângulo 1"/>
          <p:cNvSpPr/>
          <p:nvPr/>
        </p:nvSpPr>
        <p:spPr>
          <a:xfrm>
            <a:off x="0" y="6084888"/>
            <a:ext cx="9144000" cy="7858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3" name="Picture 2" descr="http://www.observatoriodacana.org/files/fea.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6064730"/>
            <a:ext cx="1785917" cy="793270"/>
          </a:xfrm>
          <a:prstGeom prst="rect">
            <a:avLst/>
          </a:prstGeom>
          <a:noFill/>
        </p:spPr>
      </p:pic>
      <p:sp>
        <p:nvSpPr>
          <p:cNvPr id="4" name="Retângulo 3"/>
          <p:cNvSpPr/>
          <p:nvPr/>
        </p:nvSpPr>
        <p:spPr>
          <a:xfrm>
            <a:off x="0" y="-12700"/>
            <a:ext cx="9144000" cy="785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pic>
        <p:nvPicPr>
          <p:cNvPr id="5" name="Picture 4" descr="http://www.cpq.fearp.usp.br/img/fe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12700"/>
            <a:ext cx="1143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19"/>
          <p:cNvSpPr txBox="1">
            <a:spLocks noChangeArrowheads="1"/>
          </p:cNvSpPr>
          <p:nvPr/>
        </p:nvSpPr>
        <p:spPr bwMode="auto">
          <a:xfrm>
            <a:off x="1785938" y="6092825"/>
            <a:ext cx="662809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pt-BR" altLang="pt-BR" sz="1200" dirty="0">
                <a:solidFill>
                  <a:schemeClr val="bg1"/>
                </a:solidFill>
                <a:latin typeface="Tw Cen MT"/>
              </a:rPr>
              <a:t>FACULDADE DE ECONOMIA, ADMINISTRAÇÃO E CONTABILIDADE DE RIBEIRÃO PRETO</a:t>
            </a:r>
          </a:p>
          <a:p>
            <a:pPr eaLnBrk="1" hangingPunct="1"/>
            <a:r>
              <a:rPr lang="pt-BR" altLang="pt-BR" sz="1200" dirty="0">
                <a:solidFill>
                  <a:schemeClr val="bg1"/>
                </a:solidFill>
                <a:latin typeface="Tw Cen MT"/>
              </a:rPr>
              <a:t>UNIVERSIDADE DE SÃO PAULO</a:t>
            </a:r>
          </a:p>
          <a:p>
            <a:pPr eaLnBrk="1" hangingPunct="1"/>
            <a:endParaRPr lang="pt-BR" altLang="pt-BR" sz="1400" dirty="0">
              <a:solidFill>
                <a:schemeClr val="bg1"/>
              </a:solidFill>
              <a:latin typeface="Tw Cen MT"/>
            </a:endParaRPr>
          </a:p>
        </p:txBody>
      </p:sp>
      <p:sp>
        <p:nvSpPr>
          <p:cNvPr id="7" name="Título 1"/>
          <p:cNvSpPr txBox="1">
            <a:spLocks/>
          </p:cNvSpPr>
          <p:nvPr/>
        </p:nvSpPr>
        <p:spPr>
          <a:xfrm>
            <a:off x="755650" y="4437063"/>
            <a:ext cx="7772400" cy="1214437"/>
          </a:xfrm>
          <a:prstGeom prst="rect">
            <a:avLst/>
          </a:prstGeom>
        </p:spPr>
        <p:txBody>
          <a:bodyPr anchor="ctr"/>
          <a:lstStyle/>
          <a:p>
            <a:pPr algn="ctr" eaLnBrk="1" fontAlgn="auto" hangingPunct="1">
              <a:spcAft>
                <a:spcPts val="0"/>
              </a:spcAft>
              <a:defRPr/>
            </a:pPr>
            <a:endParaRPr lang="pt-BR" sz="2800" cap="small" dirty="0">
              <a:solidFill>
                <a:schemeClr val="accent1"/>
              </a:solidFill>
              <a:latin typeface="Tw Cen MT" pitchFamily="34" charset="0"/>
              <a:ea typeface="+mj-ea"/>
              <a:cs typeface="+mj-cs"/>
            </a:endParaRPr>
          </a:p>
        </p:txBody>
      </p:sp>
      <p:cxnSp>
        <p:nvCxnSpPr>
          <p:cNvPr id="8" name="Conector reto 7"/>
          <p:cNvCxnSpPr/>
          <p:nvPr/>
        </p:nvCxnSpPr>
        <p:spPr>
          <a:xfrm>
            <a:off x="2000250" y="3933056"/>
            <a:ext cx="5214938"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98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ACN</a:t>
            </a:r>
          </a:p>
        </p:txBody>
      </p:sp>
    </p:spTree>
    <p:extLst>
      <p:ext uri="{BB962C8B-B14F-4D97-AF65-F5344CB8AC3E}">
        <p14:creationId xmlns:p14="http://schemas.microsoft.com/office/powerpoint/2010/main" val="213496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340596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354305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1748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37070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218417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67962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80253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86431DA-F777-4C60-833B-6B92887FC096}" type="datetimeFigureOut">
              <a:rPr lang="pt-BR" smtClean="0"/>
              <a:pPr/>
              <a:t>24/10/2019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1139C06-E10F-4262-AD3B-1F2B28F9AE7E}" type="slidenum">
              <a:rPr lang="pt-BR" smtClean="0"/>
              <a:pPr/>
              <a:t>‹nº›</a:t>
            </a:fld>
            <a:endParaRPr lang="pt-BR"/>
          </a:p>
        </p:txBody>
      </p:sp>
    </p:spTree>
    <p:extLst>
      <p:ext uri="{BB962C8B-B14F-4D97-AF65-F5344CB8AC3E}">
        <p14:creationId xmlns:p14="http://schemas.microsoft.com/office/powerpoint/2010/main" val="39009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431DA-F777-4C60-833B-6B92887FC096}" type="datetimeFigureOut">
              <a:rPr lang="pt-BR" smtClean="0"/>
              <a:pPr/>
              <a:t>24/10/2019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39C06-E10F-4262-AD3B-1F2B28F9AE7E}" type="slidenum">
              <a:rPr lang="pt-BR" smtClean="0"/>
              <a:pPr/>
              <a:t>‹nº›</a:t>
            </a:fld>
            <a:endParaRPr lang="pt-BR"/>
          </a:p>
        </p:txBody>
      </p:sp>
    </p:spTree>
    <p:extLst>
      <p:ext uri="{BB962C8B-B14F-4D97-AF65-F5344CB8AC3E}">
        <p14:creationId xmlns:p14="http://schemas.microsoft.com/office/powerpoint/2010/main" val="2339571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130425"/>
            <a:ext cx="9144000" cy="1470025"/>
          </a:xfrm>
        </p:spPr>
        <p:txBody>
          <a:bodyPr/>
          <a:lstStyle/>
          <a:p>
            <a:pPr algn="ctr">
              <a:defRPr/>
            </a:pPr>
            <a:r>
              <a:rPr lang="pt-BR" altLang="pt-BR" dirty="0"/>
              <a:t>Pareamento</a:t>
            </a:r>
            <a:endParaRPr lang="en-US" altLang="pt-BR" dirty="0"/>
          </a:p>
        </p:txBody>
      </p:sp>
    </p:spTree>
    <p:extLst>
      <p:ext uri="{BB962C8B-B14F-4D97-AF65-F5344CB8AC3E}">
        <p14:creationId xmlns:p14="http://schemas.microsoft.com/office/powerpoint/2010/main" val="311849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404664"/>
            <a:ext cx="9036050" cy="846138"/>
          </a:xfrm>
        </p:spPr>
        <p:txBody>
          <a:bodyPr>
            <a:normAutofit/>
          </a:bodyPr>
          <a:lstStyle/>
          <a:p>
            <a:pPr>
              <a:defRPr/>
            </a:pPr>
            <a:r>
              <a:rPr lang="pt-BR" altLang="pt-BR" sz="3000" dirty="0"/>
              <a:t>2.Hipótese de suporte comum (sobreposição)</a:t>
            </a:r>
            <a:endParaRPr lang="en-US" altLang="pt-BR" sz="3000"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0" y="1412776"/>
                <a:ext cx="9144000" cy="4679950"/>
              </a:xfrm>
            </p:spPr>
            <p:txBody>
              <a:bodyPr/>
              <a:lstStyle/>
              <a:p>
                <a:pPr>
                  <a:buFont typeface="Arial" charset="0"/>
                  <a:buChar char="•"/>
                  <a:defRPr/>
                </a:pPr>
                <a:endParaRPr lang="pt-BR" sz="2800" dirty="0"/>
              </a:p>
              <a:p>
                <a:pPr marL="0" indent="0">
                  <a:buNone/>
                  <a:defRPr/>
                </a:pPr>
                <a14:m>
                  <m:oMathPara xmlns:m="http://schemas.openxmlformats.org/officeDocument/2006/math">
                    <m:oMathParaPr>
                      <m:jc m:val="center"/>
                    </m:oMathParaPr>
                    <m:oMath xmlns:m="http://schemas.openxmlformats.org/officeDocument/2006/math">
                      <m:r>
                        <a:rPr lang="pt-BR" sz="2800" b="0" i="1" smtClean="0">
                          <a:latin typeface="Cambria Math" panose="02040503050406030204" pitchFamily="18" charset="0"/>
                        </a:rPr>
                        <m:t>0&lt;</m:t>
                      </m:r>
                      <m:r>
                        <a:rPr lang="pt-BR" sz="2800" b="0" i="1" smtClean="0">
                          <a:latin typeface="Cambria Math" panose="02040503050406030204" pitchFamily="18" charset="0"/>
                        </a:rPr>
                        <m:t>𝑃𝑟</m:t>
                      </m:r>
                      <m:d>
                        <m:dPr>
                          <m:begChr m:val="["/>
                          <m:endChr m:val="]"/>
                          <m:ctrlPr>
                            <a:rPr lang="pt-BR" sz="2800" b="0" i="1" smtClean="0">
                              <a:latin typeface="Cambria Math" panose="02040503050406030204" pitchFamily="18" charset="0"/>
                            </a:rPr>
                          </m:ctrlPr>
                        </m:dPr>
                        <m:e>
                          <m:r>
                            <a:rPr lang="pt-BR" sz="2800" b="0" i="1" smtClean="0">
                              <a:latin typeface="Cambria Math" panose="02040503050406030204" pitchFamily="18" charset="0"/>
                            </a:rPr>
                            <m:t>𝐷</m:t>
                          </m:r>
                          <m:r>
                            <a:rPr lang="pt-BR" sz="2800" b="0" i="1" smtClean="0">
                              <a:latin typeface="Cambria Math" panose="02040503050406030204" pitchFamily="18" charset="0"/>
                            </a:rPr>
                            <m:t>=1</m:t>
                          </m:r>
                        </m:e>
                        <m:e>
                          <m:r>
                            <a:rPr lang="pt-BR" sz="2800" b="0" i="1" smtClean="0">
                              <a:latin typeface="Cambria Math" panose="02040503050406030204" pitchFamily="18" charset="0"/>
                            </a:rPr>
                            <m:t>𝑋</m:t>
                          </m:r>
                        </m:e>
                      </m:d>
                      <m:r>
                        <a:rPr lang="pt-BR" sz="2800" b="0" i="1" smtClean="0">
                          <a:latin typeface="Cambria Math" panose="02040503050406030204" pitchFamily="18" charset="0"/>
                        </a:rPr>
                        <m:t>&lt;1</m:t>
                      </m:r>
                    </m:oMath>
                  </m:oMathPara>
                </a14:m>
                <a:endParaRPr lang="pt-BR" sz="2800" dirty="0"/>
              </a:p>
              <a:p>
                <a:pPr>
                  <a:buFont typeface="Arial" charset="0"/>
                  <a:buChar char="•"/>
                  <a:defRPr/>
                </a:pPr>
                <a:r>
                  <a:rPr lang="pt-BR" sz="2800" dirty="0"/>
                  <a:t>Para ATT, hipótese necessária é que </a:t>
                </a:r>
                <a14:m>
                  <m:oMath xmlns:m="http://schemas.openxmlformats.org/officeDocument/2006/math">
                    <m:r>
                      <a:rPr lang="pt-BR" sz="2800" i="1">
                        <a:latin typeface="Cambria Math" panose="02040503050406030204" pitchFamily="18" charset="0"/>
                      </a:rPr>
                      <m:t>𝑃𝑟</m:t>
                    </m:r>
                    <m:d>
                      <m:dPr>
                        <m:begChr m:val="["/>
                        <m:endChr m:val="]"/>
                        <m:ctrlPr>
                          <a:rPr lang="pt-BR" sz="2800" i="1">
                            <a:latin typeface="Cambria Math" panose="02040503050406030204" pitchFamily="18" charset="0"/>
                          </a:rPr>
                        </m:ctrlPr>
                      </m:dPr>
                      <m:e>
                        <m:r>
                          <a:rPr lang="pt-BR" sz="2800" i="1">
                            <a:latin typeface="Cambria Math" panose="02040503050406030204" pitchFamily="18" charset="0"/>
                          </a:rPr>
                          <m:t>𝐷</m:t>
                        </m:r>
                        <m:r>
                          <a:rPr lang="pt-BR" sz="2800" i="1">
                            <a:latin typeface="Cambria Math" panose="02040503050406030204" pitchFamily="18" charset="0"/>
                          </a:rPr>
                          <m:t>=1</m:t>
                        </m:r>
                      </m:e>
                      <m:e>
                        <m:r>
                          <a:rPr lang="pt-BR" sz="2800" i="1">
                            <a:latin typeface="Cambria Math" panose="02040503050406030204" pitchFamily="18" charset="0"/>
                          </a:rPr>
                          <m:t>𝑋</m:t>
                        </m:r>
                      </m:e>
                    </m:d>
                    <m:r>
                      <a:rPr lang="pt-BR" sz="2800" i="1">
                        <a:latin typeface="Cambria Math" panose="02040503050406030204" pitchFamily="18" charset="0"/>
                      </a:rPr>
                      <m:t>&lt;1</m:t>
                    </m:r>
                  </m:oMath>
                </a14:m>
                <a:endParaRPr lang="pt-BR" sz="2800" dirty="0"/>
              </a:p>
              <a:p>
                <a:pPr>
                  <a:buFont typeface="Arial" charset="0"/>
                  <a:buChar char="•"/>
                  <a:defRPr/>
                </a:pPr>
                <a:r>
                  <a:rPr lang="pt-BR" sz="2800" dirty="0"/>
                  <a:t>Por que?</a:t>
                </a:r>
              </a:p>
              <a:p>
                <a:pPr>
                  <a:buFont typeface="Arial" charset="0"/>
                  <a:buChar char="•"/>
                  <a:defRPr/>
                </a:pPr>
                <a:r>
                  <a:rPr lang="pt-BR" sz="2800" dirty="0"/>
                  <a:t>Por que se </a:t>
                </a:r>
                <a14:m>
                  <m:oMath xmlns:m="http://schemas.openxmlformats.org/officeDocument/2006/math">
                    <m:r>
                      <a:rPr lang="pt-BR" sz="2800" i="1">
                        <a:latin typeface="Cambria Math" panose="02040503050406030204" pitchFamily="18" charset="0"/>
                      </a:rPr>
                      <m:t>𝑃𝑟</m:t>
                    </m:r>
                    <m:d>
                      <m:dPr>
                        <m:begChr m:val="["/>
                        <m:endChr m:val="]"/>
                        <m:ctrlPr>
                          <a:rPr lang="pt-BR" sz="2800" i="1">
                            <a:latin typeface="Cambria Math" panose="02040503050406030204" pitchFamily="18" charset="0"/>
                          </a:rPr>
                        </m:ctrlPr>
                      </m:dPr>
                      <m:e>
                        <m:r>
                          <a:rPr lang="pt-BR" sz="2800" i="1">
                            <a:latin typeface="Cambria Math" panose="02040503050406030204" pitchFamily="18" charset="0"/>
                          </a:rPr>
                          <m:t>𝐷</m:t>
                        </m:r>
                        <m:r>
                          <a:rPr lang="pt-BR" sz="2800" i="1">
                            <a:latin typeface="Cambria Math" panose="02040503050406030204" pitchFamily="18" charset="0"/>
                          </a:rPr>
                          <m:t>=1</m:t>
                        </m:r>
                      </m:e>
                      <m:e>
                        <m:r>
                          <a:rPr lang="pt-BR" sz="2800" i="1">
                            <a:latin typeface="Cambria Math" panose="02040503050406030204" pitchFamily="18" charset="0"/>
                          </a:rPr>
                          <m:t>𝑋</m:t>
                        </m:r>
                      </m:e>
                    </m:d>
                    <m:r>
                      <a:rPr lang="pt-BR" sz="2800" b="0" i="1" smtClean="0">
                        <a:latin typeface="Cambria Math" panose="02040503050406030204" pitchFamily="18" charset="0"/>
                      </a:rPr>
                      <m:t>=0</m:t>
                    </m:r>
                  </m:oMath>
                </a14:m>
                <a:r>
                  <a:rPr lang="pt-BR" sz="2800" dirty="0"/>
                  <a:t>, não existe para cada indivíduo do controle um par no grupo de tratamento  cujo resultado potencial seja bom </a:t>
                </a:r>
                <a:r>
                  <a:rPr lang="pt-BR" sz="2800" dirty="0" err="1"/>
                  <a:t>preditor</a:t>
                </a:r>
                <a:r>
                  <a:rPr lang="pt-BR" sz="2800" dirty="0"/>
                  <a:t> do resultado do controle sob tratamento. </a:t>
                </a:r>
              </a:p>
              <a:p>
                <a:pPr>
                  <a:buFont typeface="Arial" charset="0"/>
                  <a:buChar char="•"/>
                  <a:defRPr/>
                </a:pPr>
                <a:endParaRPr lang="pt-BR" sz="2800" dirty="0"/>
              </a:p>
              <a:p>
                <a:pPr>
                  <a:buFont typeface="Arial" charset="0"/>
                  <a:buChar char="•"/>
                  <a:defRPr/>
                </a:pPr>
                <a:endParaRPr lang="pt-BR" sz="2800" dirty="0"/>
              </a:p>
              <a:p>
                <a:pPr>
                  <a:buFont typeface="Arial" charset="0"/>
                  <a:buChar char="•"/>
                  <a:defRPr/>
                </a:pPr>
                <a:endParaRPr lang="pt-BR" sz="2800" dirty="0"/>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0" y="1412776"/>
                <a:ext cx="9144000" cy="4679950"/>
              </a:xfrm>
              <a:blipFill rotWithShape="1">
                <a:blip r:embed="rId2" cstate="print"/>
                <a:stretch>
                  <a:fillRect l="-1133" r="-1067"/>
                </a:stretch>
              </a:blipFill>
            </p:spPr>
            <p:txBody>
              <a:bodyPr/>
              <a:lstStyle/>
              <a:p>
                <a:r>
                  <a:rPr lang="pt-BR">
                    <a:noFill/>
                  </a:rPr>
                  <a:t> </a:t>
                </a:r>
              </a:p>
            </p:txBody>
          </p:sp>
        </mc:Fallback>
      </mc:AlternateContent>
    </p:spTree>
    <p:extLst>
      <p:ext uri="{BB962C8B-B14F-4D97-AF65-F5344CB8AC3E}">
        <p14:creationId xmlns:p14="http://schemas.microsoft.com/office/powerpoint/2010/main" val="409541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332656"/>
            <a:ext cx="9036050" cy="846138"/>
          </a:xfrm>
        </p:spPr>
        <p:txBody>
          <a:bodyPr>
            <a:normAutofit/>
          </a:bodyPr>
          <a:lstStyle/>
          <a:p>
            <a:pPr>
              <a:defRPr/>
            </a:pPr>
            <a:r>
              <a:rPr lang="pt-BR" altLang="pt-BR" sz="3000" dirty="0"/>
              <a:t>ATT</a:t>
            </a:r>
            <a:endParaRPr lang="en-US" altLang="pt-BR" sz="3000"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0" y="1412776"/>
                <a:ext cx="9144000" cy="4679950"/>
              </a:xfrm>
            </p:spPr>
            <p:txBody>
              <a:bodyPr/>
              <a:lstStyle/>
              <a:p>
                <a:pPr>
                  <a:buFont typeface="Arial" charset="0"/>
                  <a:buChar char="•"/>
                  <a:defRPr/>
                </a:pPr>
                <a:r>
                  <a:rPr lang="pt-BR" sz="2800" dirty="0"/>
                  <a:t>O efeito tratamento sobre os tratados para a subpopulação com características X é dado por:</a:t>
                </a:r>
              </a:p>
              <a:p>
                <a:pPr>
                  <a:buFont typeface="Arial" charset="0"/>
                  <a:buChar char="•"/>
                  <a:defRPr/>
                </a:pPr>
                <a:endParaRPr lang="pt-BR" sz="2400" b="0" i="0" dirty="0">
                  <a:latin typeface="Cambria Math" panose="02040503050406030204" pitchFamily="18" charset="0"/>
                </a:endParaRPr>
              </a:p>
              <a:p>
                <a:pPr marL="0" indent="0">
                  <a:buNone/>
                  <a:defRPr/>
                </a:pPr>
                <a14:m>
                  <m:oMathPara xmlns:m="http://schemas.openxmlformats.org/officeDocument/2006/math">
                    <m:oMathParaPr>
                      <m:jc m:val="center"/>
                    </m:oMathParaPr>
                    <m:oMath xmlns:m="http://schemas.openxmlformats.org/officeDocument/2006/math">
                      <m:r>
                        <m:rPr>
                          <m:sty m:val="p"/>
                        </m:rPr>
                        <a:rPr lang="pt-BR" sz="2600" b="0" i="0" smtClean="0">
                          <a:latin typeface="Cambria Math" panose="02040503050406030204" pitchFamily="18" charset="0"/>
                        </a:rPr>
                        <m:t>A</m:t>
                      </m:r>
                      <m:r>
                        <a:rPr lang="pt-BR" sz="2600" b="0" i="1" smtClean="0">
                          <a:latin typeface="Cambria Math" panose="02040503050406030204" pitchFamily="18" charset="0"/>
                        </a:rPr>
                        <m:t>𝑇𝑇</m:t>
                      </m:r>
                      <m:d>
                        <m:dPr>
                          <m:ctrlPr>
                            <a:rPr lang="pt-BR" sz="2600" b="0" i="1" smtClean="0">
                              <a:latin typeface="Cambria Math" panose="02040503050406030204" pitchFamily="18" charset="0"/>
                            </a:rPr>
                          </m:ctrlPr>
                        </m:dPr>
                        <m:e>
                          <m:r>
                            <a:rPr lang="pt-BR" sz="2600" b="0" i="1" smtClean="0">
                              <a:latin typeface="Cambria Math" panose="02040503050406030204" pitchFamily="18" charset="0"/>
                            </a:rPr>
                            <m:t>𝑋</m:t>
                          </m:r>
                        </m:e>
                      </m:d>
                      <m:r>
                        <a:rPr lang="pt-BR" sz="2600" b="0" i="1" smtClean="0">
                          <a:latin typeface="Cambria Math" panose="02040503050406030204" pitchFamily="18" charset="0"/>
                        </a:rPr>
                        <m:t>=</m:t>
                      </m:r>
                      <m:r>
                        <a:rPr lang="pt-BR" altLang="pt-BR" sz="2600" i="1">
                          <a:latin typeface="Cambria Math" panose="02040503050406030204" pitchFamily="18" charset="0"/>
                        </a:rPr>
                        <m:t>𝐸</m:t>
                      </m:r>
                      <m:d>
                        <m:dPr>
                          <m:begChr m:val="["/>
                          <m:endChr m:val="]"/>
                          <m:ctrlPr>
                            <a:rPr lang="pt-BR" altLang="pt-BR" sz="2600" i="1">
                              <a:latin typeface="Cambria Math" panose="02040503050406030204" pitchFamily="18" charset="0"/>
                            </a:rPr>
                          </m:ctrlPr>
                        </m:dPr>
                        <m:e>
                          <m:sSub>
                            <m:sSubPr>
                              <m:ctrlPr>
                                <a:rPr lang="pt-BR" altLang="pt-BR" sz="2600" i="1">
                                  <a:latin typeface="Cambria Math" panose="02040503050406030204" pitchFamily="18" charset="0"/>
                                </a:rPr>
                              </m:ctrlPr>
                            </m:sSubPr>
                            <m:e>
                              <m:r>
                                <a:rPr lang="pt-BR" altLang="pt-BR" sz="2600" i="1">
                                  <a:latin typeface="Cambria Math" panose="02040503050406030204" pitchFamily="18" charset="0"/>
                                </a:rPr>
                                <m:t>𝑌</m:t>
                              </m:r>
                            </m:e>
                            <m:sub>
                              <m:r>
                                <a:rPr lang="pt-BR" altLang="pt-BR" sz="2600" b="0" i="1" smtClean="0">
                                  <a:latin typeface="Cambria Math" panose="02040503050406030204" pitchFamily="18" charset="0"/>
                                </a:rPr>
                                <m:t>1</m:t>
                              </m:r>
                            </m:sub>
                          </m:sSub>
                        </m:e>
                        <m:e>
                          <m:r>
                            <m:rPr>
                              <m:sty m:val="p"/>
                            </m:rPr>
                            <a:rPr lang="pt-BR" altLang="pt-BR" sz="2600">
                              <a:latin typeface="Cambria Math" panose="02040503050406030204" pitchFamily="18" charset="0"/>
                            </a:rPr>
                            <m:t>D</m:t>
                          </m:r>
                          <m:r>
                            <a:rPr lang="pt-BR" altLang="pt-BR" sz="2600">
                              <a:latin typeface="Cambria Math" panose="02040503050406030204" pitchFamily="18" charset="0"/>
                            </a:rPr>
                            <m:t>=1,</m:t>
                          </m:r>
                          <m:r>
                            <m:rPr>
                              <m:sty m:val="p"/>
                            </m:rPr>
                            <a:rPr lang="pt-BR" altLang="pt-BR" sz="2600">
                              <a:latin typeface="Cambria Math" panose="02040503050406030204" pitchFamily="18" charset="0"/>
                            </a:rPr>
                            <m:t>X</m:t>
                          </m:r>
                        </m:e>
                      </m:d>
                      <m:r>
                        <a:rPr lang="pt-BR" altLang="pt-BR" sz="2600" i="1">
                          <a:latin typeface="Cambria Math" panose="02040503050406030204" pitchFamily="18" charset="0"/>
                        </a:rPr>
                        <m:t>−</m:t>
                      </m:r>
                      <m:r>
                        <a:rPr lang="pt-BR" altLang="pt-BR" sz="2600" i="1">
                          <a:latin typeface="Cambria Math" panose="02040503050406030204" pitchFamily="18" charset="0"/>
                        </a:rPr>
                        <m:t>𝐸</m:t>
                      </m:r>
                      <m:d>
                        <m:dPr>
                          <m:begChr m:val="["/>
                          <m:endChr m:val="]"/>
                          <m:ctrlPr>
                            <a:rPr lang="pt-BR" altLang="pt-BR" sz="2600" i="1">
                              <a:latin typeface="Cambria Math" panose="02040503050406030204" pitchFamily="18" charset="0"/>
                            </a:rPr>
                          </m:ctrlPr>
                        </m:dPr>
                        <m:e>
                          <m:sSub>
                            <m:sSubPr>
                              <m:ctrlPr>
                                <a:rPr lang="pt-BR" altLang="pt-BR" sz="2600" i="1">
                                  <a:latin typeface="Cambria Math" panose="02040503050406030204" pitchFamily="18" charset="0"/>
                                </a:rPr>
                              </m:ctrlPr>
                            </m:sSubPr>
                            <m:e>
                              <m:r>
                                <a:rPr lang="pt-BR" altLang="pt-BR" sz="2600" i="1">
                                  <a:latin typeface="Cambria Math" panose="02040503050406030204" pitchFamily="18" charset="0"/>
                                </a:rPr>
                                <m:t>𝑌</m:t>
                              </m:r>
                            </m:e>
                            <m:sub>
                              <m:r>
                                <a:rPr lang="pt-BR" altLang="pt-BR" sz="2600" i="1">
                                  <a:latin typeface="Cambria Math" panose="02040503050406030204" pitchFamily="18" charset="0"/>
                                </a:rPr>
                                <m:t>0</m:t>
                              </m:r>
                            </m:sub>
                          </m:sSub>
                        </m:e>
                        <m:e>
                          <m:r>
                            <m:rPr>
                              <m:sty m:val="p"/>
                            </m:rPr>
                            <a:rPr lang="pt-BR" altLang="pt-BR" sz="2600">
                              <a:latin typeface="Cambria Math" panose="02040503050406030204" pitchFamily="18" charset="0"/>
                            </a:rPr>
                            <m:t>D</m:t>
                          </m:r>
                          <m:r>
                            <a:rPr lang="pt-BR" altLang="pt-BR" sz="2600">
                              <a:latin typeface="Cambria Math" panose="02040503050406030204" pitchFamily="18" charset="0"/>
                            </a:rPr>
                            <m:t>=1,</m:t>
                          </m:r>
                          <m:r>
                            <m:rPr>
                              <m:sty m:val="p"/>
                            </m:rPr>
                            <a:rPr lang="pt-BR" altLang="pt-BR" sz="2600">
                              <a:latin typeface="Cambria Math" panose="02040503050406030204" pitchFamily="18" charset="0"/>
                            </a:rPr>
                            <m:t>X</m:t>
                          </m:r>
                        </m:e>
                      </m:d>
                      <m:r>
                        <a:rPr lang="pt-BR" altLang="pt-BR" sz="2600" b="0" i="1" smtClean="0">
                          <a:latin typeface="Cambria Math" panose="02040503050406030204" pitchFamily="18" charset="0"/>
                        </a:rPr>
                        <m:t> </m:t>
                      </m:r>
                    </m:oMath>
                  </m:oMathPara>
                </a14:m>
                <a:endParaRPr lang="pt-BR" sz="2600" dirty="0"/>
              </a:p>
              <a:p>
                <a:pPr>
                  <a:buFont typeface="Arial" charset="0"/>
                  <a:buChar char="•"/>
                  <a:defRPr/>
                </a:pPr>
                <a:endParaRPr lang="pt-BR" sz="2800" dirty="0"/>
              </a:p>
              <a:p>
                <a:pPr>
                  <a:buFont typeface="Arial" charset="0"/>
                  <a:buChar char="•"/>
                  <a:defRPr/>
                </a:pPr>
                <a:r>
                  <a:rPr lang="pt-BR" sz="2800" dirty="0"/>
                  <a:t>Sob </a:t>
                </a:r>
                <a:r>
                  <a:rPr lang="pt-BR" sz="2800" dirty="0" err="1"/>
                  <a:t>ignorabilidade</a:t>
                </a:r>
                <a:r>
                  <a:rPr lang="pt-BR" sz="2800" dirty="0"/>
                  <a:t> forte, </a:t>
                </a:r>
                <a14:m>
                  <m:oMath xmlns:m="http://schemas.openxmlformats.org/officeDocument/2006/math">
                    <m:r>
                      <a:rPr lang="pt-BR" altLang="pt-BR" sz="2400" i="1">
                        <a:latin typeface="Cambria Math" panose="02040503050406030204" pitchFamily="18" charset="0"/>
                      </a:rPr>
                      <m:t>𝐸</m:t>
                    </m:r>
                    <m:d>
                      <m:dPr>
                        <m:begChr m:val="["/>
                        <m:endChr m:val="]"/>
                        <m:ctrlPr>
                          <a:rPr lang="pt-BR" altLang="pt-BR" sz="2400" i="1">
                            <a:latin typeface="Cambria Math" panose="02040503050406030204" pitchFamily="18" charset="0"/>
                          </a:rPr>
                        </m:ctrlPr>
                      </m:dPr>
                      <m:e>
                        <m:sSub>
                          <m:sSubPr>
                            <m:ctrlPr>
                              <a:rPr lang="pt-BR" altLang="pt-BR" sz="2400" i="1">
                                <a:latin typeface="Cambria Math" panose="02040503050406030204" pitchFamily="18" charset="0"/>
                              </a:rPr>
                            </m:ctrlPr>
                          </m:sSubPr>
                          <m:e>
                            <m:r>
                              <a:rPr lang="pt-BR" altLang="pt-BR" sz="2400" i="1">
                                <a:latin typeface="Cambria Math" panose="02040503050406030204" pitchFamily="18" charset="0"/>
                              </a:rPr>
                              <m:t>𝑌</m:t>
                            </m:r>
                          </m:e>
                          <m:sub>
                            <m:r>
                              <a:rPr lang="pt-BR" altLang="pt-BR" sz="2400" i="1">
                                <a:latin typeface="Cambria Math" panose="02040503050406030204" pitchFamily="18" charset="0"/>
                              </a:rPr>
                              <m:t>0</m:t>
                            </m:r>
                          </m:sub>
                        </m:sSub>
                      </m:e>
                      <m:e>
                        <m:r>
                          <m:rPr>
                            <m:sty m:val="p"/>
                          </m:rPr>
                          <a:rPr lang="pt-BR" altLang="pt-BR" sz="2400">
                            <a:latin typeface="Cambria Math" panose="02040503050406030204" pitchFamily="18" charset="0"/>
                          </a:rPr>
                          <m:t>D</m:t>
                        </m:r>
                        <m:r>
                          <a:rPr lang="pt-BR" altLang="pt-BR" sz="2400">
                            <a:latin typeface="Cambria Math" panose="02040503050406030204" pitchFamily="18" charset="0"/>
                          </a:rPr>
                          <m:t>=1,</m:t>
                        </m:r>
                        <m:r>
                          <m:rPr>
                            <m:sty m:val="p"/>
                          </m:rPr>
                          <a:rPr lang="pt-BR" altLang="pt-BR" sz="2400">
                            <a:latin typeface="Cambria Math" panose="02040503050406030204" pitchFamily="18" charset="0"/>
                          </a:rPr>
                          <m:t>X</m:t>
                        </m:r>
                      </m:e>
                    </m:d>
                    <m:r>
                      <a:rPr lang="pt-BR" altLang="pt-BR" sz="2400" b="0" i="1" smtClean="0">
                        <a:latin typeface="Cambria Math" panose="02040503050406030204" pitchFamily="18" charset="0"/>
                      </a:rPr>
                      <m:t>=</m:t>
                    </m:r>
                    <m:r>
                      <a:rPr lang="pt-BR" altLang="pt-BR" sz="2400" i="1">
                        <a:latin typeface="Cambria Math" panose="02040503050406030204" pitchFamily="18" charset="0"/>
                      </a:rPr>
                      <m:t>𝐸</m:t>
                    </m:r>
                    <m:d>
                      <m:dPr>
                        <m:begChr m:val="["/>
                        <m:endChr m:val="]"/>
                        <m:ctrlPr>
                          <a:rPr lang="pt-BR" altLang="pt-BR" sz="2400" i="1">
                            <a:latin typeface="Cambria Math" panose="02040503050406030204" pitchFamily="18" charset="0"/>
                          </a:rPr>
                        </m:ctrlPr>
                      </m:dPr>
                      <m:e>
                        <m:sSub>
                          <m:sSubPr>
                            <m:ctrlPr>
                              <a:rPr lang="pt-BR" altLang="pt-BR" sz="2400" i="1">
                                <a:latin typeface="Cambria Math" panose="02040503050406030204" pitchFamily="18" charset="0"/>
                              </a:rPr>
                            </m:ctrlPr>
                          </m:sSubPr>
                          <m:e>
                            <m:r>
                              <a:rPr lang="pt-BR" altLang="pt-BR" sz="2400" i="1">
                                <a:latin typeface="Cambria Math" panose="02040503050406030204" pitchFamily="18" charset="0"/>
                              </a:rPr>
                              <m:t>𝑌</m:t>
                            </m:r>
                          </m:e>
                          <m:sub>
                            <m:r>
                              <a:rPr lang="pt-BR" altLang="pt-BR" sz="2400" i="1">
                                <a:latin typeface="Cambria Math" panose="02040503050406030204" pitchFamily="18" charset="0"/>
                              </a:rPr>
                              <m:t>0</m:t>
                            </m:r>
                          </m:sub>
                        </m:sSub>
                      </m:e>
                      <m:e>
                        <m:r>
                          <m:rPr>
                            <m:sty m:val="p"/>
                          </m:rPr>
                          <a:rPr lang="pt-BR" altLang="pt-BR" sz="2400">
                            <a:latin typeface="Cambria Math" panose="02040503050406030204" pitchFamily="18" charset="0"/>
                          </a:rPr>
                          <m:t>D</m:t>
                        </m:r>
                        <m:r>
                          <a:rPr lang="pt-BR" altLang="pt-BR" sz="2400">
                            <a:latin typeface="Cambria Math" panose="02040503050406030204" pitchFamily="18" charset="0"/>
                          </a:rPr>
                          <m:t>=0,</m:t>
                        </m:r>
                        <m:r>
                          <m:rPr>
                            <m:sty m:val="p"/>
                          </m:rPr>
                          <a:rPr lang="pt-BR" altLang="pt-BR" sz="2400">
                            <a:latin typeface="Cambria Math" panose="02040503050406030204" pitchFamily="18" charset="0"/>
                          </a:rPr>
                          <m:t>X</m:t>
                        </m:r>
                      </m:e>
                    </m:d>
                  </m:oMath>
                </a14:m>
                <a:r>
                  <a:rPr lang="pt-BR" sz="2800" dirty="0"/>
                  <a:t> e </a:t>
                </a:r>
              </a:p>
              <a:p>
                <a:pPr marL="0" indent="0">
                  <a:buNone/>
                  <a:defRPr/>
                </a:pPr>
                <a:endParaRPr lang="pt-BR" sz="2800" dirty="0">
                  <a:latin typeface="Cambria Math" panose="02040503050406030204" pitchFamily="18" charset="0"/>
                </a:endParaRPr>
              </a:p>
              <a:p>
                <a:pPr marL="0" indent="0">
                  <a:buNone/>
                  <a:defRPr/>
                </a:pPr>
                <a14:m>
                  <m:oMathPara xmlns:m="http://schemas.openxmlformats.org/officeDocument/2006/math">
                    <m:oMathParaPr>
                      <m:jc m:val="center"/>
                    </m:oMathParaPr>
                    <m:oMath xmlns:m="http://schemas.openxmlformats.org/officeDocument/2006/math">
                      <m:r>
                        <m:rPr>
                          <m:sty m:val="p"/>
                        </m:rPr>
                        <a:rPr lang="pt-BR" sz="2800">
                          <a:latin typeface="Cambria Math" panose="02040503050406030204" pitchFamily="18" charset="0"/>
                        </a:rPr>
                        <m:t>A</m:t>
                      </m:r>
                      <m:r>
                        <a:rPr lang="pt-BR" sz="2800" i="1">
                          <a:latin typeface="Cambria Math" panose="02040503050406030204" pitchFamily="18" charset="0"/>
                        </a:rPr>
                        <m:t>𝑇𝑇</m:t>
                      </m:r>
                      <m:d>
                        <m:dPr>
                          <m:ctrlPr>
                            <a:rPr lang="pt-BR" sz="2800" i="1">
                              <a:latin typeface="Cambria Math" panose="02040503050406030204" pitchFamily="18" charset="0"/>
                            </a:rPr>
                          </m:ctrlPr>
                        </m:dPr>
                        <m:e>
                          <m:r>
                            <a:rPr lang="pt-BR" sz="2800" i="1">
                              <a:latin typeface="Cambria Math" panose="02040503050406030204" pitchFamily="18" charset="0"/>
                            </a:rPr>
                            <m:t>𝑋</m:t>
                          </m:r>
                        </m:e>
                      </m:d>
                      <m:r>
                        <a:rPr lang="pt-BR" sz="2800" i="1">
                          <a:latin typeface="Cambria Math" panose="02040503050406030204" pitchFamily="18" charset="0"/>
                        </a:rPr>
                        <m:t>=</m:t>
                      </m:r>
                      <m:r>
                        <a:rPr lang="pt-BR" altLang="pt-BR" sz="2800" i="1">
                          <a:latin typeface="Cambria Math" panose="02040503050406030204" pitchFamily="18" charset="0"/>
                        </a:rPr>
                        <m:t>𝐸</m:t>
                      </m:r>
                      <m:d>
                        <m:dPr>
                          <m:begChr m:val="["/>
                          <m:endChr m:val="]"/>
                          <m:ctrlPr>
                            <a:rPr lang="pt-BR" altLang="pt-BR" sz="2800" i="1">
                              <a:latin typeface="Cambria Math" panose="02040503050406030204" pitchFamily="18" charset="0"/>
                            </a:rPr>
                          </m:ctrlPr>
                        </m:dPr>
                        <m:e>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i="1">
                                  <a:latin typeface="Cambria Math" panose="02040503050406030204" pitchFamily="18" charset="0"/>
                                </a:rPr>
                                <m:t>1</m:t>
                              </m:r>
                            </m:sub>
                          </m:sSub>
                        </m:e>
                        <m:e>
                          <m:r>
                            <m:rPr>
                              <m:sty m:val="p"/>
                            </m:rPr>
                            <a:rPr lang="pt-BR" altLang="pt-BR" sz="2800">
                              <a:latin typeface="Cambria Math" panose="02040503050406030204" pitchFamily="18" charset="0"/>
                            </a:rPr>
                            <m:t>D</m:t>
                          </m:r>
                          <m:r>
                            <a:rPr lang="pt-BR" altLang="pt-BR" sz="2800">
                              <a:latin typeface="Cambria Math" panose="02040503050406030204" pitchFamily="18" charset="0"/>
                            </a:rPr>
                            <m:t>=1,</m:t>
                          </m:r>
                          <m:r>
                            <m:rPr>
                              <m:sty m:val="p"/>
                            </m:rPr>
                            <a:rPr lang="pt-BR" altLang="pt-BR" sz="2800">
                              <a:latin typeface="Cambria Math" panose="02040503050406030204" pitchFamily="18" charset="0"/>
                            </a:rPr>
                            <m:t>X</m:t>
                          </m:r>
                        </m:e>
                      </m:d>
                      <m:r>
                        <a:rPr lang="pt-BR" altLang="pt-BR" sz="2800" i="1">
                          <a:latin typeface="Cambria Math" panose="02040503050406030204" pitchFamily="18" charset="0"/>
                        </a:rPr>
                        <m:t>−</m:t>
                      </m:r>
                      <m:r>
                        <a:rPr lang="pt-BR" altLang="pt-BR" sz="2800" i="1">
                          <a:latin typeface="Cambria Math" panose="02040503050406030204" pitchFamily="18" charset="0"/>
                        </a:rPr>
                        <m:t>𝐸</m:t>
                      </m:r>
                      <m:d>
                        <m:dPr>
                          <m:begChr m:val="["/>
                          <m:endChr m:val="]"/>
                          <m:ctrlPr>
                            <a:rPr lang="pt-BR" altLang="pt-BR" sz="2800" i="1">
                              <a:latin typeface="Cambria Math" panose="02040503050406030204" pitchFamily="18" charset="0"/>
                            </a:rPr>
                          </m:ctrlPr>
                        </m:dPr>
                        <m:e>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i="1">
                                  <a:latin typeface="Cambria Math" panose="02040503050406030204" pitchFamily="18" charset="0"/>
                                </a:rPr>
                                <m:t>0</m:t>
                              </m:r>
                            </m:sub>
                          </m:sSub>
                        </m:e>
                        <m:e>
                          <m:r>
                            <m:rPr>
                              <m:sty m:val="p"/>
                            </m:rPr>
                            <a:rPr lang="pt-BR" altLang="pt-BR" sz="2800">
                              <a:latin typeface="Cambria Math" panose="02040503050406030204" pitchFamily="18" charset="0"/>
                            </a:rPr>
                            <m:t>D</m:t>
                          </m:r>
                          <m:r>
                            <a:rPr lang="pt-BR" altLang="pt-BR" sz="2800">
                              <a:latin typeface="Cambria Math" panose="02040503050406030204" pitchFamily="18" charset="0"/>
                            </a:rPr>
                            <m:t>=0,</m:t>
                          </m:r>
                          <m:r>
                            <m:rPr>
                              <m:sty m:val="p"/>
                            </m:rPr>
                            <a:rPr lang="pt-BR" altLang="pt-BR" sz="2800">
                              <a:latin typeface="Cambria Math" panose="02040503050406030204" pitchFamily="18" charset="0"/>
                            </a:rPr>
                            <m:t>X</m:t>
                          </m:r>
                        </m:e>
                      </m:d>
                    </m:oMath>
                  </m:oMathPara>
                </a14:m>
                <a:endParaRPr lang="pt-BR" altLang="pt-BR" sz="2800" dirty="0"/>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0" y="1412776"/>
                <a:ext cx="9144000" cy="4679950"/>
              </a:xfrm>
              <a:blipFill rotWithShape="1">
                <a:blip r:embed="rId2" cstate="print"/>
                <a:stretch>
                  <a:fillRect l="-1133" t="-1173" r="-1133"/>
                </a:stretch>
              </a:blipFill>
            </p:spPr>
            <p:txBody>
              <a:bodyPr/>
              <a:lstStyle/>
              <a:p>
                <a:r>
                  <a:rPr lang="pt-BR">
                    <a:noFill/>
                  </a:rPr>
                  <a:t> </a:t>
                </a:r>
              </a:p>
            </p:txBody>
          </p:sp>
        </mc:Fallback>
      </mc:AlternateContent>
    </p:spTree>
    <p:extLst>
      <p:ext uri="{BB962C8B-B14F-4D97-AF65-F5344CB8AC3E}">
        <p14:creationId xmlns:p14="http://schemas.microsoft.com/office/powerpoint/2010/main" val="112887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765175"/>
            <a:ext cx="9036050" cy="846138"/>
          </a:xfrm>
        </p:spPr>
        <p:txBody>
          <a:bodyPr>
            <a:normAutofit/>
          </a:bodyPr>
          <a:lstStyle/>
          <a:p>
            <a:pPr>
              <a:defRPr/>
            </a:pPr>
            <a:r>
              <a:rPr lang="pt-BR" altLang="pt-BR" sz="3000" dirty="0"/>
              <a:t>ATT</a:t>
            </a:r>
            <a:endParaRPr lang="en-US" altLang="pt-BR" sz="3000"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0" y="1556792"/>
                <a:ext cx="9144000" cy="4679950"/>
              </a:xfrm>
            </p:spPr>
            <p:txBody>
              <a:bodyPr/>
              <a:lstStyle/>
              <a:p>
                <a:pPr>
                  <a:buFont typeface="Arial" charset="0"/>
                  <a:buChar char="•"/>
                  <a:defRPr/>
                </a:pPr>
                <a:r>
                  <a:rPr lang="pt-BR" sz="2800" dirty="0"/>
                  <a:t>Tomando o valor esperado dessa diferença na distribuição de X, condicional em D=1, obtemos o ATT.</a:t>
                </a:r>
              </a:p>
              <a:p>
                <a:pPr>
                  <a:buFont typeface="Arial" charset="0"/>
                  <a:buChar char="•"/>
                  <a:defRPr/>
                </a:pPr>
                <a:endParaRPr lang="pt-BR" sz="2800" dirty="0">
                  <a:latin typeface="Cambria Math" panose="02040503050406030204" pitchFamily="18" charset="0"/>
                </a:endParaRPr>
              </a:p>
              <a:p>
                <a:pPr marL="0" indent="0">
                  <a:buNone/>
                  <a:defRPr/>
                </a:pPr>
                <a14:m>
                  <m:oMathPara xmlns:m="http://schemas.openxmlformats.org/officeDocument/2006/math">
                    <m:oMathParaPr>
                      <m:jc m:val="center"/>
                    </m:oMathParaPr>
                    <m:oMath xmlns:m="http://schemas.openxmlformats.org/officeDocument/2006/math">
                      <m:r>
                        <m:rPr>
                          <m:sty m:val="p"/>
                        </m:rPr>
                        <a:rPr lang="pt-BR" sz="2800">
                          <a:latin typeface="Cambria Math" panose="02040503050406030204" pitchFamily="18" charset="0"/>
                        </a:rPr>
                        <m:t>A</m:t>
                      </m:r>
                      <m:r>
                        <a:rPr lang="pt-BR" sz="2800" i="1">
                          <a:latin typeface="Cambria Math" panose="02040503050406030204" pitchFamily="18" charset="0"/>
                        </a:rPr>
                        <m:t>𝑇𝑇</m:t>
                      </m:r>
                      <m:r>
                        <a:rPr lang="pt-BR" sz="2800" i="1">
                          <a:latin typeface="Cambria Math" panose="02040503050406030204" pitchFamily="18" charset="0"/>
                        </a:rPr>
                        <m:t>=</m:t>
                      </m:r>
                      <m:r>
                        <a:rPr lang="pt-BR" sz="2800" b="0" i="1" smtClean="0">
                          <a:latin typeface="Cambria Math" panose="02040503050406030204" pitchFamily="18" charset="0"/>
                        </a:rPr>
                        <m:t>𝐸</m:t>
                      </m:r>
                      <m:r>
                        <a:rPr lang="pt-BR" sz="2800" b="0" i="1" smtClean="0">
                          <a:latin typeface="Cambria Math" panose="02040503050406030204" pitchFamily="18" charset="0"/>
                        </a:rPr>
                        <m:t>{</m:t>
                      </m:r>
                      <m:r>
                        <a:rPr lang="pt-BR" altLang="pt-BR" sz="2800" i="1">
                          <a:latin typeface="Cambria Math" panose="02040503050406030204" pitchFamily="18" charset="0"/>
                        </a:rPr>
                        <m:t>𝐸</m:t>
                      </m:r>
                      <m:d>
                        <m:dPr>
                          <m:begChr m:val="["/>
                          <m:endChr m:val="]"/>
                          <m:ctrlPr>
                            <a:rPr lang="pt-BR" altLang="pt-BR" sz="2800" i="1">
                              <a:latin typeface="Cambria Math" panose="02040503050406030204" pitchFamily="18" charset="0"/>
                            </a:rPr>
                          </m:ctrlPr>
                        </m:dPr>
                        <m:e>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i="1">
                                  <a:latin typeface="Cambria Math" panose="02040503050406030204" pitchFamily="18" charset="0"/>
                                </a:rPr>
                                <m:t>1</m:t>
                              </m:r>
                            </m:sub>
                          </m:sSub>
                        </m:e>
                        <m:e>
                          <m:r>
                            <m:rPr>
                              <m:sty m:val="p"/>
                            </m:rPr>
                            <a:rPr lang="pt-BR" altLang="pt-BR" sz="2800">
                              <a:latin typeface="Cambria Math" panose="02040503050406030204" pitchFamily="18" charset="0"/>
                            </a:rPr>
                            <m:t>D</m:t>
                          </m:r>
                          <m:r>
                            <a:rPr lang="pt-BR" altLang="pt-BR" sz="2800">
                              <a:latin typeface="Cambria Math" panose="02040503050406030204" pitchFamily="18" charset="0"/>
                            </a:rPr>
                            <m:t>=1,</m:t>
                          </m:r>
                          <m:r>
                            <m:rPr>
                              <m:sty m:val="p"/>
                            </m:rPr>
                            <a:rPr lang="pt-BR" altLang="pt-BR" sz="2800">
                              <a:latin typeface="Cambria Math" panose="02040503050406030204" pitchFamily="18" charset="0"/>
                            </a:rPr>
                            <m:t>X</m:t>
                          </m:r>
                        </m:e>
                      </m:d>
                      <m:r>
                        <a:rPr lang="pt-BR" altLang="pt-BR" sz="2800" i="1">
                          <a:latin typeface="Cambria Math" panose="02040503050406030204" pitchFamily="18" charset="0"/>
                        </a:rPr>
                        <m:t>−</m:t>
                      </m:r>
                      <m:r>
                        <a:rPr lang="pt-BR" altLang="pt-BR" sz="2800" i="1">
                          <a:latin typeface="Cambria Math" panose="02040503050406030204" pitchFamily="18" charset="0"/>
                        </a:rPr>
                        <m:t>𝐸</m:t>
                      </m:r>
                      <m:d>
                        <m:dPr>
                          <m:begChr m:val="["/>
                          <m:endChr m:val="]"/>
                          <m:ctrlPr>
                            <a:rPr lang="pt-BR" altLang="pt-BR" sz="2800" i="1">
                              <a:latin typeface="Cambria Math" panose="02040503050406030204" pitchFamily="18" charset="0"/>
                            </a:rPr>
                          </m:ctrlPr>
                        </m:dPr>
                        <m:e>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i="1">
                                  <a:latin typeface="Cambria Math" panose="02040503050406030204" pitchFamily="18" charset="0"/>
                                </a:rPr>
                                <m:t>0</m:t>
                              </m:r>
                            </m:sub>
                          </m:sSub>
                        </m:e>
                        <m:e>
                          <m:r>
                            <m:rPr>
                              <m:sty m:val="p"/>
                            </m:rPr>
                            <a:rPr lang="pt-BR" altLang="pt-BR" sz="2800">
                              <a:latin typeface="Cambria Math" panose="02040503050406030204" pitchFamily="18" charset="0"/>
                            </a:rPr>
                            <m:t>D</m:t>
                          </m:r>
                          <m:r>
                            <a:rPr lang="pt-BR" altLang="pt-BR" sz="2800">
                              <a:latin typeface="Cambria Math" panose="02040503050406030204" pitchFamily="18" charset="0"/>
                            </a:rPr>
                            <m:t>=0,</m:t>
                          </m:r>
                          <m:r>
                            <m:rPr>
                              <m:sty m:val="p"/>
                            </m:rPr>
                            <a:rPr lang="pt-BR" altLang="pt-BR" sz="2800">
                              <a:latin typeface="Cambria Math" panose="02040503050406030204" pitchFamily="18" charset="0"/>
                            </a:rPr>
                            <m:t>X</m:t>
                          </m:r>
                        </m:e>
                      </m:d>
                      <m:r>
                        <a:rPr lang="pt-BR" altLang="pt-BR" sz="2800" b="0" i="1" smtClean="0">
                          <a:latin typeface="Cambria Math" panose="02040503050406030204" pitchFamily="18" charset="0"/>
                        </a:rPr>
                        <m:t>|</m:t>
                      </m:r>
                      <m:r>
                        <a:rPr lang="pt-BR" altLang="pt-BR" sz="2800" b="0" i="1" smtClean="0">
                          <a:latin typeface="Cambria Math" panose="02040503050406030204" pitchFamily="18" charset="0"/>
                        </a:rPr>
                        <m:t>𝐷</m:t>
                      </m:r>
                      <m:r>
                        <a:rPr lang="pt-BR" altLang="pt-BR" sz="2800" b="0" i="1" smtClean="0">
                          <a:latin typeface="Cambria Math" panose="02040503050406030204" pitchFamily="18" charset="0"/>
                        </a:rPr>
                        <m:t>=1}</m:t>
                      </m:r>
                    </m:oMath>
                  </m:oMathPara>
                </a14:m>
                <a:endParaRPr lang="pt-BR" altLang="pt-BR" sz="2800" dirty="0"/>
              </a:p>
              <a:p>
                <a:pPr marL="0" indent="0">
                  <a:buNone/>
                  <a:defRPr/>
                </a:pPr>
                <a:endParaRPr lang="pt-BR" altLang="pt-BR" sz="2800" dirty="0"/>
              </a:p>
              <a:p>
                <a:pPr>
                  <a:defRPr/>
                </a:pPr>
                <a:r>
                  <a:rPr lang="pt-BR" altLang="pt-BR" sz="2800" dirty="0"/>
                  <a:t>Note que precisamos de suporte comum, pois se for violada (</a:t>
                </a:r>
                <a14:m>
                  <m:oMath xmlns:m="http://schemas.openxmlformats.org/officeDocument/2006/math">
                    <m:r>
                      <a:rPr lang="pt-BR" sz="2800" i="1">
                        <a:latin typeface="Cambria Math" panose="02040503050406030204" pitchFamily="18" charset="0"/>
                      </a:rPr>
                      <m:t>𝑃𝑟</m:t>
                    </m:r>
                    <m:d>
                      <m:dPr>
                        <m:begChr m:val="["/>
                        <m:endChr m:val="]"/>
                        <m:ctrlPr>
                          <a:rPr lang="pt-BR" sz="2800" i="1">
                            <a:latin typeface="Cambria Math" panose="02040503050406030204" pitchFamily="18" charset="0"/>
                          </a:rPr>
                        </m:ctrlPr>
                      </m:dPr>
                      <m:e>
                        <m:r>
                          <a:rPr lang="pt-BR" sz="2800" i="1">
                            <a:latin typeface="Cambria Math" panose="02040503050406030204" pitchFamily="18" charset="0"/>
                          </a:rPr>
                          <m:t>𝐷</m:t>
                        </m:r>
                        <m:r>
                          <a:rPr lang="pt-BR" sz="2800" i="1">
                            <a:latin typeface="Cambria Math" panose="02040503050406030204" pitchFamily="18" charset="0"/>
                          </a:rPr>
                          <m:t>=1</m:t>
                        </m:r>
                      </m:e>
                      <m:e>
                        <m:r>
                          <a:rPr lang="pt-BR" sz="2800" i="1">
                            <a:latin typeface="Cambria Math" panose="02040503050406030204" pitchFamily="18" charset="0"/>
                          </a:rPr>
                          <m:t>𝑋</m:t>
                        </m:r>
                      </m:e>
                    </m:d>
                    <m:r>
                      <a:rPr lang="pt-BR" sz="2800" i="1">
                        <a:latin typeface="Cambria Math" panose="02040503050406030204" pitchFamily="18" charset="0"/>
                      </a:rPr>
                      <m:t>=</m:t>
                    </m:r>
                    <m:r>
                      <a:rPr lang="pt-BR" sz="2800" b="0" i="1" smtClean="0">
                        <a:latin typeface="Cambria Math" panose="02040503050406030204" pitchFamily="18" charset="0"/>
                      </a:rPr>
                      <m:t>1)</m:t>
                    </m:r>
                  </m:oMath>
                </a14:m>
                <a:r>
                  <a:rPr lang="pt-BR" altLang="pt-BR" sz="2800" dirty="0"/>
                  <a:t>, não será possível definir </a:t>
                </a:r>
                <a14:m>
                  <m:oMath xmlns:m="http://schemas.openxmlformats.org/officeDocument/2006/math">
                    <m:r>
                      <a:rPr lang="pt-BR" altLang="pt-BR" sz="2800" i="1">
                        <a:latin typeface="Cambria Math" panose="02040503050406030204" pitchFamily="18" charset="0"/>
                      </a:rPr>
                      <m:t>𝐸</m:t>
                    </m:r>
                    <m:d>
                      <m:dPr>
                        <m:begChr m:val="["/>
                        <m:endChr m:val="]"/>
                        <m:ctrlPr>
                          <a:rPr lang="pt-BR" altLang="pt-BR" sz="2800" i="1">
                            <a:latin typeface="Cambria Math" panose="02040503050406030204" pitchFamily="18" charset="0"/>
                          </a:rPr>
                        </m:ctrlPr>
                      </m:dPr>
                      <m:e>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i="1">
                                <a:latin typeface="Cambria Math" panose="02040503050406030204" pitchFamily="18" charset="0"/>
                              </a:rPr>
                              <m:t>0</m:t>
                            </m:r>
                          </m:sub>
                        </m:sSub>
                      </m:e>
                      <m:e>
                        <m:r>
                          <m:rPr>
                            <m:sty m:val="p"/>
                          </m:rPr>
                          <a:rPr lang="pt-BR" altLang="pt-BR" sz="2800">
                            <a:latin typeface="Cambria Math" panose="02040503050406030204" pitchFamily="18" charset="0"/>
                          </a:rPr>
                          <m:t>D</m:t>
                        </m:r>
                        <m:r>
                          <a:rPr lang="pt-BR" altLang="pt-BR" sz="2800">
                            <a:latin typeface="Cambria Math" panose="02040503050406030204" pitchFamily="18" charset="0"/>
                          </a:rPr>
                          <m:t>=0,</m:t>
                        </m:r>
                        <m:r>
                          <m:rPr>
                            <m:sty m:val="p"/>
                          </m:rPr>
                          <a:rPr lang="pt-BR" altLang="pt-BR" sz="2800">
                            <a:latin typeface="Cambria Math" panose="02040503050406030204" pitchFamily="18" charset="0"/>
                          </a:rPr>
                          <m:t>X</m:t>
                        </m:r>
                      </m:e>
                    </m:d>
                  </m:oMath>
                </a14:m>
                <a:r>
                  <a:rPr lang="pt-BR" altLang="pt-BR" sz="2800" dirty="0"/>
                  <a:t>, pois para determinado X, não haverá ninguém no grupo de não tratados. </a:t>
                </a:r>
              </a:p>
              <a:p>
                <a:pPr marL="0" indent="0">
                  <a:buNone/>
                  <a:defRPr/>
                </a:pPr>
                <a:endParaRPr lang="pt-BR" altLang="pt-BR" sz="2800" dirty="0"/>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0" y="1556792"/>
                <a:ext cx="9144000" cy="4679950"/>
              </a:xfrm>
              <a:blipFill rotWithShape="0">
                <a:blip r:embed="rId2" cstate="print"/>
                <a:stretch>
                  <a:fillRect l="-1200" t="-1302" r="-1333"/>
                </a:stretch>
              </a:blipFill>
            </p:spPr>
            <p:txBody>
              <a:bodyPr/>
              <a:lstStyle/>
              <a:p>
                <a:r>
                  <a:rPr lang="pt-BR">
                    <a:noFill/>
                  </a:rPr>
                  <a:t> </a:t>
                </a:r>
              </a:p>
            </p:txBody>
          </p:sp>
        </mc:Fallback>
      </mc:AlternateContent>
    </p:spTree>
    <p:extLst>
      <p:ext uri="{BB962C8B-B14F-4D97-AF65-F5344CB8AC3E}">
        <p14:creationId xmlns:p14="http://schemas.microsoft.com/office/powerpoint/2010/main" val="315017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Exemplo: caso em X que inclui apenas uma variável explicativa discreta </a:t>
            </a:r>
          </a:p>
        </p:txBody>
      </p:sp>
      <p:sp>
        <p:nvSpPr>
          <p:cNvPr id="3" name="Espaço Reservado para Conteúdo 2"/>
          <p:cNvSpPr>
            <a:spLocks noGrp="1"/>
          </p:cNvSpPr>
          <p:nvPr>
            <p:ph idx="1"/>
          </p:nvPr>
        </p:nvSpPr>
        <p:spPr/>
        <p:txBody>
          <a:bodyPr>
            <a:normAutofit fontScale="92500" lnSpcReduction="10000"/>
          </a:bodyPr>
          <a:lstStyle/>
          <a:p>
            <a:r>
              <a:rPr lang="pt-BR" dirty="0"/>
              <a:t>Seja D(x) = o efeito médio do tratamento para pessoas com determinada característica X</a:t>
            </a:r>
          </a:p>
          <a:p>
            <a:endParaRPr lang="pt-BR" dirty="0"/>
          </a:p>
          <a:p>
            <a:endParaRPr lang="pt-BR" dirty="0"/>
          </a:p>
          <a:p>
            <a:endParaRPr lang="pt-BR" dirty="0"/>
          </a:p>
          <a:p>
            <a:r>
              <a:rPr lang="pt-BR" dirty="0"/>
              <a:t>Note que para estimar o D(x) para um determinado X, precisamos ter tanto indivíduos tratados com esse X como indivíduos não tratados (hipótese de suporte comum).</a:t>
            </a:r>
          </a:p>
          <a:p>
            <a:endParaRPr lang="pt-BR" dirty="0"/>
          </a:p>
        </p:txBody>
      </p:sp>
      <p:graphicFrame>
        <p:nvGraphicFramePr>
          <p:cNvPr id="4" name="Objeto 3"/>
          <p:cNvGraphicFramePr>
            <a:graphicFrameLocks noChangeAspect="1"/>
          </p:cNvGraphicFramePr>
          <p:nvPr/>
        </p:nvGraphicFramePr>
        <p:xfrm>
          <a:off x="531813" y="2924175"/>
          <a:ext cx="5119687" cy="865188"/>
        </p:xfrm>
        <a:graphic>
          <a:graphicData uri="http://schemas.openxmlformats.org/presentationml/2006/ole">
            <mc:AlternateContent xmlns:mc="http://schemas.openxmlformats.org/markup-compatibility/2006">
              <mc:Choice xmlns:v="urn:schemas-microsoft-com:vml" Requires="v">
                <p:oleObj spid="_x0000_s62469" name="Equação" r:id="rId3" imgW="2031840" imgH="342720" progId="Equation.3">
                  <p:embed/>
                </p:oleObj>
              </mc:Choice>
              <mc:Fallback>
                <p:oleObj name="Equação" r:id="rId3" imgW="2031840" imgH="342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924175"/>
                        <a:ext cx="5119687"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562074"/>
          </a:xfrm>
        </p:spPr>
        <p:txBody>
          <a:bodyPr>
            <a:normAutofit fontScale="90000"/>
          </a:bodyPr>
          <a:lstStyle/>
          <a:p>
            <a:r>
              <a:rPr lang="pt-BR" dirty="0"/>
              <a:t>Pareamento</a:t>
            </a:r>
          </a:p>
        </p:txBody>
      </p:sp>
      <p:sp>
        <p:nvSpPr>
          <p:cNvPr id="3" name="Espaço Reservado para Conteúdo 2"/>
          <p:cNvSpPr>
            <a:spLocks noGrp="1"/>
          </p:cNvSpPr>
          <p:nvPr>
            <p:ph idx="1"/>
          </p:nvPr>
        </p:nvSpPr>
        <p:spPr>
          <a:xfrm>
            <a:off x="457200" y="1196752"/>
            <a:ext cx="8229600" cy="5400600"/>
          </a:xfrm>
        </p:spPr>
        <p:txBody>
          <a:bodyPr>
            <a:noAutofit/>
          </a:bodyPr>
          <a:lstStyle/>
          <a:p>
            <a:r>
              <a:rPr lang="pt-BR" sz="2600" dirty="0"/>
              <a:t>Para cada indivíduo no grupo de tratamento, o estimador de pareamento busca os indivíduos no grupo de controle mais próximos (em termos do seu vetor  de variáveis observáveis) e usa os resultados destes indivíduos para obter o que seria o resultado do indivíduo no grupo de tratamento caso ele não fosse tratado (contrafatual). </a:t>
            </a:r>
          </a:p>
          <a:p>
            <a:r>
              <a:rPr lang="pt-BR" sz="2600" dirty="0"/>
              <a:t>As principais diferenças entre os vários estimadores de pareamento dizem respeito à métrica usada para definir os indivíduos mais “próximos” dos tratados em termos do vetor de variáveis X. Além disso, os métodos também diferem em relação a quantos indivíduos do grupo de não-tratados serão relacionados a cada indivíduo no grupo de tratamento para obter o seu </a:t>
            </a:r>
            <a:r>
              <a:rPr lang="pt-BR" sz="2600" dirty="0" err="1"/>
              <a:t>contrafatual</a:t>
            </a:r>
            <a:r>
              <a:rPr lang="pt-BR" sz="2600" dirty="0"/>
              <a:t>.</a:t>
            </a:r>
          </a:p>
        </p:txBody>
      </p:sp>
    </p:spTree>
    <p:extLst>
      <p:ext uri="{BB962C8B-B14F-4D97-AF65-F5344CB8AC3E}">
        <p14:creationId xmlns:p14="http://schemas.microsoft.com/office/powerpoint/2010/main" val="172720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BR" dirty="0"/>
              <a:t>X muito grande</a:t>
            </a:r>
          </a:p>
        </p:txBody>
      </p:sp>
      <p:sp>
        <p:nvSpPr>
          <p:cNvPr id="8" name="Espaço Reservado para Conteúdo 7"/>
          <p:cNvSpPr>
            <a:spLocks noGrp="1"/>
          </p:cNvSpPr>
          <p:nvPr>
            <p:ph idx="1"/>
          </p:nvPr>
        </p:nvSpPr>
        <p:spPr/>
        <p:txBody>
          <a:bodyPr/>
          <a:lstStyle/>
          <a:p>
            <a:r>
              <a:rPr lang="pt-BR" dirty="0"/>
              <a:t>Um problema pode surgir quando temos um vetor X com muitas variáveis, de forma que as diversas combinações de X levarão a grupos pequenos de indivíduos.</a:t>
            </a:r>
          </a:p>
          <a:p>
            <a:r>
              <a:rPr lang="pt-BR" dirty="0"/>
              <a:t>Por exemplo:</a:t>
            </a:r>
          </a:p>
          <a:p>
            <a:r>
              <a:rPr lang="pt-BR" dirty="0"/>
              <a:t>Sexo (2) x uf (27) x anos de estudo (5)  x idade (5) = seriam formados 1350 grupos. </a:t>
            </a:r>
          </a:p>
        </p:txBody>
      </p:sp>
    </p:spTree>
    <p:extLst>
      <p:ext uri="{BB962C8B-B14F-4D97-AF65-F5344CB8AC3E}">
        <p14:creationId xmlns:p14="http://schemas.microsoft.com/office/powerpoint/2010/main" val="142788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6856" y="260648"/>
            <a:ext cx="8229600" cy="846138"/>
          </a:xfrm>
        </p:spPr>
        <p:txBody>
          <a:bodyPr>
            <a:normAutofit fontScale="90000"/>
          </a:bodyPr>
          <a:lstStyle/>
          <a:p>
            <a:pPr>
              <a:defRPr/>
            </a:pPr>
            <a:br>
              <a:rPr lang="pt-BR" altLang="pt-BR" sz="4000" dirty="0"/>
            </a:br>
            <a:r>
              <a:rPr lang="pt-BR" altLang="pt-BR" sz="3600" dirty="0"/>
              <a:t>3-</a:t>
            </a:r>
            <a:r>
              <a:rPr lang="pt-BR" altLang="pt-BR" sz="4000" dirty="0"/>
              <a:t> </a:t>
            </a:r>
            <a:r>
              <a:rPr lang="pt-BR" altLang="pt-BR" sz="3500" dirty="0"/>
              <a:t>Pareamento por escore de propensão  </a:t>
            </a:r>
            <a:endParaRPr lang="en-US" altLang="pt-BR" sz="3500" dirty="0"/>
          </a:p>
        </p:txBody>
      </p:sp>
      <mc:AlternateContent xmlns:mc="http://schemas.openxmlformats.org/markup-compatibility/2006" xmlns:a14="http://schemas.microsoft.com/office/drawing/2010/main">
        <mc:Choice Requires="a14">
          <p:sp>
            <p:nvSpPr>
              <p:cNvPr id="14339" name="Rectangle 3"/>
              <p:cNvSpPr>
                <a:spLocks noGrp="1" noChangeArrowheads="1"/>
              </p:cNvSpPr>
              <p:nvPr>
                <p:ph type="body" sz="half" idx="4294967295"/>
              </p:nvPr>
            </p:nvSpPr>
            <p:spPr>
              <a:xfrm>
                <a:off x="323528" y="1556792"/>
                <a:ext cx="8507412" cy="4525962"/>
              </a:xfrm>
            </p:spPr>
            <p:txBody>
              <a:bodyPr/>
              <a:lstStyle/>
              <a:p>
                <a:pPr>
                  <a:buFont typeface="Arial" charset="0"/>
                  <a:buChar char="•"/>
                  <a:defRPr/>
                </a:pPr>
                <a:r>
                  <a:rPr lang="pt-BR" sz="2800" dirty="0" err="1"/>
                  <a:t>Propensity</a:t>
                </a:r>
                <a:r>
                  <a:rPr lang="pt-BR" sz="2800" dirty="0"/>
                  <a:t> score: Conceito útil para dados observacionais (não aleatórios)</a:t>
                </a:r>
              </a:p>
              <a:p>
                <a:pPr>
                  <a:buFont typeface="Arial" charset="0"/>
                  <a:buChar char="•"/>
                  <a:defRPr/>
                </a:pPr>
                <a:endParaRPr lang="pt-BR" sz="2800" dirty="0"/>
              </a:p>
              <a:p>
                <a:pPr marL="0" indent="0">
                  <a:buNone/>
                  <a:defRPr/>
                </a:pPr>
                <a14:m>
                  <m:oMathPara xmlns:m="http://schemas.openxmlformats.org/officeDocument/2006/math">
                    <m:oMathParaPr>
                      <m:jc m:val="center"/>
                    </m:oMathParaPr>
                    <m:oMath xmlns:m="http://schemas.openxmlformats.org/officeDocument/2006/math">
                      <m:r>
                        <a:rPr lang="pt-BR" sz="2800" i="1">
                          <a:latin typeface="Cambria Math" panose="02040503050406030204" pitchFamily="18" charset="0"/>
                        </a:rPr>
                        <m:t>𝑃</m:t>
                      </m:r>
                      <m:d>
                        <m:dPr>
                          <m:ctrlPr>
                            <a:rPr lang="pt-BR" sz="2800" b="0" i="1" smtClean="0">
                              <a:latin typeface="Cambria Math" panose="02040503050406030204" pitchFamily="18" charset="0"/>
                            </a:rPr>
                          </m:ctrlPr>
                        </m:dPr>
                        <m:e>
                          <m:r>
                            <a:rPr lang="pt-BR" sz="2800" b="0" i="1" smtClean="0">
                              <a:latin typeface="Cambria Math" panose="02040503050406030204" pitchFamily="18" charset="0"/>
                            </a:rPr>
                            <m:t>𝑥</m:t>
                          </m:r>
                        </m:e>
                      </m:d>
                      <m:r>
                        <a:rPr lang="pt-BR" sz="2800" b="0" i="1" smtClean="0">
                          <a:latin typeface="Cambria Math" panose="02040503050406030204" pitchFamily="18" charset="0"/>
                        </a:rPr>
                        <m:t>=</m:t>
                      </m:r>
                      <m:r>
                        <a:rPr lang="pt-BR" sz="2800" b="0" i="1" smtClean="0">
                          <a:latin typeface="Cambria Math" panose="02040503050406030204" pitchFamily="18" charset="0"/>
                        </a:rPr>
                        <m:t>𝑃𝑟</m:t>
                      </m:r>
                      <m:d>
                        <m:dPr>
                          <m:begChr m:val="["/>
                          <m:endChr m:val="]"/>
                          <m:ctrlPr>
                            <a:rPr lang="pt-BR" sz="2800" i="1">
                              <a:latin typeface="Cambria Math" panose="02040503050406030204" pitchFamily="18" charset="0"/>
                            </a:rPr>
                          </m:ctrlPr>
                        </m:dPr>
                        <m:e>
                          <m:r>
                            <a:rPr lang="pt-BR" sz="2800" i="1">
                              <a:latin typeface="Cambria Math" panose="02040503050406030204" pitchFamily="18" charset="0"/>
                            </a:rPr>
                            <m:t>𝐷</m:t>
                          </m:r>
                          <m:r>
                            <a:rPr lang="pt-BR" sz="2800" i="1">
                              <a:latin typeface="Cambria Math" panose="02040503050406030204" pitchFamily="18" charset="0"/>
                            </a:rPr>
                            <m:t>=1</m:t>
                          </m:r>
                        </m:e>
                        <m:e>
                          <m:r>
                            <a:rPr lang="pt-BR" sz="2800" i="1">
                              <a:latin typeface="Cambria Math" panose="02040503050406030204" pitchFamily="18" charset="0"/>
                            </a:rPr>
                            <m:t>𝑋</m:t>
                          </m:r>
                          <m:r>
                            <a:rPr lang="pt-BR" sz="2800" b="0" i="1" smtClean="0">
                              <a:latin typeface="Cambria Math" panose="02040503050406030204" pitchFamily="18" charset="0"/>
                            </a:rPr>
                            <m:t>=</m:t>
                          </m:r>
                          <m:r>
                            <a:rPr lang="pt-BR" sz="2800" b="0" i="1" smtClean="0">
                              <a:latin typeface="Cambria Math" panose="02040503050406030204" pitchFamily="18" charset="0"/>
                            </a:rPr>
                            <m:t>𝑥</m:t>
                          </m:r>
                        </m:e>
                      </m:d>
                    </m:oMath>
                  </m:oMathPara>
                </a14:m>
                <a:endParaRPr lang="pt-BR" sz="2800" dirty="0"/>
              </a:p>
              <a:p>
                <a:pPr>
                  <a:buFont typeface="Arial" charset="0"/>
                  <a:buChar char="•"/>
                  <a:defRPr/>
                </a:pPr>
                <a:endParaRPr lang="pt-BR" sz="2800" dirty="0"/>
              </a:p>
              <a:p>
                <a:pPr>
                  <a:buFont typeface="Arial" charset="0"/>
                  <a:buChar char="•"/>
                  <a:defRPr/>
                </a:pPr>
                <a:r>
                  <a:rPr lang="pt-BR" sz="2800" b="1" u="sng" dirty="0">
                    <a:effectLst>
                      <a:outerShdw blurRad="38100" dist="38100" dir="2700000" algn="tl">
                        <a:srgbClr val="C0C0C0"/>
                      </a:outerShdw>
                    </a:effectLst>
                  </a:rPr>
                  <a:t>Interpretação</a:t>
                </a:r>
                <a:r>
                  <a:rPr lang="pt-BR" sz="2800" dirty="0"/>
                  <a:t>: probabilidade condicional de participar do tratamento dado x.</a:t>
                </a:r>
              </a:p>
              <a:p>
                <a:pPr>
                  <a:buFont typeface="Arial" charset="0"/>
                  <a:buChar char="•"/>
                  <a:defRPr/>
                </a:pPr>
                <a:r>
                  <a:rPr lang="pt-BR" sz="2800" b="1" u="sng" dirty="0">
                    <a:effectLst>
                      <a:outerShdw blurRad="38100" dist="38100" dir="2700000" algn="tl">
                        <a:srgbClr val="C0C0C0"/>
                      </a:outerShdw>
                    </a:effectLst>
                  </a:rPr>
                  <a:t>Estimação</a:t>
                </a:r>
                <a:r>
                  <a:rPr lang="pt-BR" sz="2800" dirty="0"/>
                  <a:t>: a partir de (</a:t>
                </a:r>
                <a:r>
                  <a:rPr lang="pt-BR" sz="2800" i="1" dirty="0"/>
                  <a:t>D</a:t>
                </a:r>
                <a:r>
                  <a:rPr lang="pt-BR" sz="2800" i="1" baseline="-25000" dirty="0"/>
                  <a:t>i  </a:t>
                </a:r>
                <a:r>
                  <a:rPr lang="pt-BR" sz="2800" dirty="0"/>
                  <a:t>, </a:t>
                </a:r>
                <a:r>
                  <a:rPr lang="pt-BR" sz="2800" i="1" dirty="0"/>
                  <a:t>x</a:t>
                </a:r>
                <a:r>
                  <a:rPr lang="pt-BR" sz="2800" i="1" baseline="-25000" dirty="0"/>
                  <a:t>i</a:t>
                </a:r>
                <a:r>
                  <a:rPr lang="pt-BR" sz="2800" dirty="0"/>
                  <a:t>), em geral via </a:t>
                </a:r>
                <a:r>
                  <a:rPr lang="pt-BR" sz="2800" dirty="0" err="1"/>
                  <a:t>logit</a:t>
                </a:r>
                <a:r>
                  <a:rPr lang="pt-BR" sz="2800" dirty="0"/>
                  <a:t> ou </a:t>
                </a:r>
                <a:r>
                  <a:rPr lang="pt-BR" sz="2800" dirty="0" err="1"/>
                  <a:t>probit</a:t>
                </a:r>
                <a:r>
                  <a:rPr lang="pt-BR" sz="2800" dirty="0"/>
                  <a:t>.</a:t>
                </a:r>
              </a:p>
              <a:p>
                <a:pPr>
                  <a:buFontTx/>
                  <a:buNone/>
                  <a:defRPr/>
                </a:pPr>
                <a:endParaRPr lang="en-US" sz="2800" dirty="0"/>
              </a:p>
            </p:txBody>
          </p:sp>
        </mc:Choice>
        <mc:Fallback xmlns="">
          <p:sp>
            <p:nvSpPr>
              <p:cNvPr id="14339" name="Rectangle 3"/>
              <p:cNvSpPr>
                <a:spLocks noGrp="1" noRot="1" noChangeAspect="1" noMove="1" noResize="1" noEditPoints="1" noAdjustHandles="1" noChangeArrowheads="1" noChangeShapeType="1" noTextEdit="1"/>
              </p:cNvSpPr>
              <p:nvPr>
                <p:ph type="body" sz="half" idx="4294967295"/>
              </p:nvPr>
            </p:nvSpPr>
            <p:spPr>
              <a:xfrm>
                <a:off x="323528" y="1556792"/>
                <a:ext cx="8507412" cy="4525962"/>
              </a:xfrm>
              <a:blipFill rotWithShape="0">
                <a:blip r:embed="rId2" cstate="print"/>
                <a:stretch>
                  <a:fillRect l="-1361" t="-1346"/>
                </a:stretch>
              </a:blipFill>
            </p:spPr>
            <p:txBody>
              <a:bodyPr/>
              <a:lstStyle/>
              <a:p>
                <a:r>
                  <a:rPr lang="pt-BR">
                    <a:noFill/>
                  </a:rPr>
                  <a:t> </a:t>
                </a:r>
              </a:p>
            </p:txBody>
          </p:sp>
        </mc:Fallback>
      </mc:AlternateContent>
    </p:spTree>
    <p:extLst>
      <p:ext uri="{BB962C8B-B14F-4D97-AF65-F5344CB8AC3E}">
        <p14:creationId xmlns:p14="http://schemas.microsoft.com/office/powerpoint/2010/main" val="263235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6856" y="494630"/>
            <a:ext cx="8229600" cy="846138"/>
          </a:xfrm>
        </p:spPr>
        <p:txBody>
          <a:bodyPr>
            <a:normAutofit fontScale="90000"/>
          </a:bodyPr>
          <a:lstStyle/>
          <a:p>
            <a:pPr>
              <a:defRPr/>
            </a:pPr>
            <a:r>
              <a:rPr lang="pt-BR" altLang="pt-BR" sz="4000" dirty="0"/>
              <a:t>3-</a:t>
            </a:r>
            <a:r>
              <a:rPr lang="pt-BR" altLang="pt-BR" sz="3600" dirty="0"/>
              <a:t> Escore de Propensão</a:t>
            </a:r>
            <a:r>
              <a:rPr lang="pt-BR" altLang="pt-BR" sz="4000" dirty="0"/>
              <a:t> – PS ou p(x)</a:t>
            </a:r>
            <a:br>
              <a:rPr lang="pt-BR" altLang="pt-BR" sz="4000" dirty="0"/>
            </a:br>
            <a:endParaRPr lang="en-US" altLang="pt-BR" sz="3500" dirty="0"/>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179512" y="1588170"/>
                <a:ext cx="8686800" cy="3929062"/>
              </a:xfrm>
            </p:spPr>
            <p:txBody>
              <a:bodyPr/>
              <a:lstStyle/>
              <a:p>
                <a:pPr>
                  <a:lnSpc>
                    <a:spcPct val="90000"/>
                  </a:lnSpc>
                  <a:buFont typeface="Arial" charset="0"/>
                  <a:buChar char="•"/>
                  <a:defRPr/>
                </a:pPr>
                <a:r>
                  <a:rPr lang="pt-BR" sz="2800" b="1" u="sng" dirty="0">
                    <a:effectLst>
                      <a:outerShdw blurRad="38100" dist="38100" dir="2700000" algn="tl">
                        <a:srgbClr val="C0C0C0"/>
                      </a:outerShdw>
                    </a:effectLst>
                  </a:rPr>
                  <a:t>Condição de Balanceamento</a:t>
                </a:r>
                <a:r>
                  <a:rPr lang="pt-BR" sz="2800" dirty="0"/>
                  <a:t>:  </a:t>
                </a:r>
                <a14:m>
                  <m:oMath xmlns:m="http://schemas.openxmlformats.org/officeDocument/2006/math">
                    <m:r>
                      <a:rPr lang="pt-BR" sz="2800" b="0" i="1" smtClean="0">
                        <a:latin typeface="Cambria Math" panose="02040503050406030204" pitchFamily="18" charset="0"/>
                      </a:rPr>
                      <m:t>𝐷</m:t>
                    </m:r>
                    <m:r>
                      <a:rPr lang="pt-BR" sz="2800" b="0" i="1" smtClean="0">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𝑥</m:t>
                    </m:r>
                    <m:r>
                      <a:rPr lang="pt-BR" sz="2800" b="0" i="1" smtClean="0">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𝑝</m:t>
                    </m:r>
                    <m:r>
                      <a:rPr lang="pt-BR" sz="2800" b="0" i="1" smtClean="0">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𝑥</m:t>
                    </m:r>
                    <m:r>
                      <a:rPr lang="pt-BR" sz="2800" b="0" i="1" smtClean="0">
                        <a:latin typeface="Cambria Math" panose="02040503050406030204" pitchFamily="18" charset="0"/>
                        <a:ea typeface="Cambria Math" panose="02040503050406030204" pitchFamily="18" charset="0"/>
                      </a:rPr>
                      <m:t>)</m:t>
                    </m:r>
                  </m:oMath>
                </a14:m>
                <a:endParaRPr lang="pt-BR" sz="2800" dirty="0"/>
              </a:p>
              <a:p>
                <a:pPr>
                  <a:lnSpc>
                    <a:spcPct val="90000"/>
                  </a:lnSpc>
                  <a:buFont typeface="Arial" charset="0"/>
                  <a:buChar char="•"/>
                  <a:defRPr/>
                </a:pPr>
                <a:endParaRPr lang="pt-BR" sz="2800" b="1" u="sng" dirty="0">
                  <a:effectLst>
                    <a:outerShdw blurRad="38100" dist="38100" dir="2700000" algn="tl">
                      <a:srgbClr val="C0C0C0"/>
                    </a:outerShdw>
                  </a:effectLst>
                </a:endParaRPr>
              </a:p>
              <a:p>
                <a:pPr>
                  <a:lnSpc>
                    <a:spcPct val="90000"/>
                  </a:lnSpc>
                  <a:buFont typeface="Arial" charset="0"/>
                  <a:buChar char="•"/>
                  <a:defRPr/>
                </a:pPr>
                <a:r>
                  <a:rPr lang="pt-BR" sz="2800" b="1" u="sng" dirty="0">
                    <a:effectLst>
                      <a:outerShdw blurRad="38100" dist="38100" dir="2700000" algn="tl">
                        <a:srgbClr val="C0C0C0"/>
                      </a:outerShdw>
                    </a:effectLst>
                  </a:rPr>
                  <a:t>Interpretação</a:t>
                </a:r>
                <a:r>
                  <a:rPr lang="pt-BR" sz="2800" dirty="0"/>
                  <a:t>: como para os indivíduos com o mesmo p(x) a atribuição do tratamento é aleatória, não deve haver diferenças sistemáticas nos valores de x entre os grupos.</a:t>
                </a:r>
              </a:p>
              <a:p>
                <a:pPr>
                  <a:lnSpc>
                    <a:spcPct val="90000"/>
                  </a:lnSpc>
                  <a:buFont typeface="Arial" charset="0"/>
                  <a:buChar char="•"/>
                  <a:defRPr/>
                </a:pPr>
                <a:endParaRPr lang="pt-BR" sz="2800" dirty="0"/>
              </a:p>
              <a:p>
                <a:pPr>
                  <a:lnSpc>
                    <a:spcPct val="90000"/>
                  </a:lnSpc>
                  <a:buFont typeface="Arial" charset="0"/>
                  <a:buChar char="•"/>
                  <a:defRPr/>
                </a:pPr>
                <a:r>
                  <a:rPr lang="pt-BR" sz="2800" dirty="0"/>
                  <a:t>Esta é uma hipótese testável.</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179512" y="1588170"/>
                <a:ext cx="8686800" cy="3929062"/>
              </a:xfrm>
              <a:blipFill rotWithShape="1">
                <a:blip r:embed="rId2"/>
                <a:stretch>
                  <a:fillRect l="-1263" t="-2640"/>
                </a:stretch>
              </a:blipFill>
            </p:spPr>
            <p:txBody>
              <a:bodyPr/>
              <a:lstStyle/>
              <a:p>
                <a:r>
                  <a:rPr lang="pt-BR">
                    <a:noFill/>
                  </a:rPr>
                  <a:t> </a:t>
                </a:r>
              </a:p>
            </p:txBody>
          </p:sp>
        </mc:Fallback>
      </mc:AlternateContent>
    </p:spTree>
    <p:extLst>
      <p:ext uri="{BB962C8B-B14F-4D97-AF65-F5344CB8AC3E}">
        <p14:creationId xmlns:p14="http://schemas.microsoft.com/office/powerpoint/2010/main" val="260955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6856" y="422622"/>
            <a:ext cx="8229600" cy="846138"/>
          </a:xfrm>
        </p:spPr>
        <p:txBody>
          <a:bodyPr>
            <a:normAutofit fontScale="90000"/>
          </a:bodyPr>
          <a:lstStyle/>
          <a:p>
            <a:pPr>
              <a:defRPr/>
            </a:pPr>
            <a:r>
              <a:rPr lang="pt-BR" altLang="pt-BR" sz="4000" dirty="0"/>
              <a:t>3-</a:t>
            </a:r>
            <a:r>
              <a:rPr lang="pt-BR" altLang="pt-BR" sz="3600" dirty="0"/>
              <a:t> Escore de Propensão</a:t>
            </a:r>
            <a:r>
              <a:rPr lang="pt-BR" altLang="pt-BR" sz="4000" dirty="0"/>
              <a:t> – PS ou p(x)</a:t>
            </a:r>
            <a:br>
              <a:rPr lang="pt-BR" altLang="pt-BR" sz="4000" dirty="0"/>
            </a:br>
            <a:endParaRPr lang="en-US" altLang="pt-BR" sz="3500" dirty="0"/>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251520" y="1444154"/>
                <a:ext cx="8686800" cy="4937174"/>
              </a:xfrm>
            </p:spPr>
            <p:txBody>
              <a:bodyPr/>
              <a:lstStyle/>
              <a:p>
                <a:pPr>
                  <a:lnSpc>
                    <a:spcPct val="90000"/>
                  </a:lnSpc>
                  <a:buFont typeface="Arial" charset="0"/>
                  <a:buChar char="•"/>
                  <a:defRPr/>
                </a:pPr>
                <a:r>
                  <a:rPr lang="pt-BR" sz="2800" dirty="0"/>
                  <a:t>CIA dado p(x)  </a:t>
                </a:r>
                <a:r>
                  <a:rPr lang="pt-BR" sz="2800" dirty="0">
                    <a:sym typeface="Wingdings" pitchFamily="2" charset="2"/>
                  </a:rPr>
                  <a:t> </a:t>
                </a:r>
                <a:r>
                  <a:rPr lang="pt-BR" sz="2800" dirty="0" err="1">
                    <a:sym typeface="Wingdings" pitchFamily="2" charset="2"/>
                  </a:rPr>
                  <a:t>Rosembaum</a:t>
                </a:r>
                <a:r>
                  <a:rPr lang="pt-BR" sz="2800" dirty="0">
                    <a:sym typeface="Wingdings" pitchFamily="2" charset="2"/>
                  </a:rPr>
                  <a:t> e Rubin (1983)</a:t>
                </a:r>
                <a:endParaRPr lang="pt-BR" sz="2800" dirty="0"/>
              </a:p>
              <a:p>
                <a:pPr marL="0" indent="0">
                  <a:lnSpc>
                    <a:spcPct val="90000"/>
                  </a:lnSpc>
                  <a:buNone/>
                  <a:defRPr/>
                </a:pPr>
                <a:endParaRPr lang="pt-BR" sz="2800" i="1" dirty="0">
                  <a:latin typeface="Cambria Math"/>
                  <a:ea typeface="Cambria Math" panose="02040503050406030204" pitchFamily="18" charset="0"/>
                </a:endParaRPr>
              </a:p>
              <a:p>
                <a:pPr marL="0" indent="0">
                  <a:lnSpc>
                    <a:spcPct val="90000"/>
                  </a:lnSpc>
                  <a:buNone/>
                  <a:defRPr/>
                </a:pPr>
                <a14:m>
                  <m:oMathPara xmlns:m="http://schemas.openxmlformats.org/officeDocument/2006/math">
                    <m:oMathParaPr>
                      <m:jc m:val="centerGroup"/>
                    </m:oMathParaPr>
                    <m:oMath xmlns:m="http://schemas.openxmlformats.org/officeDocument/2006/math">
                      <m:sSup>
                        <m:sSupPr>
                          <m:ctrlPr>
                            <a:rPr lang="pt-BR" sz="2800" i="1" smtClean="0">
                              <a:latin typeface="Cambria Math" panose="02040503050406030204" pitchFamily="18" charset="0"/>
                              <a:ea typeface="Cambria Math" panose="02040503050406030204" pitchFamily="18" charset="0"/>
                            </a:rPr>
                          </m:ctrlPr>
                        </m:sSupPr>
                        <m:e>
                          <m:r>
                            <a:rPr lang="pt-BR" sz="2800" b="0" i="1" smtClean="0">
                              <a:latin typeface="Cambria Math"/>
                              <a:ea typeface="Cambria Math" panose="02040503050406030204" pitchFamily="18" charset="0"/>
                            </a:rPr>
                            <m:t>𝑦</m:t>
                          </m:r>
                        </m:e>
                        <m:sup>
                          <m:r>
                            <a:rPr lang="pt-BR" sz="2800" b="0" i="1" smtClean="0">
                              <a:latin typeface="Cambria Math"/>
                              <a:ea typeface="Cambria Math" panose="02040503050406030204" pitchFamily="18" charset="0"/>
                            </a:rPr>
                            <m:t>0</m:t>
                          </m:r>
                        </m:sup>
                      </m:sSup>
                      <m:r>
                        <a:rPr lang="pt-BR" sz="2800" b="0" i="1" smtClean="0">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b="0" i="1" smtClean="0">
                              <a:latin typeface="Cambria Math"/>
                              <a:ea typeface="Cambria Math" panose="02040503050406030204" pitchFamily="18" charset="0"/>
                            </a:rPr>
                            <m:t>1</m:t>
                          </m:r>
                        </m:sup>
                      </m:sSup>
                      <m:r>
                        <a:rPr lang="pt-BR" sz="2800" i="1">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𝐷</m:t>
                      </m:r>
                      <m:d>
                        <m:dPr>
                          <m:begChr m:val="|"/>
                          <m:endChr m:val="|"/>
                          <m:ctrlPr>
                            <a:rPr lang="pt-BR" sz="2800" b="0" i="1">
                              <a:latin typeface="Cambria Math" panose="02040503050406030204" pitchFamily="18" charset="0"/>
                              <a:ea typeface="Cambria Math" panose="02040503050406030204" pitchFamily="18" charset="0"/>
                            </a:rPr>
                          </m:ctrlPr>
                        </m:dPr>
                        <m:e>
                          <m:r>
                            <a:rPr lang="pt-BR" sz="2800" i="1">
                              <a:latin typeface="Cambria Math" panose="02040503050406030204" pitchFamily="18" charset="0"/>
                              <a:ea typeface="Cambria Math" panose="02040503050406030204" pitchFamily="18" charset="0"/>
                            </a:rPr>
                            <m:t>𝑥</m:t>
                          </m:r>
                          <m:r>
                            <a:rPr lang="pt-BR" sz="2800" i="1" smtClean="0">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i="1">
                                  <a:latin typeface="Cambria Math"/>
                                  <a:ea typeface="Cambria Math" panose="02040503050406030204" pitchFamily="18" charset="0"/>
                                </a:rPr>
                                <m:t>0</m:t>
                              </m:r>
                            </m:sup>
                          </m:sSup>
                          <m:r>
                            <a:rPr lang="pt-BR" sz="2800" i="1">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b="0" i="1" smtClean="0">
                                  <a:latin typeface="Cambria Math"/>
                                  <a:ea typeface="Cambria Math" panose="02040503050406030204" pitchFamily="18" charset="0"/>
                                </a:rPr>
                                <m:t>1</m:t>
                              </m:r>
                            </m:sup>
                          </m:sSup>
                          <m:r>
                            <a:rPr lang="pt-BR" sz="2800" i="1">
                              <a:latin typeface="Cambria Math" panose="02040503050406030204" pitchFamily="18" charset="0"/>
                              <a:ea typeface="Cambria Math" panose="02040503050406030204" pitchFamily="18" charset="0"/>
                            </a:rPr>
                            <m:t>⊥</m:t>
                          </m:r>
                          <m:r>
                            <a:rPr lang="pt-BR" sz="2800" i="1">
                              <a:latin typeface="Cambria Math" panose="02040503050406030204" pitchFamily="18" charset="0"/>
                              <a:ea typeface="Cambria Math" panose="02040503050406030204" pitchFamily="18" charset="0"/>
                            </a:rPr>
                            <m:t>𝐷</m:t>
                          </m:r>
                        </m:e>
                      </m:d>
                      <m:r>
                        <a:rPr lang="pt-BR" sz="2800" b="0" i="1" smtClean="0">
                          <a:latin typeface="Cambria Math" panose="02040503050406030204" pitchFamily="18" charset="0"/>
                          <a:ea typeface="Cambria Math" panose="02040503050406030204" pitchFamily="18" charset="0"/>
                        </a:rPr>
                        <m:t>𝑝</m:t>
                      </m:r>
                      <m:r>
                        <a:rPr lang="pt-BR" sz="2800" b="0" i="1" smtClean="0">
                          <a:latin typeface="Cambria Math" panose="02040503050406030204" pitchFamily="18" charset="0"/>
                          <a:ea typeface="Cambria Math" panose="02040503050406030204" pitchFamily="18" charset="0"/>
                        </a:rPr>
                        <m:t>(</m:t>
                      </m:r>
                      <m:r>
                        <a:rPr lang="pt-BR" sz="2800" i="1">
                          <a:latin typeface="Cambria Math" panose="02040503050406030204" pitchFamily="18" charset="0"/>
                          <a:ea typeface="Cambria Math" panose="02040503050406030204" pitchFamily="18" charset="0"/>
                        </a:rPr>
                        <m:t>𝑥</m:t>
                      </m:r>
                      <m:r>
                        <a:rPr lang="pt-BR" sz="2800" b="0" i="1" smtClean="0">
                          <a:latin typeface="Cambria Math" panose="02040503050406030204" pitchFamily="18" charset="0"/>
                          <a:ea typeface="Cambria Math" panose="02040503050406030204" pitchFamily="18" charset="0"/>
                        </a:rPr>
                        <m:t>)</m:t>
                      </m:r>
                    </m:oMath>
                  </m:oMathPara>
                </a14:m>
                <a:endParaRPr lang="pt-BR" sz="2800" dirty="0"/>
              </a:p>
              <a:p>
                <a:pPr>
                  <a:lnSpc>
                    <a:spcPct val="90000"/>
                  </a:lnSpc>
                  <a:buFont typeface="Arial" charset="0"/>
                  <a:buChar char="•"/>
                  <a:defRPr/>
                </a:pPr>
                <a:endParaRPr lang="pt-BR" sz="2800" dirty="0"/>
              </a:p>
              <a:p>
                <a:pPr>
                  <a:lnSpc>
                    <a:spcPct val="90000"/>
                  </a:lnSpc>
                  <a:buFont typeface="Arial" charset="0"/>
                  <a:buChar char="•"/>
                  <a:defRPr/>
                </a:pPr>
                <a:r>
                  <a:rPr lang="pt-BR" sz="2800" dirty="0"/>
                  <a:t>Ideia aqui é que se condicional em X, a atribuição ao tratamento é independente dos resultados potenciais, então, condicional em p(x) [que é uma função de X] isso também ocorrerá. </a:t>
                </a:r>
              </a:p>
              <a:p>
                <a:pPr>
                  <a:lnSpc>
                    <a:spcPct val="90000"/>
                  </a:lnSpc>
                  <a:buFont typeface="Arial" charset="0"/>
                  <a:buChar char="•"/>
                  <a:defRPr/>
                </a:pPr>
                <a:endParaRPr lang="pt-BR" sz="2800" dirty="0"/>
              </a:p>
              <a:p>
                <a:pPr>
                  <a:lnSpc>
                    <a:spcPct val="90000"/>
                  </a:lnSpc>
                  <a:buFont typeface="Arial" charset="0"/>
                  <a:buChar char="•"/>
                  <a:defRPr/>
                </a:pPr>
                <a:r>
                  <a:rPr lang="pt-BR" sz="2800" dirty="0"/>
                  <a:t>Prova: próxima aula, voltaremos a essa demonstração. </a:t>
                </a:r>
              </a:p>
              <a:p>
                <a:pPr>
                  <a:lnSpc>
                    <a:spcPct val="90000"/>
                  </a:lnSpc>
                  <a:buFont typeface="Arial" charset="0"/>
                  <a:buChar char="•"/>
                  <a:defRPr/>
                </a:pPr>
                <a:endParaRPr lang="pt-BR" sz="2800" dirty="0"/>
              </a:p>
              <a:p>
                <a:pPr>
                  <a:lnSpc>
                    <a:spcPct val="90000"/>
                  </a:lnSpc>
                  <a:buFont typeface="Arial" charset="0"/>
                  <a:buChar char="•"/>
                  <a:defRPr/>
                </a:pPr>
                <a:endParaRPr lang="en-US" sz="2800"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251520" y="1444154"/>
                <a:ext cx="8686800" cy="4937174"/>
              </a:xfrm>
              <a:blipFill rotWithShape="1">
                <a:blip r:embed="rId2"/>
                <a:stretch>
                  <a:fillRect l="-1193" t="-2346" r="-1263"/>
                </a:stretch>
              </a:blipFill>
            </p:spPr>
            <p:txBody>
              <a:bodyPr/>
              <a:lstStyle/>
              <a:p>
                <a:r>
                  <a:rPr lang="pt-BR">
                    <a:noFill/>
                  </a:rPr>
                  <a:t> </a:t>
                </a:r>
              </a:p>
            </p:txBody>
          </p:sp>
        </mc:Fallback>
      </mc:AlternateContent>
    </p:spTree>
    <p:extLst>
      <p:ext uri="{BB962C8B-B14F-4D97-AF65-F5344CB8AC3E}">
        <p14:creationId xmlns:p14="http://schemas.microsoft.com/office/powerpoint/2010/main" val="255832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6856" y="332656"/>
            <a:ext cx="8229600" cy="846138"/>
          </a:xfrm>
        </p:spPr>
        <p:txBody>
          <a:bodyPr>
            <a:normAutofit/>
          </a:bodyPr>
          <a:lstStyle/>
          <a:p>
            <a:pPr>
              <a:defRPr/>
            </a:pPr>
            <a:r>
              <a:rPr lang="pt-BR" altLang="pt-BR" sz="4000" dirty="0" err="1"/>
              <a:t>Matching</a:t>
            </a:r>
            <a:r>
              <a:rPr lang="pt-BR" altLang="pt-BR" sz="4000" dirty="0"/>
              <a:t> e </a:t>
            </a:r>
            <a:r>
              <a:rPr lang="pt-BR" altLang="pt-BR" sz="4000" dirty="0" err="1"/>
              <a:t>Propensity</a:t>
            </a:r>
            <a:r>
              <a:rPr lang="pt-BR" altLang="pt-BR" sz="4000" dirty="0"/>
              <a:t> Score</a:t>
            </a:r>
            <a:endParaRPr lang="en-US" altLang="pt-BR" sz="4000" dirty="0"/>
          </a:p>
        </p:txBody>
      </p:sp>
      <mc:AlternateContent xmlns:mc="http://schemas.openxmlformats.org/markup-compatibility/2006" xmlns:a14="http://schemas.microsoft.com/office/drawing/2010/main">
        <mc:Choice Requires="a14">
          <p:sp>
            <p:nvSpPr>
              <p:cNvPr id="27651" name="Rectangle 3"/>
              <p:cNvSpPr>
                <a:spLocks noGrp="1" noChangeArrowheads="1"/>
              </p:cNvSpPr>
              <p:nvPr>
                <p:ph type="body" sz="half" idx="4294967295"/>
              </p:nvPr>
            </p:nvSpPr>
            <p:spPr>
              <a:xfrm>
                <a:off x="146502" y="1556792"/>
                <a:ext cx="8964488" cy="4525963"/>
              </a:xfrm>
            </p:spPr>
            <p:txBody>
              <a:bodyPr/>
              <a:lstStyle/>
              <a:p>
                <a:r>
                  <a:rPr lang="pt-BR" altLang="pt-BR" sz="2800" dirty="0">
                    <a:latin typeface="+mj-lt"/>
                  </a:rPr>
                  <a:t>Obter a comparação com base nas características observadas, X.</a:t>
                </a:r>
              </a:p>
              <a:p>
                <a:r>
                  <a:rPr lang="en-US" altLang="pt-BR" sz="2800" dirty="0">
                    <a:latin typeface="+mj-lt"/>
                  </a:rPr>
                  <a:t>O </a:t>
                </a:r>
                <a:r>
                  <a:rPr lang="en-US" altLang="pt-BR" sz="2800" dirty="0" err="1">
                    <a:latin typeface="+mj-lt"/>
                  </a:rPr>
                  <a:t>resultado</a:t>
                </a:r>
                <a:r>
                  <a:rPr lang="en-US" altLang="pt-BR" sz="2800" dirty="0">
                    <a:latin typeface="+mj-lt"/>
                  </a:rPr>
                  <a:t> </a:t>
                </a:r>
                <a:r>
                  <a:rPr lang="en-US" altLang="pt-BR" sz="2800" dirty="0" err="1">
                    <a:latin typeface="+mj-lt"/>
                  </a:rPr>
                  <a:t>médio</a:t>
                </a:r>
                <a:r>
                  <a:rPr lang="en-US" altLang="pt-BR" sz="2800" dirty="0">
                    <a:latin typeface="+mj-lt"/>
                  </a:rPr>
                  <a:t> para o </a:t>
                </a:r>
                <a:r>
                  <a:rPr lang="en-US" altLang="pt-BR" sz="2800" dirty="0" err="1">
                    <a:latin typeface="+mj-lt"/>
                  </a:rPr>
                  <a:t>grupo</a:t>
                </a:r>
                <a:r>
                  <a:rPr lang="en-US" altLang="pt-BR" sz="2800" dirty="0">
                    <a:latin typeface="+mj-lt"/>
                  </a:rPr>
                  <a:t> </a:t>
                </a:r>
                <a:r>
                  <a:rPr lang="en-US" altLang="pt-BR" sz="2800" dirty="0" err="1">
                    <a:latin typeface="+mj-lt"/>
                  </a:rPr>
                  <a:t>não</a:t>
                </a:r>
                <a:r>
                  <a:rPr lang="en-US" altLang="pt-BR" sz="2800" dirty="0">
                    <a:latin typeface="+mj-lt"/>
                  </a:rPr>
                  <a:t> </a:t>
                </a:r>
                <a:r>
                  <a:rPr lang="en-US" altLang="pt-BR" sz="2800" dirty="0" err="1">
                    <a:latin typeface="+mj-lt"/>
                  </a:rPr>
                  <a:t>tratado</a:t>
                </a:r>
                <a:r>
                  <a:rPr lang="en-US" altLang="pt-BR" sz="2800" dirty="0">
                    <a:latin typeface="+mj-lt"/>
                  </a:rPr>
                  <a:t> </a:t>
                </a:r>
                <a:r>
                  <a:rPr lang="en-US" altLang="pt-BR" sz="2800" dirty="0" err="1">
                    <a:latin typeface="+mj-lt"/>
                  </a:rPr>
                  <a:t>identifica</a:t>
                </a:r>
                <a:r>
                  <a:rPr lang="en-US" altLang="pt-BR" sz="2800" dirty="0">
                    <a:latin typeface="+mj-lt"/>
                  </a:rPr>
                  <a:t> o </a:t>
                </a:r>
                <a:r>
                  <a:rPr lang="en-US" altLang="pt-BR" sz="2800" dirty="0" err="1">
                    <a:latin typeface="+mj-lt"/>
                  </a:rPr>
                  <a:t>resultado</a:t>
                </a:r>
                <a:r>
                  <a:rPr lang="en-US" altLang="pt-BR" sz="2800" dirty="0">
                    <a:latin typeface="+mj-lt"/>
                  </a:rPr>
                  <a:t> </a:t>
                </a:r>
                <a:r>
                  <a:rPr lang="en-US" altLang="pt-BR" sz="2800" dirty="0" err="1">
                    <a:latin typeface="+mj-lt"/>
                  </a:rPr>
                  <a:t>contrafactual</a:t>
                </a:r>
                <a:r>
                  <a:rPr lang="en-US" altLang="pt-BR" sz="2800" dirty="0">
                    <a:latin typeface="+mj-lt"/>
                  </a:rPr>
                  <a:t> </a:t>
                </a:r>
                <a:r>
                  <a:rPr lang="en-US" altLang="pt-BR" sz="2800" dirty="0" err="1">
                    <a:latin typeface="+mj-lt"/>
                  </a:rPr>
                  <a:t>médio</a:t>
                </a:r>
                <a:r>
                  <a:rPr lang="en-US" altLang="pt-BR" sz="2800" dirty="0">
                    <a:latin typeface="+mj-lt"/>
                  </a:rPr>
                  <a:t> para o </a:t>
                </a:r>
                <a:r>
                  <a:rPr lang="en-US" altLang="pt-BR" sz="2800" dirty="0" err="1">
                    <a:latin typeface="+mj-lt"/>
                  </a:rPr>
                  <a:t>tratamento</a:t>
                </a:r>
                <a:r>
                  <a:rPr lang="en-US" altLang="pt-BR" sz="2800" dirty="0">
                    <a:latin typeface="+mj-lt"/>
                  </a:rPr>
                  <a:t> </a:t>
                </a:r>
                <a:r>
                  <a:rPr lang="en-US" altLang="pt-BR" sz="2800" dirty="0" err="1">
                    <a:latin typeface="+mj-lt"/>
                  </a:rPr>
                  <a:t>na</a:t>
                </a:r>
                <a:r>
                  <a:rPr lang="en-US" altLang="pt-BR" sz="2800" dirty="0">
                    <a:latin typeface="+mj-lt"/>
                  </a:rPr>
                  <a:t> </a:t>
                </a:r>
                <a:r>
                  <a:rPr lang="en-US" altLang="pt-BR" sz="2800" dirty="0" err="1">
                    <a:latin typeface="+mj-lt"/>
                  </a:rPr>
                  <a:t>ausência</a:t>
                </a:r>
                <a:r>
                  <a:rPr lang="en-US" altLang="pt-BR" sz="2800" dirty="0">
                    <a:latin typeface="+mj-lt"/>
                  </a:rPr>
                  <a:t> do </a:t>
                </a:r>
                <a:r>
                  <a:rPr lang="en-US" altLang="pt-BR" sz="2800" dirty="0" err="1">
                    <a:latin typeface="+mj-lt"/>
                  </a:rPr>
                  <a:t>tratamento</a:t>
                </a:r>
                <a:r>
                  <a:rPr lang="en-US" altLang="pt-BR" sz="2800" dirty="0">
                    <a:latin typeface="+mj-lt"/>
                  </a:rPr>
                  <a:t>.</a:t>
                </a:r>
              </a:p>
              <a:p>
                <a:endParaRPr lang="pt-BR" altLang="pt-BR" sz="2800" dirty="0">
                  <a:latin typeface="+mj-lt"/>
                </a:endParaRPr>
              </a:p>
              <a:p>
                <a:pPr>
                  <a:lnSpc>
                    <a:spcPct val="110000"/>
                  </a:lnSpc>
                </a:pPr>
                <a:r>
                  <a:rPr lang="pt-BR" altLang="pt-BR" sz="2800" dirty="0">
                    <a:latin typeface="+mj-lt"/>
                  </a:rPr>
                  <a:t>Essa abordagem assume que a seleção não é relacionada com o produto do não tratado, condicional em x </a:t>
                </a:r>
                <a:r>
                  <a:rPr lang="pt-BR" altLang="pt-BR" sz="2800" dirty="0">
                    <a:latin typeface="+mj-lt"/>
                    <a:cs typeface="Times New Roman" panose="02020603050405020304" pitchFamily="18" charset="0"/>
                  </a:rPr>
                  <a:t>→</a:t>
                </a:r>
                <a14:m>
                  <m:oMath xmlns:m="http://schemas.openxmlformats.org/officeDocument/2006/math">
                    <m:sSub>
                      <m:sSubPr>
                        <m:ctrlPr>
                          <a:rPr lang="pt-BR" altLang="pt-BR" sz="2800" i="1">
                            <a:latin typeface="Cambria Math" panose="02040503050406030204" pitchFamily="18" charset="0"/>
                          </a:rPr>
                        </m:ctrlPr>
                      </m:sSubPr>
                      <m:e>
                        <m:r>
                          <a:rPr lang="pt-BR" altLang="pt-BR" sz="2800" i="1">
                            <a:latin typeface="Cambria Math" panose="02040503050406030204" pitchFamily="18" charset="0"/>
                          </a:rPr>
                          <m:t>𝑌</m:t>
                        </m:r>
                      </m:e>
                      <m:sub>
                        <m:r>
                          <a:rPr lang="pt-BR" altLang="pt-BR" sz="2800" b="0" i="1" smtClean="0">
                            <a:latin typeface="Cambria Math" panose="02040503050406030204" pitchFamily="18" charset="0"/>
                          </a:rPr>
                          <m:t>0</m:t>
                        </m:r>
                      </m:sub>
                    </m:sSub>
                    <m:r>
                      <a:rPr lang="pt-BR" altLang="pt-BR" sz="2800" i="1" smtClean="0">
                        <a:latin typeface="Cambria Math" panose="02040503050406030204" pitchFamily="18" charset="0"/>
                        <a:ea typeface="Cambria Math" panose="02040503050406030204" pitchFamily="18" charset="0"/>
                      </a:rPr>
                      <m:t>⊥</m:t>
                    </m:r>
                    <m:r>
                      <a:rPr lang="pt-BR" altLang="pt-BR" sz="2800" b="0" i="1" smtClean="0">
                        <a:latin typeface="Cambria Math" panose="02040503050406030204" pitchFamily="18" charset="0"/>
                        <a:ea typeface="Cambria Math" panose="02040503050406030204" pitchFamily="18" charset="0"/>
                      </a:rPr>
                      <m:t>𝐷</m:t>
                    </m:r>
                    <m:r>
                      <a:rPr lang="pt-BR" altLang="pt-BR" sz="2800" b="0" i="1" smtClean="0">
                        <a:latin typeface="Cambria Math" panose="02040503050406030204" pitchFamily="18" charset="0"/>
                        <a:ea typeface="Cambria Math" panose="02040503050406030204" pitchFamily="18" charset="0"/>
                      </a:rPr>
                      <m:t>|</m:t>
                    </m:r>
                    <m:r>
                      <a:rPr lang="pt-BR" altLang="pt-BR" sz="2800" b="0" i="1" smtClean="0">
                        <a:latin typeface="Cambria Math" panose="02040503050406030204" pitchFamily="18" charset="0"/>
                        <a:ea typeface="Cambria Math" panose="02040503050406030204" pitchFamily="18" charset="0"/>
                      </a:rPr>
                      <m:t>𝑋</m:t>
                    </m:r>
                  </m:oMath>
                </a14:m>
                <a:endParaRPr lang="en-US" altLang="pt-BR" sz="2800" dirty="0">
                  <a:latin typeface="+mj-lt"/>
                </a:endParaRPr>
              </a:p>
            </p:txBody>
          </p:sp>
        </mc:Choice>
        <mc:Fallback xmlns="">
          <p:sp>
            <p:nvSpPr>
              <p:cNvPr id="27651" name="Rectangle 3"/>
              <p:cNvSpPr>
                <a:spLocks noGrp="1" noRot="1" noChangeAspect="1" noMove="1" noResize="1" noEditPoints="1" noAdjustHandles="1" noChangeArrowheads="1" noChangeShapeType="1" noTextEdit="1"/>
              </p:cNvSpPr>
              <p:nvPr>
                <p:ph type="body" sz="half" idx="4294967295"/>
              </p:nvPr>
            </p:nvSpPr>
            <p:spPr>
              <a:xfrm>
                <a:off x="146502" y="1556792"/>
                <a:ext cx="8964488" cy="4525963"/>
              </a:xfrm>
              <a:blipFill rotWithShape="1">
                <a:blip r:embed="rId2"/>
                <a:stretch>
                  <a:fillRect l="-1156" t="-1211"/>
                </a:stretch>
              </a:blipFill>
            </p:spPr>
            <p:txBody>
              <a:bodyPr/>
              <a:lstStyle/>
              <a:p>
                <a:r>
                  <a:rPr lang="pt-BR">
                    <a:noFill/>
                  </a:rPr>
                  <a:t> </a:t>
                </a:r>
              </a:p>
            </p:txBody>
          </p:sp>
        </mc:Fallback>
      </mc:AlternateContent>
    </p:spTree>
    <p:extLst>
      <p:ext uri="{BB962C8B-B14F-4D97-AF65-F5344CB8AC3E}">
        <p14:creationId xmlns:p14="http://schemas.microsoft.com/office/powerpoint/2010/main" val="25579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60648"/>
            <a:ext cx="8229600" cy="846138"/>
          </a:xfrm>
        </p:spPr>
        <p:txBody>
          <a:bodyPr/>
          <a:lstStyle/>
          <a:p>
            <a:pPr>
              <a:defRPr/>
            </a:pPr>
            <a:r>
              <a:rPr lang="pt-BR" altLang="pt-BR" dirty="0"/>
              <a:t>Introdução</a:t>
            </a:r>
            <a:endParaRPr lang="en-US" altLang="pt-BR" dirty="0"/>
          </a:p>
        </p:txBody>
      </p:sp>
      <p:sp>
        <p:nvSpPr>
          <p:cNvPr id="11267" name="Rectangle 3"/>
          <p:cNvSpPr>
            <a:spLocks noGrp="1" noChangeArrowheads="1"/>
          </p:cNvSpPr>
          <p:nvPr>
            <p:ph idx="1"/>
          </p:nvPr>
        </p:nvSpPr>
        <p:spPr>
          <a:xfrm>
            <a:off x="457200" y="1312887"/>
            <a:ext cx="8229600" cy="4924425"/>
          </a:xfrm>
        </p:spPr>
        <p:txBody>
          <a:bodyPr>
            <a:normAutofit fontScale="92500"/>
          </a:bodyPr>
          <a:lstStyle/>
          <a:p>
            <a:pPr>
              <a:lnSpc>
                <a:spcPct val="90000"/>
              </a:lnSpc>
            </a:pPr>
            <a:r>
              <a:rPr lang="pt-BR" altLang="pt-BR" dirty="0">
                <a:latin typeface="+mj-lt"/>
              </a:rPr>
              <a:t>Vimos que o viés na estimação do estimador ingênuo, em situações onde não há um experimento, surge do fato de que não temos um controle inadequado.</a:t>
            </a:r>
          </a:p>
          <a:p>
            <a:pPr>
              <a:lnSpc>
                <a:spcPct val="90000"/>
              </a:lnSpc>
            </a:pPr>
            <a:r>
              <a:rPr lang="pt-BR" altLang="pt-BR" dirty="0">
                <a:latin typeface="+mj-lt"/>
              </a:rPr>
              <a:t>O pareamento pode ser uma alternativa quando a seleção ao tratamento não é aleatória.</a:t>
            </a:r>
          </a:p>
          <a:p>
            <a:pPr>
              <a:lnSpc>
                <a:spcPct val="90000"/>
              </a:lnSpc>
            </a:pPr>
            <a:r>
              <a:rPr lang="pt-BR" altLang="pt-BR" dirty="0">
                <a:latin typeface="+mj-lt"/>
              </a:rPr>
              <a:t>Basicamente, buscamos encontrar um </a:t>
            </a:r>
            <a:r>
              <a:rPr lang="pt-BR" altLang="pt-BR" dirty="0" err="1">
                <a:latin typeface="+mj-lt"/>
              </a:rPr>
              <a:t>contra-factual</a:t>
            </a:r>
            <a:r>
              <a:rPr lang="pt-BR" altLang="pt-BR" dirty="0">
                <a:latin typeface="+mj-lt"/>
              </a:rPr>
              <a:t> válido para cada indivíduo tratado, admitindo que apenas </a:t>
            </a:r>
            <a:r>
              <a:rPr lang="pt-BR" altLang="pt-BR" b="1" dirty="0">
                <a:latin typeface="+mj-lt"/>
              </a:rPr>
              <a:t>características observáveis </a:t>
            </a:r>
            <a:r>
              <a:rPr lang="pt-BR" altLang="pt-BR" dirty="0">
                <a:latin typeface="+mj-lt"/>
              </a:rPr>
              <a:t>são responsáveis por tornar tratados e controles “diferentes”.</a:t>
            </a:r>
          </a:p>
        </p:txBody>
      </p:sp>
    </p:spTree>
    <p:extLst>
      <p:ext uri="{BB962C8B-B14F-4D97-AF65-F5344CB8AC3E}">
        <p14:creationId xmlns:p14="http://schemas.microsoft.com/office/powerpoint/2010/main" val="24223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6856" y="422622"/>
            <a:ext cx="8229600" cy="846138"/>
          </a:xfrm>
        </p:spPr>
        <p:txBody>
          <a:bodyPr>
            <a:normAutofit/>
          </a:bodyPr>
          <a:lstStyle/>
          <a:p>
            <a:pPr>
              <a:defRPr/>
            </a:pPr>
            <a:r>
              <a:rPr lang="pt-BR" altLang="pt-BR" sz="4000" dirty="0"/>
              <a:t>Hipóteses do efeito do tratamento</a:t>
            </a:r>
            <a:endParaRPr lang="en-US" altLang="pt-BR" sz="4000" dirty="0"/>
          </a:p>
        </p:txBody>
      </p:sp>
      <p:sp>
        <p:nvSpPr>
          <p:cNvPr id="28675" name="Rectangle 3"/>
          <p:cNvSpPr>
            <a:spLocks noGrp="1" noChangeArrowheads="1"/>
          </p:cNvSpPr>
          <p:nvPr>
            <p:ph idx="1"/>
          </p:nvPr>
        </p:nvSpPr>
        <p:spPr>
          <a:xfrm>
            <a:off x="313184" y="1628800"/>
            <a:ext cx="8507288" cy="4248472"/>
          </a:xfrm>
        </p:spPr>
        <p:txBody>
          <a:bodyPr>
            <a:noAutofit/>
          </a:bodyPr>
          <a:lstStyle/>
          <a:p>
            <a:r>
              <a:rPr lang="pt-BR" altLang="pt-BR" sz="2600" dirty="0">
                <a:latin typeface="+mj-lt"/>
              </a:rPr>
              <a:t>Admite-se a hipótese de sobreposição</a:t>
            </a:r>
          </a:p>
          <a:p>
            <a:r>
              <a:rPr lang="pt-BR" altLang="pt-BR" sz="2600" dirty="0">
                <a:latin typeface="+mj-lt"/>
              </a:rPr>
              <a:t>Admite-se que as variáveis não observadas não possuem papel relevante na atribuição do tratamento e na determinação do produto</a:t>
            </a:r>
          </a:p>
          <a:p>
            <a:r>
              <a:rPr lang="pt-BR" altLang="pt-BR" sz="2600" dirty="0" err="1">
                <a:latin typeface="+mj-lt"/>
              </a:rPr>
              <a:t>Matching</a:t>
            </a:r>
            <a:r>
              <a:rPr lang="pt-BR" altLang="pt-BR" sz="2600" dirty="0">
                <a:latin typeface="+mj-lt"/>
              </a:rPr>
              <a:t> é metodologia atrativa desde que:</a:t>
            </a:r>
          </a:p>
          <a:p>
            <a:pPr lvl="1"/>
            <a:r>
              <a:rPr lang="pt-BR" altLang="pt-BR" sz="2600" dirty="0">
                <a:latin typeface="+mj-lt"/>
              </a:rPr>
              <a:t>Controle-se por um conjunto rico de variáveis observadas</a:t>
            </a:r>
          </a:p>
          <a:p>
            <a:pPr lvl="1"/>
            <a:r>
              <a:rPr lang="pt-BR" altLang="pt-BR" sz="2600" dirty="0">
                <a:latin typeface="+mj-lt"/>
              </a:rPr>
              <a:t>Existam muitos potenciais controles</a:t>
            </a:r>
          </a:p>
          <a:p>
            <a:pPr lvl="1"/>
            <a:r>
              <a:rPr lang="pt-BR" altLang="pt-BR" sz="2600" dirty="0">
                <a:latin typeface="+mj-lt"/>
              </a:rPr>
              <a:t>ATT seja o parâmetro de interesse</a:t>
            </a:r>
            <a:endParaRPr lang="en-US" altLang="pt-BR" sz="2600" dirty="0">
              <a:latin typeface="+mj-lt"/>
            </a:endParaRPr>
          </a:p>
        </p:txBody>
      </p:sp>
    </p:spTree>
    <p:extLst>
      <p:ext uri="{BB962C8B-B14F-4D97-AF65-F5344CB8AC3E}">
        <p14:creationId xmlns:p14="http://schemas.microsoft.com/office/powerpoint/2010/main" val="2050419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pt-BR" altLang="pt-BR" sz="4000" dirty="0"/>
              <a:t>Hipóteses do efeito do tratamento</a:t>
            </a:r>
            <a:endParaRPr lang="en-US" altLang="pt-BR" sz="4000" dirty="0"/>
          </a:p>
        </p:txBody>
      </p:sp>
      <p:sp>
        <p:nvSpPr>
          <p:cNvPr id="3" name="Espaço Reservado para Conteúdo 2"/>
          <p:cNvSpPr>
            <a:spLocks noGrp="1"/>
          </p:cNvSpPr>
          <p:nvPr>
            <p:ph idx="1"/>
          </p:nvPr>
        </p:nvSpPr>
        <p:spPr/>
        <p:txBody>
          <a:bodyPr/>
          <a:lstStyle/>
          <a:p>
            <a:r>
              <a:rPr lang="en-US" altLang="pt-BR" sz="2800" dirty="0"/>
              <a:t>Para </a:t>
            </a:r>
            <a:r>
              <a:rPr lang="en-US" altLang="pt-BR" sz="2800" dirty="0" err="1"/>
              <a:t>ser</a:t>
            </a:r>
            <a:r>
              <a:rPr lang="en-US" altLang="pt-BR" sz="2800" dirty="0"/>
              <a:t> </a:t>
            </a:r>
            <a:r>
              <a:rPr lang="en-US" altLang="pt-BR" sz="2800" dirty="0" err="1"/>
              <a:t>válido</a:t>
            </a:r>
            <a:r>
              <a:rPr lang="en-US" altLang="pt-BR" sz="2800" dirty="0"/>
              <a:t>, matching </a:t>
            </a:r>
            <a:r>
              <a:rPr lang="en-US" altLang="pt-BR" sz="2800" dirty="0" err="1"/>
              <a:t>requer</a:t>
            </a:r>
            <a:r>
              <a:rPr lang="en-US" altLang="pt-BR" sz="2800" dirty="0"/>
              <a:t> SUTVA.</a:t>
            </a:r>
          </a:p>
          <a:p>
            <a:r>
              <a:rPr lang="pt-BR" altLang="pt-BR" sz="2800" dirty="0"/>
              <a:t>Hipótese do valor estável da unidade de tratamento (SUTVA). </a:t>
            </a:r>
          </a:p>
          <a:p>
            <a:r>
              <a:rPr lang="pt-BR" altLang="pt-BR" sz="2800" dirty="0"/>
              <a:t>Interpretação: O tratamento não afeta indiretamente as observações não tratadas, ou seja, não há efeitos de equilíbrio geral.</a:t>
            </a:r>
          </a:p>
          <a:p>
            <a:endParaRPr lang="pt-BR" dirty="0"/>
          </a:p>
        </p:txBody>
      </p:sp>
    </p:spTree>
    <p:extLst>
      <p:ext uri="{BB962C8B-B14F-4D97-AF65-F5344CB8AC3E}">
        <p14:creationId xmlns:p14="http://schemas.microsoft.com/office/powerpoint/2010/main" val="379034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536" y="332656"/>
            <a:ext cx="8229600" cy="846138"/>
          </a:xfrm>
        </p:spPr>
        <p:txBody>
          <a:bodyPr>
            <a:normAutofit/>
          </a:bodyPr>
          <a:lstStyle/>
          <a:p>
            <a:pPr>
              <a:defRPr/>
            </a:pPr>
            <a:r>
              <a:rPr lang="pt-BR" altLang="pt-BR" sz="4000" dirty="0"/>
              <a:t> </a:t>
            </a:r>
            <a:r>
              <a:rPr lang="pt-BR" altLang="pt-BR" sz="4000" dirty="0" err="1"/>
              <a:t>propensity</a:t>
            </a:r>
            <a:r>
              <a:rPr lang="pt-BR" altLang="pt-BR" sz="4000" dirty="0"/>
              <a:t> score</a:t>
            </a:r>
            <a:endParaRPr lang="en-US" altLang="pt-BR" sz="4000" dirty="0"/>
          </a:p>
        </p:txBody>
      </p:sp>
      <p:sp>
        <p:nvSpPr>
          <p:cNvPr id="30723" name="Rectangle 3"/>
          <p:cNvSpPr>
            <a:spLocks noGrp="1" noChangeArrowheads="1"/>
          </p:cNvSpPr>
          <p:nvPr>
            <p:ph idx="1"/>
          </p:nvPr>
        </p:nvSpPr>
        <p:spPr>
          <a:xfrm>
            <a:off x="251521" y="1628800"/>
            <a:ext cx="8435280" cy="3929062"/>
          </a:xfrm>
        </p:spPr>
        <p:txBody>
          <a:bodyPr/>
          <a:lstStyle/>
          <a:p>
            <a:r>
              <a:rPr lang="pt-BR" altLang="pt-BR" sz="2800" dirty="0">
                <a:latin typeface="+mj-lt"/>
              </a:rPr>
              <a:t>PS ou p(x) </a:t>
            </a:r>
            <a:r>
              <a:rPr lang="pt-BR" altLang="pt-BR" sz="2800" dirty="0">
                <a:latin typeface="+mj-lt"/>
                <a:cs typeface="Times New Roman" panose="02020603050405020304" pitchFamily="18" charset="0"/>
              </a:rPr>
              <a:t>→ Probabilidade condicional de receber o tratamento dado x. </a:t>
            </a:r>
            <a:r>
              <a:rPr lang="pt-BR" altLang="pt-BR" sz="2800" dirty="0">
                <a:latin typeface="+mj-lt"/>
              </a:rPr>
              <a:t>  </a:t>
            </a:r>
          </a:p>
          <a:p>
            <a:r>
              <a:rPr lang="pt-BR" altLang="pt-BR" sz="2800" dirty="0">
                <a:latin typeface="+mj-lt"/>
              </a:rPr>
              <a:t>Método de </a:t>
            </a:r>
            <a:r>
              <a:rPr lang="pt-BR" altLang="pt-BR" sz="2800" dirty="0" err="1">
                <a:latin typeface="+mj-lt"/>
              </a:rPr>
              <a:t>matching</a:t>
            </a:r>
            <a:r>
              <a:rPr lang="pt-BR" altLang="pt-BR" sz="2800" dirty="0">
                <a:latin typeface="+mj-lt"/>
              </a:rPr>
              <a:t> inexato: unidade de comparação: aquele cujo o </a:t>
            </a:r>
            <a:r>
              <a:rPr lang="pt-BR" altLang="pt-BR" sz="2800" dirty="0" err="1">
                <a:latin typeface="+mj-lt"/>
              </a:rPr>
              <a:t>ps</a:t>
            </a:r>
            <a:r>
              <a:rPr lang="pt-BR" altLang="pt-BR" sz="2800" dirty="0">
                <a:latin typeface="+mj-lt"/>
              </a:rPr>
              <a:t> está próximo do tratado</a:t>
            </a:r>
          </a:p>
          <a:p>
            <a:r>
              <a:rPr lang="pt-BR" altLang="pt-BR" sz="2800" dirty="0">
                <a:latin typeface="+mj-lt"/>
              </a:rPr>
              <a:t>No PS, o controle por x é, na verdade, feito por uma função particular das </a:t>
            </a:r>
            <a:r>
              <a:rPr lang="pt-BR" altLang="pt-BR" sz="2800" dirty="0" err="1">
                <a:latin typeface="+mj-lt"/>
              </a:rPr>
              <a:t>covariadas</a:t>
            </a:r>
            <a:r>
              <a:rPr lang="pt-BR" altLang="pt-BR" sz="2800" dirty="0">
                <a:latin typeface="+mj-lt"/>
              </a:rPr>
              <a:t>  </a:t>
            </a:r>
            <a:r>
              <a:rPr lang="pt-BR" altLang="pt-BR" sz="2800" dirty="0" err="1">
                <a:solidFill>
                  <a:schemeClr val="tx1"/>
                </a:solidFill>
                <a:latin typeface="+mj-lt"/>
              </a:rPr>
              <a:t>Pr</a:t>
            </a:r>
            <a:r>
              <a:rPr lang="pt-BR" altLang="pt-BR" sz="2800" dirty="0">
                <a:solidFill>
                  <a:schemeClr val="tx1"/>
                </a:solidFill>
                <a:latin typeface="+mj-lt"/>
              </a:rPr>
              <a:t>[</a:t>
            </a:r>
            <a:r>
              <a:rPr lang="pt-BR" altLang="pt-BR" sz="2800" i="1" dirty="0">
                <a:solidFill>
                  <a:schemeClr val="tx1"/>
                </a:solidFill>
                <a:latin typeface="+mj-lt"/>
              </a:rPr>
              <a:t>D</a:t>
            </a:r>
            <a:r>
              <a:rPr lang="pt-BR" altLang="pt-BR" sz="2800" i="1" baseline="-25000" dirty="0">
                <a:solidFill>
                  <a:schemeClr val="tx1"/>
                </a:solidFill>
                <a:latin typeface="+mj-lt"/>
              </a:rPr>
              <a:t>i</a:t>
            </a:r>
            <a:r>
              <a:rPr lang="pt-BR" altLang="pt-BR" sz="2800" i="1" dirty="0">
                <a:solidFill>
                  <a:schemeClr val="tx1"/>
                </a:solidFill>
                <a:latin typeface="+mj-lt"/>
              </a:rPr>
              <a:t>=</a:t>
            </a:r>
            <a:r>
              <a:rPr lang="pt-BR" altLang="pt-BR" sz="2800" dirty="0">
                <a:solidFill>
                  <a:schemeClr val="tx1"/>
                </a:solidFill>
                <a:latin typeface="+mj-lt"/>
              </a:rPr>
              <a:t>1|</a:t>
            </a:r>
            <a:r>
              <a:rPr lang="pt-BR" altLang="pt-BR" sz="2800" i="1" dirty="0">
                <a:solidFill>
                  <a:schemeClr val="tx1"/>
                </a:solidFill>
                <a:latin typeface="+mj-lt"/>
              </a:rPr>
              <a:t>x</a:t>
            </a:r>
            <a:r>
              <a:rPr lang="pt-BR" altLang="pt-BR" sz="2800" i="1" baseline="-25000" dirty="0">
                <a:solidFill>
                  <a:schemeClr val="tx1"/>
                </a:solidFill>
                <a:latin typeface="+mj-lt"/>
              </a:rPr>
              <a:t>i</a:t>
            </a:r>
            <a:r>
              <a:rPr lang="pt-BR" altLang="pt-BR" sz="2800" dirty="0">
                <a:solidFill>
                  <a:schemeClr val="tx1"/>
                </a:solidFill>
                <a:latin typeface="+mj-lt"/>
              </a:rPr>
              <a:t>]</a:t>
            </a:r>
            <a:r>
              <a:rPr lang="pt-BR" altLang="pt-BR" sz="2800" dirty="0">
                <a:latin typeface="+mj-lt"/>
              </a:rPr>
              <a:t> </a:t>
            </a:r>
          </a:p>
          <a:p>
            <a:endParaRPr lang="en-US" altLang="pt-BR" sz="2800" dirty="0">
              <a:latin typeface="+mj-lt"/>
            </a:endParaRPr>
          </a:p>
        </p:txBody>
      </p:sp>
    </p:spTree>
    <p:extLst>
      <p:ext uri="{BB962C8B-B14F-4D97-AF65-F5344CB8AC3E}">
        <p14:creationId xmlns:p14="http://schemas.microsoft.com/office/powerpoint/2010/main" val="5898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2840" y="476672"/>
            <a:ext cx="8229600" cy="846138"/>
          </a:xfrm>
        </p:spPr>
        <p:txBody>
          <a:bodyPr>
            <a:normAutofit/>
          </a:bodyPr>
          <a:lstStyle/>
          <a:p>
            <a:pPr>
              <a:defRPr/>
            </a:pPr>
            <a:r>
              <a:rPr lang="pt-BR" altLang="pt-BR" sz="4000" dirty="0"/>
              <a:t>Implementação  PSM</a:t>
            </a:r>
            <a:endParaRPr lang="en-US" altLang="pt-BR" sz="4000" dirty="0"/>
          </a:p>
        </p:txBody>
      </p:sp>
      <p:sp>
        <p:nvSpPr>
          <p:cNvPr id="31747" name="Rectangle 3"/>
          <p:cNvSpPr>
            <a:spLocks noGrp="1" noChangeArrowheads="1"/>
          </p:cNvSpPr>
          <p:nvPr>
            <p:ph idx="1"/>
          </p:nvPr>
        </p:nvSpPr>
        <p:spPr>
          <a:xfrm>
            <a:off x="251521" y="1556792"/>
            <a:ext cx="8435280" cy="4301083"/>
          </a:xfrm>
        </p:spPr>
        <p:txBody>
          <a:bodyPr>
            <a:noAutofit/>
          </a:bodyPr>
          <a:lstStyle/>
          <a:p>
            <a:r>
              <a:rPr lang="pt-BR" altLang="pt-BR" sz="2800" dirty="0">
                <a:latin typeface="+mj-lt"/>
              </a:rPr>
              <a:t>Busca-se estimativas consistentes da probabilidade de participação</a:t>
            </a:r>
          </a:p>
          <a:p>
            <a:endParaRPr lang="pt-BR" altLang="pt-BR" sz="2800" dirty="0">
              <a:latin typeface="+mj-lt"/>
            </a:endParaRPr>
          </a:p>
          <a:p>
            <a:r>
              <a:rPr lang="pt-BR" altLang="pt-BR" sz="2800" dirty="0">
                <a:latin typeface="+mj-lt"/>
              </a:rPr>
              <a:t>Pontos relevantes para implementar o </a:t>
            </a:r>
            <a:r>
              <a:rPr lang="pt-BR" altLang="pt-BR" sz="2800" dirty="0" err="1">
                <a:latin typeface="+mj-lt"/>
              </a:rPr>
              <a:t>matching</a:t>
            </a:r>
            <a:r>
              <a:rPr lang="pt-BR" altLang="pt-BR" sz="2800" dirty="0">
                <a:latin typeface="+mj-lt"/>
              </a:rPr>
              <a:t> com base no p(x)</a:t>
            </a:r>
          </a:p>
          <a:p>
            <a:pPr lvl="1"/>
            <a:r>
              <a:rPr lang="pt-BR" altLang="pt-BR" sz="2600" dirty="0">
                <a:latin typeface="+mj-lt"/>
              </a:rPr>
              <a:t>Estimação do PS</a:t>
            </a:r>
          </a:p>
          <a:p>
            <a:pPr lvl="1"/>
            <a:r>
              <a:rPr lang="pt-BR" altLang="pt-BR" sz="2600" dirty="0">
                <a:latin typeface="+mj-lt"/>
              </a:rPr>
              <a:t>Escolha do algoritmo para o </a:t>
            </a:r>
            <a:r>
              <a:rPr lang="pt-BR" altLang="pt-BR" sz="2600" dirty="0" err="1">
                <a:latin typeface="+mj-lt"/>
              </a:rPr>
              <a:t>matching</a:t>
            </a:r>
            <a:r>
              <a:rPr lang="pt-BR" altLang="pt-BR" sz="2600" dirty="0">
                <a:latin typeface="+mj-lt"/>
              </a:rPr>
              <a:t> </a:t>
            </a:r>
          </a:p>
          <a:p>
            <a:pPr lvl="1"/>
            <a:r>
              <a:rPr lang="pt-BR" altLang="pt-BR" sz="2600" dirty="0">
                <a:latin typeface="+mj-lt"/>
              </a:rPr>
              <a:t>Sobreposição e suporte comum</a:t>
            </a:r>
          </a:p>
          <a:p>
            <a:pPr lvl="1"/>
            <a:r>
              <a:rPr lang="pt-BR" altLang="pt-BR" sz="2600" dirty="0">
                <a:latin typeface="+mj-lt"/>
              </a:rPr>
              <a:t>Avaliando a qualidade do </a:t>
            </a:r>
            <a:r>
              <a:rPr lang="pt-BR" altLang="pt-BR" sz="2600" dirty="0" err="1">
                <a:latin typeface="+mj-lt"/>
              </a:rPr>
              <a:t>matching</a:t>
            </a:r>
            <a:endParaRPr lang="pt-BR" altLang="pt-BR" sz="2600" dirty="0">
              <a:latin typeface="+mj-lt"/>
            </a:endParaRPr>
          </a:p>
          <a:p>
            <a:pPr lvl="1"/>
            <a:r>
              <a:rPr lang="pt-BR" altLang="pt-BR" sz="2600" dirty="0">
                <a:latin typeface="+mj-lt"/>
              </a:rPr>
              <a:t>Estimação do erro padrão</a:t>
            </a:r>
          </a:p>
        </p:txBody>
      </p:sp>
    </p:spTree>
    <p:extLst>
      <p:ext uri="{BB962C8B-B14F-4D97-AF65-F5344CB8AC3E}">
        <p14:creationId xmlns:p14="http://schemas.microsoft.com/office/powerpoint/2010/main" val="289002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Pareamento – parte II</a:t>
            </a:r>
          </a:p>
        </p:txBody>
      </p:sp>
      <p:sp>
        <p:nvSpPr>
          <p:cNvPr id="3" name="Subtítulo 2"/>
          <p:cNvSpPr>
            <a:spLocks noGrp="1"/>
          </p:cNvSpPr>
          <p:nvPr>
            <p:ph type="subTitle" idx="1"/>
          </p:nvPr>
        </p:nvSpPr>
        <p:spPr>
          <a:xfrm>
            <a:off x="323528" y="4365104"/>
            <a:ext cx="8568952" cy="2160240"/>
          </a:xfrm>
        </p:spPr>
        <p:txBody>
          <a:bodyPr>
            <a:noAutofit/>
          </a:bodyPr>
          <a:lstStyle/>
          <a:p>
            <a:pPr algn="l">
              <a:buFont typeface="Arial" charset="0"/>
              <a:buChar char="–"/>
              <a:defRPr/>
            </a:pPr>
            <a:r>
              <a:rPr lang="pt-BR" sz="2400" dirty="0"/>
              <a:t>Cameron e </a:t>
            </a:r>
            <a:r>
              <a:rPr lang="pt-BR" sz="2400" dirty="0" err="1"/>
              <a:t>Trivedi</a:t>
            </a:r>
            <a:r>
              <a:rPr lang="pt-BR" sz="2400" dirty="0"/>
              <a:t>, cap. 25, seções 1 a 4.</a:t>
            </a:r>
          </a:p>
          <a:p>
            <a:pPr lvl="1" algn="l">
              <a:buFont typeface="Arial" charset="0"/>
              <a:buChar char="–"/>
              <a:defRPr/>
            </a:pPr>
            <a:endParaRPr lang="pt-BR" sz="2400" dirty="0"/>
          </a:p>
          <a:p>
            <a:pPr algn="l">
              <a:buFont typeface="Arial" charset="0"/>
              <a:buChar char="–"/>
              <a:defRPr/>
            </a:pPr>
            <a:r>
              <a:rPr lang="pt-BR" sz="2400" dirty="0" err="1"/>
              <a:t>Caliendo</a:t>
            </a:r>
            <a:r>
              <a:rPr lang="pt-BR" sz="2400" dirty="0"/>
              <a:t> e </a:t>
            </a:r>
            <a:r>
              <a:rPr lang="pt-BR" sz="2400" dirty="0" err="1"/>
              <a:t>Kopeinig</a:t>
            </a:r>
            <a:r>
              <a:rPr lang="pt-BR" sz="2400" dirty="0"/>
              <a:t> (2008), “</a:t>
            </a:r>
            <a:r>
              <a:rPr lang="en-US" sz="2400" dirty="0"/>
              <a:t>Some practical guidance for the </a:t>
            </a:r>
            <a:r>
              <a:rPr lang="en-US" sz="2400" dirty="0" err="1"/>
              <a:t>i</a:t>
            </a:r>
            <a:r>
              <a:rPr lang="pt-BR" sz="2400" dirty="0" err="1"/>
              <a:t>mplementation</a:t>
            </a:r>
            <a:r>
              <a:rPr lang="pt-BR" sz="2400" dirty="0"/>
              <a:t> </a:t>
            </a:r>
            <a:r>
              <a:rPr lang="pt-BR" sz="2400" dirty="0" err="1"/>
              <a:t>of</a:t>
            </a:r>
            <a:r>
              <a:rPr lang="pt-BR" sz="2400" dirty="0"/>
              <a:t> </a:t>
            </a:r>
            <a:r>
              <a:rPr lang="pt-BR" sz="2400" dirty="0" err="1"/>
              <a:t>propensity</a:t>
            </a:r>
            <a:r>
              <a:rPr lang="pt-BR" sz="2400" dirty="0"/>
              <a:t> score </a:t>
            </a:r>
            <a:r>
              <a:rPr lang="pt-BR" sz="2400" dirty="0" err="1"/>
              <a:t>matching</a:t>
            </a:r>
            <a:r>
              <a:rPr lang="pt-BR" sz="2400" dirty="0"/>
              <a:t>”, J</a:t>
            </a:r>
            <a:r>
              <a:rPr lang="en-US" sz="2400" dirty="0" err="1"/>
              <a:t>ournal</a:t>
            </a:r>
            <a:r>
              <a:rPr lang="en-US" sz="2400" dirty="0"/>
              <a:t> of Economic Surveys, v. 22, n. 1, p. 31–72.</a:t>
            </a:r>
          </a:p>
          <a:p>
            <a:endParaRPr lang="pt-BR" sz="2400" dirty="0"/>
          </a:p>
        </p:txBody>
      </p:sp>
    </p:spTree>
    <p:extLst>
      <p:ext uri="{BB962C8B-B14F-4D97-AF65-F5344CB8AC3E}">
        <p14:creationId xmlns:p14="http://schemas.microsoft.com/office/powerpoint/2010/main" val="198648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6856" y="332656"/>
            <a:ext cx="8229600" cy="1008112"/>
          </a:xfrm>
        </p:spPr>
        <p:txBody>
          <a:bodyPr>
            <a:normAutofit fontScale="90000"/>
          </a:bodyPr>
          <a:lstStyle/>
          <a:p>
            <a:pPr>
              <a:defRPr/>
            </a:pPr>
            <a:r>
              <a:rPr lang="pt-BR" altLang="pt-BR" sz="4000" dirty="0"/>
              <a:t>3-</a:t>
            </a:r>
            <a:r>
              <a:rPr lang="pt-BR" altLang="pt-BR" sz="3600" dirty="0"/>
              <a:t> Escore de Propensão</a:t>
            </a:r>
            <a:r>
              <a:rPr lang="pt-BR" altLang="pt-BR" sz="4000" dirty="0"/>
              <a:t> – PS ou p(x)</a:t>
            </a:r>
            <a:br>
              <a:rPr lang="pt-BR" altLang="pt-BR" sz="4000" dirty="0"/>
            </a:br>
            <a:endParaRPr lang="en-US" altLang="pt-BR" sz="3500" dirty="0"/>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251520" y="1628800"/>
                <a:ext cx="8686800" cy="4752528"/>
              </a:xfrm>
            </p:spPr>
            <p:txBody>
              <a:bodyPr/>
              <a:lstStyle/>
              <a:p>
                <a:pPr>
                  <a:lnSpc>
                    <a:spcPct val="90000"/>
                  </a:lnSpc>
                  <a:buFont typeface="Arial" charset="0"/>
                  <a:buChar char="•"/>
                  <a:defRPr/>
                </a:pPr>
                <a:r>
                  <a:rPr lang="pt-BR" sz="2800" dirty="0"/>
                  <a:t>CIA dado p(x)  </a:t>
                </a:r>
                <a:r>
                  <a:rPr lang="pt-BR" sz="2800" dirty="0">
                    <a:sym typeface="Wingdings" pitchFamily="2" charset="2"/>
                  </a:rPr>
                  <a:t> </a:t>
                </a:r>
                <a:r>
                  <a:rPr lang="pt-BR" sz="2800" dirty="0" err="1">
                    <a:sym typeface="Wingdings" pitchFamily="2" charset="2"/>
                  </a:rPr>
                  <a:t>Rosembaum</a:t>
                </a:r>
                <a:r>
                  <a:rPr lang="pt-BR" sz="2800" dirty="0">
                    <a:sym typeface="Wingdings" pitchFamily="2" charset="2"/>
                  </a:rPr>
                  <a:t> e Rubin (1983)</a:t>
                </a:r>
                <a:endParaRPr lang="pt-BR" sz="2800" dirty="0"/>
              </a:p>
              <a:p>
                <a:pPr marL="0" indent="0">
                  <a:lnSpc>
                    <a:spcPct val="90000"/>
                  </a:lnSpc>
                  <a:buNone/>
                  <a:defRPr/>
                </a:pPr>
                <a:endParaRPr lang="pt-BR" sz="2800" i="1" dirty="0">
                  <a:latin typeface="Cambria Math"/>
                  <a:ea typeface="Cambria Math" panose="02040503050406030204" pitchFamily="18" charset="0"/>
                </a:endParaRPr>
              </a:p>
              <a:p>
                <a:pPr marL="0" indent="0">
                  <a:lnSpc>
                    <a:spcPct val="90000"/>
                  </a:lnSpc>
                  <a:buNone/>
                  <a:defRPr/>
                </a:pPr>
                <a14:m>
                  <m:oMathPara xmlns:m="http://schemas.openxmlformats.org/officeDocument/2006/math">
                    <m:oMathParaPr>
                      <m:jc m:val="centerGroup"/>
                    </m:oMathParaPr>
                    <m:oMath xmlns:m="http://schemas.openxmlformats.org/officeDocument/2006/math">
                      <m:sSup>
                        <m:sSupPr>
                          <m:ctrlPr>
                            <a:rPr lang="pt-BR" sz="2800" i="1" smtClean="0">
                              <a:latin typeface="Cambria Math" panose="02040503050406030204" pitchFamily="18" charset="0"/>
                              <a:ea typeface="Cambria Math" panose="02040503050406030204" pitchFamily="18" charset="0"/>
                            </a:rPr>
                          </m:ctrlPr>
                        </m:sSupPr>
                        <m:e>
                          <m:r>
                            <a:rPr lang="pt-BR" sz="2800" b="0" i="1" smtClean="0">
                              <a:latin typeface="Cambria Math"/>
                              <a:ea typeface="Cambria Math" panose="02040503050406030204" pitchFamily="18" charset="0"/>
                            </a:rPr>
                            <m:t>𝑦</m:t>
                          </m:r>
                        </m:e>
                        <m:sup>
                          <m:r>
                            <a:rPr lang="pt-BR" sz="2800" b="0" i="1" smtClean="0">
                              <a:latin typeface="Cambria Math"/>
                              <a:ea typeface="Cambria Math" panose="02040503050406030204" pitchFamily="18" charset="0"/>
                            </a:rPr>
                            <m:t>0</m:t>
                          </m:r>
                        </m:sup>
                      </m:sSup>
                      <m:r>
                        <a:rPr lang="pt-BR" sz="2800" b="0" i="1" smtClean="0">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b="0" i="1" smtClean="0">
                              <a:latin typeface="Cambria Math"/>
                              <a:ea typeface="Cambria Math" panose="02040503050406030204" pitchFamily="18" charset="0"/>
                            </a:rPr>
                            <m:t>1</m:t>
                          </m:r>
                        </m:sup>
                      </m:sSup>
                      <m:r>
                        <a:rPr lang="pt-BR" sz="2800" i="1">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𝐷</m:t>
                      </m:r>
                      <m:d>
                        <m:dPr>
                          <m:begChr m:val="|"/>
                          <m:endChr m:val="|"/>
                          <m:ctrlPr>
                            <a:rPr lang="pt-BR" sz="2800" b="0" i="1">
                              <a:latin typeface="Cambria Math" panose="02040503050406030204" pitchFamily="18" charset="0"/>
                              <a:ea typeface="Cambria Math" panose="02040503050406030204" pitchFamily="18" charset="0"/>
                            </a:rPr>
                          </m:ctrlPr>
                        </m:dPr>
                        <m:e>
                          <m:r>
                            <a:rPr lang="pt-BR" sz="2800" i="1">
                              <a:latin typeface="Cambria Math" panose="02040503050406030204" pitchFamily="18" charset="0"/>
                              <a:ea typeface="Cambria Math" panose="02040503050406030204" pitchFamily="18" charset="0"/>
                            </a:rPr>
                            <m:t>𝑥</m:t>
                          </m:r>
                          <m:r>
                            <a:rPr lang="pt-BR" sz="2800" i="1" smtClean="0">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i="1">
                                  <a:latin typeface="Cambria Math"/>
                                  <a:ea typeface="Cambria Math" panose="02040503050406030204" pitchFamily="18" charset="0"/>
                                </a:rPr>
                                <m:t>0</m:t>
                              </m:r>
                            </m:sup>
                          </m:sSup>
                          <m:r>
                            <a:rPr lang="pt-BR" sz="2800" i="1">
                              <a:latin typeface="Cambria Math" panose="02040503050406030204" pitchFamily="18" charset="0"/>
                              <a:ea typeface="Cambria Math" panose="02040503050406030204" pitchFamily="18" charset="0"/>
                            </a:rPr>
                            <m:t>,</m:t>
                          </m:r>
                          <m:sSup>
                            <m:sSupPr>
                              <m:ctrlPr>
                                <a:rPr lang="pt-BR" sz="2800" i="1">
                                  <a:latin typeface="Cambria Math" panose="02040503050406030204" pitchFamily="18" charset="0"/>
                                  <a:ea typeface="Cambria Math" panose="02040503050406030204" pitchFamily="18" charset="0"/>
                                </a:rPr>
                              </m:ctrlPr>
                            </m:sSupPr>
                            <m:e>
                              <m:r>
                                <a:rPr lang="pt-BR" sz="2800" i="1">
                                  <a:latin typeface="Cambria Math"/>
                                  <a:ea typeface="Cambria Math" panose="02040503050406030204" pitchFamily="18" charset="0"/>
                                </a:rPr>
                                <m:t>𝑦</m:t>
                              </m:r>
                            </m:e>
                            <m:sup>
                              <m:r>
                                <a:rPr lang="pt-BR" sz="2800" b="0" i="1" smtClean="0">
                                  <a:latin typeface="Cambria Math"/>
                                  <a:ea typeface="Cambria Math" panose="02040503050406030204" pitchFamily="18" charset="0"/>
                                </a:rPr>
                                <m:t>1</m:t>
                              </m:r>
                            </m:sup>
                          </m:sSup>
                          <m:r>
                            <a:rPr lang="pt-BR" sz="2800" i="1">
                              <a:latin typeface="Cambria Math" panose="02040503050406030204" pitchFamily="18" charset="0"/>
                              <a:ea typeface="Cambria Math" panose="02040503050406030204" pitchFamily="18" charset="0"/>
                            </a:rPr>
                            <m:t>⊥</m:t>
                          </m:r>
                          <m:r>
                            <a:rPr lang="pt-BR" sz="2800" i="1">
                              <a:latin typeface="Cambria Math" panose="02040503050406030204" pitchFamily="18" charset="0"/>
                              <a:ea typeface="Cambria Math" panose="02040503050406030204" pitchFamily="18" charset="0"/>
                            </a:rPr>
                            <m:t>𝐷</m:t>
                          </m:r>
                        </m:e>
                      </m:d>
                      <m:r>
                        <a:rPr lang="pt-BR" sz="2800" b="0" i="1" smtClean="0">
                          <a:latin typeface="Cambria Math" panose="02040503050406030204" pitchFamily="18" charset="0"/>
                          <a:ea typeface="Cambria Math" panose="02040503050406030204" pitchFamily="18" charset="0"/>
                        </a:rPr>
                        <m:t>𝑝</m:t>
                      </m:r>
                      <m:r>
                        <a:rPr lang="pt-BR" sz="2800" b="0" i="1" smtClean="0">
                          <a:latin typeface="Cambria Math" panose="02040503050406030204" pitchFamily="18" charset="0"/>
                          <a:ea typeface="Cambria Math" panose="02040503050406030204" pitchFamily="18" charset="0"/>
                        </a:rPr>
                        <m:t>(</m:t>
                      </m:r>
                      <m:r>
                        <a:rPr lang="pt-BR" sz="2800" i="1">
                          <a:latin typeface="Cambria Math" panose="02040503050406030204" pitchFamily="18" charset="0"/>
                          <a:ea typeface="Cambria Math" panose="02040503050406030204" pitchFamily="18" charset="0"/>
                        </a:rPr>
                        <m:t>𝑥</m:t>
                      </m:r>
                      <m:r>
                        <a:rPr lang="pt-BR" sz="2800" b="0" i="1" smtClean="0">
                          <a:latin typeface="Cambria Math" panose="02040503050406030204" pitchFamily="18" charset="0"/>
                          <a:ea typeface="Cambria Math" panose="02040503050406030204" pitchFamily="18" charset="0"/>
                        </a:rPr>
                        <m:t>)</m:t>
                      </m:r>
                    </m:oMath>
                  </m:oMathPara>
                </a14:m>
                <a:endParaRPr lang="pt-BR" sz="2800" dirty="0"/>
              </a:p>
              <a:p>
                <a:pPr>
                  <a:lnSpc>
                    <a:spcPct val="90000"/>
                  </a:lnSpc>
                  <a:buFont typeface="Arial" charset="0"/>
                  <a:buChar char="•"/>
                  <a:defRPr/>
                </a:pPr>
                <a:endParaRPr lang="pt-BR" sz="2800" dirty="0"/>
              </a:p>
              <a:p>
                <a:pPr>
                  <a:lnSpc>
                    <a:spcPct val="90000"/>
                  </a:lnSpc>
                  <a:buFont typeface="Arial" charset="0"/>
                  <a:buChar char="•"/>
                  <a:defRPr/>
                </a:pPr>
                <a:r>
                  <a:rPr lang="pt-BR" sz="2800" dirty="0"/>
                  <a:t>Ideia aqui é que se condicional em X, a atribuição ao tratamento é independente dos resultados potenciais, então, condicional em p(x) [que é uma função de X] isso também ocorrerá. </a:t>
                </a:r>
              </a:p>
              <a:p>
                <a:pPr marL="0" indent="0">
                  <a:lnSpc>
                    <a:spcPct val="90000"/>
                  </a:lnSpc>
                  <a:buNone/>
                  <a:defRPr/>
                </a:pPr>
                <a:endParaRPr lang="pt-BR" sz="2800" dirty="0"/>
              </a:p>
              <a:p>
                <a:pPr>
                  <a:lnSpc>
                    <a:spcPct val="90000"/>
                  </a:lnSpc>
                  <a:buFont typeface="Arial" charset="0"/>
                  <a:buChar char="•"/>
                  <a:defRPr/>
                </a:pPr>
                <a:endParaRPr lang="en-US" sz="2800" dirty="0"/>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251520" y="1628800"/>
                <a:ext cx="8686800" cy="4752528"/>
              </a:xfrm>
              <a:blipFill rotWithShape="1">
                <a:blip r:embed="rId2"/>
                <a:stretch>
                  <a:fillRect l="-1193" t="-2436" r="-1263"/>
                </a:stretch>
              </a:blipFill>
            </p:spPr>
            <p:txBody>
              <a:bodyPr/>
              <a:lstStyle/>
              <a:p>
                <a:r>
                  <a:rPr lang="pt-BR">
                    <a:noFill/>
                  </a:rPr>
                  <a:t> </a:t>
                </a:r>
              </a:p>
            </p:txBody>
          </p:sp>
        </mc:Fallback>
      </mc:AlternateContent>
    </p:spTree>
    <p:extLst>
      <p:ext uri="{BB962C8B-B14F-4D97-AF65-F5344CB8AC3E}">
        <p14:creationId xmlns:p14="http://schemas.microsoft.com/office/powerpoint/2010/main" val="59853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Prova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251520" y="1600200"/>
                <a:ext cx="8712968" cy="4525963"/>
              </a:xfrm>
            </p:spPr>
            <p:txBody>
              <a:bodyPr>
                <a:normAutofit fontScale="92500" lnSpcReduction="10000"/>
              </a:bodyPr>
              <a:lstStyle/>
              <a:p>
                <a:r>
                  <a:rPr lang="pt-BR" dirty="0"/>
                  <a:t>Se vale independência condicional em X, então:</a:t>
                </a:r>
              </a:p>
              <a:p>
                <a:pPr marL="0" indent="0">
                  <a:buNone/>
                </a:pPr>
                <a:r>
                  <a:rPr lang="pt-BR" dirty="0" err="1"/>
                  <a:t>Pr</a:t>
                </a:r>
                <a:r>
                  <a:rPr lang="pt-BR" dirty="0"/>
                  <a:t>[D=1|Y</a:t>
                </a:r>
                <a:r>
                  <a:rPr lang="pt-BR" baseline="30000" dirty="0"/>
                  <a:t>0</a:t>
                </a:r>
                <a:r>
                  <a:rPr lang="pt-BR" dirty="0"/>
                  <a:t>, Y</a:t>
                </a:r>
                <a:r>
                  <a:rPr lang="pt-BR" baseline="30000" dirty="0"/>
                  <a:t>1</a:t>
                </a:r>
                <a:r>
                  <a:rPr lang="pt-BR" dirty="0"/>
                  <a:t>, X] = </a:t>
                </a:r>
                <a:r>
                  <a:rPr lang="pt-BR" dirty="0" err="1"/>
                  <a:t>Pr</a:t>
                </a:r>
                <a:r>
                  <a:rPr lang="pt-BR" dirty="0"/>
                  <a:t>[D=1|X]</a:t>
                </a:r>
              </a:p>
              <a:p>
                <a:pPr marL="0" indent="0">
                  <a:buNone/>
                </a:pPr>
                <a:r>
                  <a:rPr lang="pt-BR" dirty="0"/>
                  <a:t>E[D|Y</a:t>
                </a:r>
                <a:r>
                  <a:rPr lang="pt-BR" baseline="30000" dirty="0"/>
                  <a:t>0</a:t>
                </a:r>
                <a:r>
                  <a:rPr lang="pt-BR" dirty="0"/>
                  <a:t>, Y</a:t>
                </a:r>
                <a:r>
                  <a:rPr lang="pt-BR" baseline="30000" dirty="0"/>
                  <a:t>1</a:t>
                </a:r>
                <a:r>
                  <a:rPr lang="pt-BR" dirty="0"/>
                  <a:t>, X] = E[D| X] </a:t>
                </a:r>
              </a:p>
              <a:p>
                <a:r>
                  <a:rPr lang="pt-BR" dirty="0"/>
                  <a:t>Usa a Lei das Expectativas Iteradas</a:t>
                </a:r>
              </a:p>
              <a:p>
                <a:pPr marL="0" indent="0">
                  <a:buNone/>
                </a:pPr>
                <a:r>
                  <a:rPr lang="pt-BR" dirty="0"/>
                  <a:t>E</a:t>
                </a:r>
                <a:r>
                  <a:rPr lang="pt-BR" baseline="-25000" dirty="0"/>
                  <a:t>X</a:t>
                </a:r>
                <a:r>
                  <a:rPr lang="pt-BR" dirty="0"/>
                  <a:t>[E(Y|X)] = E(Y).</a:t>
                </a:r>
              </a:p>
              <a:p>
                <a:endParaRPr lang="pt-BR" dirty="0"/>
              </a:p>
              <a:p>
                <a:r>
                  <a:rPr lang="pt-BR" dirty="0"/>
                  <a:t>Se vale a independência condicional em p(x), então: </a:t>
                </a:r>
              </a:p>
              <a:p>
                <a:pPr marL="0" indent="0">
                  <a:buNone/>
                </a:pPr>
                <a14:m>
                  <m:oMathPara xmlns:m="http://schemas.openxmlformats.org/officeDocument/2006/math">
                    <m:oMathParaPr>
                      <m:jc m:val="centerGroup"/>
                    </m:oMathParaPr>
                    <m:oMath xmlns:m="http://schemas.openxmlformats.org/officeDocument/2006/math">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i="1">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𝐷</m:t>
                      </m:r>
                      <m:r>
                        <a:rPr lang="pt-BR" b="0" i="1" smtClean="0">
                          <a:latin typeface="Cambria Math"/>
                          <a:ea typeface="Cambria Math" panose="02040503050406030204" pitchFamily="18" charset="0"/>
                        </a:rPr>
                        <m:t> </m:t>
                      </m:r>
                      <m:r>
                        <a:rPr lang="pt-BR" i="1">
                          <a:latin typeface="Cambria Math" panose="02040503050406030204" pitchFamily="18" charset="0"/>
                          <a:ea typeface="Cambria Math" panose="02040503050406030204" pitchFamily="18" charset="0"/>
                        </a:rPr>
                        <m:t>|</m:t>
                      </m:r>
                      <m:r>
                        <a:rPr lang="pt-BR" b="0" i="1" smtClean="0">
                          <a:latin typeface="Cambria Math"/>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𝑥</m:t>
                          </m:r>
                        </m:e>
                      </m:d>
                      <m:r>
                        <a:rPr lang="pt-BR" b="0" i="1" smtClean="0">
                          <a:latin typeface="Cambria Math"/>
                          <a:ea typeface="Cambria Math" panose="02040503050406030204" pitchFamily="18" charset="0"/>
                        </a:rPr>
                        <m:t>   </m:t>
                      </m:r>
                      <m:r>
                        <a:rPr lang="pt-BR" b="0" i="1" smtClean="0">
                          <a:latin typeface="Cambria Math"/>
                          <a:ea typeface="Cambria Math" panose="02040503050406030204" pitchFamily="18" charset="0"/>
                        </a:rPr>
                        <m:t>𝑠𝑖𝑔𝑛𝑖𝑓𝑖𝑐𝑎</m:t>
                      </m:r>
                    </m:oMath>
                  </m:oMathPara>
                </a14:m>
                <a:endParaRPr lang="pt-BR"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pt-BR" b="0" i="0" smtClean="0">
                          <a:latin typeface="Cambria Math" panose="02040503050406030204" pitchFamily="18" charset="0"/>
                        </a:rPr>
                        <m:t>Pr</m:t>
                      </m:r>
                      <m:r>
                        <a:rPr lang="pt-BR" b="0" i="1" smtClean="0">
                          <a:latin typeface="Cambria Math" panose="02040503050406030204" pitchFamily="18" charset="0"/>
                        </a:rPr>
                        <m:t>⁡[</m:t>
                      </m:r>
                      <m:r>
                        <a:rPr lang="pt-BR" b="0" i="1" smtClean="0">
                          <a:latin typeface="Cambria Math" panose="02040503050406030204" pitchFamily="18" charset="0"/>
                        </a:rPr>
                        <m:t>𝐷</m:t>
                      </m:r>
                      <m:r>
                        <a:rPr lang="pt-BR" b="0" i="1" smtClean="0">
                          <a:latin typeface="Cambria Math" panose="02040503050406030204" pitchFamily="18" charset="0"/>
                        </a:rPr>
                        <m:t>=1|</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r>
                        <a:rPr lang="pt-BR" b="0" i="1" smtClean="0">
                          <a:latin typeface="Cambria Math" panose="02040503050406030204" pitchFamily="18" charset="0"/>
                          <a:ea typeface="Cambria Math" panose="02040503050406030204" pitchFamily="18" charset="0"/>
                        </a:rPr>
                        <m:t>]≡</m:t>
                      </m:r>
                      <m:r>
                        <m:rPr>
                          <m:sty m:val="p"/>
                        </m:rPr>
                        <a:rPr lang="pt-BR">
                          <a:latin typeface="Cambria Math" panose="02040503050406030204" pitchFamily="18" charset="0"/>
                        </a:rPr>
                        <m:t>Pr</m:t>
                      </m:r>
                      <m:r>
                        <a:rPr lang="pt-BR" i="1">
                          <a:latin typeface="Cambria Math" panose="02040503050406030204" pitchFamily="18" charset="0"/>
                        </a:rPr>
                        <m:t>⁡[</m:t>
                      </m:r>
                      <m:r>
                        <a:rPr lang="pt-BR" i="1">
                          <a:latin typeface="Cambria Math" panose="02040503050406030204" pitchFamily="18" charset="0"/>
                        </a:rPr>
                        <m:t>𝐷</m:t>
                      </m:r>
                      <m:r>
                        <a:rPr lang="pt-BR" i="1">
                          <a:latin typeface="Cambria Math" panose="02040503050406030204" pitchFamily="18" charset="0"/>
                        </a:rPr>
                        <m:t>=1| </m:t>
                      </m:r>
                      <m:r>
                        <a:rPr lang="pt-BR" i="1">
                          <a:latin typeface="Cambria Math" panose="02040503050406030204" pitchFamily="18" charset="0"/>
                          <a:ea typeface="Cambria Math" panose="02040503050406030204" pitchFamily="18" charset="0"/>
                        </a:rPr>
                        <m:t>𝑝</m:t>
                      </m:r>
                      <m:d>
                        <m:dPr>
                          <m:ctrlPr>
                            <a:rPr lang="pt-BR" i="1">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𝑥</m:t>
                          </m:r>
                        </m:e>
                      </m:d>
                      <m:r>
                        <a:rPr lang="pt-BR" b="0" i="1" smtClean="0">
                          <a:latin typeface="Cambria Math" panose="02040503050406030204" pitchFamily="18" charset="0"/>
                          <a:ea typeface="Cambria Math" panose="02040503050406030204" pitchFamily="18" charset="0"/>
                        </a:rPr>
                        <m:t>]</m:t>
                      </m:r>
                    </m:oMath>
                  </m:oMathPara>
                </a14:m>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251520" y="1600200"/>
                <a:ext cx="8712968" cy="4525963"/>
              </a:xfrm>
              <a:blipFill rotWithShape="1">
                <a:blip r:embed="rId2"/>
                <a:stretch>
                  <a:fillRect l="-1608" t="-2695" r="-420"/>
                </a:stretch>
              </a:blipFill>
            </p:spPr>
            <p:txBody>
              <a:bodyPr/>
              <a:lstStyle/>
              <a:p>
                <a:r>
                  <a:rPr lang="pt-BR">
                    <a:noFill/>
                  </a:rPr>
                  <a:t> </a:t>
                </a:r>
              </a:p>
            </p:txBody>
          </p:sp>
        </mc:Fallback>
      </mc:AlternateContent>
    </p:spTree>
    <p:extLst>
      <p:ext uri="{BB962C8B-B14F-4D97-AF65-F5344CB8AC3E}">
        <p14:creationId xmlns:p14="http://schemas.microsoft.com/office/powerpoint/2010/main" val="837698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dirty="0"/>
              <a:t>Prova</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457200" y="1484784"/>
                <a:ext cx="8229600" cy="4641379"/>
              </a:xfrm>
            </p:spPr>
            <p:txBody>
              <a:bodyPr>
                <a:normAutofit/>
              </a:bodyPr>
              <a:lstStyle/>
              <a:p>
                <a14:m>
                  <m:oMath xmlns:m="http://schemas.openxmlformats.org/officeDocument/2006/math">
                    <m:r>
                      <m:rPr>
                        <m:sty m:val="p"/>
                      </m:rPr>
                      <a:rPr lang="pt-BR" b="0" i="0" smtClean="0">
                        <a:latin typeface="Cambria Math" panose="02040503050406030204" pitchFamily="18" charset="0"/>
                      </a:rPr>
                      <m:t>Pr</m:t>
                    </m:r>
                    <m:r>
                      <a:rPr lang="pt-BR" b="0" i="1" smtClean="0">
                        <a:latin typeface="Cambria Math" panose="02040503050406030204" pitchFamily="18" charset="0"/>
                      </a:rPr>
                      <m:t>⁡[</m:t>
                    </m:r>
                    <m:r>
                      <a:rPr lang="pt-BR" b="0" i="1" smtClean="0">
                        <a:latin typeface="Cambria Math" panose="02040503050406030204" pitchFamily="18" charset="0"/>
                      </a:rPr>
                      <m:t>𝐷</m:t>
                    </m:r>
                    <m:r>
                      <a:rPr lang="pt-BR" b="0" i="1" smtClean="0">
                        <a:latin typeface="Cambria Math" panose="02040503050406030204" pitchFamily="18" charset="0"/>
                      </a:rPr>
                      <m:t>=1|</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r>
                      <a:rPr lang="pt-BR" b="0" i="1" smtClean="0">
                        <a:latin typeface="Cambria Math" panose="02040503050406030204" pitchFamily="18" charset="0"/>
                        <a:ea typeface="Cambria Math" panose="02040503050406030204" pitchFamily="18" charset="0"/>
                      </a:rPr>
                      <m:t>]</m:t>
                    </m:r>
                  </m:oMath>
                </a14:m>
                <a:r>
                  <a:rPr lang="pt-BR" dirty="0"/>
                  <a:t>=</a:t>
                </a:r>
                <a14:m>
                  <m:oMath xmlns:m="http://schemas.openxmlformats.org/officeDocument/2006/math">
                    <m:func>
                      <m:funcPr>
                        <m:ctrlPr>
                          <a:rPr lang="pt-BR" b="0" i="1" smtClean="0">
                            <a:latin typeface="Cambria Math" panose="02040503050406030204" pitchFamily="18" charset="0"/>
                          </a:rPr>
                        </m:ctrlPr>
                      </m:funcPr>
                      <m:fName>
                        <m:r>
                          <m:rPr>
                            <m:sty m:val="p"/>
                          </m:rPr>
                          <a:rPr lang="pt-BR" b="0" i="0" smtClean="0">
                            <a:latin typeface="Cambria Math"/>
                          </a:rPr>
                          <m:t>E</m:t>
                        </m:r>
                      </m:fName>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𝐷</m:t>
                            </m:r>
                          </m:e>
                          <m:e>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e>
                        </m:d>
                      </m:e>
                    </m:func>
                    <m:r>
                      <a:rPr lang="pt-BR" b="0" i="1" smtClean="0">
                        <a:latin typeface="Cambria Math"/>
                        <a:ea typeface="Cambria Math" panose="02040503050406030204" pitchFamily="18" charset="0"/>
                      </a:rPr>
                      <m:t>=</m:t>
                    </m:r>
                    <m:r>
                      <m:rPr>
                        <m:sty m:val="p"/>
                      </m:rPr>
                      <a:rPr lang="pt-BR" b="0" i="0" smtClean="0">
                        <a:latin typeface="Cambria Math"/>
                      </a:rPr>
                      <m:t>E</m:t>
                    </m:r>
                    <m:r>
                      <a:rPr lang="pt-BR" b="0" i="1" smtClean="0">
                        <a:latin typeface="Cambria Math" panose="02040503050406030204" pitchFamily="18" charset="0"/>
                      </a:rPr>
                      <m:t>⁡[</m:t>
                    </m:r>
                    <m:r>
                      <a:rPr lang="pt-BR" b="0" i="1" smtClean="0">
                        <a:latin typeface="Cambria Math" panose="02040503050406030204" pitchFamily="18" charset="0"/>
                      </a:rPr>
                      <m:t>𝐷</m:t>
                    </m:r>
                    <m:r>
                      <a:rPr lang="pt-BR" b="0" i="1" smtClean="0">
                        <a:latin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a:ea typeface="Cambria Math" panose="02040503050406030204" pitchFamily="18" charset="0"/>
                      </a:rPr>
                      <m:t>𝑋</m:t>
                    </m:r>
                    <m:r>
                      <a:rPr lang="pt-BR" b="0" i="1" smtClean="0">
                        <a:latin typeface="Cambria Math"/>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r>
                      <a:rPr lang="pt-BR" b="0" i="1" smtClean="0">
                        <a:latin typeface="Cambria Math" panose="02040503050406030204" pitchFamily="18" charset="0"/>
                        <a:ea typeface="Cambria Math" panose="02040503050406030204" pitchFamily="18" charset="0"/>
                      </a:rPr>
                      <m:t>]</m:t>
                    </m:r>
                  </m:oMath>
                </a14:m>
                <a:endParaRPr lang="pt-BR" dirty="0"/>
              </a:p>
              <a:p>
                <a:pPr marL="0" indent="0">
                  <a:buNone/>
                </a:pPr>
                <a:r>
                  <a:rPr lang="pt-BR" dirty="0"/>
                  <a:t>=</a:t>
                </a:r>
                <a14:m>
                  <m:oMath xmlns:m="http://schemas.openxmlformats.org/officeDocument/2006/math">
                    <m:r>
                      <a:rPr lang="pt-BR" b="0" i="1" smtClean="0">
                        <a:latin typeface="Cambria Math"/>
                        <a:ea typeface="Cambria Math" panose="02040503050406030204" pitchFamily="18" charset="0"/>
                      </a:rPr>
                      <m:t>𝐸</m:t>
                    </m:r>
                    <m:r>
                      <a:rPr lang="pt-BR" b="0" i="1" smtClean="0">
                        <a:latin typeface="Cambria Math"/>
                        <a:ea typeface="Cambria Math" panose="02040503050406030204" pitchFamily="18" charset="0"/>
                      </a:rPr>
                      <m:t> </m:t>
                    </m:r>
                    <m:d>
                      <m:dPr>
                        <m:begChr m:val="{"/>
                        <m:endChr m:val="}"/>
                        <m:ctrlPr>
                          <a:rPr lang="pt-BR" b="0" i="1" smtClean="0">
                            <a:latin typeface="Cambria Math" panose="02040503050406030204" pitchFamily="18" charset="0"/>
                            <a:ea typeface="Cambria Math" panose="02040503050406030204" pitchFamily="18" charset="0"/>
                          </a:rPr>
                        </m:ctrlPr>
                      </m:dPr>
                      <m:e>
                        <m:func>
                          <m:funcPr>
                            <m:ctrlPr>
                              <a:rPr lang="pt-BR" b="0" i="1" smtClean="0">
                                <a:latin typeface="Cambria Math" panose="02040503050406030204" pitchFamily="18" charset="0"/>
                              </a:rPr>
                            </m:ctrlPr>
                          </m:funcPr>
                          <m:fName>
                            <m:r>
                              <m:rPr>
                                <m:sty m:val="p"/>
                              </m:rPr>
                              <a:rPr lang="pt-BR" b="0" i="0" smtClean="0">
                                <a:latin typeface="Cambria Math"/>
                              </a:rPr>
                              <m:t>E</m:t>
                            </m:r>
                          </m:fName>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𝐷</m:t>
                                </m:r>
                              </m:e>
                              <m:e>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a:ea typeface="Cambria Math" panose="02040503050406030204" pitchFamily="18" charset="0"/>
                                  </a:rPr>
                                  <m:t>𝑋</m:t>
                                </m:r>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r>
                                  <a:rPr lang="pt-BR" b="0" i="1" smtClean="0">
                                    <a:latin typeface="Cambria Math"/>
                                    <a:ea typeface="Cambria Math" panose="02040503050406030204" pitchFamily="18" charset="0"/>
                                  </a:rPr>
                                  <m:t> </m:t>
                                </m:r>
                              </m:e>
                            </m:d>
                            <m:r>
                              <a:rPr lang="pt-BR" b="0" i="1" smtClean="0">
                                <a:latin typeface="Cambria Math"/>
                                <a:ea typeface="Cambria Math" panose="02040503050406030204" pitchFamily="18" charset="0"/>
                              </a:rPr>
                              <m:t>|</m:t>
                            </m:r>
                          </m:e>
                        </m:func>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e>
                    </m:d>
                    <m:r>
                      <a:rPr lang="pt-BR" b="0" i="1" smtClean="0">
                        <a:latin typeface="Cambria Math"/>
                        <a:ea typeface="Cambria Math" panose="02040503050406030204" pitchFamily="18" charset="0"/>
                      </a:rPr>
                      <m:t>=</m:t>
                    </m:r>
                    <m:r>
                      <a:rPr lang="pt-BR" b="0" i="1" smtClean="0">
                        <a:latin typeface="Cambria Math"/>
                        <a:ea typeface="Cambria Math" panose="02040503050406030204" pitchFamily="18" charset="0"/>
                      </a:rPr>
                      <m:t>𝐸</m:t>
                    </m:r>
                    <m:r>
                      <a:rPr lang="pt-BR" b="0" i="1" smtClean="0">
                        <a:latin typeface="Cambria Math"/>
                        <a:ea typeface="Cambria Math" panose="02040503050406030204" pitchFamily="18" charset="0"/>
                      </a:rPr>
                      <m:t> </m:t>
                    </m:r>
                    <m:d>
                      <m:dPr>
                        <m:begChr m:val="{"/>
                        <m:endChr m:val="}"/>
                        <m:ctrlPr>
                          <a:rPr lang="pt-BR" b="0" i="1" smtClean="0">
                            <a:latin typeface="Cambria Math" panose="02040503050406030204" pitchFamily="18" charset="0"/>
                            <a:ea typeface="Cambria Math" panose="02040503050406030204" pitchFamily="18" charset="0"/>
                          </a:rPr>
                        </m:ctrlPr>
                      </m:dPr>
                      <m:e>
                        <m:func>
                          <m:funcPr>
                            <m:ctrlPr>
                              <a:rPr lang="pt-BR" b="0" i="1" smtClean="0">
                                <a:latin typeface="Cambria Math" panose="02040503050406030204" pitchFamily="18" charset="0"/>
                              </a:rPr>
                            </m:ctrlPr>
                          </m:funcPr>
                          <m:fName>
                            <m:r>
                              <m:rPr>
                                <m:sty m:val="p"/>
                              </m:rPr>
                              <a:rPr lang="pt-BR" b="0" i="0" smtClean="0">
                                <a:latin typeface="Cambria Math"/>
                              </a:rPr>
                              <m:t>E</m:t>
                            </m:r>
                          </m:fName>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𝐷</m:t>
                                </m:r>
                              </m:e>
                              <m:e>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a:ea typeface="Cambria Math" panose="02040503050406030204" pitchFamily="18" charset="0"/>
                                  </a:rPr>
                                  <m:t>𝑋</m:t>
                                </m:r>
                                <m:r>
                                  <a:rPr lang="pt-BR" b="0" i="1" smtClean="0">
                                    <a:latin typeface="Cambria Math"/>
                                    <a:ea typeface="Cambria Math" panose="02040503050406030204" pitchFamily="18" charset="0"/>
                                  </a:rPr>
                                  <m:t> </m:t>
                                </m:r>
                              </m:e>
                            </m:d>
                            <m:r>
                              <a:rPr lang="pt-BR" b="0" i="1" smtClean="0">
                                <a:latin typeface="Cambria Math"/>
                                <a:ea typeface="Cambria Math" panose="02040503050406030204" pitchFamily="18" charset="0"/>
                              </a:rPr>
                              <m:t>|</m:t>
                            </m:r>
                          </m:e>
                        </m:func>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e>
                    </m:d>
                  </m:oMath>
                </a14:m>
                <a:r>
                  <a:rPr lang="pt-BR" b="0" i="1" dirty="0">
                    <a:latin typeface="Cambria Math"/>
                    <a:ea typeface="Cambria Math" panose="02040503050406030204" pitchFamily="18" charset="0"/>
                  </a:rPr>
                  <a:t> =usando independência condicional de X</a:t>
                </a:r>
                <a:r>
                  <a:rPr lang="pt-BR" i="1" dirty="0">
                    <a:latin typeface="Cambria Math"/>
                    <a:ea typeface="Cambria Math" panose="02040503050406030204" pitchFamily="18" charset="0"/>
                  </a:rPr>
                  <a:t> =</a:t>
                </a:r>
                <a:endParaRPr lang="pt-BR" b="0" i="1" dirty="0">
                  <a:latin typeface="Cambria Math"/>
                  <a:ea typeface="Cambria Math" panose="02040503050406030204" pitchFamily="18" charset="0"/>
                </a:endParaRPr>
              </a:p>
              <a:p>
                <a:pPr marL="0" indent="0">
                  <a:buNone/>
                </a:pPr>
                <a14:m>
                  <m:oMath xmlns:m="http://schemas.openxmlformats.org/officeDocument/2006/math">
                    <m:r>
                      <a:rPr lang="pt-BR" b="0" i="1" smtClean="0">
                        <a:latin typeface="Cambria Math"/>
                        <a:ea typeface="Cambria Math" panose="02040503050406030204" pitchFamily="18" charset="0"/>
                      </a:rPr>
                      <m:t>𝐸</m:t>
                    </m:r>
                    <m:r>
                      <a:rPr lang="pt-BR" b="0" i="1" smtClean="0">
                        <a:latin typeface="Cambria Math"/>
                        <a:ea typeface="Cambria Math" panose="02040503050406030204" pitchFamily="18" charset="0"/>
                      </a:rPr>
                      <m:t> </m:t>
                    </m:r>
                    <m:d>
                      <m:dPr>
                        <m:begChr m:val="{"/>
                        <m:endChr m:val="}"/>
                        <m:ctrlPr>
                          <a:rPr lang="pt-BR" b="0" i="1" smtClean="0">
                            <a:latin typeface="Cambria Math" panose="02040503050406030204" pitchFamily="18" charset="0"/>
                            <a:ea typeface="Cambria Math" panose="02040503050406030204" pitchFamily="18" charset="0"/>
                          </a:rPr>
                        </m:ctrlPr>
                      </m:dPr>
                      <m:e>
                        <m:func>
                          <m:funcPr>
                            <m:ctrlPr>
                              <a:rPr lang="pt-BR" b="0" i="1" smtClean="0">
                                <a:latin typeface="Cambria Math" panose="02040503050406030204" pitchFamily="18" charset="0"/>
                              </a:rPr>
                            </m:ctrlPr>
                          </m:funcPr>
                          <m:fName>
                            <m:r>
                              <m:rPr>
                                <m:sty m:val="p"/>
                              </m:rPr>
                              <a:rPr lang="pt-BR" b="0" i="0" smtClean="0">
                                <a:latin typeface="Cambria Math"/>
                              </a:rPr>
                              <m:t>E</m:t>
                            </m:r>
                          </m:fName>
                          <m:e>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𝐷</m:t>
                                </m:r>
                              </m:e>
                              <m:e>
                                <m:r>
                                  <a:rPr lang="pt-BR" i="1" smtClean="0">
                                    <a:latin typeface="Cambria Math"/>
                                    <a:ea typeface="Cambria Math" panose="02040503050406030204" pitchFamily="18" charset="0"/>
                                  </a:rPr>
                                  <m:t> </m:t>
                                </m:r>
                                <m:r>
                                  <a:rPr lang="pt-BR" b="0" i="1" smtClean="0">
                                    <a:latin typeface="Cambria Math"/>
                                    <a:ea typeface="Cambria Math" panose="02040503050406030204" pitchFamily="18" charset="0"/>
                                  </a:rPr>
                                  <m:t>𝑋</m:t>
                                </m:r>
                                <m:r>
                                  <a:rPr lang="pt-BR" b="0" i="1" smtClean="0">
                                    <a:latin typeface="Cambria Math"/>
                                    <a:ea typeface="Cambria Math" panose="02040503050406030204" pitchFamily="18" charset="0"/>
                                  </a:rPr>
                                  <m:t> </m:t>
                                </m:r>
                              </m:e>
                            </m:d>
                            <m:r>
                              <a:rPr lang="pt-BR" b="0" i="1" smtClean="0">
                                <a:latin typeface="Cambria Math"/>
                                <a:ea typeface="Cambria Math" panose="02040503050406030204" pitchFamily="18" charset="0"/>
                              </a:rPr>
                              <m:t>|</m:t>
                            </m:r>
                          </m:e>
                        </m:func>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e>
                    </m:d>
                  </m:oMath>
                </a14:m>
                <a:r>
                  <a:rPr lang="pt-BR" i="1" dirty="0">
                    <a:latin typeface="Cambria Math"/>
                    <a:ea typeface="Cambria Math" panose="02040503050406030204" pitchFamily="18" charset="0"/>
                  </a:rPr>
                  <a:t>=</a:t>
                </a:r>
              </a:p>
              <a:p>
                <a:pPr marL="0" indent="0">
                  <a:buNone/>
                </a:pPr>
                <a14:m>
                  <m:oMath xmlns:m="http://schemas.openxmlformats.org/officeDocument/2006/math">
                    <m:r>
                      <a:rPr lang="pt-BR" b="0" i="1" smtClean="0">
                        <a:latin typeface="Cambria Math"/>
                        <a:ea typeface="Cambria Math" panose="02040503050406030204" pitchFamily="18" charset="0"/>
                      </a:rPr>
                      <m:t>𝐸</m:t>
                    </m:r>
                    <m:r>
                      <a:rPr lang="pt-BR" b="0" i="1" smtClean="0">
                        <a:latin typeface="Cambria Math"/>
                        <a:ea typeface="Cambria Math" panose="02040503050406030204" pitchFamily="18" charset="0"/>
                      </a:rPr>
                      <m:t> </m:t>
                    </m:r>
                    <m:d>
                      <m:dPr>
                        <m:begChr m:val="{"/>
                        <m:endChr m:val="}"/>
                        <m:ctrlPr>
                          <a:rPr lang="pt-BR" b="0" i="1" smtClean="0">
                            <a:latin typeface="Cambria Math" panose="02040503050406030204" pitchFamily="18" charset="0"/>
                            <a:ea typeface="Cambria Math" panose="02040503050406030204" pitchFamily="18" charset="0"/>
                          </a:rPr>
                        </m:ctrlPr>
                      </m:dPr>
                      <m:e>
                        <m:r>
                          <a:rPr lang="pt-BR" b="0" i="1" smtClean="0">
                            <a:latin typeface="Cambria Math"/>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a:ea typeface="Cambria Math" panose="02040503050406030204" pitchFamily="18" charset="0"/>
                              </a:rPr>
                              <m:t>𝑋</m:t>
                            </m:r>
                          </m:e>
                        </m:d>
                        <m:r>
                          <a:rPr lang="pt-BR" b="0" i="1" smtClean="0">
                            <a:latin typeface="Cambria Math"/>
                            <a:ea typeface="Cambria Math" panose="02040503050406030204" pitchFamily="18" charset="0"/>
                          </a:rPr>
                          <m:t>|</m:t>
                        </m:r>
                        <m:r>
                          <a:rPr lang="pt-BR" b="0" i="1" smtClean="0">
                            <a:latin typeface="Cambria Math"/>
                          </a:rPr>
                          <m:t> </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0</m:t>
                            </m:r>
                          </m:sup>
                        </m:sSup>
                        <m:r>
                          <a:rPr lang="pt-BR" i="1">
                            <a:latin typeface="Cambria Math" panose="02040503050406030204" pitchFamily="18" charset="0"/>
                            <a:ea typeface="Cambria Math" panose="02040503050406030204" pitchFamily="18" charset="0"/>
                          </a:rPr>
                          <m:t>,</m:t>
                        </m:r>
                        <m:sSup>
                          <m:sSupPr>
                            <m:ctrlPr>
                              <a:rPr lang="pt-BR" i="1" smtClean="0">
                                <a:latin typeface="Cambria Math" panose="02040503050406030204" pitchFamily="18" charset="0"/>
                                <a:ea typeface="Cambria Math" panose="02040503050406030204" pitchFamily="18" charset="0"/>
                              </a:rPr>
                            </m:ctrlPr>
                          </m:sSupPr>
                          <m:e>
                            <m:r>
                              <a:rPr lang="pt-BR" b="0" i="1" smtClean="0">
                                <a:latin typeface="Cambria Math"/>
                                <a:ea typeface="Cambria Math" panose="02040503050406030204" pitchFamily="18" charset="0"/>
                              </a:rPr>
                              <m:t>𝑌</m:t>
                            </m:r>
                          </m:e>
                          <m:sup>
                            <m:r>
                              <a:rPr lang="pt-BR" b="0" i="1" smtClean="0">
                                <a:latin typeface="Cambria Math"/>
                                <a:ea typeface="Cambria Math" panose="02040503050406030204" pitchFamily="18" charset="0"/>
                              </a:rPr>
                              <m:t>1</m:t>
                            </m:r>
                          </m:sup>
                        </m:sSup>
                        <m:r>
                          <a:rPr lang="pt-BR" b="0" i="1" smtClean="0">
                            <a:latin typeface="Cambria Math"/>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𝑥</m:t>
                            </m:r>
                          </m:e>
                        </m:d>
                      </m:e>
                    </m:d>
                  </m:oMath>
                </a14:m>
                <a:r>
                  <a:rPr lang="pt-BR" i="1" dirty="0">
                    <a:latin typeface="Cambria Math"/>
                    <a:ea typeface="Cambria Math" panose="02040503050406030204" pitchFamily="18" charset="0"/>
                  </a:rPr>
                  <a:t>= p(x)</a:t>
                </a:r>
                <a:endParaRPr lang="pt-BR" dirty="0"/>
              </a:p>
              <a:p>
                <a:pPr marL="0" indent="0">
                  <a:buNone/>
                </a:pPr>
                <a:endParaRPr lang="pt-BR" dirty="0"/>
              </a:p>
              <a:p>
                <a:pPr marL="0" indent="0">
                  <a:buNone/>
                </a:pPr>
                <a:endParaRPr lang="pt-BR" dirty="0"/>
              </a:p>
              <a:p>
                <a:pPr marL="0" indent="0">
                  <a:buNone/>
                </a:pPr>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457200" y="1484784"/>
                <a:ext cx="8229600" cy="4641379"/>
              </a:xfrm>
              <a:blipFill rotWithShape="1">
                <a:blip r:embed="rId2"/>
                <a:stretch>
                  <a:fillRect l="-1852" t="-1577"/>
                </a:stretch>
              </a:blipFill>
            </p:spPr>
            <p:txBody>
              <a:bodyPr/>
              <a:lstStyle/>
              <a:p>
                <a:r>
                  <a:rPr lang="pt-BR">
                    <a:noFill/>
                  </a:rPr>
                  <a:t> </a:t>
                </a:r>
              </a:p>
            </p:txBody>
          </p:sp>
        </mc:Fallback>
      </mc:AlternateContent>
    </p:spTree>
    <p:extLst>
      <p:ext uri="{BB962C8B-B14F-4D97-AF65-F5344CB8AC3E}">
        <p14:creationId xmlns:p14="http://schemas.microsoft.com/office/powerpoint/2010/main" val="303250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46856" y="332656"/>
            <a:ext cx="8229600" cy="846138"/>
          </a:xfrm>
        </p:spPr>
        <p:txBody>
          <a:bodyPr>
            <a:normAutofit/>
          </a:bodyPr>
          <a:lstStyle/>
          <a:p>
            <a:pPr>
              <a:defRPr/>
            </a:pPr>
            <a:r>
              <a:rPr lang="pt-BR" altLang="pt-BR" sz="4000" dirty="0" err="1"/>
              <a:t>Matching</a:t>
            </a:r>
            <a:r>
              <a:rPr lang="pt-BR" altLang="pt-BR" sz="4000" dirty="0"/>
              <a:t> e </a:t>
            </a:r>
            <a:r>
              <a:rPr lang="pt-BR" altLang="pt-BR" sz="4000" dirty="0" err="1"/>
              <a:t>Propensity</a:t>
            </a:r>
            <a:r>
              <a:rPr lang="pt-BR" altLang="pt-BR" sz="4000" dirty="0"/>
              <a:t> Score</a:t>
            </a:r>
            <a:endParaRPr lang="en-US" altLang="pt-BR" sz="4000" dirty="0"/>
          </a:p>
        </p:txBody>
      </p:sp>
      <mc:AlternateContent xmlns:mc="http://schemas.openxmlformats.org/markup-compatibility/2006" xmlns:a14="http://schemas.microsoft.com/office/drawing/2010/main">
        <mc:Choice Requires="a14">
          <p:sp>
            <p:nvSpPr>
              <p:cNvPr id="27651" name="Rectangle 3"/>
              <p:cNvSpPr>
                <a:spLocks noGrp="1" noChangeArrowheads="1"/>
              </p:cNvSpPr>
              <p:nvPr>
                <p:ph type="body" sz="half" idx="4294967295"/>
              </p:nvPr>
            </p:nvSpPr>
            <p:spPr>
              <a:xfrm>
                <a:off x="146502" y="1556792"/>
                <a:ext cx="8964488" cy="4752528"/>
              </a:xfrm>
            </p:spPr>
            <p:txBody>
              <a:bodyPr>
                <a:normAutofit fontScale="92500"/>
              </a:bodyPr>
              <a:lstStyle/>
              <a:p>
                <a:r>
                  <a:rPr lang="pt-BR" altLang="pt-BR" sz="2800" dirty="0">
                    <a:latin typeface="+mj-lt"/>
                  </a:rPr>
                  <a:t>Obter a comparação com base nas características observadas, X.</a:t>
                </a:r>
              </a:p>
              <a:p>
                <a:r>
                  <a:rPr lang="en-US" altLang="pt-BR" sz="2800" dirty="0">
                    <a:latin typeface="+mj-lt"/>
                  </a:rPr>
                  <a:t>O </a:t>
                </a:r>
                <a:r>
                  <a:rPr lang="en-US" altLang="pt-BR" sz="2800" dirty="0" err="1">
                    <a:latin typeface="+mj-lt"/>
                  </a:rPr>
                  <a:t>resultado</a:t>
                </a:r>
                <a:r>
                  <a:rPr lang="en-US" altLang="pt-BR" sz="2800" dirty="0">
                    <a:latin typeface="+mj-lt"/>
                  </a:rPr>
                  <a:t> </a:t>
                </a:r>
                <a:r>
                  <a:rPr lang="en-US" altLang="pt-BR" sz="2800" dirty="0" err="1">
                    <a:latin typeface="+mj-lt"/>
                  </a:rPr>
                  <a:t>médio</a:t>
                </a:r>
                <a:r>
                  <a:rPr lang="en-US" altLang="pt-BR" sz="2800" dirty="0">
                    <a:latin typeface="+mj-lt"/>
                  </a:rPr>
                  <a:t> para o </a:t>
                </a:r>
                <a:r>
                  <a:rPr lang="en-US" altLang="pt-BR" sz="2800" dirty="0" err="1">
                    <a:latin typeface="+mj-lt"/>
                  </a:rPr>
                  <a:t>grupo</a:t>
                </a:r>
                <a:r>
                  <a:rPr lang="en-US" altLang="pt-BR" sz="2800" dirty="0">
                    <a:latin typeface="+mj-lt"/>
                  </a:rPr>
                  <a:t> </a:t>
                </a:r>
                <a:r>
                  <a:rPr lang="en-US" altLang="pt-BR" sz="2800" b="1" dirty="0" err="1">
                    <a:latin typeface="+mj-lt"/>
                  </a:rPr>
                  <a:t>pareado</a:t>
                </a:r>
                <a:r>
                  <a:rPr lang="en-US" altLang="pt-BR" sz="2800" dirty="0">
                    <a:latin typeface="+mj-lt"/>
                  </a:rPr>
                  <a:t> </a:t>
                </a:r>
                <a:r>
                  <a:rPr lang="en-US" altLang="pt-BR" sz="2800" dirty="0" err="1">
                    <a:latin typeface="+mj-lt"/>
                  </a:rPr>
                  <a:t>não</a:t>
                </a:r>
                <a:r>
                  <a:rPr lang="en-US" altLang="pt-BR" sz="2800" dirty="0">
                    <a:latin typeface="+mj-lt"/>
                  </a:rPr>
                  <a:t> </a:t>
                </a:r>
                <a:r>
                  <a:rPr lang="en-US" altLang="pt-BR" sz="2800" dirty="0" err="1">
                    <a:latin typeface="+mj-lt"/>
                  </a:rPr>
                  <a:t>tratado</a:t>
                </a:r>
                <a:r>
                  <a:rPr lang="en-US" altLang="pt-BR" sz="2800" dirty="0">
                    <a:latin typeface="+mj-lt"/>
                  </a:rPr>
                  <a:t> </a:t>
                </a:r>
                <a:r>
                  <a:rPr lang="en-US" altLang="pt-BR" sz="2800" dirty="0" err="1">
                    <a:latin typeface="+mj-lt"/>
                  </a:rPr>
                  <a:t>identifica</a:t>
                </a:r>
                <a:r>
                  <a:rPr lang="en-US" altLang="pt-BR" sz="2800" dirty="0">
                    <a:latin typeface="+mj-lt"/>
                  </a:rPr>
                  <a:t> o </a:t>
                </a:r>
                <a:r>
                  <a:rPr lang="en-US" altLang="pt-BR" sz="2800" dirty="0" err="1">
                    <a:latin typeface="+mj-lt"/>
                  </a:rPr>
                  <a:t>resultado</a:t>
                </a:r>
                <a:r>
                  <a:rPr lang="en-US" altLang="pt-BR" sz="2800" dirty="0">
                    <a:latin typeface="+mj-lt"/>
                  </a:rPr>
                  <a:t> </a:t>
                </a:r>
                <a:r>
                  <a:rPr lang="en-US" altLang="pt-BR" sz="2800" dirty="0" err="1">
                    <a:latin typeface="+mj-lt"/>
                  </a:rPr>
                  <a:t>contrafactual</a:t>
                </a:r>
                <a:r>
                  <a:rPr lang="en-US" altLang="pt-BR" sz="2800" dirty="0">
                    <a:latin typeface="+mj-lt"/>
                  </a:rPr>
                  <a:t> </a:t>
                </a:r>
                <a:r>
                  <a:rPr lang="en-US" altLang="pt-BR" sz="2800" dirty="0" err="1">
                    <a:latin typeface="+mj-lt"/>
                  </a:rPr>
                  <a:t>médio</a:t>
                </a:r>
                <a:r>
                  <a:rPr lang="en-US" altLang="pt-BR" sz="2800" dirty="0">
                    <a:latin typeface="+mj-lt"/>
                  </a:rPr>
                  <a:t> para o </a:t>
                </a:r>
                <a:r>
                  <a:rPr lang="en-US" altLang="pt-BR" sz="2800" dirty="0" err="1">
                    <a:latin typeface="+mj-lt"/>
                  </a:rPr>
                  <a:t>tratamento</a:t>
                </a:r>
                <a:r>
                  <a:rPr lang="en-US" altLang="pt-BR" sz="2800" dirty="0">
                    <a:latin typeface="+mj-lt"/>
                  </a:rPr>
                  <a:t> </a:t>
                </a:r>
                <a:r>
                  <a:rPr lang="en-US" altLang="pt-BR" sz="2800" dirty="0" err="1">
                    <a:latin typeface="+mj-lt"/>
                  </a:rPr>
                  <a:t>na</a:t>
                </a:r>
                <a:r>
                  <a:rPr lang="en-US" altLang="pt-BR" sz="2800" dirty="0">
                    <a:latin typeface="+mj-lt"/>
                  </a:rPr>
                  <a:t> </a:t>
                </a:r>
                <a:r>
                  <a:rPr lang="en-US" altLang="pt-BR" sz="2800" dirty="0" err="1">
                    <a:latin typeface="+mj-lt"/>
                  </a:rPr>
                  <a:t>ausência</a:t>
                </a:r>
                <a:r>
                  <a:rPr lang="en-US" altLang="pt-BR" sz="2800" dirty="0">
                    <a:latin typeface="+mj-lt"/>
                  </a:rPr>
                  <a:t> do </a:t>
                </a:r>
                <a:r>
                  <a:rPr lang="en-US" altLang="pt-BR" sz="2800" dirty="0" err="1">
                    <a:latin typeface="+mj-lt"/>
                  </a:rPr>
                  <a:t>tratamento</a:t>
                </a:r>
                <a:r>
                  <a:rPr lang="en-US" altLang="pt-BR" sz="2800" dirty="0">
                    <a:latin typeface="+mj-lt"/>
                  </a:rPr>
                  <a:t>.</a:t>
                </a:r>
              </a:p>
              <a:p>
                <a:endParaRPr lang="pt-BR" altLang="pt-BR" sz="2800" dirty="0">
                  <a:latin typeface="+mj-lt"/>
                </a:endParaRPr>
              </a:p>
              <a:p>
                <a:pPr>
                  <a:lnSpc>
                    <a:spcPct val="110000"/>
                  </a:lnSpc>
                </a:pPr>
                <a:r>
                  <a:rPr lang="pt-BR" altLang="pt-BR" sz="2800" dirty="0">
                    <a:latin typeface="+mj-lt"/>
                  </a:rPr>
                  <a:t>Essa abordagem assume que a seleção não é relacionada com o produto do não tratado, condicional em x </a:t>
                </a:r>
                <a:r>
                  <a:rPr lang="pt-BR" altLang="pt-BR" sz="2800" dirty="0">
                    <a:latin typeface="+mj-lt"/>
                    <a:cs typeface="Times New Roman" panose="02020603050405020304" pitchFamily="18" charset="0"/>
                  </a:rPr>
                  <a:t>→</a:t>
                </a:r>
                <a14:m>
                  <m:oMath xmlns:m="http://schemas.openxmlformats.org/officeDocument/2006/math">
                    <m:sSub>
                      <m:sSubPr>
                        <m:ctrlPr>
                          <a:rPr lang="pt-BR" altLang="pt-BR" sz="2800" i="1">
                            <a:latin typeface="Cambria Math" panose="02040503050406030204" pitchFamily="18" charset="0"/>
                          </a:rPr>
                        </m:ctrlPr>
                      </m:sSubPr>
                      <m:e>
                        <m:r>
                          <a:rPr lang="pt-BR" altLang="pt-BR" sz="2800" i="1">
                            <a:latin typeface="Cambria Math"/>
                          </a:rPr>
                          <m:t>𝑌</m:t>
                        </m:r>
                      </m:e>
                      <m:sub>
                        <m:r>
                          <a:rPr lang="pt-BR" altLang="pt-BR" sz="2800" b="0" i="1" smtClean="0">
                            <a:latin typeface="Cambria Math"/>
                          </a:rPr>
                          <m:t>0</m:t>
                        </m:r>
                      </m:sub>
                    </m:sSub>
                    <m:r>
                      <a:rPr lang="pt-BR" altLang="pt-BR" sz="2800" i="1" smtClean="0">
                        <a:latin typeface="Cambria Math"/>
                        <a:ea typeface="Cambria Math" panose="02040503050406030204" pitchFamily="18" charset="0"/>
                      </a:rPr>
                      <m:t>⊥</m:t>
                    </m:r>
                    <m:r>
                      <a:rPr lang="pt-BR" altLang="pt-BR" sz="2800" b="0" i="1" smtClean="0">
                        <a:latin typeface="Cambria Math"/>
                        <a:ea typeface="Cambria Math" panose="02040503050406030204" pitchFamily="18" charset="0"/>
                      </a:rPr>
                      <m:t>𝐷</m:t>
                    </m:r>
                    <m:r>
                      <a:rPr lang="pt-BR" altLang="pt-BR" sz="2800" b="0" i="1" smtClean="0">
                        <a:latin typeface="Cambria Math"/>
                        <a:ea typeface="Cambria Math" panose="02040503050406030204" pitchFamily="18" charset="0"/>
                      </a:rPr>
                      <m:t>|</m:t>
                    </m:r>
                    <m:r>
                      <a:rPr lang="pt-BR" altLang="pt-BR" sz="2800" b="0" i="1" smtClean="0">
                        <a:latin typeface="Cambria Math"/>
                        <a:ea typeface="Cambria Math" panose="02040503050406030204" pitchFamily="18" charset="0"/>
                      </a:rPr>
                      <m:t>𝑋</m:t>
                    </m:r>
                  </m:oMath>
                </a14:m>
                <a:endParaRPr lang="en-US" altLang="pt-BR" sz="2800" dirty="0">
                  <a:latin typeface="+mj-lt"/>
                </a:endParaRPr>
              </a:p>
              <a:p>
                <a:pPr>
                  <a:lnSpc>
                    <a:spcPct val="110000"/>
                  </a:lnSpc>
                </a:pPr>
                <a:r>
                  <a:rPr lang="en-US" altLang="pt-BR" sz="2800" dirty="0">
                    <a:latin typeface="+mj-lt"/>
                  </a:rPr>
                  <a:t>Para </a:t>
                </a:r>
                <a:r>
                  <a:rPr lang="en-US" altLang="pt-BR" sz="2800" dirty="0" err="1">
                    <a:latin typeface="+mj-lt"/>
                  </a:rPr>
                  <a:t>operacionalizar</a:t>
                </a:r>
                <a:r>
                  <a:rPr lang="en-US" altLang="pt-BR" sz="2800" dirty="0">
                    <a:latin typeface="+mj-lt"/>
                  </a:rPr>
                  <a:t> a </a:t>
                </a:r>
                <a:r>
                  <a:rPr lang="en-US" altLang="pt-BR" sz="2800" dirty="0" err="1">
                    <a:latin typeface="+mj-lt"/>
                  </a:rPr>
                  <a:t>abordagem</a:t>
                </a:r>
                <a:r>
                  <a:rPr lang="en-US" altLang="pt-BR" sz="2800" dirty="0">
                    <a:latin typeface="+mj-lt"/>
                  </a:rPr>
                  <a:t> é </a:t>
                </a:r>
                <a:r>
                  <a:rPr lang="en-US" altLang="pt-BR" sz="2800" dirty="0" err="1">
                    <a:latin typeface="+mj-lt"/>
                  </a:rPr>
                  <a:t>necessário</a:t>
                </a:r>
                <a:r>
                  <a:rPr lang="en-US" altLang="pt-BR" sz="2800" dirty="0">
                    <a:latin typeface="+mj-lt"/>
                  </a:rPr>
                  <a:t> </a:t>
                </a:r>
                <a:r>
                  <a:rPr lang="en-US" altLang="pt-BR" sz="2800" dirty="0" err="1">
                    <a:latin typeface="+mj-lt"/>
                  </a:rPr>
                  <a:t>definir</a:t>
                </a:r>
                <a:r>
                  <a:rPr lang="en-US" altLang="pt-BR" sz="2800" dirty="0">
                    <a:latin typeface="+mj-lt"/>
                  </a:rPr>
                  <a:t> um </a:t>
                </a:r>
                <a:r>
                  <a:rPr lang="en-US" altLang="pt-BR" sz="2800" dirty="0" err="1">
                    <a:latin typeface="+mj-lt"/>
                  </a:rPr>
                  <a:t>critério</a:t>
                </a:r>
                <a:r>
                  <a:rPr lang="en-US" altLang="pt-BR" sz="2800" dirty="0">
                    <a:latin typeface="+mj-lt"/>
                  </a:rPr>
                  <a:t> para o </a:t>
                </a:r>
                <a:r>
                  <a:rPr lang="en-US" altLang="pt-BR" sz="2800" dirty="0" err="1">
                    <a:latin typeface="+mj-lt"/>
                  </a:rPr>
                  <a:t>pareamento</a:t>
                </a:r>
                <a:r>
                  <a:rPr lang="en-US" altLang="pt-BR" sz="2800" dirty="0">
                    <a:latin typeface="+mj-lt"/>
                  </a:rPr>
                  <a:t>.</a:t>
                </a:r>
              </a:p>
              <a:p>
                <a:pPr>
                  <a:lnSpc>
                    <a:spcPct val="110000"/>
                  </a:lnSpc>
                </a:pPr>
                <a:endParaRPr lang="en-US" altLang="pt-BR" sz="2800" dirty="0">
                  <a:latin typeface="+mj-lt"/>
                </a:endParaRPr>
              </a:p>
            </p:txBody>
          </p:sp>
        </mc:Choice>
        <mc:Fallback xmlns="">
          <p:sp>
            <p:nvSpPr>
              <p:cNvPr id="27651" name="Rectangle 3"/>
              <p:cNvSpPr>
                <a:spLocks noGrp="1" noRot="1" noChangeAspect="1" noMove="1" noResize="1" noEditPoints="1" noAdjustHandles="1" noChangeArrowheads="1" noChangeShapeType="1" noTextEdit="1"/>
              </p:cNvSpPr>
              <p:nvPr>
                <p:ph type="body" sz="half" idx="4294967295"/>
              </p:nvPr>
            </p:nvSpPr>
            <p:spPr>
              <a:xfrm>
                <a:off x="146502" y="1556792"/>
                <a:ext cx="8964488" cy="4752528"/>
              </a:xfrm>
              <a:blipFill rotWithShape="1">
                <a:blip r:embed="rId2"/>
                <a:stretch>
                  <a:fillRect l="-1020" t="-1026" r="-272"/>
                </a:stretch>
              </a:blipFill>
            </p:spPr>
            <p:txBody>
              <a:bodyPr/>
              <a:lstStyle/>
              <a:p>
                <a:r>
                  <a:rPr lang="pt-BR">
                    <a:noFill/>
                  </a:rPr>
                  <a:t> </a:t>
                </a:r>
              </a:p>
            </p:txBody>
          </p:sp>
        </mc:Fallback>
      </mc:AlternateContent>
    </p:spTree>
    <p:extLst>
      <p:ext uri="{BB962C8B-B14F-4D97-AF65-F5344CB8AC3E}">
        <p14:creationId xmlns:p14="http://schemas.microsoft.com/office/powerpoint/2010/main" val="1569499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matching is no ‘magic bullet’</a:t>
            </a:r>
            <a:endParaRPr lang="pt-BR" dirty="0"/>
          </a:p>
        </p:txBody>
      </p:sp>
      <p:sp>
        <p:nvSpPr>
          <p:cNvPr id="3" name="Espaço Reservado para Conteúdo 2"/>
          <p:cNvSpPr>
            <a:spLocks noGrp="1"/>
          </p:cNvSpPr>
          <p:nvPr>
            <p:ph idx="1"/>
          </p:nvPr>
        </p:nvSpPr>
        <p:spPr/>
        <p:txBody>
          <a:bodyPr>
            <a:normAutofit lnSpcReduction="10000"/>
          </a:bodyPr>
          <a:lstStyle/>
          <a:p>
            <a:r>
              <a:rPr lang="en-US" dirty="0"/>
              <a:t>It should be clear that matching is no ‘magic bullet’ that will solve the evaluation problem in any case. It should only be applied if the underlying identifying assumption can be credibly invoked based on the informational richness of the data and a detailed understanding of the institutional set-up by which selection into treatment takes place (see for example the discussion in Blundell et al., 2005). </a:t>
            </a:r>
          </a:p>
        </p:txBody>
      </p:sp>
    </p:spTree>
    <p:extLst>
      <p:ext uri="{BB962C8B-B14F-4D97-AF65-F5344CB8AC3E}">
        <p14:creationId xmlns:p14="http://schemas.microsoft.com/office/powerpoint/2010/main" val="198705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p>
        </p:txBody>
      </p:sp>
      <p:sp>
        <p:nvSpPr>
          <p:cNvPr id="3" name="Espaço Reservado para Conteúdo 2"/>
          <p:cNvSpPr>
            <a:spLocks noGrp="1"/>
          </p:cNvSpPr>
          <p:nvPr>
            <p:ph idx="1"/>
          </p:nvPr>
        </p:nvSpPr>
        <p:spPr/>
        <p:txBody>
          <a:bodyPr>
            <a:normAutofit fontScale="70000" lnSpcReduction="20000"/>
          </a:bodyPr>
          <a:lstStyle/>
          <a:p>
            <a:r>
              <a:rPr lang="pt-BR" sz="4200" dirty="0"/>
              <a:t>De acordo com as hipóteses deste método, cada membro do grupo de tratamento teria um par no grupo de controle que representa o resultado que  ele teria obtido caso não fosse tratado. </a:t>
            </a:r>
          </a:p>
          <a:p>
            <a:r>
              <a:rPr lang="pt-BR" sz="4200" dirty="0"/>
              <a:t>De outra forma, as hipóteses do pareamento postulam que, ao comparar dois indivíduos, um no grupo de controle  e outro no grupo de tratamento, com as mesmas características observáveis, o único fator que diferencia os resultados destes indivíduos é a participação ou  não no programa.</a:t>
            </a:r>
          </a:p>
          <a:p>
            <a:endParaRPr lang="pt-BR" sz="4200" dirty="0"/>
          </a:p>
        </p:txBody>
      </p:sp>
    </p:spTree>
    <p:extLst>
      <p:ext uri="{BB962C8B-B14F-4D97-AF65-F5344CB8AC3E}">
        <p14:creationId xmlns:p14="http://schemas.microsoft.com/office/powerpoint/2010/main" val="385527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6856" y="422622"/>
            <a:ext cx="8229600" cy="846138"/>
          </a:xfrm>
        </p:spPr>
        <p:txBody>
          <a:bodyPr>
            <a:normAutofit fontScale="90000"/>
          </a:bodyPr>
          <a:lstStyle/>
          <a:p>
            <a:pPr>
              <a:defRPr/>
            </a:pPr>
            <a:r>
              <a:rPr lang="pt-BR" altLang="pt-BR" sz="4000" dirty="0"/>
              <a:t>Hipóteses para o cálculo do efeito do tratamento no pareamento</a:t>
            </a:r>
            <a:endParaRPr lang="en-US" altLang="pt-BR" sz="4000" dirty="0"/>
          </a:p>
        </p:txBody>
      </p:sp>
      <p:sp>
        <p:nvSpPr>
          <p:cNvPr id="28675" name="Rectangle 3"/>
          <p:cNvSpPr>
            <a:spLocks noGrp="1" noChangeArrowheads="1"/>
          </p:cNvSpPr>
          <p:nvPr>
            <p:ph idx="1"/>
          </p:nvPr>
        </p:nvSpPr>
        <p:spPr>
          <a:xfrm>
            <a:off x="313184" y="1628800"/>
            <a:ext cx="8507288" cy="4248472"/>
          </a:xfrm>
        </p:spPr>
        <p:txBody>
          <a:bodyPr>
            <a:noAutofit/>
          </a:bodyPr>
          <a:lstStyle/>
          <a:p>
            <a:r>
              <a:rPr lang="pt-BR" altLang="pt-BR" sz="2600" dirty="0">
                <a:latin typeface="+mj-lt"/>
              </a:rPr>
              <a:t>Admite-se a hipótese de sobreposição</a:t>
            </a:r>
          </a:p>
          <a:p>
            <a:r>
              <a:rPr lang="pt-BR" altLang="pt-BR" sz="2600" b="1" dirty="0">
                <a:latin typeface="+mj-lt"/>
              </a:rPr>
              <a:t>Admite-se que as variáveis não observadas não possuem papel relevante na atribuição do tratamento e na determinação do produto</a:t>
            </a:r>
          </a:p>
          <a:p>
            <a:r>
              <a:rPr lang="pt-BR" altLang="pt-BR" sz="2600" dirty="0" err="1">
                <a:latin typeface="+mj-lt"/>
              </a:rPr>
              <a:t>Matching</a:t>
            </a:r>
            <a:r>
              <a:rPr lang="pt-BR" altLang="pt-BR" sz="2600" dirty="0">
                <a:latin typeface="+mj-lt"/>
              </a:rPr>
              <a:t> é metodologia atrativa desde que:</a:t>
            </a:r>
          </a:p>
          <a:p>
            <a:pPr lvl="1"/>
            <a:r>
              <a:rPr lang="pt-BR" altLang="pt-BR" sz="2600" dirty="0">
                <a:latin typeface="+mj-lt"/>
              </a:rPr>
              <a:t>Controle-se por um conjunto rico de variáveis observadas</a:t>
            </a:r>
          </a:p>
          <a:p>
            <a:pPr lvl="1"/>
            <a:r>
              <a:rPr lang="pt-BR" altLang="pt-BR" sz="2600" dirty="0">
                <a:latin typeface="+mj-lt"/>
              </a:rPr>
              <a:t>Existam muitos potenciais controles</a:t>
            </a:r>
          </a:p>
          <a:p>
            <a:pPr lvl="1"/>
            <a:r>
              <a:rPr lang="pt-BR" altLang="pt-BR" sz="2600" dirty="0">
                <a:latin typeface="+mj-lt"/>
              </a:rPr>
              <a:t>ATT seja o parâmetro de interesse</a:t>
            </a:r>
            <a:endParaRPr lang="en-US" altLang="pt-BR" sz="2600" dirty="0">
              <a:latin typeface="+mj-lt"/>
            </a:endParaRPr>
          </a:p>
        </p:txBody>
      </p:sp>
    </p:spTree>
    <p:extLst>
      <p:ext uri="{BB962C8B-B14F-4D97-AF65-F5344CB8AC3E}">
        <p14:creationId xmlns:p14="http://schemas.microsoft.com/office/powerpoint/2010/main" val="3057534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pt-BR" altLang="pt-BR" sz="4000" dirty="0"/>
              <a:t>Hipóteses do efeito do tratamento</a:t>
            </a:r>
            <a:endParaRPr lang="en-US" altLang="pt-BR" sz="4000" dirty="0"/>
          </a:p>
        </p:txBody>
      </p:sp>
      <p:sp>
        <p:nvSpPr>
          <p:cNvPr id="3" name="Espaço Reservado para Conteúdo 2"/>
          <p:cNvSpPr>
            <a:spLocks noGrp="1"/>
          </p:cNvSpPr>
          <p:nvPr>
            <p:ph idx="1"/>
          </p:nvPr>
        </p:nvSpPr>
        <p:spPr/>
        <p:txBody>
          <a:bodyPr/>
          <a:lstStyle/>
          <a:p>
            <a:r>
              <a:rPr lang="en-US" altLang="pt-BR" sz="2800" dirty="0"/>
              <a:t>Para </a:t>
            </a:r>
            <a:r>
              <a:rPr lang="en-US" altLang="pt-BR" sz="2800" dirty="0" err="1"/>
              <a:t>ser</a:t>
            </a:r>
            <a:r>
              <a:rPr lang="en-US" altLang="pt-BR" sz="2800" dirty="0"/>
              <a:t> </a:t>
            </a:r>
            <a:r>
              <a:rPr lang="en-US" altLang="pt-BR" sz="2800" dirty="0" err="1"/>
              <a:t>válido</a:t>
            </a:r>
            <a:r>
              <a:rPr lang="en-US" altLang="pt-BR" sz="2800" dirty="0"/>
              <a:t>, matching </a:t>
            </a:r>
            <a:r>
              <a:rPr lang="en-US" altLang="pt-BR" sz="2800" dirty="0" err="1"/>
              <a:t>requer</a:t>
            </a:r>
            <a:r>
              <a:rPr lang="en-US" altLang="pt-BR" sz="2800" dirty="0"/>
              <a:t> SUTVA.</a:t>
            </a:r>
          </a:p>
          <a:p>
            <a:r>
              <a:rPr lang="pt-BR" altLang="pt-BR" sz="2800" dirty="0"/>
              <a:t>Hipótese do valor estável da unidade de tratamento (SUTVA). </a:t>
            </a:r>
          </a:p>
          <a:p>
            <a:r>
              <a:rPr lang="pt-BR" altLang="pt-BR" sz="2800" dirty="0"/>
              <a:t>Interpretação: O tratamento não afeta indiretamente as observações não tratadas, ou seja, não há efeitos de equilíbrio geral.</a:t>
            </a:r>
          </a:p>
          <a:p>
            <a:endParaRPr lang="pt-BR" dirty="0"/>
          </a:p>
        </p:txBody>
      </p:sp>
    </p:spTree>
    <p:extLst>
      <p:ext uri="{BB962C8B-B14F-4D97-AF65-F5344CB8AC3E}">
        <p14:creationId xmlns:p14="http://schemas.microsoft.com/office/powerpoint/2010/main" val="3302329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536" y="332656"/>
            <a:ext cx="8229600" cy="846138"/>
          </a:xfrm>
        </p:spPr>
        <p:txBody>
          <a:bodyPr>
            <a:normAutofit/>
          </a:bodyPr>
          <a:lstStyle/>
          <a:p>
            <a:pPr>
              <a:defRPr/>
            </a:pPr>
            <a:r>
              <a:rPr lang="pt-BR" altLang="pt-BR" sz="4000" dirty="0"/>
              <a:t> </a:t>
            </a:r>
            <a:r>
              <a:rPr lang="pt-BR" altLang="pt-BR" sz="4000" dirty="0" err="1"/>
              <a:t>Propensity</a:t>
            </a:r>
            <a:r>
              <a:rPr lang="pt-BR" altLang="pt-BR" sz="4000" dirty="0"/>
              <a:t> score</a:t>
            </a:r>
            <a:endParaRPr lang="en-US" altLang="pt-BR" sz="4000" dirty="0"/>
          </a:p>
        </p:txBody>
      </p:sp>
      <p:sp>
        <p:nvSpPr>
          <p:cNvPr id="30723" name="Rectangle 3"/>
          <p:cNvSpPr>
            <a:spLocks noGrp="1" noChangeArrowheads="1"/>
          </p:cNvSpPr>
          <p:nvPr>
            <p:ph idx="1"/>
          </p:nvPr>
        </p:nvSpPr>
        <p:spPr>
          <a:xfrm>
            <a:off x="251520" y="1340768"/>
            <a:ext cx="8568951" cy="4968552"/>
          </a:xfrm>
        </p:spPr>
        <p:txBody>
          <a:bodyPr>
            <a:normAutofit lnSpcReduction="10000"/>
          </a:bodyPr>
          <a:lstStyle/>
          <a:p>
            <a:r>
              <a:rPr lang="pt-BR" altLang="pt-BR" sz="2800" dirty="0">
                <a:latin typeface="+mj-lt"/>
              </a:rPr>
              <a:t>Pareamento exato: é praticável quando o vetor de </a:t>
            </a:r>
            <a:r>
              <a:rPr lang="pt-BR" altLang="pt-BR" sz="2800" dirty="0" err="1">
                <a:latin typeface="+mj-lt"/>
              </a:rPr>
              <a:t>covariadas</a:t>
            </a:r>
            <a:r>
              <a:rPr lang="pt-BR" altLang="pt-BR" sz="2800" dirty="0">
                <a:latin typeface="+mj-lt"/>
              </a:rPr>
              <a:t> é discreto e a amostra contem muitas informações de cada valor distinto de x</a:t>
            </a:r>
            <a:r>
              <a:rPr lang="pt-BR" altLang="pt-BR" sz="2800" baseline="-25000" dirty="0">
                <a:latin typeface="+mj-lt"/>
              </a:rPr>
              <a:t>i</a:t>
            </a:r>
          </a:p>
          <a:p>
            <a:r>
              <a:rPr lang="pt-BR" altLang="pt-BR" sz="2800" dirty="0">
                <a:latin typeface="+mj-lt"/>
              </a:rPr>
              <a:t>Se o X tem uma dimensão muito grande, partimos para um </a:t>
            </a:r>
            <a:r>
              <a:rPr lang="pt-BR" altLang="pt-BR" sz="2800" i="1" dirty="0" err="1">
                <a:latin typeface="+mj-lt"/>
              </a:rPr>
              <a:t>matching</a:t>
            </a:r>
            <a:r>
              <a:rPr lang="pt-BR" altLang="pt-BR" sz="2800" dirty="0">
                <a:latin typeface="+mj-lt"/>
              </a:rPr>
              <a:t> inexato: unidade de comparação nesse caso será aquela unidade cujo o </a:t>
            </a:r>
            <a:r>
              <a:rPr lang="pt-BR" altLang="pt-BR" sz="2800" dirty="0" err="1">
                <a:latin typeface="+mj-lt"/>
              </a:rPr>
              <a:t>ps</a:t>
            </a:r>
            <a:r>
              <a:rPr lang="pt-BR" altLang="pt-BR" sz="2800" dirty="0">
                <a:latin typeface="+mj-lt"/>
              </a:rPr>
              <a:t> esteja o mais próximo do tratado</a:t>
            </a:r>
          </a:p>
          <a:p>
            <a:r>
              <a:rPr lang="pt-BR" altLang="pt-BR" sz="2800" dirty="0">
                <a:latin typeface="+mj-lt"/>
              </a:rPr>
              <a:t>PS ou p(x) </a:t>
            </a:r>
            <a:r>
              <a:rPr lang="pt-BR" altLang="pt-BR" sz="2800" dirty="0">
                <a:latin typeface="+mj-lt"/>
                <a:cs typeface="Times New Roman" panose="02020603050405020304" pitchFamily="18" charset="0"/>
              </a:rPr>
              <a:t>→ Probabilidade condicional de receber o tratamento dado x. </a:t>
            </a:r>
            <a:r>
              <a:rPr lang="pt-BR" altLang="pt-BR" sz="2800" dirty="0">
                <a:latin typeface="+mj-lt"/>
              </a:rPr>
              <a:t>  </a:t>
            </a:r>
          </a:p>
          <a:p>
            <a:r>
              <a:rPr lang="pt-BR" altLang="pt-BR" sz="2800" dirty="0">
                <a:latin typeface="+mj-lt"/>
              </a:rPr>
              <a:t>No PS, o controle por x é, na verdade, feito por uma função particular das </a:t>
            </a:r>
            <a:r>
              <a:rPr lang="pt-BR" altLang="pt-BR" sz="2800" dirty="0" err="1">
                <a:latin typeface="+mj-lt"/>
              </a:rPr>
              <a:t>covariadas</a:t>
            </a:r>
            <a:r>
              <a:rPr lang="pt-BR" altLang="pt-BR" sz="2800" dirty="0">
                <a:latin typeface="+mj-lt"/>
              </a:rPr>
              <a:t>  </a:t>
            </a:r>
            <a:r>
              <a:rPr lang="pt-BR" altLang="pt-BR" sz="2800" dirty="0" err="1">
                <a:solidFill>
                  <a:schemeClr val="tx1"/>
                </a:solidFill>
                <a:latin typeface="+mj-lt"/>
              </a:rPr>
              <a:t>Pr</a:t>
            </a:r>
            <a:r>
              <a:rPr lang="pt-BR" altLang="pt-BR" sz="2800" dirty="0">
                <a:solidFill>
                  <a:schemeClr val="tx1"/>
                </a:solidFill>
                <a:latin typeface="+mj-lt"/>
              </a:rPr>
              <a:t>[</a:t>
            </a:r>
            <a:r>
              <a:rPr lang="pt-BR" altLang="pt-BR" sz="2800" i="1" dirty="0">
                <a:solidFill>
                  <a:schemeClr val="tx1"/>
                </a:solidFill>
                <a:latin typeface="+mj-lt"/>
              </a:rPr>
              <a:t>D</a:t>
            </a:r>
            <a:r>
              <a:rPr lang="pt-BR" altLang="pt-BR" sz="2800" i="1" baseline="-25000" dirty="0">
                <a:solidFill>
                  <a:schemeClr val="tx1"/>
                </a:solidFill>
                <a:latin typeface="+mj-lt"/>
              </a:rPr>
              <a:t>i</a:t>
            </a:r>
            <a:r>
              <a:rPr lang="pt-BR" altLang="pt-BR" sz="2800" i="1" dirty="0">
                <a:solidFill>
                  <a:schemeClr val="tx1"/>
                </a:solidFill>
                <a:latin typeface="+mj-lt"/>
              </a:rPr>
              <a:t>=</a:t>
            </a:r>
            <a:r>
              <a:rPr lang="pt-BR" altLang="pt-BR" sz="2800" dirty="0">
                <a:solidFill>
                  <a:schemeClr val="tx1"/>
                </a:solidFill>
                <a:latin typeface="+mj-lt"/>
              </a:rPr>
              <a:t>1|</a:t>
            </a:r>
            <a:r>
              <a:rPr lang="pt-BR" altLang="pt-BR" sz="2800" i="1" dirty="0">
                <a:solidFill>
                  <a:schemeClr val="tx1"/>
                </a:solidFill>
                <a:latin typeface="+mj-lt"/>
              </a:rPr>
              <a:t>x</a:t>
            </a:r>
            <a:r>
              <a:rPr lang="pt-BR" altLang="pt-BR" sz="2800" i="1" baseline="-25000" dirty="0">
                <a:solidFill>
                  <a:schemeClr val="tx1"/>
                </a:solidFill>
                <a:latin typeface="+mj-lt"/>
              </a:rPr>
              <a:t>i</a:t>
            </a:r>
            <a:r>
              <a:rPr lang="pt-BR" altLang="pt-BR" sz="2800" dirty="0">
                <a:solidFill>
                  <a:schemeClr val="tx1"/>
                </a:solidFill>
                <a:latin typeface="+mj-lt"/>
              </a:rPr>
              <a:t>]</a:t>
            </a:r>
            <a:r>
              <a:rPr lang="pt-BR" altLang="pt-BR" sz="2800" dirty="0">
                <a:latin typeface="+mj-lt"/>
              </a:rPr>
              <a:t> </a:t>
            </a:r>
          </a:p>
          <a:p>
            <a:endParaRPr lang="en-US" altLang="pt-BR" sz="2800" dirty="0">
              <a:latin typeface="+mj-lt"/>
            </a:endParaRPr>
          </a:p>
        </p:txBody>
      </p:sp>
    </p:spTree>
    <p:extLst>
      <p:ext uri="{BB962C8B-B14F-4D97-AF65-F5344CB8AC3E}">
        <p14:creationId xmlns:p14="http://schemas.microsoft.com/office/powerpoint/2010/main" val="888690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2840" y="476672"/>
            <a:ext cx="8229600" cy="846138"/>
          </a:xfrm>
        </p:spPr>
        <p:txBody>
          <a:bodyPr>
            <a:normAutofit/>
          </a:bodyPr>
          <a:lstStyle/>
          <a:p>
            <a:pPr>
              <a:defRPr/>
            </a:pPr>
            <a:r>
              <a:rPr lang="pt-BR" altLang="pt-BR" sz="4000" dirty="0"/>
              <a:t>Implementação  PSM</a:t>
            </a:r>
            <a:endParaRPr lang="en-US" altLang="pt-BR" sz="4000" dirty="0"/>
          </a:p>
        </p:txBody>
      </p:sp>
      <p:sp>
        <p:nvSpPr>
          <p:cNvPr id="31747" name="Rectangle 3"/>
          <p:cNvSpPr>
            <a:spLocks noGrp="1" noChangeArrowheads="1"/>
          </p:cNvSpPr>
          <p:nvPr>
            <p:ph idx="1"/>
          </p:nvPr>
        </p:nvSpPr>
        <p:spPr>
          <a:xfrm>
            <a:off x="251521" y="1556792"/>
            <a:ext cx="8435280" cy="4824536"/>
          </a:xfrm>
        </p:spPr>
        <p:txBody>
          <a:bodyPr>
            <a:noAutofit/>
          </a:bodyPr>
          <a:lstStyle/>
          <a:p>
            <a:r>
              <a:rPr lang="pt-BR" altLang="pt-BR" sz="2800" dirty="0">
                <a:latin typeface="+mj-lt"/>
              </a:rPr>
              <a:t>Busca-se estimativas consistentes da probabilidade de participação</a:t>
            </a:r>
          </a:p>
          <a:p>
            <a:r>
              <a:rPr lang="pt-BR" altLang="pt-BR" sz="2800" dirty="0">
                <a:latin typeface="+mj-lt"/>
              </a:rPr>
              <a:t>Pontos relevantes para implementar o </a:t>
            </a:r>
            <a:r>
              <a:rPr lang="pt-BR" altLang="pt-BR" sz="2800" dirty="0" err="1">
                <a:latin typeface="+mj-lt"/>
              </a:rPr>
              <a:t>matching</a:t>
            </a:r>
            <a:r>
              <a:rPr lang="pt-BR" altLang="pt-BR" sz="2800" dirty="0">
                <a:latin typeface="+mj-lt"/>
              </a:rPr>
              <a:t> com base no p(x)</a:t>
            </a:r>
          </a:p>
          <a:p>
            <a:pPr lvl="1"/>
            <a:r>
              <a:rPr lang="pt-BR" altLang="pt-BR" sz="2600" dirty="0">
                <a:latin typeface="+mj-lt"/>
              </a:rPr>
              <a:t>Estimação do PS</a:t>
            </a:r>
          </a:p>
          <a:p>
            <a:pPr lvl="1"/>
            <a:r>
              <a:rPr lang="pt-BR" altLang="pt-BR" sz="2600" dirty="0">
                <a:latin typeface="+mj-lt"/>
              </a:rPr>
              <a:t>Escolha do algoritmo para o </a:t>
            </a:r>
            <a:r>
              <a:rPr lang="pt-BR" altLang="pt-BR" sz="2600" dirty="0" err="1">
                <a:latin typeface="+mj-lt"/>
              </a:rPr>
              <a:t>matching</a:t>
            </a:r>
            <a:r>
              <a:rPr lang="pt-BR" altLang="pt-BR" sz="2600" dirty="0">
                <a:latin typeface="+mj-lt"/>
              </a:rPr>
              <a:t> </a:t>
            </a:r>
          </a:p>
          <a:p>
            <a:pPr lvl="1"/>
            <a:r>
              <a:rPr lang="pt-BR" altLang="pt-BR" sz="2600" dirty="0">
                <a:latin typeface="+mj-lt"/>
              </a:rPr>
              <a:t>Sobreposição e suporte comum</a:t>
            </a:r>
          </a:p>
          <a:p>
            <a:pPr lvl="1"/>
            <a:r>
              <a:rPr lang="pt-BR" altLang="pt-BR" sz="2600" dirty="0">
                <a:latin typeface="+mj-lt"/>
              </a:rPr>
              <a:t>Avaliando a qualidade do </a:t>
            </a:r>
            <a:r>
              <a:rPr lang="pt-BR" altLang="pt-BR" sz="2600" dirty="0" err="1">
                <a:latin typeface="+mj-lt"/>
              </a:rPr>
              <a:t>matching</a:t>
            </a:r>
            <a:r>
              <a:rPr lang="pt-BR" altLang="pt-BR" sz="2600" dirty="0">
                <a:latin typeface="+mj-lt"/>
              </a:rPr>
              <a:t> / Estimação do efeito</a:t>
            </a:r>
          </a:p>
          <a:p>
            <a:pPr lvl="1"/>
            <a:r>
              <a:rPr lang="pt-BR" altLang="pt-BR" sz="2600" dirty="0">
                <a:latin typeface="+mj-lt"/>
              </a:rPr>
              <a:t>Análise de sensibilidade</a:t>
            </a:r>
          </a:p>
        </p:txBody>
      </p:sp>
    </p:spTree>
    <p:extLst>
      <p:ext uri="{BB962C8B-B14F-4D97-AF65-F5344CB8AC3E}">
        <p14:creationId xmlns:p14="http://schemas.microsoft.com/office/powerpoint/2010/main" val="81525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pt-BR" sz="4000" dirty="0">
                <a:solidFill>
                  <a:srgbClr val="339933"/>
                </a:solidFill>
              </a:rPr>
              <a:t>Implementação</a:t>
            </a:r>
            <a:endParaRPr lang="en-US" sz="4000" dirty="0">
              <a:solidFill>
                <a:srgbClr val="339933"/>
              </a:solidFill>
            </a:endParaRPr>
          </a:p>
        </p:txBody>
      </p:sp>
      <p:pic>
        <p:nvPicPr>
          <p:cNvPr id="46083" name="Content Placeholder 9"/>
          <p:cNvPicPr>
            <a:picLocks noGrp="1" noChangeArrowheads="1"/>
          </p:cNvPicPr>
          <p:nvPr>
            <p:ph type="body" sz="half" idx="1"/>
          </p:nvPr>
        </p:nvPicPr>
        <p:blipFill>
          <a:blip r:embed="rId2" cstate="print"/>
          <a:srcRect/>
          <a:stretch>
            <a:fillRect/>
          </a:stretch>
        </p:blipFill>
        <p:spPr>
          <a:xfrm>
            <a:off x="644525" y="1600200"/>
            <a:ext cx="8059738" cy="4781550"/>
          </a:xfrm>
          <a:noFill/>
        </p:spPr>
      </p:pic>
    </p:spTree>
    <p:extLst>
      <p:ext uri="{BB962C8B-B14F-4D97-AF65-F5344CB8AC3E}">
        <p14:creationId xmlns:p14="http://schemas.microsoft.com/office/powerpoint/2010/main" val="167748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Estimação do </a:t>
            </a:r>
            <a:r>
              <a:rPr lang="pt-BR" dirty="0" err="1"/>
              <a:t>propensity</a:t>
            </a:r>
            <a:r>
              <a:rPr lang="pt-BR" dirty="0"/>
              <a:t> score</a:t>
            </a: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376836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4848" y="188640"/>
            <a:ext cx="8229600" cy="846138"/>
          </a:xfrm>
        </p:spPr>
        <p:txBody>
          <a:bodyPr>
            <a:normAutofit/>
          </a:bodyPr>
          <a:lstStyle/>
          <a:p>
            <a:pPr>
              <a:defRPr/>
            </a:pPr>
            <a:r>
              <a:rPr lang="pt-BR" altLang="pt-BR" sz="4000" dirty="0"/>
              <a:t>Implementação – Estimação do PS</a:t>
            </a:r>
            <a:endParaRPr lang="en-US" altLang="pt-BR" sz="4000" dirty="0"/>
          </a:p>
        </p:txBody>
      </p:sp>
      <p:sp>
        <p:nvSpPr>
          <p:cNvPr id="59395" name="Rectangle 3"/>
          <p:cNvSpPr>
            <a:spLocks noGrp="1" noChangeArrowheads="1"/>
          </p:cNvSpPr>
          <p:nvPr>
            <p:ph idx="1"/>
          </p:nvPr>
        </p:nvSpPr>
        <p:spPr>
          <a:xfrm>
            <a:off x="107504" y="1360165"/>
            <a:ext cx="8856984" cy="4949155"/>
          </a:xfrm>
        </p:spPr>
        <p:txBody>
          <a:bodyPr>
            <a:normAutofit/>
          </a:bodyPr>
          <a:lstStyle/>
          <a:p>
            <a:pPr>
              <a:buFont typeface="Arial" charset="0"/>
              <a:buChar char="•"/>
              <a:defRPr/>
            </a:pPr>
            <a:r>
              <a:rPr lang="pt-BR" sz="3000" b="1" dirty="0">
                <a:effectLst>
                  <a:outerShdw blurRad="38100" dist="38100" dir="2700000" algn="tl">
                    <a:srgbClr val="C0C0C0"/>
                  </a:outerShdw>
                </a:effectLst>
              </a:rPr>
              <a:t>Escolha das variáveis</a:t>
            </a:r>
            <a:r>
              <a:rPr lang="pt-BR" sz="3000" dirty="0"/>
              <a:t>: </a:t>
            </a:r>
          </a:p>
          <a:p>
            <a:pPr lvl="1">
              <a:buFont typeface="Arial" charset="0"/>
              <a:buChar char="–"/>
              <a:defRPr/>
            </a:pPr>
            <a:r>
              <a:rPr lang="pt-BR" sz="2400" dirty="0"/>
              <a:t>A escolha das variáveis, X, tem que validar a CIA.</a:t>
            </a:r>
          </a:p>
          <a:p>
            <a:pPr lvl="1">
              <a:buFont typeface="Arial" charset="0"/>
              <a:buChar char="–"/>
              <a:defRPr/>
            </a:pPr>
            <a:r>
              <a:rPr lang="pt-BR" sz="2400" dirty="0"/>
              <a:t>A omissão de variáveis pode aumentar o viés.</a:t>
            </a:r>
          </a:p>
          <a:p>
            <a:pPr lvl="1">
              <a:buFont typeface="Arial" charset="0"/>
              <a:buChar char="–"/>
              <a:defRPr/>
            </a:pPr>
            <a:r>
              <a:rPr lang="pt-BR" sz="2400" dirty="0"/>
              <a:t>Somente variáveis que afetam simultaneamente a participação e o produto devem ser incluídas. E não devem ser afetadas pela participação</a:t>
            </a:r>
          </a:p>
          <a:p>
            <a:pPr lvl="1">
              <a:buFont typeface="Arial" charset="0"/>
              <a:buChar char="–"/>
              <a:defRPr/>
            </a:pPr>
            <a:r>
              <a:rPr lang="pt-BR" sz="2400" dirty="0"/>
              <a:t>Para tanto, ou as variáveis devem ser fixas no tempo ou serem  medidas antes da participação, tomando-se o cuidado de não serem influenciadas por uma “antecipação” da participação.</a:t>
            </a:r>
          </a:p>
          <a:p>
            <a:pPr lvl="1">
              <a:buFont typeface="Arial" charset="0"/>
              <a:buChar char="–"/>
              <a:defRPr/>
            </a:pPr>
            <a:r>
              <a:rPr lang="pt-BR" sz="2400" dirty="0"/>
              <a:t>Basear-se na teoria econômica, estudos anteriores e aspectos institucionais para a escolha.</a:t>
            </a:r>
          </a:p>
        </p:txBody>
      </p:sp>
    </p:spTree>
    <p:extLst>
      <p:ext uri="{BB962C8B-B14F-4D97-AF65-F5344CB8AC3E}">
        <p14:creationId xmlns:p14="http://schemas.microsoft.com/office/powerpoint/2010/main" val="103311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04664"/>
            <a:ext cx="8229600" cy="412651"/>
          </a:xfrm>
        </p:spPr>
        <p:txBody>
          <a:bodyPr>
            <a:normAutofit fontScale="90000"/>
          </a:bodyPr>
          <a:lstStyle/>
          <a:p>
            <a:pPr>
              <a:defRPr/>
            </a:pPr>
            <a:r>
              <a:rPr lang="pt-BR" altLang="pt-BR" sz="4000" dirty="0"/>
              <a:t>Implementação – Estimação do PS</a:t>
            </a:r>
            <a:endParaRPr lang="en-US" altLang="pt-BR" sz="4000" dirty="0"/>
          </a:p>
        </p:txBody>
      </p:sp>
      <p:sp>
        <p:nvSpPr>
          <p:cNvPr id="60419" name="Rectangle 3"/>
          <p:cNvSpPr>
            <a:spLocks noGrp="1" noChangeArrowheads="1"/>
          </p:cNvSpPr>
          <p:nvPr>
            <p:ph idx="1"/>
          </p:nvPr>
        </p:nvSpPr>
        <p:spPr>
          <a:xfrm>
            <a:off x="277688" y="1372146"/>
            <a:ext cx="8686800" cy="4289102"/>
          </a:xfrm>
        </p:spPr>
        <p:txBody>
          <a:bodyPr>
            <a:noAutofit/>
          </a:bodyPr>
          <a:lstStyle/>
          <a:p>
            <a:pPr>
              <a:buFont typeface="Arial" charset="0"/>
              <a:buChar char="•"/>
              <a:defRPr/>
            </a:pPr>
            <a:r>
              <a:rPr lang="pt-BR" sz="2600" b="1" dirty="0">
                <a:effectLst>
                  <a:outerShdw blurRad="38100" dist="38100" dir="2700000" algn="tl">
                    <a:srgbClr val="C0C0C0"/>
                  </a:outerShdw>
                </a:effectLst>
              </a:rPr>
              <a:t>Escolha das variáveis</a:t>
            </a:r>
            <a:r>
              <a:rPr lang="pt-BR" sz="2600" dirty="0"/>
              <a:t>: </a:t>
            </a:r>
          </a:p>
          <a:p>
            <a:pPr lvl="1">
              <a:buFont typeface="Arial" charset="0"/>
              <a:buChar char="–"/>
              <a:defRPr/>
            </a:pPr>
            <a:r>
              <a:rPr lang="pt-BR" sz="2600" dirty="0"/>
              <a:t>Quanto melhor os dados, melhor é a justificativa da CIA.</a:t>
            </a:r>
          </a:p>
          <a:p>
            <a:pPr lvl="1">
              <a:buFont typeface="Arial" charset="0"/>
              <a:buChar char="–"/>
              <a:defRPr/>
            </a:pPr>
            <a:endParaRPr lang="pt-BR" sz="2600" dirty="0"/>
          </a:p>
          <a:p>
            <a:pPr lvl="1">
              <a:buFont typeface="Arial" charset="0"/>
              <a:buChar char="–"/>
              <a:defRPr/>
            </a:pPr>
            <a:r>
              <a:rPr lang="pt-BR" sz="2600" dirty="0"/>
              <a:t>Dados “muito bons” também não são bons. Se p(x)=0 ou 1 para alguns valores de x, não se pode usar o </a:t>
            </a:r>
            <a:r>
              <a:rPr lang="pt-BR" sz="2600" dirty="0" err="1"/>
              <a:t>matching</a:t>
            </a:r>
            <a:r>
              <a:rPr lang="pt-BR" sz="2600" dirty="0"/>
              <a:t> condicionado a x. A condição de sobreposição falha. </a:t>
            </a:r>
          </a:p>
          <a:p>
            <a:pPr lvl="1">
              <a:buFont typeface="Arial" charset="0"/>
              <a:buChar char="–"/>
              <a:defRPr/>
            </a:pPr>
            <a:endParaRPr lang="pt-BR" sz="2600" dirty="0"/>
          </a:p>
          <a:p>
            <a:pPr lvl="1">
              <a:buFont typeface="Arial" charset="0"/>
              <a:buChar char="–"/>
              <a:defRPr/>
            </a:pPr>
            <a:r>
              <a:rPr lang="pt-BR" sz="2600" dirty="0"/>
              <a:t>Acrescentar muita ou poucas variáveis? Métodos de escolha...</a:t>
            </a:r>
          </a:p>
        </p:txBody>
      </p:sp>
    </p:spTree>
    <p:extLst>
      <p:ext uri="{BB962C8B-B14F-4D97-AF65-F5344CB8AC3E}">
        <p14:creationId xmlns:p14="http://schemas.microsoft.com/office/powerpoint/2010/main" val="1848143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over-parameterized models</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dirty="0"/>
              <a:t>Bryson et al. (2002) note that there are two reasons why over-parameterized models should be avoided. </a:t>
            </a:r>
          </a:p>
          <a:p>
            <a:r>
              <a:rPr lang="en-US" dirty="0"/>
              <a:t>First, it may be the case that including extraneous variables in the participation model exacerbates the support problem. </a:t>
            </a:r>
          </a:p>
          <a:p>
            <a:r>
              <a:rPr lang="en-US" dirty="0"/>
              <a:t>Second, although the inclusion of </a:t>
            </a:r>
            <a:r>
              <a:rPr lang="en-US" dirty="0" err="1"/>
              <a:t>nonsignificant</a:t>
            </a:r>
            <a:r>
              <a:rPr lang="en-US" dirty="0"/>
              <a:t> variables in the propensity score specification will not bias the propensity score estimates or make them inconsistent, it can increase their variance.</a:t>
            </a:r>
            <a:endParaRPr lang="pt-BR" dirty="0"/>
          </a:p>
        </p:txBody>
      </p:sp>
    </p:spTree>
    <p:extLst>
      <p:ext uri="{BB962C8B-B14F-4D97-AF65-F5344CB8AC3E}">
        <p14:creationId xmlns:p14="http://schemas.microsoft.com/office/powerpoint/2010/main" val="3475005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46856" y="404664"/>
            <a:ext cx="8229600" cy="576064"/>
          </a:xfrm>
        </p:spPr>
        <p:txBody>
          <a:bodyPr>
            <a:normAutofit fontScale="90000"/>
          </a:bodyPr>
          <a:lstStyle/>
          <a:p>
            <a:pPr>
              <a:defRPr/>
            </a:pPr>
            <a:r>
              <a:rPr lang="pt-BR" altLang="pt-BR" sz="4000" dirty="0"/>
              <a:t>Implementação – Estimação do PS</a:t>
            </a:r>
            <a:endParaRPr lang="en-US" altLang="pt-BR" sz="4000" dirty="0"/>
          </a:p>
        </p:txBody>
      </p:sp>
      <mc:AlternateContent xmlns:mc="http://schemas.openxmlformats.org/markup-compatibility/2006" xmlns:a14="http://schemas.microsoft.com/office/drawing/2010/main">
        <mc:Choice Requires="a14">
          <p:sp>
            <p:nvSpPr>
              <p:cNvPr id="60419" name="Rectangle 3"/>
              <p:cNvSpPr>
                <a:spLocks noGrp="1" noChangeArrowheads="1"/>
              </p:cNvSpPr>
              <p:nvPr>
                <p:ph type="body" sz="half" idx="4294967295"/>
              </p:nvPr>
            </p:nvSpPr>
            <p:spPr>
              <a:xfrm>
                <a:off x="144016" y="1312440"/>
                <a:ext cx="8964488" cy="5068888"/>
              </a:xfrm>
            </p:spPr>
            <p:txBody>
              <a:bodyPr/>
              <a:lstStyle/>
              <a:p>
                <a:pPr>
                  <a:buFont typeface="Arial" charset="0"/>
                  <a:buChar char="•"/>
                  <a:defRPr/>
                </a:pPr>
                <a:r>
                  <a:rPr lang="pt-BR" sz="2800" b="1" dirty="0">
                    <a:effectLst>
                      <a:outerShdw blurRad="38100" dist="38100" dir="2700000" algn="tl">
                        <a:srgbClr val="C0C0C0"/>
                      </a:outerShdw>
                    </a:effectLst>
                  </a:rPr>
                  <a:t>Métodos para a escolha das variáveis</a:t>
                </a:r>
                <a:r>
                  <a:rPr lang="pt-BR" sz="2800" dirty="0"/>
                  <a:t>: </a:t>
                </a:r>
              </a:p>
              <a:p>
                <a:pPr lvl="1">
                  <a:buFont typeface="Arial" charset="0"/>
                  <a:buChar char="–"/>
                  <a:defRPr/>
                </a:pPr>
                <a:r>
                  <a:rPr lang="pt-BR" sz="2400" b="1" u="sng" dirty="0"/>
                  <a:t>Método “hit </a:t>
                </a:r>
                <a:r>
                  <a:rPr lang="pt-BR" sz="2400" b="1" u="sng" dirty="0" err="1"/>
                  <a:t>or</a:t>
                </a:r>
                <a:r>
                  <a:rPr lang="pt-BR" sz="2400" b="1" u="sng" dirty="0"/>
                  <a:t> miss”</a:t>
                </a:r>
                <a:r>
                  <a:rPr lang="pt-BR" sz="2400" dirty="0"/>
                  <a:t> (Heckman </a:t>
                </a:r>
                <a:r>
                  <a:rPr lang="pt-BR" sz="2400" i="1" dirty="0"/>
                  <a:t>et al.,</a:t>
                </a:r>
                <a:r>
                  <a:rPr lang="pt-BR" sz="2400" dirty="0"/>
                  <a:t>1998) – Variáveis são escolhidas para  maximizar a </a:t>
                </a:r>
                <a:r>
                  <a:rPr lang="pt-BR" sz="2400" dirty="0" err="1"/>
                  <a:t>tx</a:t>
                </a:r>
                <a:r>
                  <a:rPr lang="pt-BR" sz="2400" dirty="0"/>
                  <a:t>. de predição correta da amostra. </a:t>
                </a:r>
              </a:p>
              <a:p>
                <a:pPr lvl="1">
                  <a:buFont typeface="Arial" charset="0"/>
                  <a:buChar char="–"/>
                  <a:defRPr/>
                </a:pPr>
                <a:r>
                  <a:rPr lang="pt-BR" sz="2400" dirty="0"/>
                  <a:t>Se </a:t>
                </a:r>
                <a14:m>
                  <m:oMath xmlns:m="http://schemas.openxmlformats.org/officeDocument/2006/math">
                    <m:acc>
                      <m:accPr>
                        <m:chr m:val="̂"/>
                        <m:ctrlPr>
                          <a:rPr lang="pt-BR" sz="2400" i="1">
                            <a:latin typeface="Cambria Math" panose="02040503050406030204" pitchFamily="18" charset="0"/>
                          </a:rPr>
                        </m:ctrlPr>
                      </m:accPr>
                      <m:e>
                        <m:r>
                          <a:rPr lang="pt-BR" sz="2400" i="1">
                            <a:latin typeface="Cambria Math" panose="02040503050406030204" pitchFamily="18" charset="0"/>
                          </a:rPr>
                          <m:t>𝑝</m:t>
                        </m:r>
                      </m:e>
                    </m:acc>
                    <m:d>
                      <m:dPr>
                        <m:ctrlPr>
                          <a:rPr lang="pt-BR" sz="2400" i="1">
                            <a:latin typeface="Cambria Math" panose="02040503050406030204" pitchFamily="18" charset="0"/>
                          </a:rPr>
                        </m:ctrlPr>
                      </m:dPr>
                      <m:e>
                        <m:r>
                          <a:rPr lang="pt-BR" sz="2400" i="1">
                            <a:latin typeface="Cambria Math" panose="02040503050406030204" pitchFamily="18" charset="0"/>
                          </a:rPr>
                          <m:t>𝑥</m:t>
                        </m:r>
                      </m:e>
                    </m:d>
                    <m:r>
                      <a:rPr lang="pt-BR" sz="2400" i="1">
                        <a:latin typeface="Cambria Math" panose="02040503050406030204" pitchFamily="18" charset="0"/>
                      </a:rPr>
                      <m:t>&gt;</m:t>
                    </m:r>
                    <m:acc>
                      <m:accPr>
                        <m:chr m:val="̅"/>
                        <m:ctrlPr>
                          <a:rPr lang="pt-BR" sz="2400" i="1">
                            <a:latin typeface="Cambria Math" panose="02040503050406030204" pitchFamily="18" charset="0"/>
                          </a:rPr>
                        </m:ctrlPr>
                      </m:accPr>
                      <m:e>
                        <m:r>
                          <a:rPr lang="pt-BR" sz="2400" i="1">
                            <a:latin typeface="Cambria Math" panose="02040503050406030204" pitchFamily="18" charset="0"/>
                          </a:rPr>
                          <m:t>𝑝</m:t>
                        </m:r>
                      </m:e>
                    </m:acc>
                  </m:oMath>
                </a14:m>
                <a:r>
                  <a:rPr lang="pt-BR" sz="2400" dirty="0"/>
                  <a:t>, atribui valor de variável z=1 e 0 c. c. Vou ajustando o modelo até que </a:t>
                </a:r>
                <a14:m>
                  <m:oMath xmlns:m="http://schemas.openxmlformats.org/officeDocument/2006/math">
                    <m:acc>
                      <m:accPr>
                        <m:chr m:val="̅"/>
                        <m:ctrlPr>
                          <a:rPr lang="pt-BR" sz="2400" i="1">
                            <a:latin typeface="Cambria Math" panose="02040503050406030204" pitchFamily="18" charset="0"/>
                          </a:rPr>
                        </m:ctrlPr>
                      </m:accPr>
                      <m:e>
                        <m:r>
                          <a:rPr lang="pt-BR" sz="2400" i="1">
                            <a:latin typeface="Cambria Math" panose="02040503050406030204" pitchFamily="18" charset="0"/>
                          </a:rPr>
                          <m:t>𝑧</m:t>
                        </m:r>
                      </m:e>
                    </m:acc>
                    <m:r>
                      <a:rPr lang="pt-BR" sz="2400" i="1">
                        <a:latin typeface="Cambria Math" panose="02040503050406030204" pitchFamily="18" charset="0"/>
                      </a:rPr>
                      <m:t>=</m:t>
                    </m:r>
                    <m:acc>
                      <m:accPr>
                        <m:chr m:val="̅"/>
                        <m:ctrlPr>
                          <a:rPr lang="pt-BR" sz="2400" i="1">
                            <a:latin typeface="Cambria Math" panose="02040503050406030204" pitchFamily="18" charset="0"/>
                          </a:rPr>
                        </m:ctrlPr>
                      </m:accPr>
                      <m:e>
                        <m:r>
                          <a:rPr lang="pt-BR" sz="2400" i="1">
                            <a:latin typeface="Cambria Math" panose="02040503050406030204" pitchFamily="18" charset="0"/>
                          </a:rPr>
                          <m:t>𝑝</m:t>
                        </m:r>
                      </m:e>
                    </m:acc>
                  </m:oMath>
                </a14:m>
                <a:endParaRPr lang="pt-BR" sz="2400" dirty="0"/>
              </a:p>
              <a:p>
                <a:pPr marL="0" fontAlgn="t">
                  <a:spcBef>
                    <a:spcPts val="0"/>
                  </a:spcBef>
                  <a:spcAft>
                    <a:spcPts val="0"/>
                  </a:spcAft>
                  <a:buFont typeface="Arial" charset="0"/>
                  <a:buChar char="•"/>
                  <a:defRPr/>
                </a:pPr>
                <a:r>
                  <a:rPr lang="pt-BR" sz="2400" dirty="0"/>
                  <a:t>Ex:</a:t>
                </a:r>
                <a:endParaRPr lang="pt-BR" b="1" dirty="0">
                  <a:solidFill>
                    <a:schemeClr val="lt1"/>
                  </a:solidFill>
                </a:endParaRPr>
              </a:p>
              <a:p>
                <a:pPr marL="0" fontAlgn="t">
                  <a:spcBef>
                    <a:spcPts val="0"/>
                  </a:spcBef>
                  <a:spcAft>
                    <a:spcPts val="0"/>
                  </a:spcAft>
                  <a:buFont typeface="Arial" charset="0"/>
                  <a:buChar char="•"/>
                  <a:defRPr/>
                </a:pPr>
                <a:endParaRPr lang="pt-BR" b="1" dirty="0">
                  <a:solidFill>
                    <a:schemeClr val="lt1"/>
                  </a:solidFill>
                </a:endParaRPr>
              </a:p>
              <a:p>
                <a:pPr marL="0" fontAlgn="t">
                  <a:spcBef>
                    <a:spcPts val="0"/>
                  </a:spcBef>
                  <a:spcAft>
                    <a:spcPts val="0"/>
                  </a:spcAft>
                  <a:buFont typeface="Arial" charset="0"/>
                  <a:buChar char="•"/>
                  <a:defRPr/>
                </a:pPr>
                <a:endParaRPr lang="pt-BR" b="1" dirty="0">
                  <a:solidFill>
                    <a:schemeClr val="lt1"/>
                  </a:solidFill>
                </a:endParaRPr>
              </a:p>
              <a:p>
                <a:pPr marL="0" fontAlgn="t">
                  <a:spcBef>
                    <a:spcPts val="0"/>
                  </a:spcBef>
                  <a:spcAft>
                    <a:spcPts val="0"/>
                  </a:spcAft>
                  <a:buFont typeface="Arial" charset="0"/>
                  <a:buChar char="•"/>
                  <a:defRPr/>
                </a:pPr>
                <a:endParaRPr lang="pt-BR" b="1" dirty="0">
                  <a:solidFill>
                    <a:schemeClr val="lt1"/>
                  </a:solidFill>
                </a:endParaRPr>
              </a:p>
              <a:p>
                <a:pPr marL="0" fontAlgn="t">
                  <a:spcBef>
                    <a:spcPts val="0"/>
                  </a:spcBef>
                  <a:spcAft>
                    <a:spcPts val="0"/>
                  </a:spcAft>
                  <a:buFont typeface="Arial" charset="0"/>
                  <a:buChar char="•"/>
                  <a:defRPr/>
                </a:pPr>
                <a:endParaRPr lang="pt-BR" b="1" dirty="0">
                  <a:solidFill>
                    <a:schemeClr val="lt1"/>
                  </a:solidFill>
                </a:endParaRPr>
              </a:p>
              <a:p>
                <a:pPr lvl="1">
                  <a:buFont typeface="Arial" charset="0"/>
                  <a:buChar char="–"/>
                  <a:defRPr/>
                </a:pPr>
                <a:endParaRPr lang="pt-BR" sz="2400" dirty="0"/>
              </a:p>
            </p:txBody>
          </p:sp>
        </mc:Choice>
        <mc:Fallback xmlns="">
          <p:sp>
            <p:nvSpPr>
              <p:cNvPr id="60419" name="Rectangle 3"/>
              <p:cNvSpPr>
                <a:spLocks noGrp="1" noRot="1" noChangeAspect="1" noMove="1" noResize="1" noEditPoints="1" noAdjustHandles="1" noChangeArrowheads="1" noChangeShapeType="1" noTextEdit="1"/>
              </p:cNvSpPr>
              <p:nvPr>
                <p:ph type="body" sz="half" idx="4294967295"/>
              </p:nvPr>
            </p:nvSpPr>
            <p:spPr>
              <a:xfrm>
                <a:off x="144016" y="1312440"/>
                <a:ext cx="8964488" cy="5068888"/>
              </a:xfrm>
              <a:blipFill rotWithShape="1">
                <a:blip r:embed="rId2"/>
                <a:stretch>
                  <a:fillRect l="-1293" t="-1202" r="-476"/>
                </a:stretch>
              </a:blipFill>
            </p:spPr>
            <p:txBody>
              <a:bodyPr/>
              <a:lstStyle/>
              <a:p>
                <a:r>
                  <a:rPr lang="pt-BR">
                    <a:noFill/>
                  </a:rPr>
                  <a:t> </a:t>
                </a:r>
              </a:p>
            </p:txBody>
          </p:sp>
        </mc:Fallback>
      </mc:AlternateContent>
      <p:graphicFrame>
        <p:nvGraphicFramePr>
          <p:cNvPr id="6" name="Tabela 5"/>
          <p:cNvGraphicFramePr>
            <a:graphicFrameLocks noGrp="1"/>
          </p:cNvGraphicFramePr>
          <p:nvPr/>
        </p:nvGraphicFramePr>
        <p:xfrm>
          <a:off x="1763688" y="3678980"/>
          <a:ext cx="6873731" cy="2846364"/>
        </p:xfrm>
        <a:graphic>
          <a:graphicData uri="http://schemas.openxmlformats.org/drawingml/2006/table">
            <a:tbl>
              <a:tblPr firstRow="1" bandRow="1">
                <a:tableStyleId>{5C22544A-7EE6-4342-B048-85BDC9FD1C3A}</a:tableStyleId>
              </a:tblPr>
              <a:tblGrid>
                <a:gridCol w="1190617">
                  <a:extLst>
                    <a:ext uri="{9D8B030D-6E8A-4147-A177-3AD203B41FA5}">
                      <a16:colId xmlns:a16="http://schemas.microsoft.com/office/drawing/2014/main" val="20000"/>
                    </a:ext>
                  </a:extLst>
                </a:gridCol>
                <a:gridCol w="1190617">
                  <a:extLst>
                    <a:ext uri="{9D8B030D-6E8A-4147-A177-3AD203B41FA5}">
                      <a16:colId xmlns:a16="http://schemas.microsoft.com/office/drawing/2014/main" val="20001"/>
                    </a:ext>
                  </a:extLst>
                </a:gridCol>
                <a:gridCol w="920646">
                  <a:extLst>
                    <a:ext uri="{9D8B030D-6E8A-4147-A177-3AD203B41FA5}">
                      <a16:colId xmlns:a16="http://schemas.microsoft.com/office/drawing/2014/main" val="20002"/>
                    </a:ext>
                  </a:extLst>
                </a:gridCol>
                <a:gridCol w="1190617">
                  <a:extLst>
                    <a:ext uri="{9D8B030D-6E8A-4147-A177-3AD203B41FA5}">
                      <a16:colId xmlns:a16="http://schemas.microsoft.com/office/drawing/2014/main" val="20003"/>
                    </a:ext>
                  </a:extLst>
                </a:gridCol>
                <a:gridCol w="1190617">
                  <a:extLst>
                    <a:ext uri="{9D8B030D-6E8A-4147-A177-3AD203B41FA5}">
                      <a16:colId xmlns:a16="http://schemas.microsoft.com/office/drawing/2014/main" val="20004"/>
                    </a:ext>
                  </a:extLst>
                </a:gridCol>
                <a:gridCol w="1190617">
                  <a:extLst>
                    <a:ext uri="{9D8B030D-6E8A-4147-A177-3AD203B41FA5}">
                      <a16:colId xmlns:a16="http://schemas.microsoft.com/office/drawing/2014/main" val="20005"/>
                    </a:ext>
                  </a:extLst>
                </a:gridCol>
              </a:tblGrid>
              <a:tr h="474394">
                <a:tc>
                  <a:txBody>
                    <a:bodyPr/>
                    <a:lstStyle/>
                    <a:p>
                      <a:endParaRPr lang="pt-BR" sz="1800" baseline="0" dirty="0">
                        <a:solidFill>
                          <a:schemeClr val="accent4"/>
                        </a:solidFill>
                      </a:endParaRPr>
                    </a:p>
                  </a:txBody>
                  <a:tcPr marT="45733" marB="45733"/>
                </a:tc>
                <a:tc>
                  <a:txBody>
                    <a:bodyPr/>
                    <a:lstStyle/>
                    <a:p>
                      <a:pPr algn="ctr"/>
                      <a:r>
                        <a:rPr lang="pt-BR" sz="1800" baseline="0" dirty="0">
                          <a:solidFill>
                            <a:schemeClr val="tx1"/>
                          </a:solidFill>
                        </a:rPr>
                        <a:t>Y</a:t>
                      </a:r>
                    </a:p>
                  </a:txBody>
                  <a:tcPr marT="45733" marB="45733"/>
                </a:tc>
                <a:tc>
                  <a:txBody>
                    <a:bodyPr/>
                    <a:lstStyle/>
                    <a:p>
                      <a:pPr algn="ctr"/>
                      <a:r>
                        <a:rPr lang="pt-BR" sz="1800" baseline="0" dirty="0">
                          <a:solidFill>
                            <a:schemeClr val="tx1"/>
                          </a:solidFill>
                        </a:rPr>
                        <a:t>Phat1</a:t>
                      </a:r>
                    </a:p>
                  </a:txBody>
                  <a:tcPr marT="45733" marB="45733"/>
                </a:tc>
                <a:tc>
                  <a:txBody>
                    <a:bodyPr/>
                    <a:lstStyle/>
                    <a:p>
                      <a:pPr algn="ctr"/>
                      <a:r>
                        <a:rPr lang="pt-BR" sz="1800" baseline="0" dirty="0">
                          <a:solidFill>
                            <a:schemeClr val="tx1"/>
                          </a:solidFill>
                        </a:rPr>
                        <a:t>Z1</a:t>
                      </a:r>
                    </a:p>
                  </a:txBody>
                  <a:tcPr marT="45733" marB="45733"/>
                </a:tc>
                <a:tc>
                  <a:txBody>
                    <a:bodyPr/>
                    <a:lstStyle/>
                    <a:p>
                      <a:pPr algn="ctr"/>
                      <a:r>
                        <a:rPr lang="pt-BR" sz="1800" baseline="0" dirty="0">
                          <a:solidFill>
                            <a:schemeClr val="tx1"/>
                          </a:solidFill>
                        </a:rPr>
                        <a:t>Phat2</a:t>
                      </a:r>
                    </a:p>
                  </a:txBody>
                  <a:tcPr marT="45733" marB="45733"/>
                </a:tc>
                <a:tc>
                  <a:txBody>
                    <a:bodyPr/>
                    <a:lstStyle/>
                    <a:p>
                      <a:pPr algn="ctr"/>
                      <a:r>
                        <a:rPr lang="pt-BR" sz="1800" baseline="0" dirty="0">
                          <a:solidFill>
                            <a:schemeClr val="tx1"/>
                          </a:solidFill>
                        </a:rPr>
                        <a:t>Z2</a:t>
                      </a:r>
                    </a:p>
                  </a:txBody>
                  <a:tcPr marT="45733" marB="45733"/>
                </a:tc>
                <a:extLst>
                  <a:ext uri="{0D108BD9-81ED-4DB2-BD59-A6C34878D82A}">
                    <a16:rowId xmlns:a16="http://schemas.microsoft.com/office/drawing/2014/main" val="10000"/>
                  </a:ext>
                </a:extLst>
              </a:tr>
              <a:tr h="474394">
                <a:tc>
                  <a:txBody>
                    <a:bodyPr/>
                    <a:lstStyle/>
                    <a:p>
                      <a:endParaRPr lang="pt-BR" sz="1800" baseline="0" dirty="0">
                        <a:solidFill>
                          <a:schemeClr val="accent4"/>
                        </a:solidFill>
                      </a:endParaRPr>
                    </a:p>
                  </a:txBody>
                  <a:tcPr marT="45733" marB="45733"/>
                </a:tc>
                <a:tc>
                  <a:txBody>
                    <a:bodyPr/>
                    <a:lstStyle/>
                    <a:p>
                      <a:pPr algn="ctr"/>
                      <a:r>
                        <a:rPr lang="pt-BR" sz="2000" baseline="0" dirty="0">
                          <a:solidFill>
                            <a:schemeClr val="tx1"/>
                          </a:solidFill>
                        </a:rPr>
                        <a:t>0</a:t>
                      </a:r>
                    </a:p>
                  </a:txBody>
                  <a:tcPr marT="45733" marB="45733"/>
                </a:tc>
                <a:tc>
                  <a:txBody>
                    <a:bodyPr/>
                    <a:lstStyle/>
                    <a:p>
                      <a:pPr algn="ctr"/>
                      <a:r>
                        <a:rPr lang="pt-BR" sz="2000" baseline="0" dirty="0">
                          <a:solidFill>
                            <a:schemeClr val="tx1"/>
                          </a:solidFill>
                        </a:rPr>
                        <a:t>0,3</a:t>
                      </a:r>
                    </a:p>
                  </a:txBody>
                  <a:tcPr marT="45733" marB="45733"/>
                </a:tc>
                <a:tc>
                  <a:txBody>
                    <a:bodyPr/>
                    <a:lstStyle/>
                    <a:p>
                      <a:pPr algn="ctr"/>
                      <a:r>
                        <a:rPr lang="pt-BR" sz="2000" baseline="0" dirty="0">
                          <a:solidFill>
                            <a:schemeClr val="tx1"/>
                          </a:solidFill>
                        </a:rPr>
                        <a:t>0</a:t>
                      </a:r>
                    </a:p>
                  </a:txBody>
                  <a:tcPr marT="45733" marB="45733"/>
                </a:tc>
                <a:tc>
                  <a:txBody>
                    <a:bodyPr/>
                    <a:lstStyle/>
                    <a:p>
                      <a:pPr algn="ctr"/>
                      <a:r>
                        <a:rPr lang="pt-BR" sz="2000" baseline="0" dirty="0">
                          <a:solidFill>
                            <a:schemeClr val="tx1"/>
                          </a:solidFill>
                        </a:rPr>
                        <a:t>0,62</a:t>
                      </a:r>
                    </a:p>
                  </a:txBody>
                  <a:tcPr marT="45733" marB="45733"/>
                </a:tc>
                <a:tc>
                  <a:txBody>
                    <a:bodyPr/>
                    <a:lstStyle/>
                    <a:p>
                      <a:pPr algn="ctr"/>
                      <a:r>
                        <a:rPr lang="pt-BR" sz="2000" baseline="0" dirty="0">
                          <a:solidFill>
                            <a:schemeClr val="tx1"/>
                          </a:solidFill>
                        </a:rPr>
                        <a:t>1</a:t>
                      </a:r>
                    </a:p>
                  </a:txBody>
                  <a:tcPr marT="45733" marB="45733"/>
                </a:tc>
                <a:extLst>
                  <a:ext uri="{0D108BD9-81ED-4DB2-BD59-A6C34878D82A}">
                    <a16:rowId xmlns:a16="http://schemas.microsoft.com/office/drawing/2014/main" val="10001"/>
                  </a:ext>
                </a:extLst>
              </a:tr>
              <a:tr h="474394">
                <a:tc>
                  <a:txBody>
                    <a:bodyPr/>
                    <a:lstStyle/>
                    <a:p>
                      <a:endParaRPr lang="pt-BR" sz="1800" baseline="0" dirty="0">
                        <a:solidFill>
                          <a:schemeClr val="accent4"/>
                        </a:solidFill>
                      </a:endParaRPr>
                    </a:p>
                  </a:txBody>
                  <a:tcPr marT="45733" marB="45733"/>
                </a:tc>
                <a:tc>
                  <a:txBody>
                    <a:bodyPr/>
                    <a:lstStyle/>
                    <a:p>
                      <a:pPr algn="ctr"/>
                      <a:r>
                        <a:rPr lang="pt-BR" sz="2000" baseline="0" dirty="0">
                          <a:solidFill>
                            <a:schemeClr val="tx1"/>
                          </a:solidFill>
                        </a:rPr>
                        <a:t>1</a:t>
                      </a:r>
                    </a:p>
                  </a:txBody>
                  <a:tcPr marT="45733" marB="45733"/>
                </a:tc>
                <a:tc>
                  <a:txBody>
                    <a:bodyPr/>
                    <a:lstStyle/>
                    <a:p>
                      <a:pPr algn="ctr"/>
                      <a:r>
                        <a:rPr lang="pt-BR" sz="2000" baseline="0" dirty="0">
                          <a:solidFill>
                            <a:schemeClr val="tx1"/>
                          </a:solidFill>
                        </a:rPr>
                        <a:t>0,12</a:t>
                      </a:r>
                    </a:p>
                  </a:txBody>
                  <a:tcPr marT="45733" marB="45733"/>
                </a:tc>
                <a:tc>
                  <a:txBody>
                    <a:bodyPr/>
                    <a:lstStyle/>
                    <a:p>
                      <a:pPr algn="ctr"/>
                      <a:r>
                        <a:rPr lang="pt-BR" sz="2000" baseline="0" dirty="0">
                          <a:solidFill>
                            <a:schemeClr val="tx1"/>
                          </a:solidFill>
                        </a:rPr>
                        <a:t>0</a:t>
                      </a:r>
                    </a:p>
                  </a:txBody>
                  <a:tcPr marT="45733" marB="45733"/>
                </a:tc>
                <a:tc>
                  <a:txBody>
                    <a:bodyPr/>
                    <a:lstStyle/>
                    <a:p>
                      <a:pPr algn="ctr"/>
                      <a:r>
                        <a:rPr lang="pt-BR" sz="2000" baseline="0" dirty="0">
                          <a:solidFill>
                            <a:schemeClr val="tx1"/>
                          </a:solidFill>
                        </a:rPr>
                        <a:t>0,43</a:t>
                      </a:r>
                    </a:p>
                  </a:txBody>
                  <a:tcPr marT="45733" marB="45733"/>
                </a:tc>
                <a:tc>
                  <a:txBody>
                    <a:bodyPr/>
                    <a:lstStyle/>
                    <a:p>
                      <a:pPr algn="ctr"/>
                      <a:r>
                        <a:rPr lang="pt-BR" sz="2000" baseline="0" dirty="0">
                          <a:solidFill>
                            <a:schemeClr val="tx1"/>
                          </a:solidFill>
                        </a:rPr>
                        <a:t>0</a:t>
                      </a:r>
                    </a:p>
                  </a:txBody>
                  <a:tcPr marT="45733" marB="45733"/>
                </a:tc>
                <a:extLst>
                  <a:ext uri="{0D108BD9-81ED-4DB2-BD59-A6C34878D82A}">
                    <a16:rowId xmlns:a16="http://schemas.microsoft.com/office/drawing/2014/main" val="10002"/>
                  </a:ext>
                </a:extLst>
              </a:tr>
              <a:tr h="474394">
                <a:tc>
                  <a:txBody>
                    <a:bodyPr/>
                    <a:lstStyle/>
                    <a:p>
                      <a:endParaRPr lang="pt-BR" sz="1800" baseline="0" dirty="0">
                        <a:solidFill>
                          <a:schemeClr val="accent4"/>
                        </a:solidFill>
                      </a:endParaRPr>
                    </a:p>
                  </a:txBody>
                  <a:tcPr marT="45733" marB="45733"/>
                </a:tc>
                <a:tc>
                  <a:txBody>
                    <a:bodyPr/>
                    <a:lstStyle/>
                    <a:p>
                      <a:pPr algn="ctr"/>
                      <a:r>
                        <a:rPr lang="pt-BR" sz="2000" baseline="0" dirty="0">
                          <a:solidFill>
                            <a:schemeClr val="tx1"/>
                          </a:solidFill>
                        </a:rPr>
                        <a:t>0</a:t>
                      </a:r>
                    </a:p>
                  </a:txBody>
                  <a:tcPr marT="45733" marB="45733"/>
                </a:tc>
                <a:tc>
                  <a:txBody>
                    <a:bodyPr/>
                    <a:lstStyle/>
                    <a:p>
                      <a:pPr algn="ctr"/>
                      <a:r>
                        <a:rPr lang="pt-BR" sz="2000" baseline="0" dirty="0">
                          <a:solidFill>
                            <a:schemeClr val="tx1"/>
                          </a:solidFill>
                        </a:rPr>
                        <a:t>0,08</a:t>
                      </a:r>
                    </a:p>
                  </a:txBody>
                  <a:tcPr marT="45733" marB="45733"/>
                </a:tc>
                <a:tc>
                  <a:txBody>
                    <a:bodyPr/>
                    <a:lstStyle/>
                    <a:p>
                      <a:pPr algn="ctr"/>
                      <a:r>
                        <a:rPr lang="pt-BR" sz="2000" baseline="0" dirty="0">
                          <a:solidFill>
                            <a:schemeClr val="tx1"/>
                          </a:solidFill>
                        </a:rPr>
                        <a:t>0</a:t>
                      </a:r>
                    </a:p>
                  </a:txBody>
                  <a:tcPr marT="45733" marB="45733"/>
                </a:tc>
                <a:tc>
                  <a:txBody>
                    <a:bodyPr/>
                    <a:lstStyle/>
                    <a:p>
                      <a:pPr algn="ctr"/>
                      <a:r>
                        <a:rPr lang="pt-BR" sz="2000" baseline="0" dirty="0">
                          <a:solidFill>
                            <a:schemeClr val="tx1"/>
                          </a:solidFill>
                        </a:rPr>
                        <a:t>0,54</a:t>
                      </a:r>
                    </a:p>
                  </a:txBody>
                  <a:tcPr marT="45733" marB="45733"/>
                </a:tc>
                <a:tc>
                  <a:txBody>
                    <a:bodyPr/>
                    <a:lstStyle/>
                    <a:p>
                      <a:pPr algn="ctr"/>
                      <a:r>
                        <a:rPr lang="pt-BR" sz="2000" baseline="0" dirty="0">
                          <a:solidFill>
                            <a:schemeClr val="tx1"/>
                          </a:solidFill>
                        </a:rPr>
                        <a:t>1</a:t>
                      </a:r>
                    </a:p>
                  </a:txBody>
                  <a:tcPr marT="45733" marB="45733"/>
                </a:tc>
                <a:extLst>
                  <a:ext uri="{0D108BD9-81ED-4DB2-BD59-A6C34878D82A}">
                    <a16:rowId xmlns:a16="http://schemas.microsoft.com/office/drawing/2014/main" val="10003"/>
                  </a:ext>
                </a:extLst>
              </a:tr>
              <a:tr h="474394">
                <a:tc>
                  <a:txBody>
                    <a:bodyPr/>
                    <a:lstStyle/>
                    <a:p>
                      <a:endParaRPr lang="pt-BR" sz="1800" baseline="0" dirty="0">
                        <a:solidFill>
                          <a:schemeClr val="accent4"/>
                        </a:solidFill>
                      </a:endParaRPr>
                    </a:p>
                  </a:txBody>
                  <a:tcPr marT="45733" marB="45733"/>
                </a:tc>
                <a:tc>
                  <a:txBody>
                    <a:bodyPr/>
                    <a:lstStyle/>
                    <a:p>
                      <a:pPr algn="ctr"/>
                      <a:r>
                        <a:rPr lang="pt-BR" sz="2000" baseline="0" dirty="0">
                          <a:solidFill>
                            <a:schemeClr val="tx1"/>
                          </a:solidFill>
                        </a:rPr>
                        <a:t>1</a:t>
                      </a:r>
                    </a:p>
                  </a:txBody>
                  <a:tcPr marT="45733" marB="45733"/>
                </a:tc>
                <a:tc>
                  <a:txBody>
                    <a:bodyPr/>
                    <a:lstStyle/>
                    <a:p>
                      <a:pPr algn="ctr"/>
                      <a:r>
                        <a:rPr lang="pt-BR" sz="2000" baseline="0" dirty="0">
                          <a:solidFill>
                            <a:schemeClr val="tx1"/>
                          </a:solidFill>
                        </a:rPr>
                        <a:t>0,93</a:t>
                      </a:r>
                    </a:p>
                  </a:txBody>
                  <a:tcPr marT="45733" marB="45733"/>
                </a:tc>
                <a:tc>
                  <a:txBody>
                    <a:bodyPr/>
                    <a:lstStyle/>
                    <a:p>
                      <a:pPr algn="ctr"/>
                      <a:r>
                        <a:rPr lang="pt-BR" sz="2000" baseline="0" dirty="0">
                          <a:solidFill>
                            <a:schemeClr val="tx1"/>
                          </a:solidFill>
                        </a:rPr>
                        <a:t>1</a:t>
                      </a:r>
                    </a:p>
                  </a:txBody>
                  <a:tcPr marT="45733" marB="45733"/>
                </a:tc>
                <a:tc>
                  <a:txBody>
                    <a:bodyPr/>
                    <a:lstStyle/>
                    <a:p>
                      <a:pPr algn="ctr"/>
                      <a:r>
                        <a:rPr lang="pt-BR" sz="2000" baseline="0" dirty="0">
                          <a:solidFill>
                            <a:schemeClr val="tx1"/>
                          </a:solidFill>
                        </a:rPr>
                        <a:t>0,09</a:t>
                      </a:r>
                    </a:p>
                  </a:txBody>
                  <a:tcPr marT="45733" marB="45733"/>
                </a:tc>
                <a:tc>
                  <a:txBody>
                    <a:bodyPr/>
                    <a:lstStyle/>
                    <a:p>
                      <a:pPr algn="ctr"/>
                      <a:r>
                        <a:rPr lang="pt-BR" sz="2000" baseline="0" dirty="0">
                          <a:solidFill>
                            <a:schemeClr val="tx1"/>
                          </a:solidFill>
                        </a:rPr>
                        <a:t>0</a:t>
                      </a:r>
                    </a:p>
                  </a:txBody>
                  <a:tcPr marT="45733" marB="45733"/>
                </a:tc>
                <a:extLst>
                  <a:ext uri="{0D108BD9-81ED-4DB2-BD59-A6C34878D82A}">
                    <a16:rowId xmlns:a16="http://schemas.microsoft.com/office/drawing/2014/main" val="10004"/>
                  </a:ext>
                </a:extLst>
              </a:tr>
              <a:tr h="474394">
                <a:tc>
                  <a:txBody>
                    <a:bodyPr/>
                    <a:lstStyle/>
                    <a:p>
                      <a:r>
                        <a:rPr lang="pt-BR" sz="1800" b="1" baseline="0" dirty="0">
                          <a:solidFill>
                            <a:schemeClr val="tx1"/>
                          </a:solidFill>
                        </a:rPr>
                        <a:t>Média</a:t>
                      </a:r>
                    </a:p>
                  </a:txBody>
                  <a:tcPr marT="45733" marB="45733"/>
                </a:tc>
                <a:tc>
                  <a:txBody>
                    <a:bodyPr/>
                    <a:lstStyle/>
                    <a:p>
                      <a:pPr algn="ctr"/>
                      <a:r>
                        <a:rPr lang="pt-BR" sz="2000" baseline="0" dirty="0">
                          <a:solidFill>
                            <a:schemeClr val="tx1"/>
                          </a:solidFill>
                        </a:rPr>
                        <a:t>0,5</a:t>
                      </a:r>
                    </a:p>
                  </a:txBody>
                  <a:tcPr marT="45733" marB="45733"/>
                </a:tc>
                <a:tc>
                  <a:txBody>
                    <a:bodyPr/>
                    <a:lstStyle/>
                    <a:p>
                      <a:pPr algn="ctr"/>
                      <a:endParaRPr lang="pt-BR" sz="2000" baseline="0" dirty="0">
                        <a:solidFill>
                          <a:schemeClr val="tx1"/>
                        </a:solidFill>
                      </a:endParaRPr>
                    </a:p>
                  </a:txBody>
                  <a:tcPr marT="45733" marB="45733"/>
                </a:tc>
                <a:tc>
                  <a:txBody>
                    <a:bodyPr/>
                    <a:lstStyle/>
                    <a:p>
                      <a:pPr algn="ctr"/>
                      <a:r>
                        <a:rPr lang="pt-BR" sz="2000" baseline="0" dirty="0">
                          <a:solidFill>
                            <a:schemeClr val="tx1"/>
                          </a:solidFill>
                        </a:rPr>
                        <a:t>0,25</a:t>
                      </a:r>
                    </a:p>
                  </a:txBody>
                  <a:tcPr marT="45733" marB="45733"/>
                </a:tc>
                <a:tc>
                  <a:txBody>
                    <a:bodyPr/>
                    <a:lstStyle/>
                    <a:p>
                      <a:pPr algn="ctr"/>
                      <a:endParaRPr lang="pt-BR" sz="2000" baseline="0" dirty="0">
                        <a:solidFill>
                          <a:schemeClr val="tx1"/>
                        </a:solidFill>
                      </a:endParaRPr>
                    </a:p>
                  </a:txBody>
                  <a:tcPr marT="45733" marB="45733"/>
                </a:tc>
                <a:tc>
                  <a:txBody>
                    <a:bodyPr/>
                    <a:lstStyle/>
                    <a:p>
                      <a:pPr algn="ctr"/>
                      <a:r>
                        <a:rPr lang="pt-BR" sz="2000" baseline="0" dirty="0">
                          <a:solidFill>
                            <a:schemeClr val="tx1"/>
                          </a:solidFill>
                        </a:rPr>
                        <a:t>0,5</a:t>
                      </a:r>
                    </a:p>
                  </a:txBody>
                  <a:tcPr marT="45733" marB="4573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052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Hipóteses</a:t>
            </a:r>
          </a:p>
        </p:txBody>
      </p:sp>
      <p:sp>
        <p:nvSpPr>
          <p:cNvPr id="3" name="Espaço Reservado para Conteúdo 2"/>
          <p:cNvSpPr>
            <a:spLocks noGrp="1"/>
          </p:cNvSpPr>
          <p:nvPr>
            <p:ph idx="1"/>
          </p:nvPr>
        </p:nvSpPr>
        <p:spPr/>
        <p:txBody>
          <a:bodyPr/>
          <a:lstStyle/>
          <a:p>
            <a:r>
              <a:rPr lang="pt-BR" dirty="0"/>
              <a:t>Vamos explicitar agora as hipóteses necessárias para o uso da ferramenta de </a:t>
            </a:r>
            <a:r>
              <a:rPr lang="pt-BR" dirty="0" err="1"/>
              <a:t>matching</a:t>
            </a:r>
            <a:r>
              <a:rPr lang="pt-BR" dirty="0"/>
              <a:t>/pareamento para estimar efeitos causais.</a:t>
            </a:r>
          </a:p>
          <a:p>
            <a:r>
              <a:rPr lang="pt-BR" dirty="0"/>
              <a:t>i) independência condicional; e</a:t>
            </a:r>
          </a:p>
          <a:p>
            <a:r>
              <a:rPr lang="pt-BR" dirty="0" err="1"/>
              <a:t>ii</a:t>
            </a:r>
            <a:r>
              <a:rPr lang="pt-BR" dirty="0"/>
              <a:t>) suporte comum;</a:t>
            </a:r>
          </a:p>
        </p:txBody>
      </p:sp>
    </p:spTree>
    <p:extLst>
      <p:ext uri="{BB962C8B-B14F-4D97-AF65-F5344CB8AC3E}">
        <p14:creationId xmlns:p14="http://schemas.microsoft.com/office/powerpoint/2010/main" val="723999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552" y="206598"/>
            <a:ext cx="8229600" cy="846138"/>
          </a:xfrm>
        </p:spPr>
        <p:txBody>
          <a:bodyPr>
            <a:normAutofit/>
          </a:bodyPr>
          <a:lstStyle/>
          <a:p>
            <a:pPr>
              <a:defRPr/>
            </a:pPr>
            <a:r>
              <a:rPr lang="pt-BR" sz="3600" b="1" dirty="0">
                <a:effectLst>
                  <a:outerShdw blurRad="38100" dist="38100" dir="2700000" algn="tl">
                    <a:srgbClr val="C0C0C0"/>
                  </a:outerShdw>
                </a:effectLst>
              </a:rPr>
              <a:t>Métodos para a escolha das variáveis</a:t>
            </a:r>
            <a:r>
              <a:rPr lang="pt-BR" sz="3600" dirty="0"/>
              <a:t>: </a:t>
            </a:r>
          </a:p>
        </p:txBody>
      </p:sp>
      <p:sp>
        <p:nvSpPr>
          <p:cNvPr id="61443" name="Rectangle 3"/>
          <p:cNvSpPr>
            <a:spLocks noGrp="1" noChangeArrowheads="1"/>
          </p:cNvSpPr>
          <p:nvPr>
            <p:ph idx="1"/>
          </p:nvPr>
        </p:nvSpPr>
        <p:spPr>
          <a:xfrm>
            <a:off x="107504" y="1340768"/>
            <a:ext cx="8856983" cy="5256584"/>
          </a:xfrm>
        </p:spPr>
        <p:txBody>
          <a:bodyPr>
            <a:noAutofit/>
          </a:bodyPr>
          <a:lstStyle/>
          <a:p>
            <a:pPr lvl="1">
              <a:buFont typeface="Arial" charset="0"/>
              <a:buChar char="–"/>
              <a:defRPr/>
            </a:pPr>
            <a:r>
              <a:rPr lang="pt-BR" sz="2600" b="1" u="sng" dirty="0"/>
              <a:t>Significância estatística</a:t>
            </a:r>
            <a:r>
              <a:rPr lang="pt-BR" sz="2600" dirty="0"/>
              <a:t> – Variáveis são acrescentadas aos pouco e mantidas se forem significantes. Pode ser combinada com o método “hit </a:t>
            </a:r>
            <a:r>
              <a:rPr lang="pt-BR" sz="2600" dirty="0" err="1"/>
              <a:t>or</a:t>
            </a:r>
            <a:r>
              <a:rPr lang="pt-BR" sz="2600" dirty="0"/>
              <a:t> miss”. Assim, se uma variável é estatisticamente significativa e aumentar a taxa de predição substancialmente, será mantida.</a:t>
            </a:r>
          </a:p>
          <a:p>
            <a:pPr lvl="1">
              <a:buFont typeface="Arial" charset="0"/>
              <a:buChar char="–"/>
              <a:defRPr/>
            </a:pPr>
            <a:r>
              <a:rPr lang="pt-BR" sz="2600" b="1" u="sng" dirty="0"/>
              <a:t>Validação cruzada </a:t>
            </a:r>
            <a:r>
              <a:rPr lang="pt-BR" sz="2600" b="1" u="sng" dirty="0" err="1"/>
              <a:t>deixando-um-de</a:t>
            </a:r>
            <a:r>
              <a:rPr lang="pt-BR" sz="2600" b="1" u="sng" dirty="0"/>
              <a:t> fora</a:t>
            </a:r>
            <a:r>
              <a:rPr lang="pt-BR" sz="2600" dirty="0"/>
              <a:t> – Adiciona blocos de variáveis e verifica o erro quadrado médio. Se caiu, mantém essas variáveis.</a:t>
            </a:r>
          </a:p>
          <a:p>
            <a:pPr lvl="1">
              <a:buFont typeface="Arial" charset="0"/>
              <a:buChar char="–"/>
              <a:defRPr/>
            </a:pPr>
            <a:r>
              <a:rPr lang="pt-BR" sz="2600" dirty="0"/>
              <a:t>Se desconfiamos que o efeito é heterogêneo por grupos, pode fazer o cálculo do efeito dentro de cada grupo. Por exemplo, por sexo..., ao invés de colocar sexo como regressor do </a:t>
            </a:r>
            <a:r>
              <a:rPr lang="pt-BR" sz="2600" dirty="0" err="1"/>
              <a:t>logit</a:t>
            </a:r>
            <a:r>
              <a:rPr lang="pt-BR" sz="2600" dirty="0"/>
              <a:t>.</a:t>
            </a:r>
          </a:p>
        </p:txBody>
      </p:sp>
    </p:spTree>
    <p:extLst>
      <p:ext uri="{BB962C8B-B14F-4D97-AF65-F5344CB8AC3E}">
        <p14:creationId xmlns:p14="http://schemas.microsoft.com/office/powerpoint/2010/main" val="338891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observação</a:t>
            </a:r>
          </a:p>
        </p:txBody>
      </p:sp>
      <p:sp>
        <p:nvSpPr>
          <p:cNvPr id="3" name="Espaço Reservado para Conteúdo 2"/>
          <p:cNvSpPr>
            <a:spLocks noGrp="1"/>
          </p:cNvSpPr>
          <p:nvPr>
            <p:ph idx="1"/>
          </p:nvPr>
        </p:nvSpPr>
        <p:spPr/>
        <p:txBody>
          <a:bodyPr/>
          <a:lstStyle/>
          <a:p>
            <a:r>
              <a:rPr lang="en-US" dirty="0"/>
              <a:t>But clearly, it has to be kept in mind that the main purpose of the propensity score estimation is not to predict selection into treatment as well as possible but to balance all covariates (</a:t>
            </a:r>
            <a:r>
              <a:rPr lang="en-US" dirty="0" err="1"/>
              <a:t>Augurzky</a:t>
            </a:r>
            <a:r>
              <a:rPr lang="en-US" dirty="0"/>
              <a:t> and Schmidt, 2001).</a:t>
            </a:r>
            <a:endParaRPr lang="pt-BR" dirty="0"/>
          </a:p>
        </p:txBody>
      </p:sp>
    </p:spTree>
    <p:extLst>
      <p:ext uri="{BB962C8B-B14F-4D97-AF65-F5344CB8AC3E}">
        <p14:creationId xmlns:p14="http://schemas.microsoft.com/office/powerpoint/2010/main" val="3605936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Trade-off: CIA e suporte comum</a:t>
            </a:r>
          </a:p>
        </p:txBody>
      </p:sp>
      <p:sp>
        <p:nvSpPr>
          <p:cNvPr id="3" name="Espaço Reservado para Conteúdo 2"/>
          <p:cNvSpPr>
            <a:spLocks noGrp="1"/>
          </p:cNvSpPr>
          <p:nvPr>
            <p:ph idx="1"/>
          </p:nvPr>
        </p:nvSpPr>
        <p:spPr>
          <a:xfrm>
            <a:off x="457200" y="1600200"/>
            <a:ext cx="8229600" cy="4925144"/>
          </a:xfrm>
        </p:spPr>
        <p:txBody>
          <a:bodyPr>
            <a:normAutofit fontScale="85000" lnSpcReduction="20000"/>
          </a:bodyPr>
          <a:lstStyle/>
          <a:p>
            <a:r>
              <a:rPr lang="en-US" dirty="0"/>
              <a:t>They also point out an interesting trade-off in finite samples between the plausibility of the CIA and the variance of the estimates. When using the full specification, bias arises from selecting a wide bandwidth in response to the weakness of the common support.</a:t>
            </a:r>
          </a:p>
          <a:p>
            <a:r>
              <a:rPr lang="en-US" dirty="0"/>
              <a:t>In contrast to that, when matching on the minimal specification, common support is not a problem but the plausibility of the CIA is. </a:t>
            </a:r>
          </a:p>
          <a:p>
            <a:r>
              <a:rPr lang="en-US" dirty="0"/>
              <a:t>This trade-off also affects the estimated standard errors, which are smaller for the minimal specification where the common support condition poses no problem.</a:t>
            </a:r>
            <a:endParaRPr lang="pt-BR" dirty="0"/>
          </a:p>
        </p:txBody>
      </p:sp>
    </p:spTree>
    <p:extLst>
      <p:ext uri="{BB962C8B-B14F-4D97-AF65-F5344CB8AC3E}">
        <p14:creationId xmlns:p14="http://schemas.microsoft.com/office/powerpoint/2010/main" val="2445057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O algoritmo para o </a:t>
            </a:r>
            <a:r>
              <a:rPr lang="pt-BR" dirty="0" err="1"/>
              <a:t>matching</a:t>
            </a:r>
            <a:endParaRPr lang="pt-BR" dirty="0"/>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900607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4848" y="278606"/>
            <a:ext cx="8229600" cy="846138"/>
          </a:xfrm>
        </p:spPr>
        <p:txBody>
          <a:bodyPr>
            <a:normAutofit/>
          </a:bodyPr>
          <a:lstStyle/>
          <a:p>
            <a:pPr>
              <a:defRPr/>
            </a:pPr>
            <a:r>
              <a:rPr lang="pt-BR" altLang="pt-BR" sz="3600" dirty="0"/>
              <a:t>O algoritmo para o </a:t>
            </a:r>
            <a:r>
              <a:rPr lang="pt-BR" altLang="pt-BR" sz="3600" dirty="0" err="1"/>
              <a:t>matching</a:t>
            </a:r>
            <a:r>
              <a:rPr lang="pt-BR" altLang="pt-BR" sz="4000" dirty="0"/>
              <a:t> </a:t>
            </a:r>
            <a:endParaRPr lang="en-US" altLang="pt-BR" sz="4000" dirty="0"/>
          </a:p>
        </p:txBody>
      </p:sp>
      <p:sp>
        <p:nvSpPr>
          <p:cNvPr id="38915" name="Rectangle 3"/>
          <p:cNvSpPr>
            <a:spLocks noGrp="1" noChangeArrowheads="1"/>
          </p:cNvSpPr>
          <p:nvPr>
            <p:ph idx="1"/>
          </p:nvPr>
        </p:nvSpPr>
        <p:spPr>
          <a:xfrm>
            <a:off x="251520" y="1340768"/>
            <a:ext cx="8784975" cy="5184576"/>
          </a:xfrm>
        </p:spPr>
        <p:txBody>
          <a:bodyPr>
            <a:normAutofit/>
          </a:bodyPr>
          <a:lstStyle/>
          <a:p>
            <a:pPr>
              <a:buFont typeface="Arial" charset="0"/>
              <a:buChar char="•"/>
              <a:defRPr/>
            </a:pPr>
            <a:r>
              <a:rPr lang="pt-BR" sz="2800" b="1" dirty="0">
                <a:effectLst>
                  <a:outerShdw blurRad="38100" dist="38100" dir="2700000" algn="tl">
                    <a:srgbClr val="C0C0C0"/>
                  </a:outerShdw>
                </a:effectLst>
              </a:rPr>
              <a:t>Reposição e número de unidades</a:t>
            </a:r>
          </a:p>
          <a:p>
            <a:pPr lvl="1">
              <a:buFont typeface="Arial" charset="0"/>
              <a:buChar char="–"/>
              <a:defRPr/>
            </a:pPr>
            <a:r>
              <a:rPr lang="pt-BR" sz="2400" b="1" dirty="0">
                <a:effectLst>
                  <a:outerShdw blurRad="38100" dist="38100" dir="2700000" algn="tl">
                    <a:srgbClr val="C0C0C0"/>
                  </a:outerShdw>
                </a:effectLst>
              </a:rPr>
              <a:t>Sem reposição</a:t>
            </a:r>
            <a:r>
              <a:rPr lang="pt-BR" sz="2400" dirty="0"/>
              <a:t> - observações do grupo de controle são  combinadas com apenas uma observação do grupo tratado (combinação mais próxima).</a:t>
            </a:r>
          </a:p>
          <a:p>
            <a:pPr lvl="2">
              <a:buFont typeface="Arial" charset="0"/>
              <a:buChar char="•"/>
              <a:defRPr/>
            </a:pPr>
            <a:r>
              <a:rPr lang="pt-BR" sz="2000" dirty="0"/>
              <a:t>Problema – pode formar grupo comparação pequeno e, assim, as comparações podem não estar tão próximas em termos de p(x)</a:t>
            </a:r>
          </a:p>
          <a:p>
            <a:pPr lvl="1">
              <a:buFont typeface="Arial" charset="0"/>
              <a:buChar char="–"/>
              <a:defRPr/>
            </a:pPr>
            <a:r>
              <a:rPr lang="pt-BR" sz="2400" b="1" dirty="0">
                <a:effectLst>
                  <a:outerShdw blurRad="38100" dist="38100" dir="2700000" algn="tl">
                    <a:srgbClr val="C0C0C0"/>
                  </a:outerShdw>
                </a:effectLst>
              </a:rPr>
              <a:t>Com reposição</a:t>
            </a:r>
            <a:r>
              <a:rPr lang="pt-BR" sz="2400" dirty="0"/>
              <a:t> - observações do grupo de controle podem ser combinadas com mais de uma observação do grupo tratado (combinação mais próxima).</a:t>
            </a:r>
          </a:p>
          <a:p>
            <a:pPr lvl="1">
              <a:buFont typeface="Arial" charset="0"/>
              <a:buChar char="–"/>
              <a:defRPr/>
            </a:pPr>
            <a:r>
              <a:rPr lang="pt-BR" sz="2400" b="1" dirty="0">
                <a:effectLst>
                  <a:outerShdw blurRad="38100" dist="38100" dir="2700000" algn="tl">
                    <a:srgbClr val="C0C0C0"/>
                  </a:outerShdw>
                </a:effectLst>
              </a:rPr>
              <a:t>Número de casos no grupo comparação</a:t>
            </a:r>
            <a:r>
              <a:rPr lang="pt-BR" dirty="0"/>
              <a:t> </a:t>
            </a:r>
            <a:r>
              <a:rPr lang="pt-BR" sz="2400" dirty="0"/>
              <a:t>= envolve o trade-off entre viés e variância. Um caso único pode reduzir viés. Quanto maior o número de matches, menor pode ser a variância e maior pode ser o viés devido a piores combinações de PS.</a:t>
            </a:r>
            <a:endParaRPr lang="en-US" sz="2400" dirty="0"/>
          </a:p>
        </p:txBody>
      </p:sp>
    </p:spTree>
    <p:extLst>
      <p:ext uri="{BB962C8B-B14F-4D97-AF65-F5344CB8AC3E}">
        <p14:creationId xmlns:p14="http://schemas.microsoft.com/office/powerpoint/2010/main" val="2470663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2840" y="332656"/>
            <a:ext cx="8229600" cy="846138"/>
          </a:xfrm>
        </p:spPr>
        <p:txBody>
          <a:bodyPr>
            <a:normAutofit/>
          </a:bodyPr>
          <a:lstStyle/>
          <a:p>
            <a:pPr>
              <a:defRPr/>
            </a:pPr>
            <a:r>
              <a:rPr lang="pt-BR" altLang="pt-BR" sz="3600" dirty="0"/>
              <a:t> algoritmo para o </a:t>
            </a:r>
            <a:r>
              <a:rPr lang="pt-BR" altLang="pt-BR" sz="3600" dirty="0" err="1"/>
              <a:t>matching</a:t>
            </a:r>
            <a:r>
              <a:rPr lang="pt-BR" altLang="pt-BR" sz="4000" dirty="0"/>
              <a:t> </a:t>
            </a:r>
            <a:endParaRPr lang="en-US" altLang="pt-BR" sz="4000" dirty="0"/>
          </a:p>
        </p:txBody>
      </p:sp>
      <p:graphicFrame>
        <p:nvGraphicFramePr>
          <p:cNvPr id="38916" name="Object 4"/>
          <p:cNvGraphicFramePr>
            <a:graphicFrameLocks noGrp="1" noChangeAspect="1"/>
          </p:cNvGraphicFramePr>
          <p:nvPr>
            <p:ph idx="1"/>
          </p:nvPr>
        </p:nvGraphicFramePr>
        <p:xfrm>
          <a:off x="2843808" y="2708920"/>
          <a:ext cx="3362870" cy="591616"/>
        </p:xfrm>
        <a:graphic>
          <a:graphicData uri="http://schemas.openxmlformats.org/presentationml/2006/ole">
            <mc:AlternateContent xmlns:mc="http://schemas.openxmlformats.org/markup-compatibility/2006">
              <mc:Choice xmlns:v="urn:schemas-microsoft-com:vml" Requires="v">
                <p:oleObj spid="_x0000_s63490" name="Equation" r:id="rId3" imgW="1371600" imgH="241300" progId="Equation.3">
                  <p:embed/>
                </p:oleObj>
              </mc:Choice>
              <mc:Fallback>
                <p:oleObj name="Equation" r:id="rId3" imgW="1371600" imgH="241300" progId="Equation.3">
                  <p:embed/>
                  <p:pic>
                    <p:nvPicPr>
                      <p:cNvPr id="3891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708920"/>
                        <a:ext cx="3362870" cy="591616"/>
                      </a:xfrm>
                      <a:prstGeom prst="rect">
                        <a:avLst/>
                      </a:prstGeom>
                      <a:noFill/>
                      <a:ln>
                        <a:noFill/>
                      </a:ln>
                      <a:effectLst/>
                    </p:spPr>
                  </p:pic>
                </p:oleObj>
              </mc:Fallback>
            </mc:AlternateContent>
          </a:graphicData>
        </a:graphic>
      </p:graphicFrame>
      <p:sp>
        <p:nvSpPr>
          <p:cNvPr id="38915" name="Rectangle 3"/>
          <p:cNvSpPr>
            <a:spLocks noGrp="1" noChangeArrowheads="1"/>
          </p:cNvSpPr>
          <p:nvPr>
            <p:ph type="body" sz="half" idx="4294967295"/>
          </p:nvPr>
        </p:nvSpPr>
        <p:spPr>
          <a:xfrm>
            <a:off x="107504" y="1556792"/>
            <a:ext cx="8928992" cy="4968552"/>
          </a:xfrm>
        </p:spPr>
        <p:txBody>
          <a:bodyPr>
            <a:normAutofit/>
          </a:bodyPr>
          <a:lstStyle/>
          <a:p>
            <a:r>
              <a:rPr lang="pt-BR" altLang="pt-BR" sz="2400" dirty="0">
                <a:latin typeface="+mj-lt"/>
              </a:rPr>
              <a:t>Vamos denotar o grupo de comparação para cada tratado i com características x</a:t>
            </a:r>
            <a:r>
              <a:rPr lang="pt-BR" altLang="pt-BR" sz="2400" baseline="-25000" dirty="0">
                <a:latin typeface="+mj-lt"/>
              </a:rPr>
              <a:t>i</a:t>
            </a:r>
            <a:r>
              <a:rPr lang="pt-BR" altLang="pt-BR" sz="2400" dirty="0">
                <a:latin typeface="+mj-lt"/>
              </a:rPr>
              <a:t> como o conjunto:</a:t>
            </a:r>
          </a:p>
          <a:p>
            <a:endParaRPr lang="pt-BR" altLang="pt-BR" sz="2400" dirty="0">
              <a:latin typeface="+mj-lt"/>
            </a:endParaRPr>
          </a:p>
          <a:p>
            <a:pPr lvl="1"/>
            <a:endParaRPr lang="pt-BR" altLang="pt-BR" sz="2000" dirty="0">
              <a:latin typeface="+mj-lt"/>
            </a:endParaRPr>
          </a:p>
          <a:p>
            <a:pPr lvl="1"/>
            <a:endParaRPr lang="pt-BR" altLang="pt-BR" sz="2000" dirty="0">
              <a:latin typeface="+mj-lt"/>
            </a:endParaRPr>
          </a:p>
          <a:p>
            <a:pPr lvl="1"/>
            <a:r>
              <a:rPr lang="pt-BR" altLang="pt-BR" sz="2400" i="1" dirty="0">
                <a:solidFill>
                  <a:schemeClr val="tx1"/>
                </a:solidFill>
                <a:latin typeface="+mj-lt"/>
              </a:rPr>
              <a:t>C(x</a:t>
            </a:r>
            <a:r>
              <a:rPr lang="pt-BR" altLang="pt-BR" sz="2400" i="1" baseline="-25000" dirty="0">
                <a:solidFill>
                  <a:schemeClr val="tx1"/>
                </a:solidFill>
                <a:latin typeface="+mj-lt"/>
              </a:rPr>
              <a:t>i</a:t>
            </a:r>
            <a:r>
              <a:rPr lang="pt-BR" altLang="pt-BR" sz="2400" i="1" dirty="0">
                <a:solidFill>
                  <a:schemeClr val="tx1"/>
                </a:solidFill>
                <a:latin typeface="+mj-lt"/>
              </a:rPr>
              <a:t>)</a:t>
            </a:r>
            <a:r>
              <a:rPr lang="pt-BR" altLang="pt-BR" sz="2400" dirty="0">
                <a:latin typeface="+mj-lt"/>
              </a:rPr>
              <a:t> características das vizinhanças de x</a:t>
            </a:r>
          </a:p>
          <a:p>
            <a:pPr lvl="1"/>
            <a:endParaRPr lang="pt-BR" altLang="pt-BR" sz="2000" dirty="0">
              <a:latin typeface="+mj-lt"/>
            </a:endParaRPr>
          </a:p>
          <a:p>
            <a:r>
              <a:rPr lang="pt-BR" altLang="pt-BR" sz="2400" dirty="0">
                <a:latin typeface="+mj-lt"/>
              </a:rPr>
              <a:t>Seja  </a:t>
            </a:r>
            <a:r>
              <a:rPr lang="pt-BR" altLang="pt-BR" sz="2400" i="1" dirty="0" err="1">
                <a:latin typeface="+mj-lt"/>
              </a:rPr>
              <a:t>N</a:t>
            </a:r>
            <a:r>
              <a:rPr lang="pt-BR" altLang="pt-BR" sz="2400" i="1" baseline="-25000" dirty="0" err="1">
                <a:latin typeface="+mj-lt"/>
              </a:rPr>
              <a:t>c</a:t>
            </a:r>
            <a:r>
              <a:rPr lang="pt-BR" altLang="pt-BR" sz="2400" i="1" baseline="30000" dirty="0">
                <a:latin typeface="+mj-lt"/>
              </a:rPr>
              <a:t> </a:t>
            </a:r>
            <a:r>
              <a:rPr lang="en-US" altLang="pt-BR" sz="2400" i="1" dirty="0">
                <a:latin typeface="+mj-lt"/>
              </a:rPr>
              <a:t> </a:t>
            </a:r>
            <a:r>
              <a:rPr lang="en-US" altLang="pt-BR" sz="2400" dirty="0">
                <a:latin typeface="+mj-lt"/>
              </a:rPr>
              <a:t>o </a:t>
            </a:r>
            <a:r>
              <a:rPr lang="en-US" altLang="pt-BR" sz="2400" dirty="0" err="1">
                <a:latin typeface="+mj-lt"/>
              </a:rPr>
              <a:t>número</a:t>
            </a:r>
            <a:r>
              <a:rPr lang="en-US" altLang="pt-BR" sz="2400" dirty="0">
                <a:latin typeface="+mj-lt"/>
              </a:rPr>
              <a:t> de </a:t>
            </a:r>
            <a:r>
              <a:rPr lang="en-US" altLang="pt-BR" sz="2400" dirty="0" err="1">
                <a:latin typeface="+mj-lt"/>
              </a:rPr>
              <a:t>casos</a:t>
            </a:r>
            <a:r>
              <a:rPr lang="en-US" altLang="pt-BR" sz="2400" dirty="0">
                <a:latin typeface="+mj-lt"/>
              </a:rPr>
              <a:t> no </a:t>
            </a:r>
            <a:r>
              <a:rPr lang="en-US" altLang="pt-BR" sz="2400" dirty="0" err="1">
                <a:latin typeface="+mj-lt"/>
              </a:rPr>
              <a:t>grupo</a:t>
            </a:r>
            <a:r>
              <a:rPr lang="en-US" altLang="pt-BR" sz="2400" dirty="0">
                <a:latin typeface="+mj-lt"/>
              </a:rPr>
              <a:t> de </a:t>
            </a:r>
            <a:r>
              <a:rPr lang="en-US" altLang="pt-BR" sz="2400" dirty="0" err="1">
                <a:latin typeface="+mj-lt"/>
              </a:rPr>
              <a:t>comparação</a:t>
            </a:r>
            <a:r>
              <a:rPr lang="en-US" altLang="pt-BR" sz="2400" dirty="0">
                <a:latin typeface="+mj-lt"/>
              </a:rPr>
              <a:t> e </a:t>
            </a:r>
            <a:r>
              <a:rPr lang="en-US" altLang="pt-BR" sz="2400" i="1" dirty="0">
                <a:latin typeface="+mj-lt"/>
              </a:rPr>
              <a:t>w(</a:t>
            </a:r>
            <a:r>
              <a:rPr lang="en-US" altLang="pt-BR" sz="2400" i="1" dirty="0" err="1">
                <a:latin typeface="+mj-lt"/>
              </a:rPr>
              <a:t>i,j</a:t>
            </a:r>
            <a:r>
              <a:rPr lang="en-US" altLang="pt-BR" sz="2400" i="1" dirty="0">
                <a:latin typeface="+mj-lt"/>
              </a:rPr>
              <a:t>)</a:t>
            </a:r>
            <a:r>
              <a:rPr lang="en-US" altLang="pt-BR" sz="2400" dirty="0">
                <a:latin typeface="+mj-lt"/>
              </a:rPr>
              <a:t> o peso dado a </a:t>
            </a:r>
            <a:r>
              <a:rPr lang="en-US" altLang="pt-BR" sz="2400" dirty="0" err="1">
                <a:latin typeface="+mj-lt"/>
              </a:rPr>
              <a:t>cada</a:t>
            </a:r>
            <a:r>
              <a:rPr lang="en-US" altLang="pt-BR" sz="2400" dirty="0">
                <a:latin typeface="+mj-lt"/>
              </a:rPr>
              <a:t> j </a:t>
            </a:r>
            <a:r>
              <a:rPr lang="en-US" altLang="pt-BR" sz="2400" dirty="0" err="1">
                <a:latin typeface="+mj-lt"/>
              </a:rPr>
              <a:t>quando</a:t>
            </a:r>
            <a:r>
              <a:rPr lang="en-US" altLang="pt-BR" sz="2400" dirty="0">
                <a:latin typeface="+mj-lt"/>
              </a:rPr>
              <a:t> </a:t>
            </a:r>
            <a:r>
              <a:rPr lang="en-US" altLang="pt-BR" sz="2400" dirty="0" err="1">
                <a:latin typeface="+mj-lt"/>
              </a:rPr>
              <a:t>comparado</a:t>
            </a:r>
            <a:r>
              <a:rPr lang="en-US" altLang="pt-BR" sz="2400" dirty="0">
                <a:latin typeface="+mj-lt"/>
              </a:rPr>
              <a:t> </a:t>
            </a:r>
            <a:r>
              <a:rPr lang="en-US" altLang="pt-BR" sz="2400" dirty="0" err="1">
                <a:latin typeface="+mj-lt"/>
              </a:rPr>
              <a:t>ao</a:t>
            </a:r>
            <a:r>
              <a:rPr lang="en-US" altLang="pt-BR" sz="2400" dirty="0">
                <a:latin typeface="+mj-lt"/>
              </a:rPr>
              <a:t> </a:t>
            </a:r>
            <a:r>
              <a:rPr lang="en-US" altLang="pt-BR" sz="2400" dirty="0" err="1">
                <a:latin typeface="+mj-lt"/>
              </a:rPr>
              <a:t>individuo</a:t>
            </a:r>
            <a:r>
              <a:rPr lang="en-US" altLang="pt-BR" sz="2400" dirty="0">
                <a:latin typeface="+mj-lt"/>
              </a:rPr>
              <a:t> </a:t>
            </a:r>
            <a:r>
              <a:rPr lang="en-US" altLang="pt-BR" sz="2400" dirty="0" err="1">
                <a:latin typeface="+mj-lt"/>
              </a:rPr>
              <a:t>tratado</a:t>
            </a:r>
            <a:r>
              <a:rPr lang="en-US" altLang="pt-BR" sz="2400" dirty="0">
                <a:latin typeface="+mj-lt"/>
              </a:rPr>
              <a:t> </a:t>
            </a:r>
            <a:r>
              <a:rPr lang="en-US" altLang="pt-BR" sz="2400" dirty="0" err="1">
                <a:latin typeface="+mj-lt"/>
              </a:rPr>
              <a:t>i</a:t>
            </a:r>
            <a:r>
              <a:rPr lang="en-US" altLang="pt-BR" sz="2400" dirty="0">
                <a:latin typeface="+mj-lt"/>
              </a:rPr>
              <a:t>. </a:t>
            </a:r>
            <a:endParaRPr lang="pt-BR" altLang="pt-BR" sz="2400" dirty="0">
              <a:latin typeface="+mj-lt"/>
            </a:endParaRPr>
          </a:p>
          <a:p>
            <a:endParaRPr lang="pt-BR" altLang="pt-BR" sz="2400" dirty="0">
              <a:latin typeface="+mj-lt"/>
            </a:endParaRPr>
          </a:p>
          <a:p>
            <a:endParaRPr lang="pt-BR" altLang="pt-BR" sz="2400" dirty="0">
              <a:latin typeface="+mj-lt"/>
            </a:endParaRPr>
          </a:p>
          <a:p>
            <a:pPr>
              <a:buFontTx/>
              <a:buNone/>
            </a:pPr>
            <a:r>
              <a:rPr lang="pt-BR" altLang="pt-BR" sz="2400" dirty="0">
                <a:latin typeface="+mj-lt"/>
              </a:rPr>
              <a:t>.</a:t>
            </a:r>
            <a:endParaRPr lang="en-US" altLang="pt-BR" sz="2400" dirty="0">
              <a:latin typeface="+mj-lt"/>
            </a:endParaRPr>
          </a:p>
        </p:txBody>
      </p:sp>
      <p:graphicFrame>
        <p:nvGraphicFramePr>
          <p:cNvPr id="38917" name="Object 6"/>
          <p:cNvGraphicFramePr>
            <a:graphicFrameLocks noChangeAspect="1"/>
          </p:cNvGraphicFramePr>
          <p:nvPr/>
        </p:nvGraphicFramePr>
        <p:xfrm>
          <a:off x="3203848" y="5373216"/>
          <a:ext cx="1656184" cy="713558"/>
        </p:xfrm>
        <a:graphic>
          <a:graphicData uri="http://schemas.openxmlformats.org/presentationml/2006/ole">
            <mc:AlternateContent xmlns:mc="http://schemas.openxmlformats.org/markup-compatibility/2006">
              <mc:Choice xmlns:v="urn:schemas-microsoft-com:vml" Requires="v">
                <p:oleObj spid="_x0000_s63491" name="Equation" r:id="rId5" imgW="647700" imgH="279400" progId="Equation.3">
                  <p:embed/>
                </p:oleObj>
              </mc:Choice>
              <mc:Fallback>
                <p:oleObj name="Equation" r:id="rId5" imgW="647700" imgH="279400" progId="Equation.3">
                  <p:embed/>
                  <p:pic>
                    <p:nvPicPr>
                      <p:cNvPr id="3891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373216"/>
                        <a:ext cx="1656184" cy="71355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3879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46856" y="404664"/>
            <a:ext cx="8229600" cy="846138"/>
          </a:xfrm>
        </p:spPr>
        <p:txBody>
          <a:bodyPr>
            <a:normAutofit/>
          </a:bodyPr>
          <a:lstStyle/>
          <a:p>
            <a:pPr>
              <a:defRPr/>
            </a:pPr>
            <a:r>
              <a:rPr lang="pt-BR" altLang="pt-BR" sz="3600" dirty="0"/>
              <a:t>O algoritmo para o </a:t>
            </a:r>
            <a:r>
              <a:rPr lang="pt-BR" altLang="pt-BR" sz="3600" dirty="0" err="1"/>
              <a:t>matching</a:t>
            </a:r>
            <a:r>
              <a:rPr lang="pt-BR" altLang="pt-BR" sz="4000" dirty="0"/>
              <a:t> </a:t>
            </a:r>
            <a:endParaRPr lang="en-US" altLang="pt-BR" sz="4000" dirty="0"/>
          </a:p>
        </p:txBody>
      </p:sp>
      <p:sp>
        <p:nvSpPr>
          <p:cNvPr id="39939" name="Rectangle 3"/>
          <p:cNvSpPr>
            <a:spLocks noGrp="1" noChangeArrowheads="1"/>
          </p:cNvSpPr>
          <p:nvPr>
            <p:ph idx="1"/>
          </p:nvPr>
        </p:nvSpPr>
        <p:spPr>
          <a:xfrm>
            <a:off x="107504" y="1556792"/>
            <a:ext cx="8928992" cy="4680520"/>
          </a:xfrm>
        </p:spPr>
        <p:txBody>
          <a:bodyPr/>
          <a:lstStyle/>
          <a:p>
            <a:r>
              <a:rPr lang="pt-BR" altLang="pt-BR" sz="2400" dirty="0">
                <a:latin typeface="+mj-lt"/>
              </a:rPr>
              <a:t>ATT</a:t>
            </a:r>
          </a:p>
          <a:p>
            <a:endParaRPr lang="pt-BR" altLang="pt-BR" sz="2400" dirty="0">
              <a:latin typeface="+mj-lt"/>
            </a:endParaRPr>
          </a:p>
          <a:p>
            <a:endParaRPr lang="pt-BR" altLang="pt-BR" sz="2400" dirty="0">
              <a:latin typeface="+mj-lt"/>
            </a:endParaRPr>
          </a:p>
          <a:p>
            <a:endParaRPr lang="pt-BR" altLang="pt-BR" sz="2400" dirty="0">
              <a:latin typeface="+mj-lt"/>
            </a:endParaRPr>
          </a:p>
          <a:p>
            <a:r>
              <a:rPr lang="pt-BR" altLang="pt-BR" sz="2400" dirty="0">
                <a:latin typeface="+mj-lt"/>
              </a:rPr>
              <a:t>Estimadores de </a:t>
            </a:r>
            <a:r>
              <a:rPr lang="pt-BR" altLang="pt-BR" sz="2400" dirty="0" err="1">
                <a:latin typeface="+mj-lt"/>
              </a:rPr>
              <a:t>matching</a:t>
            </a:r>
            <a:r>
              <a:rPr lang="pt-BR" altLang="pt-BR" sz="2400" dirty="0">
                <a:latin typeface="+mj-lt"/>
              </a:rPr>
              <a:t> distintos são criados pela variação de </a:t>
            </a:r>
            <a:r>
              <a:rPr lang="pt-BR" altLang="pt-BR" sz="2400" i="1" dirty="0" err="1">
                <a:solidFill>
                  <a:schemeClr val="tx1"/>
                </a:solidFill>
                <a:latin typeface="+mj-lt"/>
              </a:rPr>
              <a:t>w</a:t>
            </a:r>
            <a:r>
              <a:rPr lang="pt-BR" altLang="pt-BR" sz="2400" i="1" baseline="-25000" dirty="0" err="1">
                <a:solidFill>
                  <a:schemeClr val="tx1"/>
                </a:solidFill>
                <a:latin typeface="+mj-lt"/>
              </a:rPr>
              <a:t>ij</a:t>
            </a:r>
            <a:r>
              <a:rPr lang="pt-BR" altLang="pt-BR" sz="2400" dirty="0">
                <a:latin typeface="+mj-lt"/>
              </a:rPr>
              <a:t>. Ou seja, pela definição dos vizinhos, pelo modo como se lida com o suporte comum e pelos pesos dados aos vizinhos.</a:t>
            </a:r>
          </a:p>
          <a:p>
            <a:endParaRPr lang="pt-BR" altLang="pt-BR" sz="2400" dirty="0">
              <a:latin typeface="+mj-lt"/>
            </a:endParaRPr>
          </a:p>
          <a:p>
            <a:r>
              <a:rPr lang="pt-BR" altLang="pt-BR" sz="2400" dirty="0">
                <a:latin typeface="+mj-lt"/>
              </a:rPr>
              <a:t>Vamos estudar essas possibilidades!!!</a:t>
            </a:r>
            <a:endParaRPr lang="en-US" altLang="pt-BR" sz="2400" dirty="0">
              <a:latin typeface="+mj-lt"/>
            </a:endParaRPr>
          </a:p>
        </p:txBody>
      </p:sp>
      <p:graphicFrame>
        <p:nvGraphicFramePr>
          <p:cNvPr id="39940" name="Object 8"/>
          <p:cNvGraphicFramePr>
            <a:graphicFrameLocks noChangeAspect="1"/>
          </p:cNvGraphicFramePr>
          <p:nvPr/>
        </p:nvGraphicFramePr>
        <p:xfrm>
          <a:off x="436563" y="2060575"/>
          <a:ext cx="8240712" cy="1071563"/>
        </p:xfrm>
        <a:graphic>
          <a:graphicData uri="http://schemas.openxmlformats.org/presentationml/2006/ole">
            <mc:AlternateContent xmlns:mc="http://schemas.openxmlformats.org/markup-compatibility/2006">
              <mc:Choice xmlns:v="urn:schemas-microsoft-com:vml" Requires="v">
                <p:oleObj spid="_x0000_s64514" name="Equação" r:id="rId3" imgW="3708360" imgH="482400" progId="Equation.3">
                  <p:embed/>
                </p:oleObj>
              </mc:Choice>
              <mc:Fallback>
                <p:oleObj name="Equação" r:id="rId3" imgW="3708360" imgH="482400" progId="Equation.3">
                  <p:embed/>
                  <p:pic>
                    <p:nvPicPr>
                      <p:cNvPr id="39940" name="Object 8"/>
                      <p:cNvPicPr>
                        <a:picLocks noChangeAspect="1" noChangeArrowheads="1"/>
                      </p:cNvPicPr>
                      <p:nvPr/>
                    </p:nvPicPr>
                    <p:blipFill>
                      <a:blip r:embed="rId4"/>
                      <a:srcRect/>
                      <a:stretch>
                        <a:fillRect/>
                      </a:stretch>
                    </p:blipFill>
                    <p:spPr bwMode="auto">
                      <a:xfrm>
                        <a:off x="436563" y="2060575"/>
                        <a:ext cx="8240712"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2011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74848" y="188640"/>
            <a:ext cx="8229600" cy="846138"/>
          </a:xfrm>
        </p:spPr>
        <p:txBody>
          <a:bodyPr>
            <a:normAutofit/>
          </a:bodyPr>
          <a:lstStyle/>
          <a:p>
            <a:pPr>
              <a:defRPr/>
            </a:pPr>
            <a:r>
              <a:rPr lang="pt-BR" altLang="pt-BR" sz="3600" dirty="0"/>
              <a:t>algoritmo para o </a:t>
            </a:r>
            <a:r>
              <a:rPr lang="pt-BR" altLang="pt-BR" sz="3600" dirty="0" err="1"/>
              <a:t>matching</a:t>
            </a:r>
            <a:r>
              <a:rPr lang="pt-BR" altLang="pt-BR" sz="4000" dirty="0"/>
              <a:t> </a:t>
            </a:r>
            <a:endParaRPr lang="en-US" altLang="pt-BR" sz="4000" dirty="0"/>
          </a:p>
        </p:txBody>
      </p:sp>
      <p:sp>
        <p:nvSpPr>
          <p:cNvPr id="40963" name="Rectangle 3"/>
          <p:cNvSpPr>
            <a:spLocks noGrp="1" noChangeArrowheads="1"/>
          </p:cNvSpPr>
          <p:nvPr>
            <p:ph type="body" sz="half" idx="4294967295"/>
          </p:nvPr>
        </p:nvSpPr>
        <p:spPr>
          <a:xfrm>
            <a:off x="395536" y="1340768"/>
            <a:ext cx="8640960" cy="4608512"/>
          </a:xfrm>
        </p:spPr>
        <p:txBody>
          <a:bodyPr/>
          <a:lstStyle/>
          <a:p>
            <a:r>
              <a:rPr lang="pt-BR" altLang="pt-BR" sz="2800" dirty="0" err="1">
                <a:latin typeface="+mj-lt"/>
              </a:rPr>
              <a:t>Matching</a:t>
            </a:r>
            <a:r>
              <a:rPr lang="pt-BR" altLang="pt-BR" sz="2800" dirty="0">
                <a:latin typeface="+mj-lt"/>
              </a:rPr>
              <a:t> simples: compara células com mesmo x</a:t>
            </a:r>
          </a:p>
          <a:p>
            <a:endParaRPr lang="pt-BR" altLang="pt-BR" sz="2800" dirty="0">
              <a:latin typeface="+mj-lt"/>
            </a:endParaRPr>
          </a:p>
          <a:p>
            <a:endParaRPr lang="pt-BR" altLang="pt-BR" sz="2800" dirty="0">
              <a:latin typeface="+mj-lt"/>
            </a:endParaRPr>
          </a:p>
          <a:p>
            <a:pPr marL="457200" lvl="1" indent="0">
              <a:buNone/>
            </a:pPr>
            <a:endParaRPr lang="pt-BR" altLang="pt-BR" sz="2400" dirty="0">
              <a:latin typeface="+mj-lt"/>
            </a:endParaRPr>
          </a:p>
          <a:p>
            <a:pPr lvl="1"/>
            <a:r>
              <a:rPr lang="pt-BR" altLang="pt-BR" sz="2400" dirty="0">
                <a:latin typeface="+mj-lt"/>
              </a:rPr>
              <a:t>resultados médios dos tratados e não tratados</a:t>
            </a:r>
          </a:p>
          <a:p>
            <a:pPr lvl="1"/>
            <a:r>
              <a:rPr lang="pt-BR" altLang="pt-BR" sz="2400" i="1" dirty="0" err="1">
                <a:solidFill>
                  <a:schemeClr val="tx1"/>
                </a:solidFill>
                <a:latin typeface="+mj-lt"/>
              </a:rPr>
              <a:t>w</a:t>
            </a:r>
            <a:r>
              <a:rPr lang="pt-BR" altLang="pt-BR" sz="2400" i="1" baseline="-25000" dirty="0" err="1">
                <a:solidFill>
                  <a:schemeClr val="tx1"/>
                </a:solidFill>
                <a:latin typeface="+mj-lt"/>
              </a:rPr>
              <a:t>k</a:t>
            </a:r>
            <a:r>
              <a:rPr lang="pt-BR" altLang="pt-BR" sz="2400" dirty="0">
                <a:latin typeface="+mj-lt"/>
              </a:rPr>
              <a:t> fração das observações na célula k</a:t>
            </a:r>
          </a:p>
        </p:txBody>
      </p:sp>
      <p:graphicFrame>
        <p:nvGraphicFramePr>
          <p:cNvPr id="40965" name="Object 6"/>
          <p:cNvGraphicFramePr>
            <a:graphicFrameLocks noChangeAspect="1"/>
          </p:cNvGraphicFramePr>
          <p:nvPr/>
        </p:nvGraphicFramePr>
        <p:xfrm>
          <a:off x="2393950" y="2214563"/>
          <a:ext cx="3240088" cy="838200"/>
        </p:xfrm>
        <a:graphic>
          <a:graphicData uri="http://schemas.openxmlformats.org/presentationml/2006/ole">
            <mc:AlternateContent xmlns:mc="http://schemas.openxmlformats.org/markup-compatibility/2006">
              <mc:Choice xmlns:v="urn:schemas-microsoft-com:vml" Requires="v">
                <p:oleObj spid="_x0000_s65538" name="Equação" r:id="rId3" imgW="1320480" imgH="342720" progId="Equation.3">
                  <p:embed/>
                </p:oleObj>
              </mc:Choice>
              <mc:Fallback>
                <p:oleObj name="Equação" r:id="rId3" imgW="1320480" imgH="342720" progId="Equation.3">
                  <p:embed/>
                  <p:pic>
                    <p:nvPicPr>
                      <p:cNvPr id="40965" name="Object 6"/>
                      <p:cNvPicPr>
                        <a:picLocks noChangeAspect="1" noChangeArrowheads="1"/>
                      </p:cNvPicPr>
                      <p:nvPr/>
                    </p:nvPicPr>
                    <p:blipFill>
                      <a:blip r:embed="rId4"/>
                      <a:srcRect/>
                      <a:stretch>
                        <a:fillRect/>
                      </a:stretch>
                    </p:blipFill>
                    <p:spPr bwMode="auto">
                      <a:xfrm>
                        <a:off x="2393950" y="2214563"/>
                        <a:ext cx="32400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86052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13184" y="350614"/>
            <a:ext cx="8507288" cy="846138"/>
          </a:xfrm>
        </p:spPr>
        <p:txBody>
          <a:bodyPr>
            <a:noAutofit/>
          </a:bodyPr>
          <a:lstStyle/>
          <a:p>
            <a:pPr>
              <a:defRPr/>
            </a:pPr>
            <a:r>
              <a:rPr lang="pt-BR" sz="2800" dirty="0" err="1"/>
              <a:t>Matching</a:t>
            </a:r>
            <a:r>
              <a:rPr lang="pt-BR" sz="2800" dirty="0"/>
              <a:t> vizinhos próximos (</a:t>
            </a:r>
            <a:r>
              <a:rPr lang="pt-BR" sz="2800" dirty="0" err="1"/>
              <a:t>nearest</a:t>
            </a:r>
            <a:r>
              <a:rPr lang="pt-BR" sz="2800" dirty="0"/>
              <a:t> </a:t>
            </a:r>
            <a:r>
              <a:rPr lang="pt-BR" sz="2800" dirty="0" err="1"/>
              <a:t>neighbors</a:t>
            </a:r>
            <a:r>
              <a:rPr lang="pt-BR" sz="2800" dirty="0"/>
              <a:t>): </a:t>
            </a:r>
            <a:br>
              <a:rPr lang="pt-BR" sz="3200" dirty="0"/>
            </a:br>
            <a:endParaRPr lang="en-US" altLang="pt-BR" sz="3200" dirty="0"/>
          </a:p>
        </p:txBody>
      </p:sp>
      <p:graphicFrame>
        <p:nvGraphicFramePr>
          <p:cNvPr id="41988" name="Object 18"/>
          <p:cNvGraphicFramePr>
            <a:graphicFrameLocks noGrp="1" noChangeAspect="1"/>
          </p:cNvGraphicFramePr>
          <p:nvPr>
            <p:ph idx="1"/>
          </p:nvPr>
        </p:nvGraphicFramePr>
        <p:xfrm>
          <a:off x="4772865" y="1916832"/>
          <a:ext cx="4191623" cy="504056"/>
        </p:xfrm>
        <a:graphic>
          <a:graphicData uri="http://schemas.openxmlformats.org/presentationml/2006/ole">
            <mc:AlternateContent xmlns:mc="http://schemas.openxmlformats.org/markup-compatibility/2006">
              <mc:Choice xmlns:v="urn:schemas-microsoft-com:vml" Requires="v">
                <p:oleObj spid="_x0000_s66562" name="Equation" r:id="rId3" imgW="2006600" imgH="241300" progId="Equation.3">
                  <p:embed/>
                </p:oleObj>
              </mc:Choice>
              <mc:Fallback>
                <p:oleObj name="Equation" r:id="rId3" imgW="2006600" imgH="241300" progId="Equation.3">
                  <p:embed/>
                  <p:pic>
                    <p:nvPicPr>
                      <p:cNvPr id="41988" name="Object 1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865" y="1916832"/>
                        <a:ext cx="4191623" cy="504056"/>
                      </a:xfrm>
                      <a:prstGeom prst="rect">
                        <a:avLst/>
                      </a:prstGeom>
                      <a:noFill/>
                      <a:ln>
                        <a:noFill/>
                      </a:ln>
                      <a:effectLst/>
                    </p:spPr>
                  </p:pic>
                </p:oleObj>
              </mc:Fallback>
            </mc:AlternateContent>
          </a:graphicData>
        </a:graphic>
      </p:graphicFrame>
      <p:sp>
        <p:nvSpPr>
          <p:cNvPr id="46083" name="Rectangle 3"/>
          <p:cNvSpPr>
            <a:spLocks noGrp="1" noChangeArrowheads="1"/>
          </p:cNvSpPr>
          <p:nvPr>
            <p:ph type="body" sz="half" idx="4294967295"/>
          </p:nvPr>
        </p:nvSpPr>
        <p:spPr>
          <a:xfrm>
            <a:off x="251520" y="2852936"/>
            <a:ext cx="8568952" cy="3844305"/>
          </a:xfrm>
        </p:spPr>
        <p:txBody>
          <a:bodyPr/>
          <a:lstStyle/>
          <a:p>
            <a:pPr lvl="1">
              <a:lnSpc>
                <a:spcPct val="90000"/>
              </a:lnSpc>
              <a:buFont typeface="Arial" charset="0"/>
              <a:buChar char="–"/>
              <a:defRPr/>
            </a:pPr>
            <a:r>
              <a:rPr lang="pt-BR" sz="2400" dirty="0"/>
              <a:t>Pode ser com ou sem reposição.</a:t>
            </a:r>
          </a:p>
          <a:p>
            <a:pPr lvl="1">
              <a:lnSpc>
                <a:spcPct val="90000"/>
              </a:lnSpc>
              <a:buFont typeface="Arial" charset="0"/>
              <a:buChar char="–"/>
              <a:defRPr/>
            </a:pPr>
            <a:r>
              <a:rPr lang="pt-BR" sz="2400" dirty="0"/>
              <a:t>O método com reposição é recomendado quando o tratamento e controle possuem </a:t>
            </a:r>
            <a:r>
              <a:rPr lang="pt-BR" sz="2400" dirty="0" err="1"/>
              <a:t>distrib</a:t>
            </a:r>
            <a:r>
              <a:rPr lang="pt-BR" sz="2400" dirty="0"/>
              <a:t>. do </a:t>
            </a:r>
            <a:r>
              <a:rPr lang="pt-BR" sz="2400" dirty="0" err="1"/>
              <a:t>ps</a:t>
            </a:r>
            <a:r>
              <a:rPr lang="pt-BR" sz="2400" dirty="0"/>
              <a:t> muito distintas.</a:t>
            </a:r>
          </a:p>
          <a:p>
            <a:pPr lvl="1">
              <a:lnSpc>
                <a:spcPct val="90000"/>
              </a:lnSpc>
              <a:buFont typeface="Arial" charset="0"/>
              <a:buChar char="–"/>
              <a:defRPr/>
            </a:pPr>
            <a:r>
              <a:rPr lang="pt-BR" sz="2400" dirty="0"/>
              <a:t>O método sem reposição depende da ordem que as observações são combinadas. Tem que ter ordem aleatória.</a:t>
            </a:r>
          </a:p>
          <a:p>
            <a:pPr lvl="1">
              <a:lnSpc>
                <a:spcPct val="90000"/>
              </a:lnSpc>
              <a:buFont typeface="Arial" charset="0"/>
              <a:buChar char="–"/>
              <a:defRPr/>
            </a:pPr>
            <a:r>
              <a:rPr lang="pt-BR" sz="2400" dirty="0"/>
              <a:t>Pode haver mais de um vizinho para cada tratado. </a:t>
            </a:r>
            <a:r>
              <a:rPr lang="pt-BR" sz="2400" dirty="0" err="1"/>
              <a:t>Trade-off</a:t>
            </a:r>
            <a:r>
              <a:rPr lang="pt-BR" sz="2400" dirty="0"/>
              <a:t> entre viés e variância. Tem que decidir quantos vizinhos e qual o peso para cada vizinho.</a:t>
            </a:r>
          </a:p>
        </p:txBody>
      </p:sp>
      <p:graphicFrame>
        <p:nvGraphicFramePr>
          <p:cNvPr id="41989" name="Object 7"/>
          <p:cNvGraphicFramePr>
            <a:graphicFrameLocks noChangeAspect="1"/>
          </p:cNvGraphicFramePr>
          <p:nvPr/>
        </p:nvGraphicFramePr>
        <p:xfrm>
          <a:off x="327751" y="1844824"/>
          <a:ext cx="3915064" cy="576064"/>
        </p:xfrm>
        <a:graphic>
          <a:graphicData uri="http://schemas.openxmlformats.org/presentationml/2006/ole">
            <mc:AlternateContent xmlns:mc="http://schemas.openxmlformats.org/markup-compatibility/2006">
              <mc:Choice xmlns:v="urn:schemas-microsoft-com:vml" Requires="v">
                <p:oleObj spid="_x0000_s66563" name="Equação" r:id="rId5" imgW="1638300" imgH="241300" progId="Equation.3">
                  <p:embed/>
                </p:oleObj>
              </mc:Choice>
              <mc:Fallback>
                <p:oleObj name="Equação" r:id="rId5" imgW="1638300" imgH="241300" progId="Equation.3">
                  <p:embed/>
                  <p:pic>
                    <p:nvPicPr>
                      <p:cNvPr id="4198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751" y="1844824"/>
                        <a:ext cx="3915064" cy="576064"/>
                      </a:xfrm>
                      <a:prstGeom prst="rect">
                        <a:avLst/>
                      </a:prstGeom>
                      <a:noFill/>
                      <a:ln>
                        <a:noFill/>
                      </a:ln>
                      <a:effectLst/>
                    </p:spPr>
                  </p:pic>
                </p:oleObj>
              </mc:Fallback>
            </mc:AlternateContent>
          </a:graphicData>
        </a:graphic>
      </p:graphicFrame>
      <p:sp>
        <p:nvSpPr>
          <p:cNvPr id="2" name="CaixaDeTexto 1"/>
          <p:cNvSpPr txBox="1"/>
          <p:nvPr/>
        </p:nvSpPr>
        <p:spPr>
          <a:xfrm>
            <a:off x="323528" y="1196752"/>
            <a:ext cx="8352928" cy="461665"/>
          </a:xfrm>
          <a:prstGeom prst="rect">
            <a:avLst/>
          </a:prstGeom>
          <a:noFill/>
        </p:spPr>
        <p:txBody>
          <a:bodyPr wrap="square" rtlCol="0">
            <a:spAutoFit/>
          </a:bodyPr>
          <a:lstStyle/>
          <a:p>
            <a:r>
              <a:rPr lang="pt-BR" sz="2400" dirty="0"/>
              <a:t>Escolhe para cada tratado i, o conjunto:</a:t>
            </a:r>
          </a:p>
        </p:txBody>
      </p:sp>
      <p:sp>
        <p:nvSpPr>
          <p:cNvPr id="3" name="CaixaDeTexto 2"/>
          <p:cNvSpPr txBox="1"/>
          <p:nvPr/>
        </p:nvSpPr>
        <p:spPr>
          <a:xfrm>
            <a:off x="4283968" y="1988840"/>
            <a:ext cx="648072" cy="369332"/>
          </a:xfrm>
          <a:prstGeom prst="rect">
            <a:avLst/>
          </a:prstGeom>
          <a:noFill/>
        </p:spPr>
        <p:txBody>
          <a:bodyPr wrap="square" rtlCol="0">
            <a:spAutoFit/>
          </a:bodyPr>
          <a:lstStyle/>
          <a:p>
            <a:r>
              <a:rPr lang="pt-BR" dirty="0"/>
              <a:t>ou</a:t>
            </a:r>
          </a:p>
        </p:txBody>
      </p:sp>
    </p:spTree>
    <p:extLst>
      <p:ext uri="{BB962C8B-B14F-4D97-AF65-F5344CB8AC3E}">
        <p14:creationId xmlns:p14="http://schemas.microsoft.com/office/powerpoint/2010/main" val="795709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404664"/>
            <a:ext cx="8229600" cy="556667"/>
          </a:xfrm>
        </p:spPr>
        <p:txBody>
          <a:bodyPr>
            <a:normAutofit/>
          </a:bodyPr>
          <a:lstStyle/>
          <a:p>
            <a:pPr>
              <a:defRPr/>
            </a:pPr>
            <a:r>
              <a:rPr lang="pt-BR" sz="2800" dirty="0" err="1"/>
              <a:t>Matching</a:t>
            </a:r>
            <a:r>
              <a:rPr lang="pt-BR" sz="2800" dirty="0"/>
              <a:t> radial</a:t>
            </a:r>
            <a:endParaRPr lang="en-US" altLang="pt-BR" sz="2800" dirty="0"/>
          </a:p>
        </p:txBody>
      </p:sp>
      <p:graphicFrame>
        <p:nvGraphicFramePr>
          <p:cNvPr id="43012" name="Object 7"/>
          <p:cNvGraphicFramePr>
            <a:graphicFrameLocks noGrp="1" noChangeAspect="1"/>
          </p:cNvGraphicFramePr>
          <p:nvPr>
            <p:ph idx="1"/>
          </p:nvPr>
        </p:nvGraphicFramePr>
        <p:xfrm>
          <a:off x="1043608" y="5877272"/>
          <a:ext cx="4365959" cy="576064"/>
        </p:xfrm>
        <a:graphic>
          <a:graphicData uri="http://schemas.openxmlformats.org/presentationml/2006/ole">
            <mc:AlternateContent xmlns:mc="http://schemas.openxmlformats.org/markup-compatibility/2006">
              <mc:Choice xmlns:v="urn:schemas-microsoft-com:vml" Requires="v">
                <p:oleObj spid="_x0000_s67586" name="Equation" r:id="rId3" imgW="1828800" imgH="241300" progId="Equation.3">
                  <p:embed/>
                </p:oleObj>
              </mc:Choice>
              <mc:Fallback>
                <p:oleObj name="Equation" r:id="rId3" imgW="1828800" imgH="241300" progId="Equation.3">
                  <p:embed/>
                  <p:pic>
                    <p:nvPicPr>
                      <p:cNvPr id="43012"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877272"/>
                        <a:ext cx="4365959" cy="576064"/>
                      </a:xfrm>
                      <a:prstGeom prst="rect">
                        <a:avLst/>
                      </a:prstGeom>
                      <a:noFill/>
                      <a:ln>
                        <a:noFill/>
                      </a:ln>
                      <a:effectLst/>
                    </p:spPr>
                  </p:pic>
                </p:oleObj>
              </mc:Fallback>
            </mc:AlternateContent>
          </a:graphicData>
        </a:graphic>
      </p:graphicFrame>
      <p:sp>
        <p:nvSpPr>
          <p:cNvPr id="64515" name="Rectangle 3"/>
          <p:cNvSpPr>
            <a:spLocks noGrp="1" noChangeArrowheads="1"/>
          </p:cNvSpPr>
          <p:nvPr>
            <p:ph type="body" sz="half" idx="4294967295"/>
          </p:nvPr>
        </p:nvSpPr>
        <p:spPr>
          <a:xfrm>
            <a:off x="107504" y="1268760"/>
            <a:ext cx="8748464" cy="5257800"/>
          </a:xfrm>
        </p:spPr>
        <p:txBody>
          <a:bodyPr/>
          <a:lstStyle/>
          <a:p>
            <a:pPr lvl="1">
              <a:buFont typeface="Arial" charset="0"/>
              <a:buChar char="–"/>
              <a:defRPr/>
            </a:pPr>
            <a:r>
              <a:rPr lang="pt-BR" sz="2400" dirty="0"/>
              <a:t>O </a:t>
            </a:r>
            <a:r>
              <a:rPr lang="pt-BR" sz="2400" dirty="0" err="1"/>
              <a:t>matching</a:t>
            </a:r>
            <a:r>
              <a:rPr lang="pt-BR" sz="2400" dirty="0"/>
              <a:t> por vizinhos próximos pode sofrer combinações ruins pelo fato do vizinho mais próximo estar bastante afastado</a:t>
            </a:r>
          </a:p>
          <a:p>
            <a:pPr lvl="1">
              <a:buFont typeface="Arial" charset="0"/>
              <a:buChar char="–"/>
              <a:defRPr/>
            </a:pPr>
            <a:r>
              <a:rPr lang="pt-BR" sz="2400" dirty="0"/>
              <a:t>No </a:t>
            </a:r>
            <a:r>
              <a:rPr lang="pt-BR" sz="2400" dirty="0" err="1"/>
              <a:t>matching</a:t>
            </a:r>
            <a:r>
              <a:rPr lang="pt-BR" sz="2400" dirty="0"/>
              <a:t> radial todo caso controle que estiver dentro de </a:t>
            </a:r>
            <a:r>
              <a:rPr lang="pt-BR" sz="2400" i="1" dirty="0">
                <a:solidFill>
                  <a:schemeClr val="tx1"/>
                </a:solidFill>
              </a:rPr>
              <a:t>r</a:t>
            </a:r>
            <a:r>
              <a:rPr lang="pt-BR" sz="2400" dirty="0"/>
              <a:t> será combinado. Nível de tolerância para a distância do </a:t>
            </a:r>
            <a:r>
              <a:rPr lang="pt-BR" sz="2400" dirty="0" err="1"/>
              <a:t>ps</a:t>
            </a:r>
            <a:r>
              <a:rPr lang="pt-BR" sz="2400" dirty="0"/>
              <a:t> (</a:t>
            </a:r>
            <a:r>
              <a:rPr lang="pt-BR" sz="2400" dirty="0" err="1"/>
              <a:t>caliper</a:t>
            </a:r>
            <a:r>
              <a:rPr lang="pt-BR" sz="2400" dirty="0"/>
              <a:t>).</a:t>
            </a:r>
          </a:p>
          <a:p>
            <a:pPr lvl="1">
              <a:buFont typeface="Arial" charset="0"/>
              <a:buChar char="–"/>
              <a:defRPr/>
            </a:pPr>
            <a:r>
              <a:rPr lang="pt-BR" sz="2400" dirty="0"/>
              <a:t>Funciona na mesma direção que a reposição.</a:t>
            </a:r>
          </a:p>
          <a:p>
            <a:pPr lvl="1">
              <a:buFont typeface="Arial" charset="0"/>
              <a:buChar char="–"/>
              <a:defRPr/>
            </a:pPr>
            <a:r>
              <a:rPr lang="pt-BR" sz="2400" dirty="0"/>
              <a:t>Uma dificuldade é saber qual o nível de tolerância é razoável.</a:t>
            </a:r>
          </a:p>
          <a:p>
            <a:pPr lvl="1">
              <a:buFont typeface="Arial" charset="0"/>
              <a:buChar char="–"/>
              <a:defRPr/>
            </a:pPr>
            <a:r>
              <a:rPr lang="pt-BR" sz="2400" dirty="0" err="1"/>
              <a:t>Matching</a:t>
            </a:r>
            <a:r>
              <a:rPr lang="pt-BR" sz="2400" dirty="0"/>
              <a:t> radial é uma variante do </a:t>
            </a:r>
            <a:r>
              <a:rPr lang="pt-BR" sz="2400" dirty="0" err="1"/>
              <a:t>Matching</a:t>
            </a:r>
            <a:r>
              <a:rPr lang="pt-BR" sz="2400" dirty="0"/>
              <a:t> por </a:t>
            </a:r>
            <a:r>
              <a:rPr lang="pt-BR" sz="2400" dirty="0" err="1"/>
              <a:t>caliper</a:t>
            </a:r>
            <a:r>
              <a:rPr lang="pt-BR" sz="2400" dirty="0"/>
              <a:t>. A idéia básica do radial é não somente utilizar o vizinho próximo através de cada </a:t>
            </a:r>
            <a:r>
              <a:rPr lang="pt-BR" sz="2400" dirty="0" err="1"/>
              <a:t>caliper</a:t>
            </a:r>
            <a:r>
              <a:rPr lang="pt-BR" sz="2400" dirty="0"/>
              <a:t>, mas todos os indivíduos de comparação dentro do raio r.                                   </a:t>
            </a:r>
          </a:p>
        </p:txBody>
      </p:sp>
    </p:spTree>
    <p:extLst>
      <p:ext uri="{BB962C8B-B14F-4D97-AF65-F5344CB8AC3E}">
        <p14:creationId xmlns:p14="http://schemas.microsoft.com/office/powerpoint/2010/main" val="131738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8864" y="332656"/>
            <a:ext cx="8229600" cy="1143000"/>
          </a:xfrm>
        </p:spPr>
        <p:txBody>
          <a:bodyPr/>
          <a:lstStyle/>
          <a:p>
            <a:pPr>
              <a:defRPr/>
            </a:pPr>
            <a:r>
              <a:rPr lang="pt-BR" altLang="pt-BR" sz="3000" dirty="0"/>
              <a:t>1.Hipótese da Independência Condicional (CIA)</a:t>
            </a:r>
            <a:endParaRPr lang="en-US" altLang="pt-BR" sz="3000" dirty="0"/>
          </a:p>
        </p:txBody>
      </p:sp>
      <p:sp>
        <p:nvSpPr>
          <p:cNvPr id="3" name="Espaço Reservado para Conteúdo 2"/>
          <p:cNvSpPr>
            <a:spLocks noGrp="1"/>
          </p:cNvSpPr>
          <p:nvPr>
            <p:ph idx="1"/>
          </p:nvPr>
        </p:nvSpPr>
        <p:spPr/>
        <p:txBody>
          <a:bodyPr>
            <a:normAutofit/>
          </a:bodyPr>
          <a:lstStyle/>
          <a:p>
            <a:pPr>
              <a:defRPr/>
            </a:pPr>
            <a:r>
              <a:rPr lang="pt-BR" dirty="0"/>
              <a:t>Condicional em X, a atribuição dos indivíduos ao tratamento é independente dos produtos potenciais.</a:t>
            </a:r>
          </a:p>
          <a:p>
            <a:pPr>
              <a:defRPr/>
            </a:pPr>
            <a:r>
              <a:rPr lang="pt-BR" dirty="0"/>
              <a:t>(Y</a:t>
            </a:r>
            <a:r>
              <a:rPr lang="pt-BR" baseline="30000" dirty="0"/>
              <a:t>0</a:t>
            </a:r>
            <a:r>
              <a:rPr lang="pt-BR" dirty="0"/>
              <a:t>, Y</a:t>
            </a:r>
            <a:r>
              <a:rPr lang="pt-BR" baseline="30000" dirty="0"/>
              <a:t>1</a:t>
            </a:r>
            <a:r>
              <a:rPr lang="pt-BR" dirty="0"/>
              <a:t>) </a:t>
            </a:r>
            <a:r>
              <a:rPr lang="pt-BR" dirty="0">
                <a:sym typeface="Symbol"/>
              </a:rPr>
              <a:t> D | X</a:t>
            </a:r>
            <a:endParaRPr lang="pt-BR" dirty="0"/>
          </a:p>
          <a:p>
            <a:pPr>
              <a:defRPr/>
            </a:pPr>
            <a:endParaRPr lang="pt-BR" b="1" u="sng" dirty="0">
              <a:effectLst>
                <a:outerShdw blurRad="38100" dist="38100" dir="2700000" algn="tl">
                  <a:srgbClr val="C0C0C0"/>
                </a:outerShdw>
              </a:effectLst>
            </a:endParaRPr>
          </a:p>
          <a:p>
            <a:pPr>
              <a:defRPr/>
            </a:pPr>
            <a:r>
              <a:rPr lang="pt-BR" b="1" u="sng" dirty="0">
                <a:effectLst>
                  <a:outerShdw blurRad="38100" dist="38100" dir="2700000" algn="tl">
                    <a:srgbClr val="C0C0C0"/>
                  </a:outerShdw>
                </a:effectLst>
              </a:rPr>
              <a:t>Interpretação</a:t>
            </a:r>
            <a:r>
              <a:rPr lang="pt-BR" dirty="0"/>
              <a:t>: Uma vez que controlamos por X, a seleção ou atribuição do tratamento é dita ser aleatória.</a:t>
            </a:r>
          </a:p>
          <a:p>
            <a:pPr>
              <a:defRPr/>
            </a:pPr>
            <a:endParaRPr lang="pt-BR" dirty="0"/>
          </a:p>
        </p:txBody>
      </p:sp>
    </p:spTree>
    <p:extLst>
      <p:ext uri="{BB962C8B-B14F-4D97-AF65-F5344CB8AC3E}">
        <p14:creationId xmlns:p14="http://schemas.microsoft.com/office/powerpoint/2010/main" val="1495763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04664"/>
            <a:ext cx="8229600" cy="922114"/>
          </a:xfrm>
        </p:spPr>
        <p:txBody>
          <a:bodyPr>
            <a:normAutofit/>
          </a:bodyPr>
          <a:lstStyle/>
          <a:p>
            <a:pPr>
              <a:defRPr/>
            </a:pPr>
            <a:r>
              <a:rPr lang="pt-BR" sz="3100" dirty="0" err="1"/>
              <a:t>Matching</a:t>
            </a:r>
            <a:r>
              <a:rPr lang="pt-BR" sz="3100" dirty="0"/>
              <a:t> por estratificação</a:t>
            </a:r>
            <a:endParaRPr lang="en-US" altLang="pt-BR" sz="4000" dirty="0"/>
          </a:p>
        </p:txBody>
      </p:sp>
      <p:graphicFrame>
        <p:nvGraphicFramePr>
          <p:cNvPr id="44036" name="Object 10"/>
          <p:cNvGraphicFramePr>
            <a:graphicFrameLocks noGrp="1" noChangeAspect="1"/>
          </p:cNvGraphicFramePr>
          <p:nvPr>
            <p:ph idx="1"/>
          </p:nvPr>
        </p:nvGraphicFramePr>
        <p:xfrm>
          <a:off x="611560" y="4869160"/>
          <a:ext cx="5495905" cy="1080120"/>
        </p:xfrm>
        <a:graphic>
          <a:graphicData uri="http://schemas.openxmlformats.org/presentationml/2006/ole">
            <mc:AlternateContent xmlns:mc="http://schemas.openxmlformats.org/markup-compatibility/2006">
              <mc:Choice xmlns:v="urn:schemas-microsoft-com:vml" Requires="v">
                <p:oleObj spid="_x0000_s68610" name="Equação" r:id="rId3" imgW="2197100" imgH="431800" progId="Equation.3">
                  <p:embed/>
                </p:oleObj>
              </mc:Choice>
              <mc:Fallback>
                <p:oleObj name="Equação" r:id="rId3" imgW="2197100" imgH="431800" progId="Equation.3">
                  <p:embed/>
                  <p:pic>
                    <p:nvPicPr>
                      <p:cNvPr id="44036"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69160"/>
                        <a:ext cx="5495905" cy="1080120"/>
                      </a:xfrm>
                      <a:prstGeom prst="rect">
                        <a:avLst/>
                      </a:prstGeom>
                      <a:noFill/>
                      <a:ln>
                        <a:noFill/>
                      </a:ln>
                      <a:effectLst/>
                    </p:spPr>
                  </p:pic>
                </p:oleObj>
              </mc:Fallback>
            </mc:AlternateContent>
          </a:graphicData>
        </a:graphic>
      </p:graphicFrame>
      <p:sp>
        <p:nvSpPr>
          <p:cNvPr id="52233" name="Rectangle 9"/>
          <p:cNvSpPr>
            <a:spLocks noGrp="1" noChangeArrowheads="1"/>
          </p:cNvSpPr>
          <p:nvPr>
            <p:ph type="body" sz="half" idx="4294967295"/>
          </p:nvPr>
        </p:nvSpPr>
        <p:spPr>
          <a:xfrm>
            <a:off x="251520" y="1423317"/>
            <a:ext cx="8784976" cy="4525963"/>
          </a:xfrm>
        </p:spPr>
        <p:txBody>
          <a:bodyPr>
            <a:normAutofit/>
          </a:bodyPr>
          <a:lstStyle/>
          <a:p>
            <a:pPr>
              <a:buFont typeface="Arial" charset="0"/>
              <a:buChar char="–"/>
              <a:defRPr/>
            </a:pPr>
            <a:r>
              <a:rPr lang="pt-BR" sz="2800" dirty="0"/>
              <a:t>Dividir o </a:t>
            </a:r>
            <a:r>
              <a:rPr lang="pt-BR" sz="2800" dirty="0" err="1"/>
              <a:t>ps</a:t>
            </a:r>
            <a:r>
              <a:rPr lang="pt-BR" sz="2800" dirty="0"/>
              <a:t> em intervalos, de tal forma que para cada intervalo as unidades tratadas e não tratadas, possuam na média o mesmo ps.</a:t>
            </a:r>
          </a:p>
          <a:p>
            <a:pPr>
              <a:buFont typeface="Arial" charset="0"/>
              <a:buChar char="–"/>
              <a:defRPr/>
            </a:pPr>
            <a:r>
              <a:rPr lang="pt-BR" sz="2800" dirty="0"/>
              <a:t>ATET é a média ponderada das diferenças entre o produto médio do grupo dos tratados e dos não tratados</a:t>
            </a:r>
          </a:p>
          <a:p>
            <a:pPr>
              <a:buFont typeface="Arial" charset="0"/>
              <a:buChar char="–"/>
              <a:defRPr/>
            </a:pPr>
            <a:r>
              <a:rPr lang="pt-BR" sz="2800" dirty="0"/>
              <a:t>Sendo b os blocos definidos sobre os intervalos do ps. Então, o efeito do tratamento no b-</a:t>
            </a:r>
            <a:r>
              <a:rPr lang="pt-BR" sz="2800" dirty="0" err="1"/>
              <a:t>ésimo</a:t>
            </a:r>
            <a:r>
              <a:rPr lang="pt-BR" sz="2800" dirty="0"/>
              <a:t> bloco será: </a:t>
            </a:r>
            <a:endParaRPr lang="en-US" sz="2800" dirty="0"/>
          </a:p>
        </p:txBody>
      </p:sp>
    </p:spTree>
    <p:extLst>
      <p:ext uri="{BB962C8B-B14F-4D97-AF65-F5344CB8AC3E}">
        <p14:creationId xmlns:p14="http://schemas.microsoft.com/office/powerpoint/2010/main" val="609752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0832" y="476672"/>
            <a:ext cx="8229600" cy="846138"/>
          </a:xfrm>
        </p:spPr>
        <p:txBody>
          <a:bodyPr>
            <a:normAutofit fontScale="90000"/>
          </a:bodyPr>
          <a:lstStyle/>
          <a:p>
            <a:pPr>
              <a:defRPr/>
            </a:pPr>
            <a:r>
              <a:rPr lang="pt-BR" sz="3600" dirty="0" err="1"/>
              <a:t>Matching</a:t>
            </a:r>
            <a:r>
              <a:rPr lang="pt-BR" sz="3600" dirty="0"/>
              <a:t> por estratificação</a:t>
            </a:r>
            <a:br>
              <a:rPr lang="pt-BR" sz="3600" dirty="0"/>
            </a:br>
            <a:endParaRPr lang="en-US" altLang="pt-BR" sz="4000" dirty="0"/>
          </a:p>
        </p:txBody>
      </p:sp>
      <p:graphicFrame>
        <p:nvGraphicFramePr>
          <p:cNvPr id="45060" name="Object 4"/>
          <p:cNvGraphicFramePr>
            <a:graphicFrameLocks noGrp="1" noChangeAspect="1"/>
          </p:cNvGraphicFramePr>
          <p:nvPr>
            <p:ph idx="1"/>
          </p:nvPr>
        </p:nvGraphicFramePr>
        <p:xfrm>
          <a:off x="2077436" y="2132856"/>
          <a:ext cx="4023447" cy="1512168"/>
        </p:xfrm>
        <a:graphic>
          <a:graphicData uri="http://schemas.openxmlformats.org/presentationml/2006/ole">
            <mc:AlternateContent xmlns:mc="http://schemas.openxmlformats.org/markup-compatibility/2006">
              <mc:Choice xmlns:v="urn:schemas-microsoft-com:vml" Requires="v">
                <p:oleObj spid="_x0000_s69634" name="Equation" r:id="rId3" imgW="1892300" imgH="711200" progId="Equation.3">
                  <p:embed/>
                </p:oleObj>
              </mc:Choice>
              <mc:Fallback>
                <p:oleObj name="Equation" r:id="rId3" imgW="1892300" imgH="711200" progId="Equation.3">
                  <p:embed/>
                  <p:pic>
                    <p:nvPicPr>
                      <p:cNvPr id="4506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436" y="2132856"/>
                        <a:ext cx="4023447" cy="1512168"/>
                      </a:xfrm>
                      <a:prstGeom prst="rect">
                        <a:avLst/>
                      </a:prstGeom>
                      <a:noFill/>
                      <a:ln>
                        <a:noFill/>
                      </a:ln>
                      <a:effectLst/>
                    </p:spPr>
                  </p:pic>
                </p:oleObj>
              </mc:Fallback>
            </mc:AlternateContent>
          </a:graphicData>
        </a:graphic>
      </p:graphicFrame>
      <p:sp>
        <p:nvSpPr>
          <p:cNvPr id="53251" name="Rectangle 3"/>
          <p:cNvSpPr>
            <a:spLocks noGrp="1" noChangeArrowheads="1"/>
          </p:cNvSpPr>
          <p:nvPr>
            <p:ph type="body" sz="half" idx="4294967295"/>
          </p:nvPr>
        </p:nvSpPr>
        <p:spPr>
          <a:xfrm>
            <a:off x="251520" y="1484784"/>
            <a:ext cx="8717841" cy="5040560"/>
          </a:xfrm>
        </p:spPr>
        <p:txBody>
          <a:bodyPr>
            <a:normAutofit/>
          </a:bodyPr>
          <a:lstStyle/>
          <a:p>
            <a:pPr>
              <a:buFont typeface="Arial" charset="0"/>
              <a:buChar char="–"/>
              <a:defRPr/>
            </a:pPr>
            <a:r>
              <a:rPr lang="pt-BR" sz="2600" dirty="0"/>
              <a:t>Então o efeito do tratamento será:</a:t>
            </a:r>
          </a:p>
          <a:p>
            <a:pPr lvl="1">
              <a:buFont typeface="Arial" charset="0"/>
              <a:buChar char="–"/>
              <a:defRPr/>
            </a:pPr>
            <a:endParaRPr lang="pt-BR" sz="2400" dirty="0"/>
          </a:p>
          <a:p>
            <a:pPr lvl="1">
              <a:buFont typeface="Arial" charset="0"/>
              <a:buChar char="–"/>
              <a:defRPr/>
            </a:pPr>
            <a:endParaRPr lang="pt-BR" sz="2400" dirty="0"/>
          </a:p>
          <a:p>
            <a:pPr lvl="1">
              <a:buFont typeface="Arial" charset="0"/>
              <a:buChar char="–"/>
              <a:defRPr/>
            </a:pPr>
            <a:endParaRPr lang="pt-BR" sz="2400" dirty="0"/>
          </a:p>
          <a:p>
            <a:pPr>
              <a:buFont typeface="Arial" charset="0"/>
              <a:buChar char="–"/>
              <a:defRPr/>
            </a:pPr>
            <a:endParaRPr lang="pt-BR" sz="2400" dirty="0"/>
          </a:p>
          <a:p>
            <a:pPr>
              <a:buFont typeface="Arial" charset="0"/>
              <a:buChar char="–"/>
              <a:defRPr/>
            </a:pPr>
            <a:r>
              <a:rPr lang="pt-BR" sz="2400" dirty="0"/>
              <a:t>Uma questão é quantos estratos devem existir.</a:t>
            </a:r>
          </a:p>
          <a:p>
            <a:pPr lvl="1">
              <a:buFont typeface="Arial" charset="0"/>
              <a:buChar char="•"/>
              <a:defRPr/>
            </a:pPr>
            <a:r>
              <a:rPr lang="pt-BR" sz="2400" dirty="0"/>
              <a:t>Alguns autores julgam que 5 estratos são suficientes.</a:t>
            </a:r>
          </a:p>
          <a:p>
            <a:pPr lvl="1">
              <a:buFont typeface="Arial" charset="0"/>
              <a:buChar char="•"/>
              <a:defRPr/>
            </a:pPr>
            <a:r>
              <a:rPr lang="pt-BR" sz="2400" dirty="0"/>
              <a:t>Passos: i) cheque se com esse estrato o </a:t>
            </a:r>
            <a:r>
              <a:rPr lang="pt-BR" sz="2400" dirty="0" err="1"/>
              <a:t>ps</a:t>
            </a:r>
            <a:r>
              <a:rPr lang="pt-BR" sz="2400" dirty="0"/>
              <a:t> está balanceado entre tratamento e controle; ii) se não o estrato deve ser dividido; ii) se o </a:t>
            </a:r>
            <a:r>
              <a:rPr lang="pt-BR" sz="2400" dirty="0" err="1"/>
              <a:t>ps</a:t>
            </a:r>
            <a:r>
              <a:rPr lang="pt-BR" sz="2400" dirty="0"/>
              <a:t> estiver balanceado, mas as covariadas não, então a definição do </a:t>
            </a:r>
            <a:r>
              <a:rPr lang="pt-BR" sz="2400" dirty="0" err="1"/>
              <a:t>ps</a:t>
            </a:r>
            <a:r>
              <a:rPr lang="pt-BR" sz="2400" dirty="0"/>
              <a:t> não está adequada, devendo alterar o vetor x (interações e ordens &gt;1).</a:t>
            </a:r>
          </a:p>
        </p:txBody>
      </p:sp>
    </p:spTree>
    <p:extLst>
      <p:ext uri="{BB962C8B-B14F-4D97-AF65-F5344CB8AC3E}">
        <p14:creationId xmlns:p14="http://schemas.microsoft.com/office/powerpoint/2010/main" val="2960272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536" y="404664"/>
            <a:ext cx="8229600" cy="846138"/>
          </a:xfrm>
        </p:spPr>
        <p:txBody>
          <a:bodyPr>
            <a:normAutofit/>
          </a:bodyPr>
          <a:lstStyle/>
          <a:p>
            <a:pPr>
              <a:defRPr/>
            </a:pPr>
            <a:r>
              <a:rPr lang="pt-BR" sz="3600" dirty="0" err="1"/>
              <a:t>Matching</a:t>
            </a:r>
            <a:r>
              <a:rPr lang="pt-BR" sz="3600" dirty="0"/>
              <a:t> por </a:t>
            </a:r>
            <a:r>
              <a:rPr lang="pt-BR" sz="3600" dirty="0" err="1"/>
              <a:t>kernel</a:t>
            </a:r>
            <a:endParaRPr lang="en-US" altLang="pt-BR" dirty="0"/>
          </a:p>
        </p:txBody>
      </p:sp>
      <p:graphicFrame>
        <p:nvGraphicFramePr>
          <p:cNvPr id="46084" name="Object 4"/>
          <p:cNvGraphicFramePr>
            <a:graphicFrameLocks noGrp="1" noChangeAspect="1"/>
          </p:cNvGraphicFramePr>
          <p:nvPr>
            <p:ph idx="1"/>
          </p:nvPr>
        </p:nvGraphicFramePr>
        <p:xfrm>
          <a:off x="2627784" y="1556792"/>
          <a:ext cx="2922471" cy="1152128"/>
        </p:xfrm>
        <a:graphic>
          <a:graphicData uri="http://schemas.openxmlformats.org/presentationml/2006/ole">
            <mc:AlternateContent xmlns:mc="http://schemas.openxmlformats.org/markup-compatibility/2006">
              <mc:Choice xmlns:v="urn:schemas-microsoft-com:vml" Requires="v">
                <p:oleObj spid="_x0000_s70658" name="Equation" r:id="rId3" imgW="1320227" imgH="520474" progId="Equation.3">
                  <p:embed/>
                </p:oleObj>
              </mc:Choice>
              <mc:Fallback>
                <p:oleObj name="Equation" r:id="rId3" imgW="1320227" imgH="520474" progId="Equation.3">
                  <p:embed/>
                  <p:pic>
                    <p:nvPicPr>
                      <p:cNvPr id="4608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556792"/>
                        <a:ext cx="2922471" cy="1152128"/>
                      </a:xfrm>
                      <a:prstGeom prst="rect">
                        <a:avLst/>
                      </a:prstGeom>
                      <a:noFill/>
                      <a:ln>
                        <a:noFill/>
                      </a:ln>
                      <a:effectLst/>
                    </p:spPr>
                  </p:pic>
                </p:oleObj>
              </mc:Fallback>
            </mc:AlternateContent>
          </a:graphicData>
        </a:graphic>
      </p:graphicFrame>
      <p:sp>
        <p:nvSpPr>
          <p:cNvPr id="63491" name="Rectangle 3"/>
          <p:cNvSpPr>
            <a:spLocks noGrp="1" noChangeArrowheads="1"/>
          </p:cNvSpPr>
          <p:nvPr>
            <p:ph type="body" sz="half" idx="4294967295"/>
          </p:nvPr>
        </p:nvSpPr>
        <p:spPr>
          <a:xfrm>
            <a:off x="214759" y="2824608"/>
            <a:ext cx="8533705" cy="3844752"/>
          </a:xfrm>
        </p:spPr>
        <p:txBody>
          <a:bodyPr>
            <a:normAutofit/>
          </a:bodyPr>
          <a:lstStyle/>
          <a:p>
            <a:pPr lvl="1">
              <a:lnSpc>
                <a:spcPct val="90000"/>
              </a:lnSpc>
              <a:buFont typeface="Arial" charset="0"/>
              <a:buChar char="–"/>
              <a:defRPr/>
            </a:pPr>
            <a:r>
              <a:rPr lang="pt-BR" sz="2400" i="1" dirty="0">
                <a:solidFill>
                  <a:schemeClr val="tx1"/>
                </a:solidFill>
              </a:rPr>
              <a:t>k</a:t>
            </a:r>
            <a:r>
              <a:rPr lang="pt-BR" sz="2400" dirty="0"/>
              <a:t> é um </a:t>
            </a:r>
            <a:r>
              <a:rPr lang="pt-BR" sz="2400" dirty="0" err="1"/>
              <a:t>kernel</a:t>
            </a:r>
            <a:endParaRPr lang="pt-BR" sz="2400" dirty="0"/>
          </a:p>
          <a:p>
            <a:pPr lvl="1">
              <a:lnSpc>
                <a:spcPct val="90000"/>
              </a:lnSpc>
              <a:buFont typeface="Arial" charset="0"/>
              <a:buChar char="–"/>
              <a:defRPr/>
            </a:pPr>
            <a:r>
              <a:rPr lang="pt-BR" sz="2400" dirty="0"/>
              <a:t>Até agora um número pequeno de observações foi utilizado para construir o contrafactual.</a:t>
            </a:r>
          </a:p>
          <a:p>
            <a:pPr lvl="1">
              <a:lnSpc>
                <a:spcPct val="90000"/>
              </a:lnSpc>
              <a:buFont typeface="Arial" charset="0"/>
              <a:buChar char="–"/>
              <a:defRPr/>
            </a:pPr>
            <a:r>
              <a:rPr lang="pt-BR" sz="2400" dirty="0"/>
              <a:t>KM ou LLM (local linear </a:t>
            </a:r>
            <a:r>
              <a:rPr lang="pt-BR" sz="2400" dirty="0" err="1"/>
              <a:t>matching</a:t>
            </a:r>
            <a:r>
              <a:rPr lang="pt-BR" sz="2400" dirty="0"/>
              <a:t>) são estimadores </a:t>
            </a:r>
            <a:r>
              <a:rPr lang="pt-BR" sz="2400" dirty="0" err="1"/>
              <a:t>matching</a:t>
            </a:r>
            <a:r>
              <a:rPr lang="pt-BR" sz="2400" dirty="0"/>
              <a:t> não paramétricos que usam médias ponderadas de todos os indivíduos no grupo controle para construir o produto contrafactual</a:t>
            </a:r>
          </a:p>
          <a:p>
            <a:pPr lvl="1">
              <a:lnSpc>
                <a:spcPct val="90000"/>
              </a:lnSpc>
              <a:buFont typeface="Arial" charset="0"/>
              <a:buChar char="–"/>
              <a:defRPr/>
            </a:pPr>
            <a:r>
              <a:rPr lang="pt-BR" sz="2400" dirty="0"/>
              <a:t>Uma vantagem é que pode ter uma variância pequena. Pode ter problemas com dimensão quando x for utilizado. </a:t>
            </a:r>
          </a:p>
        </p:txBody>
      </p:sp>
    </p:spTree>
    <p:extLst>
      <p:ext uri="{BB962C8B-B14F-4D97-AF65-F5344CB8AC3E}">
        <p14:creationId xmlns:p14="http://schemas.microsoft.com/office/powerpoint/2010/main" val="628410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6856" y="260648"/>
            <a:ext cx="8229600" cy="846138"/>
          </a:xfrm>
        </p:spPr>
        <p:txBody>
          <a:bodyPr>
            <a:normAutofit/>
          </a:bodyPr>
          <a:lstStyle/>
          <a:p>
            <a:pPr>
              <a:defRPr/>
            </a:pPr>
            <a:r>
              <a:rPr lang="pt-BR" sz="3600" dirty="0" err="1"/>
              <a:t>Matching</a:t>
            </a:r>
            <a:r>
              <a:rPr lang="pt-BR" sz="3600" dirty="0"/>
              <a:t> por </a:t>
            </a:r>
            <a:r>
              <a:rPr lang="pt-BR" sz="3600" dirty="0" err="1"/>
              <a:t>kernel</a:t>
            </a:r>
            <a:endParaRPr lang="en-US" altLang="pt-BR" dirty="0"/>
          </a:p>
        </p:txBody>
      </p:sp>
      <p:sp>
        <p:nvSpPr>
          <p:cNvPr id="63491" name="Rectangle 3"/>
          <p:cNvSpPr>
            <a:spLocks noGrp="1" noChangeArrowheads="1"/>
          </p:cNvSpPr>
          <p:nvPr>
            <p:ph type="body" sz="half" idx="4294967295"/>
          </p:nvPr>
        </p:nvSpPr>
        <p:spPr>
          <a:xfrm>
            <a:off x="215009" y="1340768"/>
            <a:ext cx="8821487" cy="4752528"/>
          </a:xfrm>
        </p:spPr>
        <p:txBody>
          <a:bodyPr>
            <a:normAutofit/>
          </a:bodyPr>
          <a:lstStyle/>
          <a:p>
            <a:pPr>
              <a:buFont typeface="Arial" charset="0"/>
              <a:buChar char="–"/>
              <a:defRPr/>
            </a:pPr>
            <a:r>
              <a:rPr lang="pt-BR" sz="2600" dirty="0"/>
              <a:t>Pode ter problemas com combinações ruins e portanto a condição de suporte comum é importante. </a:t>
            </a:r>
          </a:p>
          <a:p>
            <a:pPr>
              <a:buFont typeface="Arial" charset="0"/>
              <a:buChar char="–"/>
              <a:defRPr/>
            </a:pPr>
            <a:r>
              <a:rPr lang="pt-BR" sz="2600" dirty="0"/>
              <a:t>Se forem utilizados pesos de um </a:t>
            </a:r>
            <a:r>
              <a:rPr lang="pt-BR" sz="2600" dirty="0" err="1"/>
              <a:t>kernel</a:t>
            </a:r>
            <a:r>
              <a:rPr lang="pt-BR" sz="2600" dirty="0"/>
              <a:t> simétrico, não negativo e </a:t>
            </a:r>
            <a:r>
              <a:rPr lang="pt-BR" sz="2600" dirty="0" err="1"/>
              <a:t>unimodal</a:t>
            </a:r>
            <a:r>
              <a:rPr lang="pt-BR" sz="2600" dirty="0"/>
              <a:t>, se dará mais peso aos casos com </a:t>
            </a:r>
            <a:r>
              <a:rPr lang="pt-BR" sz="2600" dirty="0" err="1"/>
              <a:t>ps</a:t>
            </a:r>
            <a:r>
              <a:rPr lang="pt-BR" sz="2600" dirty="0"/>
              <a:t> mais próximos.</a:t>
            </a:r>
          </a:p>
          <a:p>
            <a:pPr>
              <a:buFont typeface="Arial" charset="0"/>
              <a:buChar char="–"/>
              <a:defRPr/>
            </a:pPr>
            <a:r>
              <a:rPr lang="pt-BR" sz="2600" dirty="0"/>
              <a:t>Tem que escolher a função </a:t>
            </a:r>
            <a:r>
              <a:rPr lang="pt-BR" sz="2600" dirty="0" err="1"/>
              <a:t>kernel</a:t>
            </a:r>
            <a:r>
              <a:rPr lang="pt-BR" sz="2600" dirty="0"/>
              <a:t> e as </a:t>
            </a:r>
            <a:r>
              <a:rPr lang="pt-BR" sz="2600" b="1" dirty="0"/>
              <a:t>janelas de variações</a:t>
            </a:r>
            <a:r>
              <a:rPr lang="pt-BR" sz="2600" dirty="0"/>
              <a:t>. A primeira não parece ser importante. No entanto, as bandas de variações possuem um trade-off. Quanto maior a banda menor a variação e maior o viés. Então a escolha da banda envolve trade-off entre variância pequena e estimativas não </a:t>
            </a:r>
            <a:r>
              <a:rPr lang="pt-BR" sz="2600" dirty="0" err="1"/>
              <a:t>viesadas</a:t>
            </a:r>
            <a:r>
              <a:rPr lang="pt-BR" sz="2600" dirty="0"/>
              <a:t> das verdadeiras funções de densidade .  </a:t>
            </a:r>
          </a:p>
        </p:txBody>
      </p:sp>
    </p:spTree>
    <p:extLst>
      <p:ext uri="{BB962C8B-B14F-4D97-AF65-F5344CB8AC3E}">
        <p14:creationId xmlns:p14="http://schemas.microsoft.com/office/powerpoint/2010/main" val="1289096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Tipos de função </a:t>
            </a:r>
            <a:r>
              <a:rPr lang="pt-BR" dirty="0" err="1"/>
              <a:t>Kernel</a:t>
            </a:r>
            <a:r>
              <a:rPr lang="pt-BR" dirty="0"/>
              <a:t> disponível no </a:t>
            </a:r>
            <a:r>
              <a:rPr lang="pt-BR" dirty="0" err="1"/>
              <a:t>Stata</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normal </a:t>
            </a:r>
            <a:r>
              <a:rPr lang="pt-BR" dirty="0" err="1"/>
              <a:t>the</a:t>
            </a:r>
            <a:r>
              <a:rPr lang="pt-BR" dirty="0"/>
              <a:t> </a:t>
            </a:r>
            <a:r>
              <a:rPr lang="pt-BR" dirty="0" err="1"/>
              <a:t>gaussian</a:t>
            </a:r>
            <a:r>
              <a:rPr lang="pt-BR" dirty="0"/>
              <a:t> </a:t>
            </a:r>
            <a:r>
              <a:rPr lang="pt-BR" dirty="0" err="1"/>
              <a:t>kernel</a:t>
            </a:r>
            <a:r>
              <a:rPr lang="pt-BR" dirty="0"/>
              <a:t>.</a:t>
            </a:r>
          </a:p>
          <a:p>
            <a:r>
              <a:rPr lang="pt-BR" dirty="0" err="1"/>
              <a:t>biweight</a:t>
            </a:r>
            <a:r>
              <a:rPr lang="pt-BR" dirty="0"/>
              <a:t> </a:t>
            </a:r>
            <a:r>
              <a:rPr lang="pt-BR" dirty="0" err="1"/>
              <a:t>the</a:t>
            </a:r>
            <a:r>
              <a:rPr lang="pt-BR" dirty="0"/>
              <a:t> </a:t>
            </a:r>
            <a:r>
              <a:rPr lang="pt-BR" dirty="0" err="1"/>
              <a:t>biweight</a:t>
            </a:r>
            <a:r>
              <a:rPr lang="pt-BR" dirty="0"/>
              <a:t> </a:t>
            </a:r>
            <a:r>
              <a:rPr lang="pt-BR" dirty="0" err="1"/>
              <a:t>kernel</a:t>
            </a:r>
            <a:r>
              <a:rPr lang="pt-BR" dirty="0"/>
              <a:t>.</a:t>
            </a:r>
          </a:p>
          <a:p>
            <a:r>
              <a:rPr lang="pt-BR" dirty="0" err="1"/>
              <a:t>epan</a:t>
            </a:r>
            <a:r>
              <a:rPr lang="pt-BR" dirty="0"/>
              <a:t> </a:t>
            </a:r>
            <a:r>
              <a:rPr lang="pt-BR" dirty="0" err="1"/>
              <a:t>the</a:t>
            </a:r>
            <a:r>
              <a:rPr lang="pt-BR" dirty="0"/>
              <a:t> </a:t>
            </a:r>
            <a:r>
              <a:rPr lang="pt-BR" dirty="0" err="1"/>
              <a:t>epanechnikov</a:t>
            </a:r>
            <a:r>
              <a:rPr lang="pt-BR" dirty="0"/>
              <a:t> </a:t>
            </a:r>
            <a:r>
              <a:rPr lang="pt-BR" dirty="0" err="1"/>
              <a:t>kernel</a:t>
            </a:r>
            <a:r>
              <a:rPr lang="pt-BR" dirty="0"/>
              <a:t> (Default </a:t>
            </a:r>
            <a:r>
              <a:rPr lang="pt-BR" dirty="0" err="1"/>
              <a:t>with</a:t>
            </a:r>
            <a:r>
              <a:rPr lang="pt-BR" dirty="0"/>
              <a:t> </a:t>
            </a:r>
            <a:r>
              <a:rPr lang="pt-BR" dirty="0" err="1"/>
              <a:t>kernel</a:t>
            </a:r>
            <a:r>
              <a:rPr lang="pt-BR" dirty="0"/>
              <a:t> </a:t>
            </a:r>
            <a:r>
              <a:rPr lang="pt-BR" dirty="0" err="1"/>
              <a:t>matching</a:t>
            </a:r>
            <a:r>
              <a:rPr lang="pt-BR" dirty="0"/>
              <a:t>).</a:t>
            </a:r>
          </a:p>
          <a:p>
            <a:r>
              <a:rPr lang="pt-BR" dirty="0" err="1"/>
              <a:t>uniform</a:t>
            </a:r>
            <a:r>
              <a:rPr lang="pt-BR" dirty="0"/>
              <a:t> </a:t>
            </a:r>
            <a:r>
              <a:rPr lang="pt-BR" dirty="0" err="1"/>
              <a:t>the</a:t>
            </a:r>
            <a:r>
              <a:rPr lang="pt-BR" dirty="0"/>
              <a:t> </a:t>
            </a:r>
            <a:r>
              <a:rPr lang="pt-BR" dirty="0" err="1"/>
              <a:t>uniform</a:t>
            </a:r>
            <a:r>
              <a:rPr lang="pt-BR" dirty="0"/>
              <a:t> </a:t>
            </a:r>
            <a:r>
              <a:rPr lang="pt-BR" dirty="0" err="1"/>
              <a:t>kernel</a:t>
            </a:r>
            <a:r>
              <a:rPr lang="pt-BR" dirty="0"/>
              <a:t>.</a:t>
            </a:r>
          </a:p>
          <a:p>
            <a:r>
              <a:rPr lang="pt-BR" dirty="0" err="1"/>
              <a:t>tricube</a:t>
            </a:r>
            <a:r>
              <a:rPr lang="pt-BR" dirty="0"/>
              <a:t> </a:t>
            </a:r>
            <a:r>
              <a:rPr lang="pt-BR" dirty="0" err="1"/>
              <a:t>the</a:t>
            </a:r>
            <a:r>
              <a:rPr lang="pt-BR" dirty="0"/>
              <a:t> </a:t>
            </a:r>
            <a:r>
              <a:rPr lang="pt-BR" dirty="0" err="1"/>
              <a:t>tricube</a:t>
            </a:r>
            <a:r>
              <a:rPr lang="pt-BR" dirty="0"/>
              <a:t> </a:t>
            </a:r>
            <a:r>
              <a:rPr lang="pt-BR" dirty="0" err="1"/>
              <a:t>kernel</a:t>
            </a:r>
            <a:r>
              <a:rPr lang="pt-BR" dirty="0"/>
              <a:t> (Default </a:t>
            </a:r>
            <a:r>
              <a:rPr lang="pt-BR" dirty="0" err="1"/>
              <a:t>with</a:t>
            </a:r>
            <a:r>
              <a:rPr lang="pt-BR" dirty="0"/>
              <a:t> </a:t>
            </a:r>
            <a:r>
              <a:rPr lang="pt-BR" dirty="0" err="1"/>
              <a:t>llr</a:t>
            </a:r>
            <a:r>
              <a:rPr lang="pt-BR" dirty="0"/>
              <a:t> </a:t>
            </a:r>
            <a:r>
              <a:rPr lang="pt-BR" dirty="0" err="1"/>
              <a:t>matching</a:t>
            </a:r>
            <a:r>
              <a:rPr lang="pt-BR" dirty="0"/>
              <a:t>).</a:t>
            </a:r>
          </a:p>
          <a:p>
            <a:endParaRPr lang="pt-BR" dirty="0"/>
          </a:p>
          <a:p>
            <a:r>
              <a:rPr lang="pt-BR" dirty="0"/>
              <a:t>Para mais detalhes, consultar Cameron e </a:t>
            </a:r>
            <a:r>
              <a:rPr lang="pt-BR" dirty="0" err="1"/>
              <a:t>Trivedi</a:t>
            </a:r>
            <a:r>
              <a:rPr lang="pt-BR" dirty="0"/>
              <a:t>, cap. 9.</a:t>
            </a:r>
          </a:p>
          <a:p>
            <a:r>
              <a:rPr lang="pt-BR" dirty="0"/>
              <a:t>Tabela 9.1 – Exemplos de função </a:t>
            </a:r>
            <a:r>
              <a:rPr lang="pt-BR" dirty="0" err="1"/>
              <a:t>Kernel</a:t>
            </a:r>
            <a:r>
              <a:rPr lang="pt-BR" dirty="0"/>
              <a:t>.</a:t>
            </a:r>
          </a:p>
          <a:p>
            <a:endParaRPr lang="pt-BR" dirty="0"/>
          </a:p>
          <a:p>
            <a:endParaRPr lang="pt-BR" dirty="0"/>
          </a:p>
        </p:txBody>
      </p:sp>
      <p:graphicFrame>
        <p:nvGraphicFramePr>
          <p:cNvPr id="4" name="Objeto 3"/>
          <p:cNvGraphicFramePr>
            <a:graphicFrameLocks noChangeAspect="1"/>
          </p:cNvGraphicFramePr>
          <p:nvPr/>
        </p:nvGraphicFramePr>
        <p:xfrm>
          <a:off x="5868144" y="1412776"/>
          <a:ext cx="3040596" cy="792088"/>
        </p:xfrm>
        <a:graphic>
          <a:graphicData uri="http://schemas.openxmlformats.org/presentationml/2006/ole">
            <mc:AlternateContent xmlns:mc="http://schemas.openxmlformats.org/markup-compatibility/2006">
              <mc:Choice xmlns:v="urn:schemas-microsoft-com:vml" Requires="v">
                <p:oleObj spid="_x0000_s71682" name="Equação" r:id="rId3" imgW="1511280" imgH="393480" progId="Equation.3">
                  <p:embed/>
                </p:oleObj>
              </mc:Choice>
              <mc:Fallback>
                <p:oleObj name="Equação" r:id="rId3" imgW="1511280" imgH="393480" progId="Equation.3">
                  <p:embed/>
                  <p:pic>
                    <p:nvPicPr>
                      <p:cNvPr id="4" name="Objeto 3"/>
                      <p:cNvPicPr/>
                      <p:nvPr/>
                    </p:nvPicPr>
                    <p:blipFill>
                      <a:blip r:embed="rId4"/>
                      <a:stretch>
                        <a:fillRect/>
                      </a:stretch>
                    </p:blipFill>
                    <p:spPr>
                      <a:xfrm>
                        <a:off x="5868144" y="1412776"/>
                        <a:ext cx="3040596" cy="792088"/>
                      </a:xfrm>
                      <a:prstGeom prst="rect">
                        <a:avLst/>
                      </a:prstGeom>
                    </p:spPr>
                  </p:pic>
                </p:oleObj>
              </mc:Fallback>
            </mc:AlternateContent>
          </a:graphicData>
        </a:graphic>
      </p:graphicFrame>
      <p:cxnSp>
        <p:nvCxnSpPr>
          <p:cNvPr id="6" name="Conector de seta reta 5"/>
          <p:cNvCxnSpPr/>
          <p:nvPr/>
        </p:nvCxnSpPr>
        <p:spPr>
          <a:xfrm flipV="1">
            <a:off x="5076056" y="1916832"/>
            <a:ext cx="72008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96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2840" y="404664"/>
            <a:ext cx="8229600" cy="846138"/>
          </a:xfrm>
        </p:spPr>
        <p:txBody>
          <a:bodyPr>
            <a:normAutofit/>
          </a:bodyPr>
          <a:lstStyle/>
          <a:p>
            <a:pPr>
              <a:defRPr/>
            </a:pPr>
            <a:r>
              <a:rPr lang="pt-BR" sz="3200" dirty="0"/>
              <a:t>Trade-off em termos de viés e eficiência</a:t>
            </a:r>
          </a:p>
        </p:txBody>
      </p:sp>
      <p:sp>
        <p:nvSpPr>
          <p:cNvPr id="66563" name="Rectangle 3"/>
          <p:cNvSpPr>
            <a:spLocks noGrp="1" noChangeArrowheads="1"/>
          </p:cNvSpPr>
          <p:nvPr>
            <p:ph idx="1"/>
          </p:nvPr>
        </p:nvSpPr>
        <p:spPr>
          <a:xfrm>
            <a:off x="144016" y="1484784"/>
            <a:ext cx="8820472" cy="5040560"/>
          </a:xfrm>
        </p:spPr>
        <p:txBody>
          <a:bodyPr>
            <a:normAutofit/>
          </a:bodyPr>
          <a:lstStyle/>
          <a:p>
            <a:pPr lvl="1">
              <a:buFont typeface="Arial" charset="0"/>
              <a:buChar char="–"/>
              <a:defRPr/>
            </a:pPr>
            <a:r>
              <a:rPr lang="pt-BR" sz="2400" dirty="0" err="1"/>
              <a:t>Assintoticamente</a:t>
            </a:r>
            <a:r>
              <a:rPr lang="pt-BR" sz="2400" dirty="0"/>
              <a:t>, os PSM produzem o mesmo resultado.</a:t>
            </a:r>
          </a:p>
          <a:p>
            <a:pPr lvl="1">
              <a:buFont typeface="Arial" charset="0"/>
              <a:buChar char="–"/>
              <a:defRPr/>
            </a:pPr>
            <a:r>
              <a:rPr lang="pt-BR" sz="2400" dirty="0"/>
              <a:t>A performance dos diferentes métodos dependem  de cada caso em amostras pequenas.</a:t>
            </a:r>
          </a:p>
          <a:p>
            <a:pPr lvl="1">
              <a:buFont typeface="Arial" charset="0"/>
              <a:buChar char="–"/>
              <a:defRPr/>
            </a:pPr>
            <a:r>
              <a:rPr lang="pt-BR" sz="2400" dirty="0"/>
              <a:t>Não existe um método ganhador</a:t>
            </a:r>
          </a:p>
          <a:p>
            <a:pPr lvl="1">
              <a:buFont typeface="Arial" charset="0"/>
              <a:buChar char="–"/>
              <a:defRPr/>
            </a:pPr>
            <a:r>
              <a:rPr lang="pt-BR" sz="2400" dirty="0"/>
              <a:t>Exemplos</a:t>
            </a:r>
          </a:p>
          <a:p>
            <a:pPr lvl="2">
              <a:buFont typeface="Arial" charset="0"/>
              <a:buChar char="•"/>
              <a:defRPr/>
            </a:pPr>
            <a:r>
              <a:rPr lang="pt-BR" sz="2000" dirty="0"/>
              <a:t>Se existir poucos controles, é apropriado usar com reposição</a:t>
            </a:r>
          </a:p>
          <a:p>
            <a:pPr lvl="2">
              <a:buFont typeface="Arial" charset="0"/>
              <a:buChar char="•"/>
              <a:defRPr/>
            </a:pPr>
            <a:r>
              <a:rPr lang="pt-BR" sz="2000" dirty="0"/>
              <a:t>Se existir muitos indivíduos comparáveis não tratados vale a pena utilizar mais de um vizinho para obter maior precisão</a:t>
            </a:r>
          </a:p>
          <a:p>
            <a:pPr lvl="1">
              <a:buFont typeface="Arial" charset="0"/>
              <a:buChar char="–"/>
              <a:defRPr/>
            </a:pPr>
            <a:r>
              <a:rPr lang="pt-BR" sz="2400" dirty="0"/>
              <a:t>Pragmaticamente, deve-se tentar vários métodos. Se produzirem resultados semelhantes a escolha não é importante; caso sejam distintos cabe uma investigação mais profunda</a:t>
            </a:r>
            <a:r>
              <a:rPr lang="pt-BR" sz="2000" dirty="0"/>
              <a:t> .       </a:t>
            </a:r>
          </a:p>
        </p:txBody>
      </p:sp>
    </p:spTree>
    <p:extLst>
      <p:ext uri="{BB962C8B-B14F-4D97-AF65-F5344CB8AC3E}">
        <p14:creationId xmlns:p14="http://schemas.microsoft.com/office/powerpoint/2010/main" val="392782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807" y="836712"/>
            <a:ext cx="8229600" cy="846138"/>
          </a:xfrm>
        </p:spPr>
        <p:txBody>
          <a:bodyPr>
            <a:normAutofit/>
          </a:bodyPr>
          <a:lstStyle/>
          <a:p>
            <a:pPr>
              <a:defRPr/>
            </a:pPr>
            <a:r>
              <a:rPr lang="pt-BR" sz="3200" dirty="0"/>
              <a:t>Trade-off em termos de viés e eficiência</a:t>
            </a:r>
            <a:endParaRPr lang="en-US" altLang="pt-BR" sz="3200" dirty="0"/>
          </a:p>
        </p:txBody>
      </p:sp>
      <p:graphicFrame>
        <p:nvGraphicFramePr>
          <p:cNvPr id="67758" name="Group 174"/>
          <p:cNvGraphicFramePr>
            <a:graphicFrameLocks noGrp="1"/>
          </p:cNvGraphicFramePr>
          <p:nvPr>
            <p:ph idx="1"/>
          </p:nvPr>
        </p:nvGraphicFramePr>
        <p:xfrm>
          <a:off x="611560" y="1628800"/>
          <a:ext cx="7686676" cy="4401420"/>
        </p:xfrm>
        <a:graphic>
          <a:graphicData uri="http://schemas.openxmlformats.org/drawingml/2006/table">
            <a:tbl>
              <a:tblPr/>
              <a:tblGrid>
                <a:gridCol w="4697674">
                  <a:extLst>
                    <a:ext uri="{9D8B030D-6E8A-4147-A177-3AD203B41FA5}">
                      <a16:colId xmlns:a16="http://schemas.microsoft.com/office/drawing/2014/main" val="20000"/>
                    </a:ext>
                  </a:extLst>
                </a:gridCol>
                <a:gridCol w="1493716">
                  <a:extLst>
                    <a:ext uri="{9D8B030D-6E8A-4147-A177-3AD203B41FA5}">
                      <a16:colId xmlns:a16="http://schemas.microsoft.com/office/drawing/2014/main" val="20001"/>
                    </a:ext>
                  </a:extLst>
                </a:gridCol>
                <a:gridCol w="1495286">
                  <a:extLst>
                    <a:ext uri="{9D8B030D-6E8A-4147-A177-3AD203B41FA5}">
                      <a16:colId xmlns:a16="http://schemas.microsoft.com/office/drawing/2014/main" val="20002"/>
                    </a:ext>
                  </a:extLst>
                </a:gridCol>
              </a:tblGrid>
              <a:tr h="366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rPr>
                        <a:t>Decisão</a:t>
                      </a:r>
                      <a:endParaRPr kumimoji="0" lang="en-US" sz="1800" b="1" i="0" u="none" strike="noStrike" cap="none" normalizeH="0" baseline="0" dirty="0">
                        <a:ln>
                          <a:noFill/>
                        </a:ln>
                        <a:solidFill>
                          <a:srgbClr val="0000CC"/>
                        </a:solidFill>
                        <a:effectLst>
                          <a:outerShdw blurRad="38100" dist="38100" dir="2700000" algn="tl">
                            <a:srgbClr val="C0C0C0"/>
                          </a:outerShdw>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outerShdw blurRad="38100" dist="38100" dir="2700000" algn="tl">
                              <a:srgbClr val="C0C0C0"/>
                            </a:outerShdw>
                          </a:effectLst>
                          <a:latin typeface="Times New Roman" pitchFamily="18" charset="0"/>
                        </a:rPr>
                        <a:t>Viés</a:t>
                      </a:r>
                      <a:endParaRPr kumimoji="0" lang="en-US" sz="1800" b="1" i="0" u="none" strike="noStrike" cap="none" normalizeH="0" baseline="0">
                        <a:ln>
                          <a:noFill/>
                        </a:ln>
                        <a:solidFill>
                          <a:srgbClr val="0000CC"/>
                        </a:solidFill>
                        <a:effectLst>
                          <a:outerShdw blurRad="38100" dist="38100" dir="2700000" algn="tl">
                            <a:srgbClr val="C0C0C0"/>
                          </a:outerShdw>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outerShdw blurRad="38100" dist="38100" dir="2700000" algn="tl">
                              <a:srgbClr val="C0C0C0"/>
                            </a:outerShdw>
                          </a:effectLst>
                          <a:latin typeface="Times New Roman" pitchFamily="18" charset="0"/>
                        </a:rPr>
                        <a:t>Variância</a:t>
                      </a:r>
                      <a:endParaRPr kumimoji="0" lang="en-US" sz="1800" b="1" i="0" u="none" strike="noStrike" cap="none" normalizeH="0" baseline="0">
                        <a:ln>
                          <a:noFill/>
                        </a:ln>
                        <a:solidFill>
                          <a:srgbClr val="0000CC"/>
                        </a:solidFill>
                        <a:effectLst>
                          <a:outerShdw blurRad="38100" dist="38100" dir="2700000" algn="tl">
                            <a:srgbClr val="C0C0C0"/>
                          </a:outerShdw>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latin typeface="Times New Roman" pitchFamily="18" charset="0"/>
                        </a:rPr>
                        <a:t>Matching Vizinhos Próximos (NN)</a:t>
                      </a:r>
                      <a:endParaRPr kumimoji="0" lang="en-US" sz="1800" b="1"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vizinhos multiplos / um vizinho </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com caliper / sem caliper</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latin typeface="Times New Roman" pitchFamily="18" charset="0"/>
                        </a:rPr>
                        <a:t>Uso de indivíduos para controle</a:t>
                      </a:r>
                      <a:endParaRPr kumimoji="0" lang="en-US" sz="1800" b="1"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com reposição / sem reposição </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latin typeface="Times New Roman" pitchFamily="18" charset="0"/>
                        </a:rPr>
                        <a:t>Escolha do método</a:t>
                      </a:r>
                      <a:endParaRPr kumimoji="0" lang="en-US" sz="1800" b="1"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Matching NN / Matching radial</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KM ou LLM / Métodos NN</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1" i="0" u="none" strike="noStrike" cap="none" normalizeH="0" baseline="0">
                          <a:ln>
                            <a:noFill/>
                          </a:ln>
                          <a:solidFill>
                            <a:srgbClr val="0000CC"/>
                          </a:solidFill>
                          <a:effectLst/>
                          <a:latin typeface="Times New Roman" pitchFamily="18" charset="0"/>
                        </a:rPr>
                        <a:t>Largura da banda com KM</a:t>
                      </a:r>
                      <a:endParaRPr kumimoji="0" lang="en-US" sz="1800" b="1"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      - pequena / grande</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800" b="0" i="0" u="none" strike="noStrike" cap="none" normalizeH="0" baseline="0">
                          <a:ln>
                            <a:noFill/>
                          </a:ln>
                          <a:solidFill>
                            <a:srgbClr val="0000CC"/>
                          </a:solidFill>
                          <a:effectLst/>
                          <a:latin typeface="Times New Roman" pitchFamily="18" charset="0"/>
                        </a:rPr>
                        <a:t>(+)/(-)</a:t>
                      </a:r>
                      <a:endParaRPr kumimoji="0" lang="en-US"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a:ln>
                            <a:noFill/>
                          </a:ln>
                          <a:solidFill>
                            <a:srgbClr val="0000CC"/>
                          </a:solidFill>
                          <a:effectLst/>
                          <a:latin typeface="Times New Roman" pitchFamily="18" charset="0"/>
                        </a:rPr>
                        <a:t>Aumenta (+), diminui (-)</a:t>
                      </a:r>
                      <a:endParaRPr kumimoji="0" lang="en-US" sz="1400" b="0" i="0" u="none" strike="noStrike" cap="none" normalizeH="0" baseline="0">
                        <a:ln>
                          <a:noFill/>
                        </a:ln>
                        <a:solidFill>
                          <a:srgbClr val="0000CC"/>
                        </a:solidFill>
                        <a:effectLst/>
                        <a:latin typeface="Times New Roman" pitchFamily="18" charset="0"/>
                      </a:endParaRPr>
                    </a:p>
                  </a:txBody>
                  <a:tcPr marL="90376" marR="90376" marT="45723" marB="45723"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a:ln>
                          <a:noFill/>
                        </a:ln>
                        <a:solidFill>
                          <a:srgbClr val="0000CC"/>
                        </a:solidFill>
                        <a:effectLst/>
                        <a:latin typeface="Times New Roman" pitchFamily="18" charset="0"/>
                      </a:endParaRPr>
                    </a:p>
                  </a:txBody>
                  <a:tcPr marL="90376" marR="90376" marT="45723" marB="45723"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800" b="0" i="0" u="none" strike="noStrike" cap="none" normalizeH="0" baseline="0" dirty="0">
                        <a:ln>
                          <a:noFill/>
                        </a:ln>
                        <a:solidFill>
                          <a:srgbClr val="0000CC"/>
                        </a:solidFill>
                        <a:effectLst/>
                        <a:latin typeface="Times New Roman" pitchFamily="18" charset="0"/>
                      </a:endParaRPr>
                    </a:p>
                  </a:txBody>
                  <a:tcPr marL="90376" marR="90376" marT="45723" marB="45723"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29387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Suporte comum</a:t>
            </a:r>
          </a:p>
        </p:txBody>
      </p:sp>
      <p:sp>
        <p:nvSpPr>
          <p:cNvPr id="3" name="Subtítulo 2"/>
          <p:cNvSpPr>
            <a:spLocks noGrp="1"/>
          </p:cNvSpPr>
          <p:nvPr>
            <p:ph type="subTitle" idx="1"/>
          </p:nvPr>
        </p:nvSpPr>
        <p:spPr/>
        <p:txBody>
          <a:bodyPr/>
          <a:lstStyle/>
          <a:p>
            <a:endParaRPr lang="pt-BR"/>
          </a:p>
        </p:txBody>
      </p:sp>
    </p:spTree>
    <p:extLst>
      <p:ext uri="{BB962C8B-B14F-4D97-AF65-F5344CB8AC3E}">
        <p14:creationId xmlns:p14="http://schemas.microsoft.com/office/powerpoint/2010/main" val="2785341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18864" y="404664"/>
            <a:ext cx="8229600" cy="846138"/>
          </a:xfrm>
        </p:spPr>
        <p:txBody>
          <a:bodyPr>
            <a:normAutofit/>
          </a:bodyPr>
          <a:lstStyle/>
          <a:p>
            <a:pPr>
              <a:defRPr/>
            </a:pPr>
            <a:r>
              <a:rPr lang="en-US" altLang="pt-BR" sz="3200" dirty="0"/>
              <a:t>ATE e ATT</a:t>
            </a:r>
          </a:p>
        </p:txBody>
      </p:sp>
      <p:sp>
        <p:nvSpPr>
          <p:cNvPr id="69635" name="Rectangle 3"/>
          <p:cNvSpPr>
            <a:spLocks noGrp="1" noChangeArrowheads="1"/>
          </p:cNvSpPr>
          <p:nvPr>
            <p:ph idx="1"/>
          </p:nvPr>
        </p:nvSpPr>
        <p:spPr>
          <a:xfrm>
            <a:off x="385192" y="1484784"/>
            <a:ext cx="8579296" cy="4229075"/>
          </a:xfrm>
        </p:spPr>
        <p:txBody>
          <a:bodyPr>
            <a:normAutofit lnSpcReduction="10000"/>
          </a:bodyPr>
          <a:lstStyle/>
          <a:p>
            <a:pPr>
              <a:buFont typeface="Arial" charset="0"/>
              <a:buChar char="•"/>
              <a:defRPr/>
            </a:pPr>
            <a:r>
              <a:rPr lang="pt-BR" sz="2800" dirty="0"/>
              <a:t>ATE e ATT são definidos apenas sobre a área de suporte comum. É importante checar a sobreposição entre tratados e não tratados.</a:t>
            </a:r>
          </a:p>
          <a:p>
            <a:pPr>
              <a:buFont typeface="Arial" charset="0"/>
              <a:buChar char="•"/>
              <a:defRPr/>
            </a:pPr>
            <a:r>
              <a:rPr lang="pt-BR" sz="2800" dirty="0"/>
              <a:t>Implementando o suporte comum assegura-se que qualquer combinação das características observadas no tratamento pode também ser observada no controle. Como fazer?</a:t>
            </a:r>
          </a:p>
          <a:p>
            <a:pPr>
              <a:buFont typeface="Arial" charset="0"/>
              <a:buChar char="•"/>
              <a:defRPr/>
            </a:pPr>
            <a:r>
              <a:rPr lang="pt-BR" sz="2800" b="1" dirty="0">
                <a:effectLst>
                  <a:outerShdw blurRad="38100" dist="38100" dir="2700000" algn="tl">
                    <a:srgbClr val="C0C0C0"/>
                  </a:outerShdw>
                </a:effectLst>
              </a:rPr>
              <a:t>Checagem informal ou visual</a:t>
            </a:r>
            <a:r>
              <a:rPr lang="pt-BR" sz="2800" dirty="0"/>
              <a:t>: </a:t>
            </a:r>
          </a:p>
          <a:p>
            <a:pPr lvl="1">
              <a:buFont typeface="Arial" charset="0"/>
              <a:buChar char="–"/>
              <a:defRPr/>
            </a:pPr>
            <a:r>
              <a:rPr lang="pt-BR" sz="2400" dirty="0"/>
              <a:t>Checar visualmente a distribuição de densidade do </a:t>
            </a:r>
            <a:r>
              <a:rPr lang="pt-BR" sz="2400" dirty="0" err="1"/>
              <a:t>ps</a:t>
            </a:r>
            <a:r>
              <a:rPr lang="pt-BR" sz="2400" dirty="0"/>
              <a:t> para o grupo tratado e não tratado.</a:t>
            </a:r>
          </a:p>
          <a:p>
            <a:pPr lvl="1">
              <a:buFont typeface="Arial" charset="0"/>
              <a:buChar char="–"/>
              <a:defRPr/>
            </a:pPr>
            <a:endParaRPr lang="pt-BR" sz="2400" dirty="0"/>
          </a:p>
        </p:txBody>
      </p:sp>
    </p:spTree>
    <p:extLst>
      <p:ext uri="{BB962C8B-B14F-4D97-AF65-F5344CB8AC3E}">
        <p14:creationId xmlns:p14="http://schemas.microsoft.com/office/powerpoint/2010/main" val="1234888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85192" y="332656"/>
            <a:ext cx="8579296" cy="6192688"/>
          </a:xfrm>
        </p:spPr>
        <p:txBody>
          <a:bodyPr>
            <a:normAutofit/>
          </a:bodyPr>
          <a:lstStyle/>
          <a:p>
            <a:pPr>
              <a:lnSpc>
                <a:spcPct val="90000"/>
              </a:lnSpc>
              <a:buFont typeface="Arial" charset="0"/>
              <a:buChar char="•"/>
              <a:defRPr/>
            </a:pPr>
            <a:r>
              <a:rPr lang="pt-BR" sz="2800" b="1" dirty="0">
                <a:effectLst>
                  <a:outerShdw blurRad="38100" dist="38100" dir="2700000" algn="tl">
                    <a:srgbClr val="C0C0C0"/>
                  </a:outerShdw>
                </a:effectLst>
              </a:rPr>
              <a:t>Comparação mínimo máximo</a:t>
            </a:r>
            <a:r>
              <a:rPr lang="pt-BR" sz="2800" dirty="0"/>
              <a:t>: </a:t>
            </a:r>
          </a:p>
          <a:p>
            <a:pPr lvl="1">
              <a:lnSpc>
                <a:spcPct val="90000"/>
              </a:lnSpc>
              <a:buFont typeface="Arial" charset="0"/>
              <a:buChar char="–"/>
              <a:defRPr/>
            </a:pPr>
            <a:endParaRPr lang="pt-BR" sz="2400" dirty="0"/>
          </a:p>
          <a:p>
            <a:pPr lvl="1">
              <a:lnSpc>
                <a:spcPct val="90000"/>
              </a:lnSpc>
              <a:buFont typeface="Arial" charset="0"/>
              <a:buChar char="–"/>
              <a:defRPr/>
            </a:pPr>
            <a:r>
              <a:rPr lang="pt-BR" sz="2400" dirty="0"/>
              <a:t>Apagar todas as observações cujo  </a:t>
            </a:r>
            <a:r>
              <a:rPr lang="pt-BR" sz="2400" dirty="0" err="1"/>
              <a:t>ps</a:t>
            </a:r>
            <a:r>
              <a:rPr lang="pt-BR" sz="2400" dirty="0"/>
              <a:t> é menor que o mínimo ou maior que o </a:t>
            </a:r>
            <a:r>
              <a:rPr lang="pt-BR" sz="2400" dirty="0" err="1"/>
              <a:t>ps</a:t>
            </a:r>
            <a:r>
              <a:rPr lang="pt-BR" sz="2400" dirty="0"/>
              <a:t> máximo do grupo oposto.</a:t>
            </a:r>
          </a:p>
          <a:p>
            <a:pPr lvl="1">
              <a:lnSpc>
                <a:spcPct val="90000"/>
              </a:lnSpc>
              <a:buFont typeface="Arial" charset="0"/>
              <a:buChar char="–"/>
              <a:defRPr/>
            </a:pPr>
            <a:r>
              <a:rPr lang="pt-BR" sz="2400" dirty="0"/>
              <a:t>Ex: controle (0.07;0.94) e </a:t>
            </a:r>
            <a:r>
              <a:rPr lang="pt-BR" sz="2400" dirty="0" err="1"/>
              <a:t>trat</a:t>
            </a:r>
            <a:r>
              <a:rPr lang="pt-BR" sz="2400" dirty="0"/>
              <a:t> (0.04;0.89)</a:t>
            </a:r>
            <a:r>
              <a:rPr lang="pt-BR" sz="2400" dirty="0">
                <a:sym typeface="Wingdings" pitchFamily="2" charset="2"/>
              </a:rPr>
              <a:t>              </a:t>
            </a:r>
          </a:p>
          <a:p>
            <a:pPr lvl="1">
              <a:lnSpc>
                <a:spcPct val="90000"/>
              </a:lnSpc>
              <a:buFontTx/>
              <a:buNone/>
              <a:defRPr/>
            </a:pPr>
            <a:r>
              <a:rPr lang="pt-BR" sz="2400" dirty="0">
                <a:sym typeface="Wingdings" pitchFamily="2" charset="2"/>
              </a:rPr>
              <a:t>   </a:t>
            </a:r>
            <a:r>
              <a:rPr lang="pt-BR" sz="2000" dirty="0">
                <a:sym typeface="Wingdings" pitchFamily="2" charset="2"/>
              </a:rPr>
              <a:t>Sup. Comum  (0.07;0.89) descartando as demais obs.</a:t>
            </a:r>
            <a:endParaRPr lang="pt-BR" sz="2000" dirty="0"/>
          </a:p>
          <a:p>
            <a:pPr lvl="1">
              <a:lnSpc>
                <a:spcPct val="90000"/>
              </a:lnSpc>
              <a:buFont typeface="Arial" charset="0"/>
              <a:buChar char="–"/>
              <a:defRPr/>
            </a:pPr>
            <a:r>
              <a:rPr lang="pt-BR" sz="2400" dirty="0"/>
              <a:t>Isso é importante para o método de </a:t>
            </a:r>
            <a:r>
              <a:rPr lang="pt-BR" sz="2400" dirty="0" err="1"/>
              <a:t>kernel</a:t>
            </a:r>
            <a:r>
              <a:rPr lang="pt-BR" sz="2400" dirty="0"/>
              <a:t>, que usa todas as observações do controle. O NN </a:t>
            </a:r>
            <a:r>
              <a:rPr lang="pt-BR" sz="2400" dirty="0" err="1"/>
              <a:t>matching</a:t>
            </a:r>
            <a:r>
              <a:rPr lang="pt-BR" sz="2400" dirty="0"/>
              <a:t> lida bem com  a condição de suporte comum, pois usa apenas os vizinhos mais próximos.</a:t>
            </a:r>
          </a:p>
          <a:p>
            <a:pPr lvl="1">
              <a:lnSpc>
                <a:spcPct val="90000"/>
              </a:lnSpc>
              <a:buFont typeface="Arial" charset="0"/>
              <a:buChar char="–"/>
              <a:defRPr/>
            </a:pPr>
            <a:r>
              <a:rPr lang="pt-BR" sz="2400" dirty="0"/>
              <a:t>Problemas desse critério:</a:t>
            </a:r>
          </a:p>
          <a:p>
            <a:pPr lvl="2">
              <a:lnSpc>
                <a:spcPct val="90000"/>
              </a:lnSpc>
              <a:buFont typeface="Arial" charset="0"/>
              <a:buChar char="•"/>
              <a:defRPr/>
            </a:pPr>
            <a:r>
              <a:rPr lang="pt-BR" sz="2200" dirty="0"/>
              <a:t>Se as informação descartadas estão próximas do limite</a:t>
            </a:r>
          </a:p>
          <a:p>
            <a:pPr lvl="2">
              <a:lnSpc>
                <a:spcPct val="90000"/>
              </a:lnSpc>
              <a:buFont typeface="Arial" charset="0"/>
              <a:buChar char="•"/>
              <a:defRPr/>
            </a:pPr>
            <a:r>
              <a:rPr lang="pt-BR" sz="2200" dirty="0"/>
              <a:t>Se houver “buracos” na sobreposição dos  2 grupos.</a:t>
            </a:r>
          </a:p>
          <a:p>
            <a:pPr lvl="2">
              <a:lnSpc>
                <a:spcPct val="90000"/>
              </a:lnSpc>
              <a:buFont typeface="Arial" charset="0"/>
              <a:buChar char="•"/>
              <a:defRPr/>
            </a:pPr>
            <a:r>
              <a:rPr lang="pt-BR" sz="2200" dirty="0"/>
              <a:t>Cauda da </a:t>
            </a:r>
            <a:r>
              <a:rPr lang="pt-BR" sz="2200" dirty="0" err="1"/>
              <a:t>distrib</a:t>
            </a:r>
            <a:r>
              <a:rPr lang="pt-BR" sz="2200" dirty="0"/>
              <a:t>. for muito fina (valores distantes).</a:t>
            </a:r>
          </a:p>
          <a:p>
            <a:pPr lvl="2">
              <a:lnSpc>
                <a:spcPct val="90000"/>
              </a:lnSpc>
              <a:buFont typeface="Arial" charset="0"/>
              <a:buChar char="•"/>
              <a:defRPr/>
            </a:pPr>
            <a:endParaRPr lang="pt-BR" sz="2000" dirty="0"/>
          </a:p>
          <a:p>
            <a:pPr lvl="1">
              <a:lnSpc>
                <a:spcPct val="90000"/>
              </a:lnSpc>
              <a:buFont typeface="Arial" charset="0"/>
              <a:buChar char="–"/>
              <a:defRPr/>
            </a:pPr>
            <a:endParaRPr lang="pt-BR" sz="2400" dirty="0"/>
          </a:p>
        </p:txBody>
      </p:sp>
    </p:spTree>
    <p:extLst>
      <p:ext uri="{BB962C8B-B14F-4D97-AF65-F5344CB8AC3E}">
        <p14:creationId xmlns:p14="http://schemas.microsoft.com/office/powerpoint/2010/main" val="26445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8864" y="332656"/>
            <a:ext cx="8229600" cy="1143000"/>
          </a:xfrm>
        </p:spPr>
        <p:txBody>
          <a:bodyPr/>
          <a:lstStyle/>
          <a:p>
            <a:pPr>
              <a:defRPr/>
            </a:pPr>
            <a:r>
              <a:rPr lang="pt-BR" altLang="pt-BR" sz="3000" dirty="0"/>
              <a:t>1.Hipótese da Independência Condicional (CIA)</a:t>
            </a:r>
            <a:endParaRPr lang="en-US" altLang="pt-BR" sz="3000" dirty="0"/>
          </a:p>
        </p:txBody>
      </p:sp>
      <p:sp>
        <p:nvSpPr>
          <p:cNvPr id="3" name="Espaço Reservado para Conteúdo 2"/>
          <p:cNvSpPr>
            <a:spLocks noGrp="1"/>
          </p:cNvSpPr>
          <p:nvPr>
            <p:ph idx="1"/>
          </p:nvPr>
        </p:nvSpPr>
        <p:spPr/>
        <p:txBody>
          <a:bodyPr>
            <a:normAutofit fontScale="85000" lnSpcReduction="20000"/>
          </a:bodyPr>
          <a:lstStyle/>
          <a:p>
            <a:r>
              <a:rPr lang="pt-BR" i="1" dirty="0">
                <a:sym typeface="Symbol"/>
              </a:rPr>
              <a:t>E </a:t>
            </a:r>
            <a:r>
              <a:rPr lang="pt-BR" dirty="0">
                <a:sym typeface="Symbol"/>
              </a:rPr>
              <a:t>(Y</a:t>
            </a:r>
            <a:r>
              <a:rPr lang="pt-BR" baseline="30000" dirty="0">
                <a:sym typeface="Symbol"/>
              </a:rPr>
              <a:t>1</a:t>
            </a:r>
            <a:r>
              <a:rPr lang="pt-BR" dirty="0">
                <a:sym typeface="Symbol"/>
              </a:rPr>
              <a:t>|X, D=1) =</a:t>
            </a:r>
            <a:r>
              <a:rPr lang="pt-BR" i="1" dirty="0">
                <a:sym typeface="Symbol"/>
              </a:rPr>
              <a:t> E</a:t>
            </a:r>
            <a:r>
              <a:rPr lang="pt-BR" dirty="0">
                <a:sym typeface="Symbol"/>
              </a:rPr>
              <a:t>(Y</a:t>
            </a:r>
            <a:r>
              <a:rPr lang="pt-BR" baseline="30000" dirty="0">
                <a:sym typeface="Symbol"/>
              </a:rPr>
              <a:t>1</a:t>
            </a:r>
            <a:r>
              <a:rPr lang="pt-BR" dirty="0">
                <a:sym typeface="Symbol"/>
              </a:rPr>
              <a:t>|X, D=0) = </a:t>
            </a:r>
            <a:r>
              <a:rPr lang="pt-BR" i="1" dirty="0">
                <a:sym typeface="Symbol"/>
              </a:rPr>
              <a:t>E</a:t>
            </a:r>
            <a:r>
              <a:rPr lang="pt-BR" dirty="0">
                <a:sym typeface="Symbol"/>
              </a:rPr>
              <a:t>(Y</a:t>
            </a:r>
            <a:r>
              <a:rPr lang="pt-BR" baseline="30000" dirty="0">
                <a:sym typeface="Symbol"/>
              </a:rPr>
              <a:t>1</a:t>
            </a:r>
            <a:r>
              <a:rPr lang="pt-BR" dirty="0">
                <a:sym typeface="Symbol"/>
              </a:rPr>
              <a:t>| X) </a:t>
            </a:r>
            <a:endParaRPr lang="pt-BR" i="1" dirty="0">
              <a:sym typeface="Symbol"/>
            </a:endParaRPr>
          </a:p>
          <a:p>
            <a:r>
              <a:rPr lang="pt-BR" i="1" dirty="0">
                <a:sym typeface="Symbol"/>
              </a:rPr>
              <a:t>E</a:t>
            </a:r>
            <a:r>
              <a:rPr lang="pt-BR" dirty="0">
                <a:sym typeface="Symbol"/>
              </a:rPr>
              <a:t>(Y</a:t>
            </a:r>
            <a:r>
              <a:rPr lang="pt-BR" baseline="30000" dirty="0">
                <a:sym typeface="Symbol"/>
              </a:rPr>
              <a:t>0</a:t>
            </a:r>
            <a:r>
              <a:rPr lang="pt-BR" dirty="0">
                <a:sym typeface="Symbol"/>
              </a:rPr>
              <a:t>|X, D=1) =  </a:t>
            </a:r>
            <a:r>
              <a:rPr lang="pt-BR" i="1" dirty="0">
                <a:sym typeface="Symbol"/>
              </a:rPr>
              <a:t>E</a:t>
            </a:r>
            <a:r>
              <a:rPr lang="pt-BR" dirty="0">
                <a:sym typeface="Symbol"/>
              </a:rPr>
              <a:t>(Y</a:t>
            </a:r>
            <a:r>
              <a:rPr lang="pt-BR" baseline="30000" dirty="0">
                <a:sym typeface="Symbol"/>
              </a:rPr>
              <a:t>0</a:t>
            </a:r>
            <a:r>
              <a:rPr lang="pt-BR" dirty="0">
                <a:sym typeface="Symbol"/>
              </a:rPr>
              <a:t>|X, D=0) = </a:t>
            </a:r>
            <a:r>
              <a:rPr lang="pt-BR" i="1" dirty="0">
                <a:sym typeface="Symbol"/>
              </a:rPr>
              <a:t>E</a:t>
            </a:r>
            <a:r>
              <a:rPr lang="pt-BR" dirty="0">
                <a:sym typeface="Symbol"/>
              </a:rPr>
              <a:t>(Y</a:t>
            </a:r>
            <a:r>
              <a:rPr lang="pt-BR" baseline="30000" dirty="0">
                <a:sym typeface="Symbol"/>
              </a:rPr>
              <a:t>0</a:t>
            </a:r>
            <a:r>
              <a:rPr lang="pt-BR" dirty="0">
                <a:sym typeface="Symbol"/>
              </a:rPr>
              <a:t>| X)</a:t>
            </a:r>
          </a:p>
          <a:p>
            <a:endParaRPr lang="pt-BR" dirty="0">
              <a:sym typeface="Symbol"/>
            </a:endParaRPr>
          </a:p>
          <a:p>
            <a:r>
              <a:rPr lang="pt-BR" dirty="0">
                <a:sym typeface="Symbol"/>
              </a:rPr>
              <a:t>Para estudar o ATT, precisamos apenas que:</a:t>
            </a:r>
          </a:p>
          <a:p>
            <a:r>
              <a:rPr lang="pt-BR" dirty="0"/>
              <a:t>Y</a:t>
            </a:r>
            <a:r>
              <a:rPr lang="pt-BR" baseline="30000" dirty="0"/>
              <a:t>0</a:t>
            </a:r>
            <a:r>
              <a:rPr lang="pt-BR" dirty="0"/>
              <a:t> </a:t>
            </a:r>
            <a:r>
              <a:rPr lang="pt-BR" dirty="0">
                <a:sym typeface="Symbol"/>
              </a:rPr>
              <a:t> D | S</a:t>
            </a:r>
          </a:p>
          <a:p>
            <a:r>
              <a:rPr lang="pt-BR" dirty="0">
                <a:sym typeface="Symbol"/>
              </a:rPr>
              <a:t>Implicação:  resultado de um indivíduo no grupo de controle é um bom previsor do resultado potencial na ausência de tratamento de um indivíduo no grupo de tratamento que possui o mesmo vetor de variáveis observáveis (X)</a:t>
            </a:r>
          </a:p>
          <a:p>
            <a:r>
              <a:rPr lang="pt-BR" dirty="0">
                <a:sym typeface="Symbol"/>
              </a:rPr>
              <a:t>Vejamos:</a:t>
            </a:r>
          </a:p>
        </p:txBody>
      </p:sp>
    </p:spTree>
    <p:extLst>
      <p:ext uri="{BB962C8B-B14F-4D97-AF65-F5344CB8AC3E}">
        <p14:creationId xmlns:p14="http://schemas.microsoft.com/office/powerpoint/2010/main" val="2284137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2" name="Object 4"/>
          <p:cNvGraphicFramePr>
            <a:graphicFrameLocks noGrp="1" noChangeAspect="1"/>
          </p:cNvGraphicFramePr>
          <p:nvPr>
            <p:ph idx="1"/>
          </p:nvPr>
        </p:nvGraphicFramePr>
        <p:xfrm>
          <a:off x="1331640" y="3212976"/>
          <a:ext cx="5304590" cy="504056"/>
        </p:xfrm>
        <a:graphic>
          <a:graphicData uri="http://schemas.openxmlformats.org/presentationml/2006/ole">
            <mc:AlternateContent xmlns:mc="http://schemas.openxmlformats.org/markup-compatibility/2006">
              <mc:Choice xmlns:v="urn:schemas-microsoft-com:vml" Requires="v">
                <p:oleObj spid="_x0000_s72706" name="Equação" r:id="rId3" imgW="2806700" imgH="266700" progId="Equation.3">
                  <p:embed/>
                </p:oleObj>
              </mc:Choice>
              <mc:Fallback>
                <p:oleObj name="Equação" r:id="rId3" imgW="2806700" imgH="266700" progId="Equation.3">
                  <p:embed/>
                  <p:pic>
                    <p:nvPicPr>
                      <p:cNvPr id="5325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212976"/>
                        <a:ext cx="5304590" cy="504056"/>
                      </a:xfrm>
                      <a:prstGeom prst="rect">
                        <a:avLst/>
                      </a:prstGeom>
                      <a:noFill/>
                      <a:ln>
                        <a:noFill/>
                      </a:ln>
                      <a:effectLst/>
                    </p:spPr>
                  </p:pic>
                </p:oleObj>
              </mc:Fallback>
            </mc:AlternateContent>
          </a:graphicData>
        </a:graphic>
      </p:graphicFrame>
      <p:sp>
        <p:nvSpPr>
          <p:cNvPr id="71683" name="Rectangle 3"/>
          <p:cNvSpPr>
            <a:spLocks noGrp="1" noChangeArrowheads="1"/>
          </p:cNvSpPr>
          <p:nvPr>
            <p:ph type="body" sz="half" idx="4294967295"/>
          </p:nvPr>
        </p:nvSpPr>
        <p:spPr>
          <a:xfrm>
            <a:off x="0" y="864096"/>
            <a:ext cx="9144000" cy="5949280"/>
          </a:xfrm>
        </p:spPr>
        <p:txBody>
          <a:bodyPr/>
          <a:lstStyle/>
          <a:p>
            <a:pPr>
              <a:lnSpc>
                <a:spcPct val="90000"/>
              </a:lnSpc>
              <a:buFont typeface="Arial" charset="0"/>
              <a:buChar char="•"/>
              <a:defRPr/>
            </a:pPr>
            <a:r>
              <a:rPr lang="pt-BR" sz="2800" b="1" dirty="0">
                <a:effectLst>
                  <a:outerShdw blurRad="38100" dist="38100" dir="2700000" algn="tl">
                    <a:srgbClr val="C0C0C0"/>
                  </a:outerShdw>
                </a:effectLst>
              </a:rPr>
              <a:t>Aparar para determinar o suporte comum  (</a:t>
            </a:r>
            <a:r>
              <a:rPr lang="en-US" sz="2800" b="1" dirty="0">
                <a:effectLst>
                  <a:outerShdw blurRad="38100" dist="38100" dir="2700000" algn="tl">
                    <a:srgbClr val="C0C0C0"/>
                  </a:outerShdw>
                </a:effectLst>
              </a:rPr>
              <a:t>Trimming to Determine the Common Support)</a:t>
            </a:r>
            <a:r>
              <a:rPr lang="pt-BR" sz="2800" dirty="0"/>
              <a:t>: </a:t>
            </a:r>
          </a:p>
          <a:p>
            <a:pPr lvl="1">
              <a:lnSpc>
                <a:spcPct val="90000"/>
              </a:lnSpc>
              <a:buFont typeface="Arial" charset="0"/>
              <a:buChar char="–"/>
              <a:defRPr/>
            </a:pPr>
            <a:endParaRPr lang="pt-BR" sz="2400" dirty="0"/>
          </a:p>
          <a:p>
            <a:pPr lvl="1">
              <a:lnSpc>
                <a:spcPct val="90000"/>
              </a:lnSpc>
              <a:buFont typeface="Arial" charset="0"/>
              <a:buChar char="–"/>
              <a:defRPr/>
            </a:pPr>
            <a:r>
              <a:rPr lang="pt-BR" sz="2400" dirty="0"/>
              <a:t>Define-se a região de suporte comum como os valores de P que possuem densidade &gt; 0 tanto para a distribuição dos tratados como para não tratados.</a:t>
            </a:r>
          </a:p>
          <a:p>
            <a:pPr lvl="1">
              <a:lnSpc>
                <a:spcPct val="90000"/>
              </a:lnSpc>
              <a:buFont typeface="Arial" charset="0"/>
              <a:buChar char="–"/>
              <a:defRPr/>
            </a:pPr>
            <a:endParaRPr lang="pt-BR" sz="2400" dirty="0"/>
          </a:p>
          <a:p>
            <a:pPr lvl="1">
              <a:lnSpc>
                <a:spcPct val="90000"/>
              </a:lnSpc>
              <a:buFont typeface="Arial" charset="0"/>
              <a:buChar char="–"/>
              <a:defRPr/>
            </a:pPr>
            <a:endParaRPr lang="pt-BR" sz="2400" dirty="0"/>
          </a:p>
          <a:p>
            <a:pPr lvl="1">
              <a:lnSpc>
                <a:spcPct val="90000"/>
              </a:lnSpc>
              <a:buFont typeface="Arial" charset="0"/>
              <a:buChar char="–"/>
              <a:defRPr/>
            </a:pPr>
            <a:endParaRPr lang="pt-BR" sz="2400" dirty="0"/>
          </a:p>
          <a:p>
            <a:pPr lvl="1">
              <a:lnSpc>
                <a:spcPct val="90000"/>
              </a:lnSpc>
              <a:buFont typeface="Arial" charset="0"/>
              <a:buChar char="–"/>
              <a:defRPr/>
            </a:pPr>
            <a:r>
              <a:rPr lang="pt-BR" sz="2400" dirty="0"/>
              <a:t>São excluídos os pontos onde a estimativa da densidade é igual a zero e menor do que um valor </a:t>
            </a:r>
            <a:r>
              <a:rPr lang="pt-BR" sz="2400" i="1" dirty="0">
                <a:solidFill>
                  <a:schemeClr val="tx1"/>
                </a:solidFill>
              </a:rPr>
              <a:t>q</a:t>
            </a:r>
            <a:r>
              <a:rPr lang="pt-BR" sz="2400" dirty="0"/>
              <a:t>. </a:t>
            </a:r>
          </a:p>
          <a:p>
            <a:pPr lvl="1">
              <a:lnSpc>
                <a:spcPct val="90000"/>
              </a:lnSpc>
              <a:buFont typeface="Arial" charset="0"/>
              <a:buChar char="–"/>
              <a:defRPr/>
            </a:pPr>
            <a:r>
              <a:rPr lang="pt-BR" sz="2400" dirty="0"/>
              <a:t>Esse método exclui os casos onde a densidade possui um buraco.</a:t>
            </a:r>
          </a:p>
          <a:p>
            <a:pPr lvl="1">
              <a:lnSpc>
                <a:spcPct val="90000"/>
              </a:lnSpc>
              <a:buFont typeface="Arial" charset="0"/>
              <a:buChar char="–"/>
              <a:defRPr/>
            </a:pPr>
            <a:r>
              <a:rPr lang="pt-BR" sz="2400" dirty="0"/>
              <a:t>A escolha entre um método ou outro depende da inspeção visual.</a:t>
            </a:r>
          </a:p>
        </p:txBody>
      </p:sp>
      <p:sp>
        <p:nvSpPr>
          <p:cNvPr id="53253" name="Text Box 6"/>
          <p:cNvSpPr txBox="1">
            <a:spLocks noChangeArrowheads="1"/>
          </p:cNvSpPr>
          <p:nvPr/>
        </p:nvSpPr>
        <p:spPr bwMode="auto">
          <a:xfrm>
            <a:off x="6732588" y="2924175"/>
            <a:ext cx="2411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50000"/>
              </a:spcBef>
              <a:buFontTx/>
              <a:buNone/>
            </a:pPr>
            <a:r>
              <a:rPr lang="pt-BR" altLang="pt-BR" sz="2400" dirty="0">
                <a:solidFill>
                  <a:schemeClr val="accent2"/>
                </a:solidFill>
                <a:latin typeface="Times New Roman" panose="02020603050405020304" pitchFamily="18" charset="0"/>
              </a:rPr>
              <a:t>Estimador de densidades não paramétricas</a:t>
            </a:r>
            <a:endParaRPr lang="en-US" altLang="pt-BR" sz="2400" dirty="0">
              <a:solidFill>
                <a:schemeClr val="accent2"/>
              </a:solidFill>
              <a:latin typeface="Times New Roman" panose="02020603050405020304" pitchFamily="18" charset="0"/>
            </a:endParaRPr>
          </a:p>
        </p:txBody>
      </p:sp>
      <p:sp>
        <p:nvSpPr>
          <p:cNvPr id="53254" name="Line 7"/>
          <p:cNvSpPr>
            <a:spLocks noChangeShapeType="1"/>
          </p:cNvSpPr>
          <p:nvPr/>
        </p:nvSpPr>
        <p:spPr bwMode="auto">
          <a:xfrm>
            <a:off x="5076056" y="2924944"/>
            <a:ext cx="576263"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3255" name="Line 8"/>
          <p:cNvSpPr>
            <a:spLocks noChangeShapeType="1"/>
          </p:cNvSpPr>
          <p:nvPr/>
        </p:nvSpPr>
        <p:spPr bwMode="auto">
          <a:xfrm flipH="1">
            <a:off x="3635896" y="2924944"/>
            <a:ext cx="14398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1132154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9453" y="188640"/>
            <a:ext cx="8964488" cy="3352998"/>
          </a:xfrm>
        </p:spPr>
        <p:txBody>
          <a:bodyPr/>
          <a:lstStyle/>
          <a:p>
            <a:pPr marL="457200" lvl="1" indent="0">
              <a:buNone/>
            </a:pPr>
            <a:r>
              <a:rPr lang="pt-BR" altLang="pt-BR" sz="2400" dirty="0">
                <a:latin typeface="Tw Cen MT"/>
              </a:rPr>
              <a:t>Ex.1 Mínimo-Máximo: suporte comum  (0.2;0.8). “Aparando”, dependendo do q, poderia excluir adicionalmente as pontas, ficando com (0.3;0.7) </a:t>
            </a:r>
            <a:r>
              <a:rPr lang="pt-BR" altLang="pt-BR" sz="2400" dirty="0">
                <a:latin typeface="Tw Cen MT"/>
                <a:sym typeface="Wingdings" panose="05000000000000000000" pitchFamily="2" charset="2"/>
              </a:rPr>
              <a:t>Pouca diferença entre os métodos.</a:t>
            </a:r>
            <a:endParaRPr lang="pt-BR" altLang="pt-BR" sz="2400" dirty="0">
              <a:latin typeface="Tw Cen MT"/>
            </a:endParaRPr>
          </a:p>
        </p:txBody>
      </p:sp>
      <p:pic>
        <p:nvPicPr>
          <p:cNvPr id="54276" name="Picture 9"/>
          <p:cNvPicPr>
            <a:picLocks noChangeAspect="1" noChangeArrowheads="1"/>
          </p:cNvPicPr>
          <p:nvPr/>
        </p:nvPicPr>
        <p:blipFill>
          <a:blip r:embed="rId2">
            <a:extLst>
              <a:ext uri="{28A0092B-C50C-407E-A947-70E740481C1C}">
                <a14:useLocalDpi xmlns:a14="http://schemas.microsoft.com/office/drawing/2010/main" val="0"/>
              </a:ext>
            </a:extLst>
          </a:blip>
          <a:srcRect r="49187" b="16710"/>
          <a:stretch>
            <a:fillRect/>
          </a:stretch>
        </p:blipFill>
        <p:spPr bwMode="auto">
          <a:xfrm>
            <a:off x="611560" y="1484784"/>
            <a:ext cx="7128792" cy="489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10"/>
          <p:cNvSpPr txBox="1">
            <a:spLocks noChangeArrowheads="1"/>
          </p:cNvSpPr>
          <p:nvPr/>
        </p:nvSpPr>
        <p:spPr bwMode="auto">
          <a:xfrm>
            <a:off x="323528" y="6329524"/>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50000"/>
              </a:spcBef>
              <a:buFontTx/>
              <a:buNone/>
            </a:pPr>
            <a:r>
              <a:rPr lang="pt-BR" altLang="pt-BR" sz="1800" dirty="0" err="1">
                <a:solidFill>
                  <a:schemeClr val="tx1"/>
                </a:solidFill>
                <a:latin typeface="Times New Roman" panose="02020603050405020304" pitchFamily="18" charset="0"/>
              </a:rPr>
              <a:t>Obs</a:t>
            </a:r>
            <a:r>
              <a:rPr lang="pt-BR" altLang="pt-BR" sz="1800" dirty="0">
                <a:solidFill>
                  <a:schemeClr val="tx1"/>
                </a:solidFill>
                <a:latin typeface="Times New Roman" panose="02020603050405020304" pitchFamily="18" charset="0"/>
              </a:rPr>
              <a:t>:  esquerda=controle; direita=tratamento</a:t>
            </a:r>
          </a:p>
        </p:txBody>
      </p:sp>
    </p:spTree>
    <p:extLst>
      <p:ext uri="{BB962C8B-B14F-4D97-AF65-F5344CB8AC3E}">
        <p14:creationId xmlns:p14="http://schemas.microsoft.com/office/powerpoint/2010/main" val="2126233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07504" y="188640"/>
            <a:ext cx="8686800" cy="4373091"/>
          </a:xfrm>
        </p:spPr>
        <p:txBody>
          <a:bodyPr/>
          <a:lstStyle/>
          <a:p>
            <a:pPr lvl="1"/>
            <a:r>
              <a:rPr lang="pt-BR" altLang="pt-BR" sz="2400" dirty="0">
                <a:latin typeface="Tw Cen MT"/>
              </a:rPr>
              <a:t>Ex.2 </a:t>
            </a:r>
            <a:r>
              <a:rPr lang="pt-BR" altLang="pt-BR" sz="2400" dirty="0" err="1">
                <a:latin typeface="Tw Cen MT"/>
              </a:rPr>
              <a:t>Minimo-Maximo</a:t>
            </a:r>
            <a:r>
              <a:rPr lang="pt-BR" altLang="pt-BR" sz="2400" dirty="0">
                <a:latin typeface="Tw Cen MT"/>
              </a:rPr>
              <a:t> falha, pois não há controle no meio: suporte comum  (0.01;0.99). “Aparando”, excluo com certeza  (0.4;0.7) do suporte comum </a:t>
            </a:r>
            <a:r>
              <a:rPr lang="pt-BR" altLang="pt-BR" sz="2400" dirty="0">
                <a:latin typeface="Tw Cen MT"/>
                <a:sym typeface="Wingdings" panose="05000000000000000000" pitchFamily="2" charset="2"/>
              </a:rPr>
              <a:t> mais confiável</a:t>
            </a:r>
            <a:endParaRPr lang="pt-BR" altLang="pt-BR" sz="2400" dirty="0">
              <a:latin typeface="Tw Cen MT"/>
            </a:endParaRPr>
          </a:p>
        </p:txBody>
      </p:sp>
      <p:pic>
        <p:nvPicPr>
          <p:cNvPr id="55300" name="Picture 8"/>
          <p:cNvPicPr>
            <a:picLocks noChangeAspect="1" noChangeArrowheads="1"/>
          </p:cNvPicPr>
          <p:nvPr/>
        </p:nvPicPr>
        <p:blipFill>
          <a:blip r:embed="rId2">
            <a:extLst>
              <a:ext uri="{28A0092B-C50C-407E-A947-70E740481C1C}">
                <a14:useLocalDpi xmlns:a14="http://schemas.microsoft.com/office/drawing/2010/main" val="0"/>
              </a:ext>
            </a:extLst>
          </a:blip>
          <a:srcRect l="50000" b="17746"/>
          <a:stretch>
            <a:fillRect/>
          </a:stretch>
        </p:blipFill>
        <p:spPr bwMode="auto">
          <a:xfrm>
            <a:off x="683568" y="1412776"/>
            <a:ext cx="6912768" cy="47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9"/>
          <p:cNvSpPr txBox="1">
            <a:spLocks noChangeArrowheads="1"/>
          </p:cNvSpPr>
          <p:nvPr/>
        </p:nvSpPr>
        <p:spPr bwMode="auto">
          <a:xfrm>
            <a:off x="251520" y="6381328"/>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accent1"/>
                </a:solidFill>
                <a:latin typeface="Tw Cen MT"/>
              </a:defRPr>
            </a:lvl1pPr>
            <a:lvl2pPr marL="742950" indent="-285750">
              <a:spcBef>
                <a:spcPct val="20000"/>
              </a:spcBef>
              <a:buFont typeface="Arial" panose="020B0604020202020204" pitchFamily="34" charset="0"/>
              <a:buChar char="–"/>
              <a:defRPr sz="2800">
                <a:solidFill>
                  <a:schemeClr val="accent1"/>
                </a:solidFill>
                <a:latin typeface="Tw Cen MT"/>
              </a:defRPr>
            </a:lvl2pPr>
            <a:lvl3pPr marL="1143000" indent="-228600">
              <a:spcBef>
                <a:spcPct val="20000"/>
              </a:spcBef>
              <a:buFont typeface="Arial" panose="020B0604020202020204" pitchFamily="34" charset="0"/>
              <a:buChar char="•"/>
              <a:defRPr sz="2400">
                <a:solidFill>
                  <a:schemeClr val="accent1"/>
                </a:solidFill>
                <a:latin typeface="Tw Cen MT"/>
              </a:defRPr>
            </a:lvl3pPr>
            <a:lvl4pPr marL="1600200" indent="-228600">
              <a:spcBef>
                <a:spcPct val="20000"/>
              </a:spcBef>
              <a:buFont typeface="Arial" panose="020B0604020202020204" pitchFamily="34" charset="0"/>
              <a:buChar char="–"/>
              <a:defRPr sz="2000">
                <a:solidFill>
                  <a:schemeClr val="accent1"/>
                </a:solidFill>
                <a:latin typeface="Tw Cen MT"/>
              </a:defRPr>
            </a:lvl4pPr>
            <a:lvl5pPr marL="2057400" indent="-228600">
              <a:spcBef>
                <a:spcPct val="20000"/>
              </a:spcBef>
              <a:buFont typeface="Arial" panose="020B0604020202020204" pitchFamily="34" charset="0"/>
              <a:buChar char="»"/>
              <a:defRPr sz="2000">
                <a:solidFill>
                  <a:schemeClr val="accent1"/>
                </a:solidFill>
                <a:latin typeface="Tw Cen MT"/>
              </a:defRPr>
            </a:lvl5pPr>
            <a:lvl6pPr marL="2514600" indent="-228600" fontAlgn="base">
              <a:spcBef>
                <a:spcPct val="20000"/>
              </a:spcBef>
              <a:spcAft>
                <a:spcPct val="0"/>
              </a:spcAft>
              <a:buFont typeface="Arial" panose="020B0604020202020204" pitchFamily="34" charset="0"/>
              <a:buChar char="»"/>
              <a:defRPr sz="2000">
                <a:solidFill>
                  <a:schemeClr val="accent1"/>
                </a:solidFill>
                <a:latin typeface="Tw Cen MT"/>
              </a:defRPr>
            </a:lvl6pPr>
            <a:lvl7pPr marL="2971800" indent="-228600" fontAlgn="base">
              <a:spcBef>
                <a:spcPct val="20000"/>
              </a:spcBef>
              <a:spcAft>
                <a:spcPct val="0"/>
              </a:spcAft>
              <a:buFont typeface="Arial" panose="020B0604020202020204" pitchFamily="34" charset="0"/>
              <a:buChar char="»"/>
              <a:defRPr sz="2000">
                <a:solidFill>
                  <a:schemeClr val="accent1"/>
                </a:solidFill>
                <a:latin typeface="Tw Cen MT"/>
              </a:defRPr>
            </a:lvl7pPr>
            <a:lvl8pPr marL="3429000" indent="-228600" fontAlgn="base">
              <a:spcBef>
                <a:spcPct val="20000"/>
              </a:spcBef>
              <a:spcAft>
                <a:spcPct val="0"/>
              </a:spcAft>
              <a:buFont typeface="Arial" panose="020B0604020202020204" pitchFamily="34" charset="0"/>
              <a:buChar char="»"/>
              <a:defRPr sz="2000">
                <a:solidFill>
                  <a:schemeClr val="accent1"/>
                </a:solidFill>
                <a:latin typeface="Tw Cen MT"/>
              </a:defRPr>
            </a:lvl8pPr>
            <a:lvl9pPr marL="3886200" indent="-228600" fontAlgn="base">
              <a:spcBef>
                <a:spcPct val="20000"/>
              </a:spcBef>
              <a:spcAft>
                <a:spcPct val="0"/>
              </a:spcAft>
              <a:buFont typeface="Arial" panose="020B0604020202020204" pitchFamily="34" charset="0"/>
              <a:buChar char="»"/>
              <a:defRPr sz="2000">
                <a:solidFill>
                  <a:schemeClr val="accent1"/>
                </a:solidFill>
                <a:latin typeface="Tw Cen MT"/>
              </a:defRPr>
            </a:lvl9pPr>
          </a:lstStyle>
          <a:p>
            <a:pPr eaLnBrk="1" hangingPunct="1">
              <a:spcBef>
                <a:spcPct val="50000"/>
              </a:spcBef>
              <a:buFontTx/>
              <a:buNone/>
            </a:pPr>
            <a:r>
              <a:rPr lang="pt-BR" altLang="pt-BR" sz="1800" dirty="0" err="1">
                <a:solidFill>
                  <a:schemeClr val="tx1"/>
                </a:solidFill>
                <a:latin typeface="Times New Roman" panose="02020603050405020304" pitchFamily="18" charset="0"/>
              </a:rPr>
              <a:t>Obs</a:t>
            </a:r>
            <a:r>
              <a:rPr lang="pt-BR" altLang="pt-BR" sz="1800" dirty="0">
                <a:solidFill>
                  <a:schemeClr val="tx1"/>
                </a:solidFill>
                <a:latin typeface="Times New Roman" panose="02020603050405020304" pitchFamily="18" charset="0"/>
              </a:rPr>
              <a:t>:  esquerda=controle; direita=tratamento</a:t>
            </a:r>
          </a:p>
        </p:txBody>
      </p:sp>
    </p:spTree>
    <p:extLst>
      <p:ext uri="{BB962C8B-B14F-4D97-AF65-F5344CB8AC3E}">
        <p14:creationId xmlns:p14="http://schemas.microsoft.com/office/powerpoint/2010/main" val="27915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observação</a:t>
            </a:r>
          </a:p>
        </p:txBody>
      </p:sp>
      <p:sp>
        <p:nvSpPr>
          <p:cNvPr id="3" name="Espaço Reservado para Conteúdo 2"/>
          <p:cNvSpPr>
            <a:spLocks noGrp="1"/>
          </p:cNvSpPr>
          <p:nvPr>
            <p:ph idx="1"/>
          </p:nvPr>
        </p:nvSpPr>
        <p:spPr>
          <a:xfrm>
            <a:off x="457200" y="1600200"/>
            <a:ext cx="8229600" cy="4781128"/>
          </a:xfrm>
        </p:spPr>
        <p:txBody>
          <a:bodyPr>
            <a:normAutofit fontScale="85000" lnSpcReduction="20000"/>
          </a:bodyPr>
          <a:lstStyle/>
          <a:p>
            <a:r>
              <a:rPr lang="en-US" dirty="0"/>
              <a:t>Once one has defined the region of common support, individuals that fall outside this region have to be disregarded and for these individuals the treatment effect cannot be estimated. </a:t>
            </a:r>
          </a:p>
          <a:p>
            <a:r>
              <a:rPr lang="en-US" dirty="0"/>
              <a:t>Bryson et al. (2002) note that when the proportion of lost individuals is small, this poses few problems. However, if the number is too large, there may be concerns whether the estimated effect on the remaining individuals can be viewed as </a:t>
            </a:r>
            <a:r>
              <a:rPr lang="en-US" b="1" dirty="0"/>
              <a:t>representative</a:t>
            </a:r>
            <a:r>
              <a:rPr lang="en-US" dirty="0"/>
              <a:t>.</a:t>
            </a:r>
          </a:p>
          <a:p>
            <a:r>
              <a:rPr lang="en-US" dirty="0"/>
              <a:t>It may be instructive to inspect the characteristics of discarded individuals since those can provide important clues when interpreting the estimated treatment effects. </a:t>
            </a:r>
          </a:p>
        </p:txBody>
      </p:sp>
      <p:cxnSp>
        <p:nvCxnSpPr>
          <p:cNvPr id="5" name="Conector de seta reta 4"/>
          <p:cNvCxnSpPr/>
          <p:nvPr/>
        </p:nvCxnSpPr>
        <p:spPr>
          <a:xfrm>
            <a:off x="2627784" y="5661248"/>
            <a:ext cx="86409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3635896" y="6381328"/>
            <a:ext cx="1080120" cy="369332"/>
          </a:xfrm>
          <a:prstGeom prst="rect">
            <a:avLst/>
          </a:prstGeom>
          <a:noFill/>
        </p:spPr>
        <p:txBody>
          <a:bodyPr wrap="square" rtlCol="0">
            <a:spAutoFit/>
          </a:bodyPr>
          <a:lstStyle/>
          <a:p>
            <a:r>
              <a:rPr lang="pt-BR" dirty="0"/>
              <a:t>pistas</a:t>
            </a:r>
          </a:p>
        </p:txBody>
      </p:sp>
    </p:spTree>
    <p:extLst>
      <p:ext uri="{BB962C8B-B14F-4D97-AF65-F5344CB8AC3E}">
        <p14:creationId xmlns:p14="http://schemas.microsoft.com/office/powerpoint/2010/main" val="2076100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a:t>Qualidade do </a:t>
            </a:r>
            <a:r>
              <a:rPr lang="pt-BR" dirty="0" err="1"/>
              <a:t>matching</a:t>
            </a:r>
            <a:endParaRPr lang="pt-BR"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640961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536" y="260648"/>
            <a:ext cx="8229600" cy="846138"/>
          </a:xfrm>
        </p:spPr>
        <p:txBody>
          <a:bodyPr>
            <a:normAutofit/>
          </a:bodyPr>
          <a:lstStyle/>
          <a:p>
            <a:pPr>
              <a:defRPr/>
            </a:pPr>
            <a:r>
              <a:rPr lang="pt-BR" altLang="pt-BR" sz="3600" dirty="0"/>
              <a:t>Qualidade do </a:t>
            </a:r>
            <a:r>
              <a:rPr lang="pt-BR" altLang="pt-BR" sz="3600" dirty="0" err="1"/>
              <a:t>matching</a:t>
            </a:r>
            <a:r>
              <a:rPr lang="pt-BR" altLang="pt-BR" sz="4800" dirty="0"/>
              <a:t> </a:t>
            </a:r>
            <a:endParaRPr lang="en-US" altLang="pt-BR" sz="4800" dirty="0"/>
          </a:p>
        </p:txBody>
      </p:sp>
      <p:sp>
        <p:nvSpPr>
          <p:cNvPr id="56323" name="Rectangle 3"/>
          <p:cNvSpPr>
            <a:spLocks noGrp="1" noChangeArrowheads="1"/>
          </p:cNvSpPr>
          <p:nvPr>
            <p:ph type="body" sz="half" idx="4294967295"/>
          </p:nvPr>
        </p:nvSpPr>
        <p:spPr>
          <a:xfrm>
            <a:off x="179512" y="1340768"/>
            <a:ext cx="8686800" cy="4537075"/>
          </a:xfrm>
        </p:spPr>
        <p:txBody>
          <a:bodyPr/>
          <a:lstStyle/>
          <a:p>
            <a:r>
              <a:rPr lang="pt-BR" altLang="pt-BR" sz="2800" dirty="0">
                <a:latin typeface="+mj-lt"/>
              </a:rPr>
              <a:t>Como o condicionamento é feito no </a:t>
            </a:r>
            <a:r>
              <a:rPr lang="pt-BR" altLang="pt-BR" sz="2800" dirty="0" err="1">
                <a:latin typeface="+mj-lt"/>
              </a:rPr>
              <a:t>ps</a:t>
            </a:r>
            <a:r>
              <a:rPr lang="pt-BR" altLang="pt-BR" sz="2800" dirty="0">
                <a:latin typeface="+mj-lt"/>
              </a:rPr>
              <a:t> e não em todas as </a:t>
            </a:r>
            <a:r>
              <a:rPr lang="pt-BR" altLang="pt-BR" sz="2800" dirty="0" err="1">
                <a:latin typeface="+mj-lt"/>
              </a:rPr>
              <a:t>covariadas</a:t>
            </a:r>
            <a:r>
              <a:rPr lang="pt-BR" altLang="pt-BR" sz="2800" dirty="0">
                <a:latin typeface="+mj-lt"/>
              </a:rPr>
              <a:t> x, é necessário checar se o procedimento de </a:t>
            </a:r>
            <a:r>
              <a:rPr lang="pt-BR" altLang="pt-BR" sz="2800" dirty="0" err="1">
                <a:latin typeface="+mj-lt"/>
              </a:rPr>
              <a:t>matching</a:t>
            </a:r>
            <a:r>
              <a:rPr lang="pt-BR" altLang="pt-BR" sz="2800" dirty="0">
                <a:latin typeface="+mj-lt"/>
              </a:rPr>
              <a:t> balanceia a distribuição das variáveis relevantes em ambos os grupos.</a:t>
            </a:r>
          </a:p>
          <a:p>
            <a:r>
              <a:rPr lang="pt-BR" altLang="pt-BR" sz="2800" dirty="0">
                <a:latin typeface="+mj-lt"/>
              </a:rPr>
              <a:t>Está análise também pode ser útil para nos ajudar a verificar o que incluir na especificação da eq. do PS.</a:t>
            </a:r>
          </a:p>
          <a:p>
            <a:r>
              <a:rPr lang="pt-BR" altLang="pt-BR" sz="2800" dirty="0">
                <a:latin typeface="+mj-lt"/>
              </a:rPr>
              <a:t>A ideia básica é comparar a situação antes e depois do </a:t>
            </a:r>
            <a:r>
              <a:rPr lang="pt-BR" altLang="pt-BR" sz="2800" dirty="0" err="1">
                <a:latin typeface="+mj-lt"/>
              </a:rPr>
              <a:t>matching</a:t>
            </a:r>
            <a:r>
              <a:rPr lang="pt-BR" altLang="pt-BR" sz="2800" dirty="0">
                <a:latin typeface="+mj-lt"/>
              </a:rPr>
              <a:t> e checar se existe alguma diferença após o condicionamento no ps. Se existir é sinal que a equação de PS está mal especificada.</a:t>
            </a:r>
          </a:p>
        </p:txBody>
      </p:sp>
      <p:graphicFrame>
        <p:nvGraphicFramePr>
          <p:cNvPr id="6" name="Object 9"/>
          <p:cNvGraphicFramePr>
            <a:graphicFrameLocks noGrp="1" noChangeAspect="1"/>
          </p:cNvGraphicFramePr>
          <p:nvPr>
            <p:ph idx="1"/>
          </p:nvPr>
        </p:nvGraphicFramePr>
        <p:xfrm>
          <a:off x="5364088" y="5589240"/>
          <a:ext cx="2855286" cy="491232"/>
        </p:xfrm>
        <a:graphic>
          <a:graphicData uri="http://schemas.openxmlformats.org/presentationml/2006/ole">
            <mc:AlternateContent xmlns:mc="http://schemas.openxmlformats.org/markup-compatibility/2006">
              <mc:Choice xmlns:v="urn:schemas-microsoft-com:vml" Requires="v">
                <p:oleObj spid="_x0000_s73730" name="Equation" r:id="rId3" imgW="1180588" imgH="203112" progId="Equation.3">
                  <p:embed/>
                </p:oleObj>
              </mc:Choice>
              <mc:Fallback>
                <p:oleObj name="Equation" r:id="rId3" imgW="1180588" imgH="203112" progId="Equation.3">
                  <p:embed/>
                  <p:pic>
                    <p:nvPicPr>
                      <p:cNvPr id="6"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589240"/>
                        <a:ext cx="2855286" cy="4912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23813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74848" y="188640"/>
            <a:ext cx="8229600" cy="846138"/>
          </a:xfrm>
        </p:spPr>
        <p:txBody>
          <a:bodyPr>
            <a:normAutofit/>
          </a:bodyPr>
          <a:lstStyle/>
          <a:p>
            <a:pPr>
              <a:defRPr/>
            </a:pPr>
            <a:r>
              <a:rPr lang="pt-BR" altLang="pt-BR" sz="3600" dirty="0"/>
              <a:t>Qualidade do </a:t>
            </a:r>
            <a:r>
              <a:rPr lang="pt-BR" altLang="pt-BR" sz="3600" dirty="0" err="1"/>
              <a:t>matching</a:t>
            </a:r>
            <a:r>
              <a:rPr lang="pt-BR" altLang="pt-BR" sz="4800" dirty="0"/>
              <a:t> </a:t>
            </a:r>
            <a:endParaRPr lang="en-US" altLang="pt-BR" sz="4800" dirty="0"/>
          </a:p>
        </p:txBody>
      </p:sp>
      <p:graphicFrame>
        <p:nvGraphicFramePr>
          <p:cNvPr id="57348" name="Object 6"/>
          <p:cNvGraphicFramePr>
            <a:graphicFrameLocks noGrp="1" noChangeAspect="1"/>
          </p:cNvGraphicFramePr>
          <p:nvPr>
            <p:ph idx="1"/>
          </p:nvPr>
        </p:nvGraphicFramePr>
        <p:xfrm>
          <a:off x="467544" y="2492896"/>
          <a:ext cx="3744416" cy="864096"/>
        </p:xfrm>
        <a:graphic>
          <a:graphicData uri="http://schemas.openxmlformats.org/presentationml/2006/ole">
            <mc:AlternateContent xmlns:mc="http://schemas.openxmlformats.org/markup-compatibility/2006">
              <mc:Choice xmlns:v="urn:schemas-microsoft-com:vml" Requires="v">
                <p:oleObj spid="_x0000_s74754" name="Equation" r:id="rId3" imgW="1981200" imgH="457200" progId="Equation.3">
                  <p:embed/>
                </p:oleObj>
              </mc:Choice>
              <mc:Fallback>
                <p:oleObj name="Equation" r:id="rId3" imgW="1981200" imgH="457200" progId="Equation.3">
                  <p:embed/>
                  <p:pic>
                    <p:nvPicPr>
                      <p:cNvPr id="57348"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92896"/>
                        <a:ext cx="3744416" cy="864096"/>
                      </a:xfrm>
                      <a:prstGeom prst="rect">
                        <a:avLst/>
                      </a:prstGeom>
                      <a:noFill/>
                      <a:ln>
                        <a:noFill/>
                      </a:ln>
                      <a:effectLst/>
                    </p:spPr>
                  </p:pic>
                </p:oleObj>
              </mc:Fallback>
            </mc:AlternateContent>
          </a:graphicData>
        </a:graphic>
      </p:graphicFrame>
      <p:sp>
        <p:nvSpPr>
          <p:cNvPr id="74755" name="Rectangle 3"/>
          <p:cNvSpPr>
            <a:spLocks noGrp="1" noChangeArrowheads="1"/>
          </p:cNvSpPr>
          <p:nvPr>
            <p:ph type="body" sz="half" idx="4294967295"/>
          </p:nvPr>
        </p:nvSpPr>
        <p:spPr>
          <a:xfrm>
            <a:off x="179512" y="1556792"/>
            <a:ext cx="8640960" cy="4896544"/>
          </a:xfrm>
        </p:spPr>
        <p:txBody>
          <a:bodyPr/>
          <a:lstStyle/>
          <a:p>
            <a:pPr>
              <a:buFont typeface="Arial" charset="0"/>
              <a:buChar char="•"/>
              <a:defRPr/>
            </a:pPr>
            <a:r>
              <a:rPr lang="pt-BR" sz="2800" b="1" dirty="0">
                <a:effectLst>
                  <a:outerShdw blurRad="38100" dist="38100" dir="2700000" algn="tl">
                    <a:srgbClr val="C0C0C0"/>
                  </a:outerShdw>
                </a:effectLst>
              </a:rPr>
              <a:t>Viés padronizado</a:t>
            </a:r>
            <a:r>
              <a:rPr lang="pt-BR" sz="2800" dirty="0"/>
              <a:t>:</a:t>
            </a:r>
          </a:p>
          <a:p>
            <a:pPr lvl="1">
              <a:buFont typeface="Arial" charset="0"/>
              <a:buChar char="–"/>
              <a:defRPr/>
            </a:pPr>
            <a:r>
              <a:rPr lang="pt-BR" sz="2400" dirty="0"/>
              <a:t>Define-se:</a:t>
            </a:r>
          </a:p>
          <a:p>
            <a:pPr lvl="1">
              <a:buFont typeface="Arial" charset="0"/>
              <a:buChar char="–"/>
              <a:defRPr/>
            </a:pPr>
            <a:endParaRPr lang="pt-BR" sz="2400" dirty="0"/>
          </a:p>
          <a:p>
            <a:pPr lvl="1">
              <a:buFont typeface="Arial" charset="0"/>
              <a:buChar char="–"/>
              <a:defRPr/>
            </a:pPr>
            <a:endParaRPr lang="pt-BR" sz="2400" dirty="0"/>
          </a:p>
          <a:p>
            <a:pPr lvl="1">
              <a:buFont typeface="Arial" charset="0"/>
              <a:buChar char="–"/>
              <a:defRPr/>
            </a:pPr>
            <a:endParaRPr lang="pt-BR" sz="2400" dirty="0"/>
          </a:p>
          <a:p>
            <a:pPr lvl="1">
              <a:buFont typeface="Arial" charset="0"/>
              <a:buChar char="–"/>
              <a:defRPr/>
            </a:pPr>
            <a:r>
              <a:rPr lang="pt-BR" sz="2400" dirty="0"/>
              <a:t>A questão é: qual é o percentual aceitável da diminuição do viés para o sucesso do </a:t>
            </a:r>
            <a:r>
              <a:rPr lang="pt-BR" sz="2400" dirty="0" err="1"/>
              <a:t>matching</a:t>
            </a:r>
            <a:r>
              <a:rPr lang="pt-BR" sz="2400" dirty="0"/>
              <a:t>?</a:t>
            </a:r>
          </a:p>
          <a:p>
            <a:pPr lvl="1">
              <a:buFont typeface="Arial" charset="0"/>
              <a:buChar char="–"/>
              <a:defRPr/>
            </a:pPr>
            <a:r>
              <a:rPr lang="pt-BR" sz="2400" dirty="0"/>
              <a:t>Na literatura </a:t>
            </a:r>
            <a:r>
              <a:rPr lang="pt-BR" sz="2400" dirty="0" err="1"/>
              <a:t>SB</a:t>
            </a:r>
            <a:r>
              <a:rPr lang="pt-BR" sz="2400" baseline="-25000" dirty="0" err="1"/>
              <a:t>depois</a:t>
            </a:r>
            <a:r>
              <a:rPr lang="pt-BR" sz="2400" dirty="0"/>
              <a:t> abaixo de 3% a 5% é suficiente...</a:t>
            </a:r>
          </a:p>
        </p:txBody>
      </p:sp>
      <p:graphicFrame>
        <p:nvGraphicFramePr>
          <p:cNvPr id="57349" name="Object 8"/>
          <p:cNvGraphicFramePr>
            <a:graphicFrameLocks noGrp="1" noChangeAspect="1"/>
          </p:cNvGraphicFramePr>
          <p:nvPr>
            <p:ph sz="quarter" idx="4294967295"/>
          </p:nvPr>
        </p:nvGraphicFramePr>
        <p:xfrm>
          <a:off x="4788024" y="2492896"/>
          <a:ext cx="4105275" cy="844550"/>
        </p:xfrm>
        <a:graphic>
          <a:graphicData uri="http://schemas.openxmlformats.org/presentationml/2006/ole">
            <mc:AlternateContent xmlns:mc="http://schemas.openxmlformats.org/markup-compatibility/2006">
              <mc:Choice xmlns:v="urn:schemas-microsoft-com:vml" Requires="v">
                <p:oleObj spid="_x0000_s74755" name="Equation" r:id="rId5" imgW="2222500" imgH="457200" progId="Equation.3">
                  <p:embed/>
                </p:oleObj>
              </mc:Choice>
              <mc:Fallback>
                <p:oleObj name="Equation" r:id="rId5" imgW="2222500" imgH="457200" progId="Equation.3">
                  <p:embed/>
                  <p:pic>
                    <p:nvPicPr>
                      <p:cNvPr id="57349"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492896"/>
                        <a:ext cx="410527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72189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4848" y="476672"/>
            <a:ext cx="8229600" cy="846138"/>
          </a:xfrm>
        </p:spPr>
        <p:txBody>
          <a:bodyPr>
            <a:normAutofit/>
          </a:bodyPr>
          <a:lstStyle/>
          <a:p>
            <a:pPr>
              <a:defRPr/>
            </a:pPr>
            <a:r>
              <a:rPr lang="pt-BR" altLang="pt-BR" sz="3600" dirty="0"/>
              <a:t>Implementação -</a:t>
            </a:r>
            <a:r>
              <a:rPr lang="pt-BR" altLang="pt-BR" sz="3600" dirty="0">
                <a:solidFill>
                  <a:srgbClr val="FFCC66"/>
                </a:solidFill>
              </a:rPr>
              <a:t> </a:t>
            </a:r>
            <a:r>
              <a:rPr lang="pt-BR" altLang="pt-BR" sz="3600" dirty="0"/>
              <a:t>Qualidade do </a:t>
            </a:r>
            <a:r>
              <a:rPr lang="pt-BR" altLang="pt-BR" sz="3600" dirty="0" err="1"/>
              <a:t>matching</a:t>
            </a:r>
            <a:r>
              <a:rPr lang="pt-BR" altLang="pt-BR" sz="4800" dirty="0"/>
              <a:t> </a:t>
            </a:r>
            <a:endParaRPr lang="en-US" altLang="pt-BR" sz="4800" dirty="0"/>
          </a:p>
        </p:txBody>
      </p:sp>
      <p:sp>
        <p:nvSpPr>
          <p:cNvPr id="76803" name="Rectangle 3"/>
          <p:cNvSpPr>
            <a:spLocks noGrp="1" noChangeArrowheads="1"/>
          </p:cNvSpPr>
          <p:nvPr>
            <p:ph idx="1"/>
          </p:nvPr>
        </p:nvSpPr>
        <p:spPr/>
        <p:txBody>
          <a:bodyPr>
            <a:normAutofit/>
          </a:bodyPr>
          <a:lstStyle/>
          <a:p>
            <a:pPr>
              <a:buFont typeface="Arial" charset="0"/>
              <a:buChar char="•"/>
              <a:defRPr/>
            </a:pPr>
            <a:r>
              <a:rPr lang="pt-BR" sz="2600" b="1" dirty="0">
                <a:effectLst>
                  <a:outerShdw blurRad="38100" dist="38100" dir="2700000" algn="tl">
                    <a:srgbClr val="C0C0C0"/>
                  </a:outerShdw>
                </a:effectLst>
              </a:rPr>
              <a:t>Teste t</a:t>
            </a:r>
            <a:r>
              <a:rPr lang="pt-BR" sz="2600" dirty="0"/>
              <a:t>:</a:t>
            </a:r>
          </a:p>
          <a:p>
            <a:pPr lvl="1">
              <a:buFont typeface="Arial" charset="0"/>
              <a:buChar char="–"/>
              <a:defRPr/>
            </a:pPr>
            <a:r>
              <a:rPr lang="pt-BR" sz="2600" dirty="0"/>
              <a:t>Antes do </a:t>
            </a:r>
            <a:r>
              <a:rPr lang="pt-BR" sz="2600" dirty="0" err="1"/>
              <a:t>matching</a:t>
            </a:r>
            <a:r>
              <a:rPr lang="pt-BR" sz="2600" dirty="0"/>
              <a:t> diferenças são esperadas e após o </a:t>
            </a:r>
            <a:r>
              <a:rPr lang="pt-BR" sz="2600" dirty="0" err="1"/>
              <a:t>matching</a:t>
            </a:r>
            <a:r>
              <a:rPr lang="pt-BR" sz="2600" dirty="0"/>
              <a:t> as </a:t>
            </a:r>
            <a:r>
              <a:rPr lang="pt-BR" sz="2600" dirty="0" err="1"/>
              <a:t>covaridas</a:t>
            </a:r>
            <a:r>
              <a:rPr lang="pt-BR" sz="2600" dirty="0"/>
              <a:t> devem ser balanceadas  entre os grupos e, portanto, nenhum diferença significativa deve ser encontrada.</a:t>
            </a:r>
          </a:p>
          <a:p>
            <a:pPr lvl="1">
              <a:buFont typeface="Arial" charset="0"/>
              <a:buChar char="–"/>
              <a:defRPr/>
            </a:pPr>
            <a:endParaRPr lang="pt-BR" sz="2600" dirty="0"/>
          </a:p>
          <a:p>
            <a:pPr lvl="1">
              <a:buFont typeface="Arial" charset="0"/>
              <a:buChar char="–"/>
              <a:defRPr/>
            </a:pPr>
            <a:r>
              <a:rPr lang="pt-BR" sz="2600" dirty="0"/>
              <a:t>É preferível se o avaliador está preocupado com a significância estatística do resultado.</a:t>
            </a:r>
          </a:p>
          <a:p>
            <a:pPr lvl="1">
              <a:buFontTx/>
              <a:buNone/>
              <a:defRPr/>
            </a:pPr>
            <a:r>
              <a:rPr lang="pt-BR" sz="2600" dirty="0"/>
              <a:t> </a:t>
            </a:r>
          </a:p>
        </p:txBody>
      </p:sp>
    </p:spTree>
    <p:extLst>
      <p:ext uri="{BB962C8B-B14F-4D97-AF65-F5344CB8AC3E}">
        <p14:creationId xmlns:p14="http://schemas.microsoft.com/office/powerpoint/2010/main" val="590825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7544" y="404664"/>
            <a:ext cx="8229600" cy="846138"/>
          </a:xfrm>
        </p:spPr>
        <p:txBody>
          <a:bodyPr>
            <a:normAutofit/>
          </a:bodyPr>
          <a:lstStyle/>
          <a:p>
            <a:pPr>
              <a:defRPr/>
            </a:pPr>
            <a:r>
              <a:rPr lang="pt-BR" altLang="pt-BR" sz="3600" dirty="0"/>
              <a:t>Implementação-</a:t>
            </a:r>
            <a:r>
              <a:rPr lang="pt-BR" altLang="pt-BR" sz="3600" dirty="0">
                <a:solidFill>
                  <a:srgbClr val="FFCC66"/>
                </a:solidFill>
              </a:rPr>
              <a:t> </a:t>
            </a:r>
            <a:r>
              <a:rPr lang="pt-BR" altLang="pt-BR" sz="3600" dirty="0"/>
              <a:t>Qualidade do </a:t>
            </a:r>
            <a:r>
              <a:rPr lang="pt-BR" altLang="pt-BR" sz="3600" dirty="0" err="1"/>
              <a:t>matching</a:t>
            </a:r>
            <a:r>
              <a:rPr lang="pt-BR" altLang="pt-BR" sz="4800" dirty="0"/>
              <a:t> </a:t>
            </a:r>
            <a:endParaRPr lang="en-US" altLang="pt-BR" sz="4800" dirty="0"/>
          </a:p>
        </p:txBody>
      </p:sp>
      <p:sp>
        <p:nvSpPr>
          <p:cNvPr id="77827" name="Rectangle 3"/>
          <p:cNvSpPr>
            <a:spLocks noGrp="1" noChangeArrowheads="1"/>
          </p:cNvSpPr>
          <p:nvPr>
            <p:ph idx="1"/>
          </p:nvPr>
        </p:nvSpPr>
        <p:spPr>
          <a:xfrm>
            <a:off x="277688" y="1628800"/>
            <a:ext cx="8686800" cy="3929062"/>
          </a:xfrm>
        </p:spPr>
        <p:txBody>
          <a:bodyPr/>
          <a:lstStyle/>
          <a:p>
            <a:pPr>
              <a:buFont typeface="Arial" charset="0"/>
              <a:buChar char="•"/>
              <a:defRPr/>
            </a:pPr>
            <a:r>
              <a:rPr lang="pt-BR" sz="2800" b="1" dirty="0">
                <a:effectLst>
                  <a:outerShdw blurRad="38100" dist="38100" dir="2700000" algn="tl">
                    <a:srgbClr val="C0C0C0"/>
                  </a:outerShdw>
                </a:effectLst>
              </a:rPr>
              <a:t>Significância conjunta e pseudo-</a:t>
            </a:r>
            <a:r>
              <a:rPr lang="pt-BR" sz="2800" b="1" i="1" dirty="0">
                <a:effectLst>
                  <a:outerShdw blurRad="38100" dist="38100" dir="2700000" algn="tl">
                    <a:srgbClr val="C0C0C0"/>
                  </a:outerShdw>
                </a:effectLst>
              </a:rPr>
              <a:t>R</a:t>
            </a:r>
            <a:r>
              <a:rPr lang="pt-BR" sz="2800" b="1" i="1" baseline="30000" dirty="0">
                <a:effectLst>
                  <a:outerShdw blurRad="38100" dist="38100" dir="2700000" algn="tl">
                    <a:srgbClr val="C0C0C0"/>
                  </a:outerShdw>
                </a:effectLst>
              </a:rPr>
              <a:t>2</a:t>
            </a:r>
            <a:r>
              <a:rPr lang="pt-BR" sz="2800" dirty="0"/>
              <a:t>:</a:t>
            </a:r>
          </a:p>
          <a:p>
            <a:pPr lvl="1">
              <a:buFont typeface="Arial" charset="0"/>
              <a:buChar char="–"/>
              <a:defRPr/>
            </a:pPr>
            <a:r>
              <a:rPr lang="pt-BR" sz="2400" dirty="0" err="1"/>
              <a:t>Reestimar</a:t>
            </a:r>
            <a:r>
              <a:rPr lang="pt-BR" sz="2400" dirty="0"/>
              <a:t> o </a:t>
            </a:r>
            <a:r>
              <a:rPr lang="pt-BR" sz="2400" dirty="0" err="1"/>
              <a:t>ps</a:t>
            </a:r>
            <a:r>
              <a:rPr lang="pt-BR" sz="2400" dirty="0"/>
              <a:t> na amostra combinada (tratados e não tratados) e comparar o pseudo-</a:t>
            </a:r>
            <a:r>
              <a:rPr lang="pt-BR" sz="2400" i="1" dirty="0"/>
              <a:t>R</a:t>
            </a:r>
            <a:r>
              <a:rPr lang="pt-BR" sz="2400" i="1" baseline="30000" dirty="0"/>
              <a:t>2</a:t>
            </a:r>
            <a:r>
              <a:rPr lang="pt-BR" sz="2400" dirty="0"/>
              <a:t> antes e depois do </a:t>
            </a:r>
            <a:r>
              <a:rPr lang="pt-BR" sz="2400" dirty="0" err="1"/>
              <a:t>matching</a:t>
            </a:r>
            <a:r>
              <a:rPr lang="pt-BR" sz="2400" dirty="0"/>
              <a:t>.</a:t>
            </a:r>
          </a:p>
          <a:p>
            <a:pPr lvl="1">
              <a:buFont typeface="Arial" charset="0"/>
              <a:buChar char="–"/>
              <a:defRPr/>
            </a:pPr>
            <a:r>
              <a:rPr lang="pt-BR" sz="2400" dirty="0"/>
              <a:t>Após o </a:t>
            </a:r>
            <a:r>
              <a:rPr lang="pt-BR" sz="2400" dirty="0" err="1"/>
              <a:t>matching</a:t>
            </a:r>
            <a:r>
              <a:rPr lang="pt-BR" sz="2400" dirty="0"/>
              <a:t> não deve haver diferenças sistemáticas na </a:t>
            </a:r>
            <a:r>
              <a:rPr lang="pt-BR" sz="2400" dirty="0" err="1"/>
              <a:t>dist</a:t>
            </a:r>
            <a:r>
              <a:rPr lang="pt-BR" sz="2400" dirty="0"/>
              <a:t> das </a:t>
            </a:r>
            <a:r>
              <a:rPr lang="pt-BR" sz="2400" dirty="0" err="1"/>
              <a:t>covaridas</a:t>
            </a:r>
            <a:r>
              <a:rPr lang="pt-BR" sz="2400" dirty="0"/>
              <a:t> entre os tratados e não tratados, o pseudo-</a:t>
            </a:r>
            <a:r>
              <a:rPr lang="pt-BR" sz="2400" i="1" dirty="0"/>
              <a:t>R</a:t>
            </a:r>
            <a:r>
              <a:rPr lang="pt-BR" sz="2400" i="1" baseline="30000" dirty="0"/>
              <a:t>2</a:t>
            </a:r>
            <a:r>
              <a:rPr lang="pt-BR" sz="2400" dirty="0"/>
              <a:t> deve ser bem baixo.</a:t>
            </a:r>
          </a:p>
          <a:p>
            <a:pPr lvl="1">
              <a:buFont typeface="Arial" charset="0"/>
              <a:buChar char="–"/>
              <a:defRPr/>
            </a:pPr>
            <a:r>
              <a:rPr lang="pt-BR" sz="2400" dirty="0"/>
              <a:t>Pode calcular o teste F. O teste não deve rejeitar antes e rejeitar após o </a:t>
            </a:r>
            <a:r>
              <a:rPr lang="pt-BR" sz="2400" dirty="0" err="1"/>
              <a:t>matching</a:t>
            </a:r>
            <a:r>
              <a:rPr lang="pt-BR" sz="2400" dirty="0"/>
              <a:t>.</a:t>
            </a:r>
          </a:p>
        </p:txBody>
      </p:sp>
    </p:spTree>
    <p:extLst>
      <p:ext uri="{BB962C8B-B14F-4D97-AF65-F5344CB8AC3E}">
        <p14:creationId xmlns:p14="http://schemas.microsoft.com/office/powerpoint/2010/main" val="3129768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46856" y="692696"/>
            <a:ext cx="8229600" cy="846138"/>
          </a:xfrm>
        </p:spPr>
        <p:txBody>
          <a:bodyPr>
            <a:normAutofit/>
          </a:bodyPr>
          <a:lstStyle/>
          <a:p>
            <a:pPr>
              <a:defRPr/>
            </a:pPr>
            <a:r>
              <a:rPr lang="pt-BR" altLang="pt-BR" dirty="0">
                <a:solidFill>
                  <a:srgbClr val="FFCC66"/>
                </a:solidFill>
              </a:rPr>
              <a:t> </a:t>
            </a:r>
            <a:r>
              <a:rPr lang="pt-BR" altLang="pt-BR" sz="3600" dirty="0"/>
              <a:t>Implementação-</a:t>
            </a:r>
            <a:r>
              <a:rPr lang="pt-BR" altLang="pt-BR" sz="3600" dirty="0">
                <a:solidFill>
                  <a:srgbClr val="FFCC66"/>
                </a:solidFill>
              </a:rPr>
              <a:t> </a:t>
            </a:r>
            <a:r>
              <a:rPr lang="pt-BR" altLang="pt-BR" sz="3600" dirty="0"/>
              <a:t>Qualidade do </a:t>
            </a:r>
            <a:r>
              <a:rPr lang="pt-BR" altLang="pt-BR" sz="3600" dirty="0" err="1"/>
              <a:t>matching</a:t>
            </a:r>
            <a:r>
              <a:rPr lang="pt-BR" altLang="pt-BR" sz="4800" dirty="0"/>
              <a:t> </a:t>
            </a:r>
            <a:endParaRPr lang="en-US" altLang="pt-BR" sz="4800" dirty="0"/>
          </a:p>
        </p:txBody>
      </p:sp>
      <p:sp>
        <p:nvSpPr>
          <p:cNvPr id="60419" name="Rectangle 3"/>
          <p:cNvSpPr>
            <a:spLocks noGrp="1" noChangeArrowheads="1"/>
          </p:cNvSpPr>
          <p:nvPr>
            <p:ph idx="1"/>
          </p:nvPr>
        </p:nvSpPr>
        <p:spPr>
          <a:xfrm>
            <a:off x="107505" y="1928813"/>
            <a:ext cx="8579296" cy="3929062"/>
          </a:xfrm>
        </p:spPr>
        <p:txBody>
          <a:bodyPr/>
          <a:lstStyle/>
          <a:p>
            <a:r>
              <a:rPr lang="pt-BR" altLang="pt-BR" sz="2800" dirty="0">
                <a:latin typeface="+mj-lt"/>
              </a:rPr>
              <a:t>Se os indicadores de qualidade não estiverem satisfatórios, pode ser devido a erros de especificação do modelo de ps. Portanto, deve-se dar um passo atrás.  Se após a </a:t>
            </a:r>
            <a:r>
              <a:rPr lang="pt-BR" altLang="pt-BR" sz="2800" dirty="0" err="1">
                <a:latin typeface="+mj-lt"/>
              </a:rPr>
              <a:t>re-especificação</a:t>
            </a:r>
            <a:r>
              <a:rPr lang="pt-BR" altLang="pt-BR" sz="2800" dirty="0">
                <a:latin typeface="+mj-lt"/>
              </a:rPr>
              <a:t> ainda houver problemas de qualidade, pode indicar uma falha na CIA e deve ser considerado outro método.</a:t>
            </a:r>
          </a:p>
        </p:txBody>
      </p:sp>
    </p:spTree>
    <p:extLst>
      <p:ext uri="{BB962C8B-B14F-4D97-AF65-F5344CB8AC3E}">
        <p14:creationId xmlns:p14="http://schemas.microsoft.com/office/powerpoint/2010/main" val="280982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188640"/>
            <a:ext cx="9036050" cy="846138"/>
          </a:xfrm>
        </p:spPr>
        <p:txBody>
          <a:bodyPr/>
          <a:lstStyle/>
          <a:p>
            <a:pPr>
              <a:defRPr/>
            </a:pPr>
            <a:r>
              <a:rPr lang="pt-BR" altLang="pt-BR" sz="3000" dirty="0"/>
              <a:t>1.Hipótese da Independência Condicional (CIA)</a:t>
            </a:r>
            <a:endParaRPr lang="en-US" altLang="pt-BR" sz="3000"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179512" y="1196752"/>
                <a:ext cx="8784976" cy="5472608"/>
              </a:xfrm>
            </p:spPr>
            <p:txBody>
              <a:bodyPr>
                <a:normAutofit fontScale="77500" lnSpcReduction="20000"/>
              </a:bodyPr>
              <a:lstStyle/>
              <a:p>
                <a:pPr>
                  <a:lnSpc>
                    <a:spcPct val="90000"/>
                  </a:lnSpc>
                </a:pPr>
                <a:r>
                  <a:rPr lang="pt-BR" altLang="pt-BR" sz="3100" dirty="0">
                    <a:latin typeface="+mj-lt"/>
                  </a:rPr>
                  <a:t>No ATT, não preciso que o resultado potencial sob tratamento seja ignorável (</a:t>
                </a:r>
                <a14:m>
                  <m:oMath xmlns:m="http://schemas.openxmlformats.org/officeDocument/2006/math">
                    <m:sSup>
                      <m:sSupPr>
                        <m:ctrlPr>
                          <a:rPr lang="pt-BR" altLang="pt-BR" sz="3100" i="1" smtClean="0">
                            <a:latin typeface="Cambria Math" panose="02040503050406030204" pitchFamily="18" charset="0"/>
                          </a:rPr>
                        </m:ctrlPr>
                      </m:sSupPr>
                      <m:e>
                        <m:r>
                          <a:rPr lang="pt-BR" altLang="pt-BR" sz="3100" i="1">
                            <a:latin typeface="Cambria Math"/>
                          </a:rPr>
                          <m:t>𝑌</m:t>
                        </m:r>
                      </m:e>
                      <m:sup>
                        <m:r>
                          <a:rPr lang="pt-BR" altLang="pt-BR" sz="3100" b="0" i="1" smtClean="0">
                            <a:latin typeface="Cambria Math"/>
                          </a:rPr>
                          <m:t>1</m:t>
                        </m:r>
                      </m:sup>
                    </m:sSup>
                    <m:r>
                      <a:rPr lang="pt-BR" altLang="pt-BR" sz="3100" i="1" smtClean="0">
                        <a:latin typeface="Cambria Math"/>
                        <a:ea typeface="Cambria Math" panose="02040503050406030204" pitchFamily="18" charset="0"/>
                      </a:rPr>
                      <m:t>⊥</m:t>
                    </m:r>
                    <m:r>
                      <a:rPr lang="pt-BR" altLang="pt-BR" sz="3100" b="0" i="1" smtClean="0">
                        <a:latin typeface="Cambria Math"/>
                        <a:ea typeface="Cambria Math" panose="02040503050406030204" pitchFamily="18" charset="0"/>
                      </a:rPr>
                      <m:t>𝐷</m:t>
                    </m:r>
                    <m:r>
                      <a:rPr lang="pt-BR" altLang="pt-BR" sz="3100" b="0" i="1" smtClean="0">
                        <a:latin typeface="Cambria Math"/>
                        <a:ea typeface="Cambria Math" panose="02040503050406030204" pitchFamily="18" charset="0"/>
                      </a:rPr>
                      <m:t>|</m:t>
                    </m:r>
                    <m:r>
                      <a:rPr lang="pt-BR" altLang="pt-BR" sz="3100" b="0" i="1" smtClean="0">
                        <a:latin typeface="Cambria Math"/>
                        <a:ea typeface="Cambria Math" panose="02040503050406030204" pitchFamily="18" charset="0"/>
                      </a:rPr>
                      <m:t>𝑋</m:t>
                    </m:r>
                    <m:r>
                      <a:rPr lang="pt-BR" altLang="pt-BR" sz="3100" b="0" i="1" smtClean="0">
                        <a:latin typeface="Cambria Math"/>
                        <a:ea typeface="Cambria Math" panose="02040503050406030204" pitchFamily="18" charset="0"/>
                      </a:rPr>
                      <m:t>)</m:t>
                    </m:r>
                  </m:oMath>
                </a14:m>
                <a:r>
                  <a:rPr lang="pt-BR" altLang="pt-BR" sz="3100" dirty="0">
                    <a:latin typeface="+mj-lt"/>
                  </a:rPr>
                  <a:t>:</a:t>
                </a:r>
              </a:p>
              <a:p>
                <a:pPr marL="0" indent="0">
                  <a:lnSpc>
                    <a:spcPct val="90000"/>
                  </a:lnSpc>
                  <a:buNone/>
                </a:pPr>
                <a:endParaRPr lang="pt-BR" altLang="pt-BR" sz="3100" dirty="0">
                  <a:latin typeface="+mj-lt"/>
                </a:endParaRPr>
              </a:p>
              <a:p>
                <a:pPr marL="0" indent="0" algn="ctr">
                  <a:lnSpc>
                    <a:spcPct val="90000"/>
                  </a:lnSpc>
                  <a:buNone/>
                </a:pPr>
                <a14:m>
                  <m:oMathPara xmlns:m="http://schemas.openxmlformats.org/officeDocument/2006/math">
                    <m:oMathParaPr>
                      <m:jc m:val="centerGroup"/>
                    </m:oMathParaPr>
                    <m:oMath xmlns:m="http://schemas.openxmlformats.org/officeDocument/2006/math">
                      <m:r>
                        <a:rPr lang="pt-BR" altLang="pt-BR" b="0" i="1" smtClean="0">
                          <a:latin typeface="Cambria Math"/>
                        </a:rPr>
                        <m:t>𝐺</m:t>
                      </m:r>
                      <m:r>
                        <a:rPr lang="pt-BR" altLang="pt-BR" b="0" i="1" smtClean="0">
                          <a:latin typeface="Cambria Math"/>
                        </a:rPr>
                        <m:t>=</m:t>
                      </m:r>
                      <m:r>
                        <a:rPr lang="pt-BR" altLang="pt-BR" b="0" i="1" smtClean="0">
                          <a:latin typeface="Cambria Math"/>
                        </a:rPr>
                        <m:t>𝐸</m:t>
                      </m:r>
                      <m:d>
                        <m:dPr>
                          <m:begChr m:val="["/>
                          <m:endChr m:val="]"/>
                          <m:ctrlPr>
                            <a:rPr lang="pt-BR" altLang="pt-BR" b="0" i="1" smtClean="0">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1</m:t>
                              </m:r>
                            </m:sup>
                          </m:sSup>
                        </m:e>
                        <m:e>
                          <m:r>
                            <m:rPr>
                              <m:sty m:val="p"/>
                            </m:rPr>
                            <a:rPr lang="pt-BR" altLang="pt-BR" b="0" i="0" smtClean="0">
                              <a:latin typeface="Cambria Math"/>
                            </a:rPr>
                            <m:t>D</m:t>
                          </m:r>
                          <m:r>
                            <a:rPr lang="pt-BR" altLang="pt-BR" b="0" i="0" smtClean="0">
                              <a:latin typeface="Cambria Math"/>
                            </a:rPr>
                            <m:t>=1,</m:t>
                          </m:r>
                          <m:r>
                            <m:rPr>
                              <m:sty m:val="p"/>
                            </m:rPr>
                            <a:rPr lang="pt-BR" altLang="pt-BR" b="0" i="0" smtClean="0">
                              <a:latin typeface="Cambria Math"/>
                            </a:rPr>
                            <m:t>X</m:t>
                          </m:r>
                        </m:e>
                      </m:d>
                      <m:r>
                        <a:rPr lang="pt-BR" altLang="pt-BR" b="0" i="0" smtClean="0">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=0,</m:t>
                          </m:r>
                          <m:r>
                            <m:rPr>
                              <m:sty m:val="p"/>
                            </m:rPr>
                            <a:rPr lang="pt-BR" altLang="pt-BR">
                              <a:latin typeface="Cambria Math"/>
                            </a:rPr>
                            <m:t>X</m:t>
                          </m:r>
                        </m:e>
                      </m:d>
                    </m:oMath>
                  </m:oMathPara>
                </a14:m>
                <a:endParaRPr lang="pt-BR" altLang="pt-BR" dirty="0">
                  <a:latin typeface="+mj-lt"/>
                </a:endParaRPr>
              </a:p>
              <a:p>
                <a:pPr marL="0" indent="0" algn="ctr">
                  <a:lnSpc>
                    <a:spcPct val="90000"/>
                  </a:lnSpc>
                  <a:buNone/>
                </a:pPr>
                <a:endParaRPr lang="pt-BR" altLang="pt-BR" dirty="0">
                  <a:latin typeface="+mj-lt"/>
                </a:endParaRPr>
              </a:p>
              <a:p>
                <a:pPr marL="0" indent="0" algn="ctr">
                  <a:lnSpc>
                    <a:spcPct val="90000"/>
                  </a:lnSpc>
                  <a:buNone/>
                </a:pPr>
                <a14:m>
                  <m:oMath xmlns:m="http://schemas.openxmlformats.org/officeDocument/2006/math">
                    <m:r>
                      <a:rPr lang="pt-BR" altLang="pt-BR" b="0" i="1" smtClean="0">
                        <a:latin typeface="Cambria Math"/>
                      </a:rPr>
                      <m:t>𝐴𝑇𝑇</m:t>
                    </m:r>
                    <m:r>
                      <a:rPr lang="pt-BR" altLang="pt-BR" i="1">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b="0" i="1" smtClean="0">
                                <a:latin typeface="Cambria Math"/>
                              </a:rPr>
                              <m:t>𝑌</m:t>
                            </m:r>
                          </m:e>
                          <m:sup>
                            <m:r>
                              <a:rPr lang="pt-BR" altLang="pt-BR" b="0" i="1" smtClean="0">
                                <a:latin typeface="Cambria Math"/>
                              </a:rPr>
                              <m:t>1</m:t>
                            </m:r>
                          </m:sup>
                        </m:sSup>
                      </m:e>
                      <m:e>
                        <m:r>
                          <m:rPr>
                            <m:sty m:val="p"/>
                          </m:rPr>
                          <a:rPr lang="pt-BR" altLang="pt-BR">
                            <a:latin typeface="Cambria Math"/>
                          </a:rPr>
                          <m:t>D</m:t>
                        </m:r>
                        <m:r>
                          <a:rPr lang="pt-BR" altLang="pt-BR">
                            <a:latin typeface="Cambria Math"/>
                          </a:rPr>
                          <m:t>=1,</m:t>
                        </m:r>
                        <m:r>
                          <m:rPr>
                            <m:sty m:val="p"/>
                          </m:rPr>
                          <a:rPr lang="pt-BR" altLang="pt-BR">
                            <a:latin typeface="Cambria Math"/>
                          </a:rPr>
                          <m:t>X</m:t>
                        </m:r>
                      </m:e>
                    </m:d>
                    <m:r>
                      <a:rPr lang="pt-BR" altLang="pt-BR">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b="0" i="1" smtClean="0">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=1,</m:t>
                        </m:r>
                        <m:r>
                          <m:rPr>
                            <m:sty m:val="p"/>
                          </m:rPr>
                          <a:rPr lang="pt-BR" altLang="pt-BR">
                            <a:latin typeface="Cambria Math"/>
                          </a:rPr>
                          <m:t>X</m:t>
                        </m:r>
                      </m:e>
                    </m:d>
                  </m:oMath>
                </a14:m>
                <a:r>
                  <a:rPr lang="pt-BR" altLang="pt-BR" dirty="0">
                    <a:latin typeface="+mj-lt"/>
                  </a:rPr>
                  <a:t> </a:t>
                </a:r>
              </a:p>
              <a:p>
                <a:pPr marL="0" indent="0" algn="ctr">
                  <a:lnSpc>
                    <a:spcPct val="90000"/>
                  </a:lnSpc>
                  <a:buNone/>
                </a:pPr>
                <a:endParaRPr lang="pt-BR" altLang="pt-BR" b="0" i="0" dirty="0">
                  <a:latin typeface="+mj-lt"/>
                </a:endParaRPr>
              </a:p>
              <a:p>
                <a:pPr marL="0" indent="0" algn="ctr">
                  <a:lnSpc>
                    <a:spcPct val="90000"/>
                  </a:lnSpc>
                  <a:buNone/>
                </a:pPr>
                <a14:m>
                  <m:oMathPara xmlns:m="http://schemas.openxmlformats.org/officeDocument/2006/math">
                    <m:oMathParaPr>
                      <m:jc m:val="centerGroup"/>
                    </m:oMathParaPr>
                    <m:oMath xmlns:m="http://schemas.openxmlformats.org/officeDocument/2006/math">
                      <m:r>
                        <a:rPr lang="pt-BR" altLang="pt-BR" b="0" i="1" smtClean="0">
                          <a:latin typeface="Cambria Math"/>
                        </a:rPr>
                        <m:t>𝐺</m:t>
                      </m:r>
                      <m:r>
                        <a:rPr lang="pt-BR" altLang="pt-BR" b="0" i="1" smtClean="0">
                          <a:latin typeface="Cambria Math"/>
                        </a:rPr>
                        <m:t>=</m:t>
                      </m:r>
                      <m:r>
                        <a:rPr lang="pt-BR" altLang="pt-BR" b="0" i="1" smtClean="0">
                          <a:latin typeface="Cambria Math"/>
                        </a:rPr>
                        <m:t>𝐸</m:t>
                      </m:r>
                      <m:d>
                        <m:dPr>
                          <m:begChr m:val="["/>
                          <m:endChr m:val="]"/>
                          <m:ctrlPr>
                            <a:rPr lang="pt-BR" altLang="pt-BR" b="0" i="1" smtClean="0">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1</m:t>
                              </m:r>
                            </m:sup>
                          </m:sSup>
                        </m:e>
                        <m:e>
                          <m:r>
                            <m:rPr>
                              <m:sty m:val="p"/>
                            </m:rPr>
                            <a:rPr lang="pt-BR" altLang="pt-BR" b="0" i="0" smtClean="0">
                              <a:latin typeface="Cambria Math"/>
                            </a:rPr>
                            <m:t>D</m:t>
                          </m:r>
                          <m:r>
                            <a:rPr lang="pt-BR" altLang="pt-BR" b="0" i="0" smtClean="0">
                              <a:latin typeface="Cambria Math"/>
                            </a:rPr>
                            <m:t>=1,</m:t>
                          </m:r>
                          <m:r>
                            <m:rPr>
                              <m:sty m:val="p"/>
                            </m:rPr>
                            <a:rPr lang="pt-BR" altLang="pt-BR" b="0" i="0" smtClean="0">
                              <a:latin typeface="Cambria Math"/>
                            </a:rPr>
                            <m:t>X</m:t>
                          </m:r>
                        </m:e>
                      </m:d>
                      <m:r>
                        <a:rPr lang="pt-BR" altLang="pt-BR" b="0" i="0" smtClean="0">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=0,</m:t>
                          </m:r>
                          <m:r>
                            <m:rPr>
                              <m:sty m:val="p"/>
                            </m:rPr>
                            <a:rPr lang="pt-BR" altLang="pt-BR">
                              <a:latin typeface="Cambria Math"/>
                            </a:rPr>
                            <m:t>X</m:t>
                          </m:r>
                        </m:e>
                      </m:d>
                      <m:r>
                        <a:rPr lang="pt-BR" altLang="pt-BR" b="0" i="0" smtClean="0">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b="0" i="1" smtClean="0">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=1,</m:t>
                          </m:r>
                          <m:r>
                            <m:rPr>
                              <m:sty m:val="p"/>
                            </m:rPr>
                            <a:rPr lang="pt-BR" altLang="pt-BR">
                              <a:latin typeface="Cambria Math"/>
                            </a:rPr>
                            <m:t>X</m:t>
                          </m:r>
                        </m:e>
                      </m:d>
                      <m:r>
                        <a:rPr lang="pt-BR" altLang="pt-BR" i="1">
                          <a:latin typeface="Cambria Math"/>
                        </a:rPr>
                        <m:t> </m:t>
                      </m:r>
                      <m:r>
                        <a:rPr lang="pt-BR" altLang="pt-BR" b="0" i="0" smtClean="0">
                          <a:latin typeface="Cambria Math"/>
                        </a:rPr>
                        <m:t>−</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=1,</m:t>
                          </m:r>
                          <m:r>
                            <m:rPr>
                              <m:sty m:val="p"/>
                            </m:rPr>
                            <a:rPr lang="pt-BR" altLang="pt-BR">
                              <a:latin typeface="Cambria Math"/>
                            </a:rPr>
                            <m:t>X</m:t>
                          </m:r>
                        </m:e>
                      </m:d>
                    </m:oMath>
                  </m:oMathPara>
                </a14:m>
                <a:endParaRPr lang="pt-BR" altLang="pt-BR" dirty="0">
                  <a:latin typeface="+mj-lt"/>
                </a:endParaRPr>
              </a:p>
              <a:p>
                <a:pPr marL="0" indent="0" algn="ctr">
                  <a:lnSpc>
                    <a:spcPct val="90000"/>
                  </a:lnSpc>
                  <a:buNone/>
                </a:pPr>
                <a:endParaRPr lang="pt-BR" altLang="pt-BR" dirty="0">
                  <a:latin typeface="+mj-lt"/>
                </a:endParaRPr>
              </a:p>
              <a:p>
                <a:pPr marL="0" indent="0" algn="ctr">
                  <a:lnSpc>
                    <a:spcPct val="90000"/>
                  </a:lnSpc>
                  <a:buNone/>
                </a:pPr>
                <a14:m>
                  <m:oMath xmlns:m="http://schemas.openxmlformats.org/officeDocument/2006/math">
                    <m:r>
                      <a:rPr lang="pt-BR" altLang="pt-BR" i="1">
                        <a:latin typeface="Cambria Math"/>
                      </a:rPr>
                      <m:t>𝐺</m:t>
                    </m:r>
                    <m:r>
                      <a:rPr lang="pt-BR" altLang="pt-BR" i="1">
                        <a:latin typeface="Cambria Math"/>
                      </a:rPr>
                      <m:t>=</m:t>
                    </m:r>
                    <m:r>
                      <a:rPr lang="pt-BR" altLang="pt-BR" b="0" i="1" smtClean="0">
                        <a:latin typeface="Cambria Math"/>
                      </a:rPr>
                      <m:t>𝐴𝑇𝑇</m:t>
                    </m:r>
                    <m:r>
                      <a:rPr lang="pt-BR" altLang="pt-BR" b="0" i="1" smtClean="0">
                        <a:latin typeface="Cambria Math"/>
                      </a:rPr>
                      <m:t>+</m:t>
                    </m:r>
                    <m:r>
                      <a:rPr lang="pt-BR" altLang="pt-BR" i="1" smtClean="0">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b="0" i="1" smtClean="0">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=1,</m:t>
                        </m:r>
                        <m:r>
                          <m:rPr>
                            <m:sty m:val="p"/>
                          </m:rPr>
                          <a:rPr lang="pt-BR" altLang="pt-BR">
                            <a:latin typeface="Cambria Math"/>
                          </a:rPr>
                          <m:t>X</m:t>
                        </m:r>
                      </m:e>
                    </m:d>
                  </m:oMath>
                </a14:m>
                <a:r>
                  <a:rPr lang="pt-BR" altLang="pt-BR" dirty="0">
                    <a:latin typeface="+mj-lt"/>
                    <a:sym typeface="Wingdings" panose="05000000000000000000" pitchFamily="2" charset="2"/>
                  </a:rPr>
                  <a:t> -</a:t>
                </a:r>
                <a14:m>
                  <m:oMath xmlns:m="http://schemas.openxmlformats.org/officeDocument/2006/math">
                    <m:r>
                      <a:rPr lang="pt-BR" altLang="pt-BR" b="0" i="0" smtClean="0">
                        <a:latin typeface="Cambria Math"/>
                      </a:rPr>
                      <m:t> </m:t>
                    </m:r>
                    <m:r>
                      <a:rPr lang="pt-BR" altLang="pt-BR" i="1">
                        <a:latin typeface="Cambria Math"/>
                      </a:rPr>
                      <m:t>𝐸</m:t>
                    </m:r>
                    <m:d>
                      <m:dPr>
                        <m:begChr m:val="["/>
                        <m:endChr m:val="]"/>
                        <m:ctrlPr>
                          <a:rPr lang="pt-BR" altLang="pt-BR" i="1">
                            <a:latin typeface="Cambria Math" panose="02040503050406030204" pitchFamily="18" charset="0"/>
                          </a:rPr>
                        </m:ctrlPr>
                      </m:dPr>
                      <m:e>
                        <m:sSup>
                          <m:sSupPr>
                            <m:ctrlPr>
                              <a:rPr lang="pt-BR" altLang="pt-BR" i="1" smtClean="0">
                                <a:latin typeface="Cambria Math" panose="02040503050406030204" pitchFamily="18" charset="0"/>
                              </a:rPr>
                            </m:ctrlPr>
                          </m:sSupPr>
                          <m:e>
                            <m:r>
                              <a:rPr lang="pt-BR" altLang="pt-BR" i="1">
                                <a:latin typeface="Cambria Math"/>
                              </a:rPr>
                              <m:t>𝑌</m:t>
                            </m:r>
                          </m:e>
                          <m:sup>
                            <m:r>
                              <a:rPr lang="pt-BR" altLang="pt-BR" b="0" i="1" smtClean="0">
                                <a:latin typeface="Cambria Math"/>
                              </a:rPr>
                              <m:t>0</m:t>
                            </m:r>
                          </m:sup>
                        </m:sSup>
                      </m:e>
                      <m:e>
                        <m:r>
                          <m:rPr>
                            <m:sty m:val="p"/>
                          </m:rPr>
                          <a:rPr lang="pt-BR" altLang="pt-BR">
                            <a:latin typeface="Cambria Math"/>
                          </a:rPr>
                          <m:t>D</m:t>
                        </m:r>
                        <m:r>
                          <a:rPr lang="pt-BR" altLang="pt-BR">
                            <a:latin typeface="Cambria Math"/>
                          </a:rPr>
                          <m:t>=0,</m:t>
                        </m:r>
                        <m:r>
                          <m:rPr>
                            <m:sty m:val="p"/>
                          </m:rPr>
                          <a:rPr lang="pt-BR" altLang="pt-BR">
                            <a:latin typeface="Cambria Math"/>
                          </a:rPr>
                          <m:t>X</m:t>
                        </m:r>
                      </m:e>
                    </m:d>
                  </m:oMath>
                </a14:m>
                <a:r>
                  <a:rPr lang="pt-BR" altLang="pt-BR" dirty="0">
                    <a:latin typeface="+mj-lt"/>
                    <a:sym typeface="Wingdings" panose="05000000000000000000" pitchFamily="2" charset="2"/>
                  </a:rPr>
                  <a:t></a:t>
                </a:r>
                <a:r>
                  <a:rPr lang="pt-BR" altLang="pt-BR" dirty="0">
                    <a:latin typeface="+mj-lt"/>
                  </a:rPr>
                  <a:t> </a:t>
                </a:r>
                <a14:m>
                  <m:oMath xmlns:m="http://schemas.openxmlformats.org/officeDocument/2006/math">
                    <m:r>
                      <m:rPr>
                        <m:sty m:val="p"/>
                      </m:rPr>
                      <a:rPr lang="pt-BR" altLang="pt-BR" b="0" i="0" smtClean="0">
                        <a:latin typeface="Cambria Math"/>
                      </a:rPr>
                      <m:t>ATT</m:t>
                    </m:r>
                    <m:r>
                      <a:rPr lang="pt-BR" altLang="pt-BR" b="0" i="0" smtClean="0">
                        <a:latin typeface="Cambria Math"/>
                      </a:rPr>
                      <m:t>+ </m:t>
                    </m:r>
                    <m:r>
                      <a:rPr lang="pt-BR" altLang="pt-BR" b="0" i="1" smtClean="0">
                        <a:latin typeface="Cambria Math"/>
                      </a:rPr>
                      <m:t>𝑣𝑖</m:t>
                    </m:r>
                    <m:r>
                      <a:rPr lang="pt-BR" altLang="pt-BR" b="0" i="1" smtClean="0">
                        <a:latin typeface="Cambria Math"/>
                      </a:rPr>
                      <m:t>é</m:t>
                    </m:r>
                    <m:r>
                      <a:rPr lang="pt-BR" altLang="pt-BR" b="0" i="1" smtClean="0">
                        <a:latin typeface="Cambria Math"/>
                      </a:rPr>
                      <m:t>𝑠</m:t>
                    </m:r>
                  </m:oMath>
                </a14:m>
                <a:endParaRPr lang="pt-BR" altLang="pt-BR" b="0" i="1" dirty="0">
                  <a:latin typeface="+mj-lt"/>
                </a:endParaRPr>
              </a:p>
              <a:p>
                <a:pPr marL="0" indent="0" algn="ctr">
                  <a:lnSpc>
                    <a:spcPct val="90000"/>
                  </a:lnSpc>
                  <a:buNone/>
                </a:pPr>
                <a:endParaRPr lang="pt-BR" altLang="pt-BR" dirty="0">
                  <a:latin typeface="+mj-lt"/>
                </a:endParaRPr>
              </a:p>
              <a:p>
                <a:pPr>
                  <a:lnSpc>
                    <a:spcPct val="90000"/>
                  </a:lnSpc>
                </a:pPr>
                <a:r>
                  <a:rPr lang="pt-BR" altLang="pt-BR" sz="3100" dirty="0">
                    <a:latin typeface="+mj-lt"/>
                  </a:rPr>
                  <a:t>Ou seja, viés “some” mesmo sem essa hipótese e, nesse caso, o estimador “</a:t>
                </a:r>
                <a:r>
                  <a:rPr lang="pt-BR" altLang="pt-BR" sz="3100" dirty="0" err="1">
                    <a:latin typeface="+mj-lt"/>
                  </a:rPr>
                  <a:t>naive</a:t>
                </a:r>
                <a:r>
                  <a:rPr lang="pt-BR" altLang="pt-BR" sz="3100" dirty="0">
                    <a:latin typeface="+mj-lt"/>
                  </a:rPr>
                  <a:t>” captura o ATT. Só precisamos da independência condicional no resultado potencial sem tratamento.</a:t>
                </a:r>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179512" y="1196752"/>
                <a:ext cx="8784976" cy="5472608"/>
              </a:xfrm>
              <a:blipFill rotWithShape="1">
                <a:blip r:embed="rId2" cstate="print"/>
                <a:stretch>
                  <a:fillRect l="-902" t="-2561" r="-902"/>
                </a:stretch>
              </a:blipFill>
            </p:spPr>
            <p:txBody>
              <a:bodyPr/>
              <a:lstStyle/>
              <a:p>
                <a:r>
                  <a:rPr lang="pt-BR">
                    <a:noFill/>
                  </a:rPr>
                  <a:t> </a:t>
                </a:r>
              </a:p>
            </p:txBody>
          </p:sp>
        </mc:Fallback>
      </mc:AlternateContent>
    </p:spTree>
    <p:extLst>
      <p:ext uri="{BB962C8B-B14F-4D97-AF65-F5344CB8AC3E}">
        <p14:creationId xmlns:p14="http://schemas.microsoft.com/office/powerpoint/2010/main" val="24656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observação</a:t>
            </a:r>
          </a:p>
        </p:txBody>
      </p:sp>
      <p:sp>
        <p:nvSpPr>
          <p:cNvPr id="3" name="Espaço Reservado para Conteúdo 2"/>
          <p:cNvSpPr>
            <a:spLocks noGrp="1"/>
          </p:cNvSpPr>
          <p:nvPr>
            <p:ph idx="1"/>
          </p:nvPr>
        </p:nvSpPr>
        <p:spPr/>
        <p:txBody>
          <a:bodyPr>
            <a:normAutofit fontScale="92500" lnSpcReduction="20000"/>
          </a:bodyPr>
          <a:lstStyle/>
          <a:p>
            <a:r>
              <a:rPr lang="pt-BR" dirty="0"/>
              <a:t>Y</a:t>
            </a:r>
            <a:r>
              <a:rPr lang="pt-BR" baseline="30000" dirty="0"/>
              <a:t>0</a:t>
            </a:r>
            <a:r>
              <a:rPr lang="pt-BR" dirty="0"/>
              <a:t> </a:t>
            </a:r>
            <a:r>
              <a:rPr lang="pt-BR" dirty="0">
                <a:sym typeface="Symbol"/>
              </a:rPr>
              <a:t> D | S</a:t>
            </a:r>
          </a:p>
          <a:p>
            <a:r>
              <a:rPr lang="pt-BR" dirty="0" err="1"/>
              <a:t>Imbens</a:t>
            </a:r>
            <a:r>
              <a:rPr lang="pt-BR" dirty="0"/>
              <a:t> (2005) se refere a essa hipótese como </a:t>
            </a:r>
            <a:r>
              <a:rPr lang="pt-BR" dirty="0" err="1"/>
              <a:t>unconfoundness</a:t>
            </a:r>
            <a:r>
              <a:rPr lang="pt-BR" dirty="0"/>
              <a:t> </a:t>
            </a:r>
            <a:r>
              <a:rPr lang="pt-BR" dirty="0" err="1"/>
              <a:t>assumption</a:t>
            </a:r>
            <a:r>
              <a:rPr lang="pt-BR" dirty="0"/>
              <a:t> e Rubin como </a:t>
            </a:r>
            <a:r>
              <a:rPr lang="pt-BR" dirty="0" err="1"/>
              <a:t>ignorability</a:t>
            </a:r>
            <a:r>
              <a:rPr lang="pt-BR" dirty="0"/>
              <a:t> </a:t>
            </a:r>
            <a:r>
              <a:rPr lang="pt-BR" dirty="0" err="1"/>
              <a:t>assumption</a:t>
            </a:r>
            <a:r>
              <a:rPr lang="pt-BR" dirty="0"/>
              <a:t>.</a:t>
            </a:r>
          </a:p>
          <a:p>
            <a:r>
              <a:rPr lang="pt-BR" dirty="0"/>
              <a:t>Se válida, a hipótese implica que não existe viés de variável omitida uma vez que S esteja incluído na equação, então não existirá </a:t>
            </a:r>
            <a:r>
              <a:rPr lang="pt-BR" i="1" dirty="0" err="1"/>
              <a:t>confundimento</a:t>
            </a:r>
            <a:r>
              <a:rPr lang="pt-BR" dirty="0"/>
              <a:t> na hora de estimar. </a:t>
            </a:r>
          </a:p>
          <a:p>
            <a:r>
              <a:rPr lang="pt-BR" dirty="0"/>
              <a:t>A hipótese é equivalente a uma designação do tratamento que ignora </a:t>
            </a:r>
            <a:r>
              <a:rPr lang="pt-BR" dirty="0" err="1"/>
              <a:t>outcomes</a:t>
            </a:r>
            <a:r>
              <a:rPr lang="pt-BR" dirty="0"/>
              <a:t>; então, por isso hipótese de </a:t>
            </a:r>
            <a:r>
              <a:rPr lang="pt-BR" i="1" dirty="0" err="1"/>
              <a:t>ignorabilidade</a:t>
            </a:r>
            <a:r>
              <a:rPr lang="pt-B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950" y="332656"/>
            <a:ext cx="9036050" cy="846138"/>
          </a:xfrm>
        </p:spPr>
        <p:txBody>
          <a:bodyPr>
            <a:normAutofit/>
          </a:bodyPr>
          <a:lstStyle/>
          <a:p>
            <a:pPr>
              <a:defRPr/>
            </a:pPr>
            <a:r>
              <a:rPr lang="pt-BR" altLang="pt-BR" sz="3000" dirty="0"/>
              <a:t>2.Hipótese de suporte comum (sobreposição)</a:t>
            </a:r>
            <a:endParaRPr lang="en-US" altLang="pt-BR" sz="3000" dirty="0"/>
          </a:p>
        </p:txBody>
      </p:sp>
      <mc:AlternateContent xmlns:mc="http://schemas.openxmlformats.org/markup-compatibility/2006" xmlns:a14="http://schemas.microsoft.com/office/drawing/2010/main">
        <mc:Choice Requires="a14">
          <p:sp>
            <p:nvSpPr>
              <p:cNvPr id="4" name="Rectangle 3"/>
              <p:cNvSpPr>
                <a:spLocks noGrp="1" noChangeArrowheads="1"/>
              </p:cNvSpPr>
              <p:nvPr>
                <p:ph idx="1"/>
              </p:nvPr>
            </p:nvSpPr>
            <p:spPr>
              <a:xfrm>
                <a:off x="0" y="1413346"/>
                <a:ext cx="9144000" cy="4679950"/>
              </a:xfrm>
            </p:spPr>
            <p:txBody>
              <a:bodyPr/>
              <a:lstStyle/>
              <a:p>
                <a:pPr>
                  <a:buFont typeface="Arial" charset="0"/>
                  <a:buChar char="•"/>
                  <a:defRPr/>
                </a:pPr>
                <a:endParaRPr lang="pt-BR" sz="2800" dirty="0"/>
              </a:p>
              <a:p>
                <a:pPr marL="0" indent="0">
                  <a:buNone/>
                  <a:defRPr/>
                </a:pPr>
                <a14:m>
                  <m:oMathPara xmlns:m="http://schemas.openxmlformats.org/officeDocument/2006/math">
                    <m:oMathParaPr>
                      <m:jc m:val="center"/>
                    </m:oMathParaPr>
                    <m:oMath xmlns:m="http://schemas.openxmlformats.org/officeDocument/2006/math">
                      <m:r>
                        <a:rPr lang="pt-BR" sz="2800" b="0" i="1" smtClean="0">
                          <a:latin typeface="Cambria Math" panose="02040503050406030204" pitchFamily="18" charset="0"/>
                        </a:rPr>
                        <m:t>0&lt;</m:t>
                      </m:r>
                      <m:r>
                        <a:rPr lang="pt-BR" sz="2800" b="0" i="1" smtClean="0">
                          <a:latin typeface="Cambria Math" panose="02040503050406030204" pitchFamily="18" charset="0"/>
                        </a:rPr>
                        <m:t>𝑃𝑟</m:t>
                      </m:r>
                      <m:d>
                        <m:dPr>
                          <m:begChr m:val="["/>
                          <m:endChr m:val="]"/>
                          <m:ctrlPr>
                            <a:rPr lang="pt-BR" sz="2800" b="0" i="1" smtClean="0">
                              <a:latin typeface="Cambria Math" panose="02040503050406030204" pitchFamily="18" charset="0"/>
                            </a:rPr>
                          </m:ctrlPr>
                        </m:dPr>
                        <m:e>
                          <m:r>
                            <a:rPr lang="pt-BR" sz="2800" b="0" i="1" smtClean="0">
                              <a:latin typeface="Cambria Math" panose="02040503050406030204" pitchFamily="18" charset="0"/>
                            </a:rPr>
                            <m:t>𝐷</m:t>
                          </m:r>
                          <m:r>
                            <a:rPr lang="pt-BR" sz="2800" b="0" i="1" smtClean="0">
                              <a:latin typeface="Cambria Math" panose="02040503050406030204" pitchFamily="18" charset="0"/>
                            </a:rPr>
                            <m:t>=1</m:t>
                          </m:r>
                        </m:e>
                        <m:e>
                          <m:r>
                            <a:rPr lang="pt-BR" sz="2800" b="0" i="1" smtClean="0">
                              <a:latin typeface="Cambria Math" panose="02040503050406030204" pitchFamily="18" charset="0"/>
                            </a:rPr>
                            <m:t>𝑋</m:t>
                          </m:r>
                        </m:e>
                      </m:d>
                      <m:r>
                        <a:rPr lang="pt-BR" sz="2800" b="0" i="1" smtClean="0">
                          <a:latin typeface="Cambria Math" panose="02040503050406030204" pitchFamily="18" charset="0"/>
                        </a:rPr>
                        <m:t>&lt;1</m:t>
                      </m:r>
                    </m:oMath>
                  </m:oMathPara>
                </a14:m>
                <a:endParaRPr lang="pt-BR" sz="2800" dirty="0"/>
              </a:p>
              <a:p>
                <a:pPr>
                  <a:buFont typeface="Arial" charset="0"/>
                  <a:buChar char="•"/>
                  <a:defRPr/>
                </a:pPr>
                <a:r>
                  <a:rPr lang="pt-BR" sz="2800" dirty="0"/>
                  <a:t>Para cada valor de X existem ambos tratados e não tratados. Ou seja, não há valor de X em que todo mundo seja do tratamento (e vice-versa). </a:t>
                </a:r>
              </a:p>
              <a:p>
                <a:pPr>
                  <a:buFont typeface="Arial" charset="0"/>
                  <a:buChar char="•"/>
                  <a:defRPr/>
                </a:pPr>
                <a:r>
                  <a:rPr lang="pt-BR" sz="2800" dirty="0"/>
                  <a:t>Não há valor de X para o qual se possa dizer com certeza a que grupo o indivíduo pertence, usando apenas informação em X.</a:t>
                </a:r>
              </a:p>
              <a:p>
                <a:pPr>
                  <a:buFont typeface="Arial" charset="0"/>
                  <a:buChar char="•"/>
                  <a:defRPr/>
                </a:pPr>
                <a:r>
                  <a:rPr lang="pt-BR" sz="2800" dirty="0" err="1"/>
                  <a:t>Ignorabilidade</a:t>
                </a:r>
                <a:r>
                  <a:rPr lang="pt-BR" sz="2800" dirty="0"/>
                  <a:t> forte: CIA </a:t>
                </a:r>
                <a:r>
                  <a:rPr lang="pt-BR" sz="2400" dirty="0"/>
                  <a:t>+sobreposição</a:t>
                </a:r>
              </a:p>
            </p:txBody>
          </p:sp>
        </mc:Choice>
        <mc:Fallback xmlns="">
          <p:sp>
            <p:nvSpPr>
              <p:cNvPr id="4" name="Rectangle 3"/>
              <p:cNvSpPr>
                <a:spLocks noGrp="1" noRot="1" noChangeAspect="1" noMove="1" noResize="1" noEditPoints="1" noAdjustHandles="1" noChangeArrowheads="1" noChangeShapeType="1" noTextEdit="1"/>
              </p:cNvSpPr>
              <p:nvPr>
                <p:ph idx="1"/>
              </p:nvPr>
            </p:nvSpPr>
            <p:spPr>
              <a:xfrm>
                <a:off x="0" y="1413346"/>
                <a:ext cx="9144000" cy="4679950"/>
              </a:xfrm>
              <a:blipFill rotWithShape="1">
                <a:blip r:embed="rId2" cstate="print"/>
                <a:stretch>
                  <a:fillRect l="-1133" r="-2067"/>
                </a:stretch>
              </a:blipFill>
            </p:spPr>
            <p:txBody>
              <a:bodyPr/>
              <a:lstStyle/>
              <a:p>
                <a:r>
                  <a:rPr lang="pt-BR">
                    <a:noFill/>
                  </a:rPr>
                  <a:t> </a:t>
                </a:r>
              </a:p>
            </p:txBody>
          </p:sp>
        </mc:Fallback>
      </mc:AlternateContent>
    </p:spTree>
    <p:extLst>
      <p:ext uri="{BB962C8B-B14F-4D97-AF65-F5344CB8AC3E}">
        <p14:creationId xmlns:p14="http://schemas.microsoft.com/office/powerpoint/2010/main" val="329772749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4654</Words>
  <Application>Microsoft Office PowerPoint</Application>
  <PresentationFormat>Apresentação na tela (4:3)</PresentationFormat>
  <Paragraphs>431</Paragraphs>
  <Slides>69</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69</vt:i4>
      </vt:variant>
    </vt:vector>
  </HeadingPairs>
  <TitlesOfParts>
    <vt:vector size="77" baseType="lpstr">
      <vt:lpstr>Arial</vt:lpstr>
      <vt:lpstr>Calibri</vt:lpstr>
      <vt:lpstr>Cambria Math</vt:lpstr>
      <vt:lpstr>Times New Roman</vt:lpstr>
      <vt:lpstr>Tw Cen MT</vt:lpstr>
      <vt:lpstr>Tema do Office</vt:lpstr>
      <vt:lpstr>Equação</vt:lpstr>
      <vt:lpstr>Equation</vt:lpstr>
      <vt:lpstr>Pareamento</vt:lpstr>
      <vt:lpstr>Introdução</vt:lpstr>
      <vt:lpstr>Introdução</vt:lpstr>
      <vt:lpstr>Hipóteses</vt:lpstr>
      <vt:lpstr>1.Hipótese da Independência Condicional (CIA)</vt:lpstr>
      <vt:lpstr>1.Hipótese da Independência Condicional (CIA)</vt:lpstr>
      <vt:lpstr>1.Hipótese da Independência Condicional (CIA)</vt:lpstr>
      <vt:lpstr>observação</vt:lpstr>
      <vt:lpstr>2.Hipótese de suporte comum (sobreposição)</vt:lpstr>
      <vt:lpstr>2.Hipótese de suporte comum (sobreposição)</vt:lpstr>
      <vt:lpstr>ATT</vt:lpstr>
      <vt:lpstr>ATT</vt:lpstr>
      <vt:lpstr>Exemplo: caso em X que inclui apenas uma variável explicativa discreta </vt:lpstr>
      <vt:lpstr>Pareamento</vt:lpstr>
      <vt:lpstr>X muito grande</vt:lpstr>
      <vt:lpstr> 3- Pareamento por escore de propensão  </vt:lpstr>
      <vt:lpstr>3- Escore de Propensão – PS ou p(x) </vt:lpstr>
      <vt:lpstr>3- Escore de Propensão – PS ou p(x) </vt:lpstr>
      <vt:lpstr>Matching e Propensity Score</vt:lpstr>
      <vt:lpstr>Hipóteses do efeito do tratamento</vt:lpstr>
      <vt:lpstr>Hipóteses do efeito do tratamento</vt:lpstr>
      <vt:lpstr> propensity score</vt:lpstr>
      <vt:lpstr>Implementação  PSM</vt:lpstr>
      <vt:lpstr>Pareamento – parte II</vt:lpstr>
      <vt:lpstr>3- Escore de Propensão – PS ou p(x) </vt:lpstr>
      <vt:lpstr>Prova</vt:lpstr>
      <vt:lpstr>Prova</vt:lpstr>
      <vt:lpstr>Matching e Propensity Score</vt:lpstr>
      <vt:lpstr>matching is no ‘magic bullet’</vt:lpstr>
      <vt:lpstr>Hipóteses para o cálculo do efeito do tratamento no pareamento</vt:lpstr>
      <vt:lpstr>Hipóteses do efeito do tratamento</vt:lpstr>
      <vt:lpstr> Propensity score</vt:lpstr>
      <vt:lpstr>Implementação  PSM</vt:lpstr>
      <vt:lpstr>Implementação</vt:lpstr>
      <vt:lpstr>Estimação do propensity score</vt:lpstr>
      <vt:lpstr>Implementação – Estimação do PS</vt:lpstr>
      <vt:lpstr>Implementação – Estimação do PS</vt:lpstr>
      <vt:lpstr>over-parameterized models</vt:lpstr>
      <vt:lpstr>Implementação – Estimação do PS</vt:lpstr>
      <vt:lpstr>Métodos para a escolha das variáveis: </vt:lpstr>
      <vt:lpstr>observação</vt:lpstr>
      <vt:lpstr>Trade-off: CIA e suporte comum</vt:lpstr>
      <vt:lpstr>O algoritmo para o matching</vt:lpstr>
      <vt:lpstr>O algoritmo para o matching </vt:lpstr>
      <vt:lpstr> algoritmo para o matching </vt:lpstr>
      <vt:lpstr>O algoritmo para o matching </vt:lpstr>
      <vt:lpstr>algoritmo para o matching </vt:lpstr>
      <vt:lpstr>Matching vizinhos próximos (nearest neighbors):  </vt:lpstr>
      <vt:lpstr>Matching radial</vt:lpstr>
      <vt:lpstr>Matching por estratificação</vt:lpstr>
      <vt:lpstr>Matching por estratificação </vt:lpstr>
      <vt:lpstr>Matching por kernel</vt:lpstr>
      <vt:lpstr>Matching por kernel</vt:lpstr>
      <vt:lpstr>Tipos de função Kernel disponível no Stata</vt:lpstr>
      <vt:lpstr>Trade-off em termos de viés e eficiência</vt:lpstr>
      <vt:lpstr>Trade-off em termos de viés e eficiência</vt:lpstr>
      <vt:lpstr>Suporte comum</vt:lpstr>
      <vt:lpstr>ATE e ATT</vt:lpstr>
      <vt:lpstr>Apresentação do PowerPoint</vt:lpstr>
      <vt:lpstr>Apresentação do PowerPoint</vt:lpstr>
      <vt:lpstr>Apresentação do PowerPoint</vt:lpstr>
      <vt:lpstr>Apresentação do PowerPoint</vt:lpstr>
      <vt:lpstr>observação</vt:lpstr>
      <vt:lpstr>Qualidade do matching</vt:lpstr>
      <vt:lpstr>Qualidade do matching </vt:lpstr>
      <vt:lpstr>Qualidade do matching </vt:lpstr>
      <vt:lpstr>Implementação - Qualidade do matching </vt:lpstr>
      <vt:lpstr>Implementação- Qualidade do matching </vt:lpstr>
      <vt:lpstr> Implementação- Qualidade do matching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Pareamento</dc:title>
  <dc:creator>Elaine</dc:creator>
  <cp:lastModifiedBy>Luiz Guilherme Scorzafave</cp:lastModifiedBy>
  <cp:revision>24</cp:revision>
  <dcterms:created xsi:type="dcterms:W3CDTF">2015-08-27T22:36:50Z</dcterms:created>
  <dcterms:modified xsi:type="dcterms:W3CDTF">2019-10-24T21:54:48Z</dcterms:modified>
</cp:coreProperties>
</file>