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2" r:id="rId1"/>
  </p:sldMasterIdLst>
  <p:notesMasterIdLst>
    <p:notesMasterId r:id="rId90"/>
  </p:notesMasterIdLst>
  <p:sldIdLst>
    <p:sldId id="256" r:id="rId2"/>
    <p:sldId id="305" r:id="rId3"/>
    <p:sldId id="368" r:id="rId4"/>
    <p:sldId id="306" r:id="rId5"/>
    <p:sldId id="307" r:id="rId6"/>
    <p:sldId id="320" r:id="rId7"/>
    <p:sldId id="369" r:id="rId8"/>
    <p:sldId id="286" r:id="rId9"/>
    <p:sldId id="287" r:id="rId10"/>
    <p:sldId id="288" r:id="rId11"/>
    <p:sldId id="269" r:id="rId12"/>
    <p:sldId id="292" r:id="rId13"/>
    <p:sldId id="359" r:id="rId14"/>
    <p:sldId id="360" r:id="rId15"/>
    <p:sldId id="312" r:id="rId16"/>
    <p:sldId id="297" r:id="rId17"/>
    <p:sldId id="361" r:id="rId18"/>
    <p:sldId id="362" r:id="rId19"/>
    <p:sldId id="364" r:id="rId20"/>
    <p:sldId id="366" r:id="rId21"/>
    <p:sldId id="379" r:id="rId22"/>
    <p:sldId id="380" r:id="rId23"/>
    <p:sldId id="367" r:id="rId24"/>
    <p:sldId id="390" r:id="rId25"/>
    <p:sldId id="373" r:id="rId26"/>
    <p:sldId id="378" r:id="rId27"/>
    <p:sldId id="374" r:id="rId28"/>
    <p:sldId id="377" r:id="rId29"/>
    <p:sldId id="376" r:id="rId30"/>
    <p:sldId id="375" r:id="rId31"/>
    <p:sldId id="298" r:id="rId32"/>
    <p:sldId id="299" r:id="rId33"/>
    <p:sldId id="300" r:id="rId34"/>
    <p:sldId id="311" r:id="rId35"/>
    <p:sldId id="308" r:id="rId36"/>
    <p:sldId id="310" r:id="rId37"/>
    <p:sldId id="309" r:id="rId38"/>
    <p:sldId id="313" r:id="rId39"/>
    <p:sldId id="314" r:id="rId40"/>
    <p:sldId id="304" r:id="rId41"/>
    <p:sldId id="315" r:id="rId42"/>
    <p:sldId id="323" r:id="rId43"/>
    <p:sldId id="322" r:id="rId44"/>
    <p:sldId id="316" r:id="rId45"/>
    <p:sldId id="318" r:id="rId46"/>
    <p:sldId id="319" r:id="rId47"/>
    <p:sldId id="391" r:id="rId48"/>
    <p:sldId id="324" r:id="rId49"/>
    <p:sldId id="325" r:id="rId50"/>
    <p:sldId id="326" r:id="rId51"/>
    <p:sldId id="327" r:id="rId52"/>
    <p:sldId id="328" r:id="rId53"/>
    <p:sldId id="329" r:id="rId54"/>
    <p:sldId id="356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38" r:id="rId63"/>
    <p:sldId id="339" r:id="rId64"/>
    <p:sldId id="340" r:id="rId65"/>
    <p:sldId id="341" r:id="rId66"/>
    <p:sldId id="342" r:id="rId67"/>
    <p:sldId id="343" r:id="rId68"/>
    <p:sldId id="344" r:id="rId69"/>
    <p:sldId id="345" r:id="rId70"/>
    <p:sldId id="346" r:id="rId71"/>
    <p:sldId id="347" r:id="rId72"/>
    <p:sldId id="349" r:id="rId73"/>
    <p:sldId id="350" r:id="rId74"/>
    <p:sldId id="351" r:id="rId75"/>
    <p:sldId id="352" r:id="rId76"/>
    <p:sldId id="371" r:id="rId77"/>
    <p:sldId id="372" r:id="rId78"/>
    <p:sldId id="353" r:id="rId79"/>
    <p:sldId id="354" r:id="rId80"/>
    <p:sldId id="355" r:id="rId81"/>
    <p:sldId id="389" r:id="rId82"/>
    <p:sldId id="381" r:id="rId83"/>
    <p:sldId id="382" r:id="rId84"/>
    <p:sldId id="383" r:id="rId85"/>
    <p:sldId id="385" r:id="rId86"/>
    <p:sldId id="386" r:id="rId87"/>
    <p:sldId id="387" r:id="rId88"/>
    <p:sldId id="388" r:id="rId8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microsoft.com/office/2015/10/relationships/revisionInfo" Target="revisionInfo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8D56D-8263-45F8-9837-2E68A609697C}" type="datetimeFigureOut">
              <a:rPr lang="pt-BR" smtClean="0"/>
              <a:t>10/09/2018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284AB-BFEB-4DFB-98CE-75179FB020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0351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284AB-BFEB-4DFB-98CE-75179FB02098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44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284AB-BFEB-4DFB-98CE-75179FB02098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249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23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98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15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032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845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826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5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9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938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61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9874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Períodos clínicos e mecânicos do trabalho de parto e parto normal</a:t>
            </a:r>
          </a:p>
        </p:txBody>
      </p:sp>
      <p:pic>
        <p:nvPicPr>
          <p:cNvPr id="10242" name="Picture 2" descr="http://www.mulheretudo.com/wp-content/uploads/2014/09/39-Semanas-de-Gesta%C3%A7%C3%A3o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297" y="2201020"/>
            <a:ext cx="35147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0E9FA234-C648-4F8E-BF13-BEACC6156001}"/>
              </a:ext>
            </a:extLst>
          </p:cNvPr>
          <p:cNvSpPr txBox="1"/>
          <p:nvPr/>
        </p:nvSpPr>
        <p:spPr>
          <a:xfrm>
            <a:off x="471949" y="5987846"/>
            <a:ext cx="311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Profa. Luciana </a:t>
            </a:r>
            <a:r>
              <a:rPr lang="pt-BR" dirty="0" err="1">
                <a:solidFill>
                  <a:schemeClr val="bg1"/>
                </a:solidFill>
              </a:rPr>
              <a:t>Reberte</a:t>
            </a:r>
            <a:r>
              <a:rPr lang="pt-BR" dirty="0">
                <a:solidFill>
                  <a:schemeClr val="bg1"/>
                </a:solidFill>
              </a:rPr>
              <a:t> Gouveia</a:t>
            </a:r>
          </a:p>
        </p:txBody>
      </p:sp>
    </p:spTree>
    <p:extLst>
      <p:ext uri="{BB962C8B-B14F-4D97-AF65-F5344CB8AC3E}">
        <p14:creationId xmlns:p14="http://schemas.microsoft.com/office/powerpoint/2010/main" val="3690885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Dilação cervical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6158" t="24900" r="35303" b="62648"/>
          <a:stretch/>
        </p:blipFill>
        <p:spPr>
          <a:xfrm>
            <a:off x="958644" y="2561986"/>
            <a:ext cx="5014451" cy="91084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2556" t="51512" r="35302" b="14617"/>
          <a:stretch/>
        </p:blipFill>
        <p:spPr>
          <a:xfrm>
            <a:off x="825910" y="4380270"/>
            <a:ext cx="6784258" cy="247773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299868" y="2106908"/>
            <a:ext cx="2934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Exame de Toque vaginal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460090" y="4087584"/>
            <a:ext cx="426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Esvaecimento cervical</a:t>
            </a:r>
          </a:p>
        </p:txBody>
      </p:sp>
      <p:pic>
        <p:nvPicPr>
          <p:cNvPr id="13314" name="Picture 2" descr="http://medifoco.com.br/wp-content/uploads/2013/01/Dilata%C3%A7%C3%A3o-do-colo-uterin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390" y="1957401"/>
            <a:ext cx="3296418" cy="292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172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Dilação cervical</a:t>
            </a:r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40" t="15650" r="13007" b="4577"/>
          <a:stretch/>
        </p:blipFill>
        <p:spPr>
          <a:xfrm>
            <a:off x="4285398" y="2534186"/>
            <a:ext cx="5691116" cy="3429333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85801" y="2211021"/>
            <a:ext cx="4817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Toque Vaginal</a:t>
            </a:r>
          </a:p>
          <a:p>
            <a:r>
              <a:rPr lang="pt-BR" b="1" dirty="0"/>
              <a:t>Localização da Sutura sagital</a:t>
            </a:r>
          </a:p>
        </p:txBody>
      </p:sp>
    </p:spTree>
    <p:extLst>
      <p:ext uri="{BB962C8B-B14F-4D97-AF65-F5344CB8AC3E}">
        <p14:creationId xmlns:p14="http://schemas.microsoft.com/office/powerpoint/2010/main" val="1028224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5423" y="305610"/>
            <a:ext cx="6788677" cy="1456267"/>
          </a:xfrm>
        </p:spPr>
        <p:txBody>
          <a:bodyPr>
            <a:normAutofit/>
          </a:bodyPr>
          <a:lstStyle/>
          <a:p>
            <a:r>
              <a:rPr lang="pt-BR" sz="3600" b="1" dirty="0"/>
              <a:t>Avaliação das contrações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15423" y="2595716"/>
            <a:ext cx="5422390" cy="36428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8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Dinâmica Uterina</a:t>
            </a:r>
          </a:p>
          <a:p>
            <a:r>
              <a:rPr lang="pt-BR" sz="2000" dirty="0"/>
              <a:t>Avaliação manual</a:t>
            </a:r>
          </a:p>
          <a:p>
            <a:r>
              <a:rPr lang="pt-BR" sz="2000" dirty="0"/>
              <a:t>Realizada em 20 minutos</a:t>
            </a:r>
          </a:p>
          <a:p>
            <a:r>
              <a:rPr lang="pt-BR" sz="2000" dirty="0"/>
              <a:t>Presença ou ausência de contração</a:t>
            </a:r>
          </a:p>
          <a:p>
            <a:r>
              <a:rPr lang="pt-BR" sz="2000" dirty="0"/>
              <a:t>Quantidade (n°) de contrações em 10 minutos</a:t>
            </a:r>
          </a:p>
          <a:p>
            <a:r>
              <a:rPr lang="pt-BR" sz="2000" dirty="0"/>
              <a:t>Intensidade (fraca, moderada, forte)</a:t>
            </a:r>
          </a:p>
          <a:p>
            <a:r>
              <a:rPr lang="pt-BR" sz="2000" dirty="0"/>
              <a:t> Percepção dos movimentos fetais (presentes ou ausentes)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99817" y="4247537"/>
            <a:ext cx="5709603" cy="34806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2600" b="1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Cardiotocografia</a:t>
            </a:r>
            <a:r>
              <a:rPr lang="pt-BR" sz="26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 fetal (CTG ou CTB)</a:t>
            </a:r>
          </a:p>
          <a:p>
            <a:pPr marL="0" indent="0">
              <a:buNone/>
            </a:pPr>
            <a:endParaRPr lang="pt-BR" sz="2600" b="1" dirty="0"/>
          </a:p>
          <a:p>
            <a:r>
              <a:rPr lang="pt-BR" sz="2600" dirty="0"/>
              <a:t>Método eletrônico não invasivo de avaliação do bem estar fetal</a:t>
            </a:r>
          </a:p>
          <a:p>
            <a:r>
              <a:rPr lang="pt-BR" sz="2600" dirty="0"/>
              <a:t>Registro gráfico</a:t>
            </a:r>
          </a:p>
          <a:p>
            <a:r>
              <a:rPr lang="pt-BR" sz="2600" dirty="0"/>
              <a:t>Detecta contrações uterinas, frequência cardíaca fetal e movimentação fetal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1026" name="Picture 2" descr="Cardiotocograf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723" y="594453"/>
            <a:ext cx="4168627" cy="248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81193" y="1865417"/>
            <a:ext cx="6229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Dinâmica uterina e </a:t>
            </a:r>
            <a:r>
              <a:rPr lang="pt-BR" sz="2800" b="1" dirty="0" err="1"/>
              <a:t>cardiotocografia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287016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200AC881-357D-49F4-B758-7D91C1F27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ContraçÕes</a:t>
            </a:r>
            <a:r>
              <a:rPr lang="pt-BR" dirty="0"/>
              <a:t> UTERINAS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156730B4-7A42-43C6-8824-755D4F53D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507228"/>
            <a:ext cx="11029615" cy="39267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3200" b="1" dirty="0"/>
              <a:t>Parâmetros</a:t>
            </a:r>
          </a:p>
          <a:p>
            <a:pPr marL="0" indent="0">
              <a:buNone/>
            </a:pPr>
            <a:r>
              <a:rPr lang="pt-BR" sz="3200" b="1" dirty="0"/>
              <a:t>Tônus</a:t>
            </a:r>
            <a:r>
              <a:rPr lang="pt-BR" sz="3200" dirty="0"/>
              <a:t>  (pressão mínima do útero entre as contrações 8-12mmhg)</a:t>
            </a:r>
          </a:p>
          <a:p>
            <a:pPr marL="0" indent="0">
              <a:buNone/>
            </a:pPr>
            <a:r>
              <a:rPr lang="pt-BR" sz="3200" b="1" dirty="0"/>
              <a:t>Intensidade</a:t>
            </a:r>
          </a:p>
          <a:p>
            <a:r>
              <a:rPr lang="pt-BR" sz="3200" dirty="0"/>
              <a:t>Gravidez: 2-4mmhg</a:t>
            </a:r>
          </a:p>
          <a:p>
            <a:r>
              <a:rPr lang="pt-BR" sz="3200" dirty="0"/>
              <a:t>Braxton Hicks: 10-20mmhg</a:t>
            </a:r>
          </a:p>
          <a:p>
            <a:r>
              <a:rPr lang="pt-BR" sz="3200" dirty="0"/>
              <a:t>Parto: &gt;25mmhg chega a 50mmhg</a:t>
            </a: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312414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B71C687-B092-4E30-8593-AB9A423A6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ContraçÕes</a:t>
            </a:r>
            <a:r>
              <a:rPr lang="pt-BR" dirty="0"/>
              <a:t> UTERINAS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340EF21-8ABF-4D42-91B1-5936B04A4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sz="3600" b="1" dirty="0"/>
              <a:t>Duração</a:t>
            </a:r>
            <a:r>
              <a:rPr lang="pt-BR" sz="3600" dirty="0"/>
              <a:t> </a:t>
            </a:r>
          </a:p>
          <a:p>
            <a:r>
              <a:rPr lang="pt-BR" sz="3600" dirty="0"/>
              <a:t>40-60 </a:t>
            </a:r>
            <a:r>
              <a:rPr lang="pt-BR" sz="3600" dirty="0" err="1"/>
              <a:t>seg</a:t>
            </a:r>
            <a:r>
              <a:rPr lang="pt-BR" sz="3600" dirty="0"/>
              <a:t> fase de contração seguida pelo relaxamento</a:t>
            </a:r>
          </a:p>
          <a:p>
            <a:pPr marL="0" indent="0">
              <a:buNone/>
            </a:pPr>
            <a:endParaRPr lang="pt-BR" sz="3600" dirty="0"/>
          </a:p>
          <a:p>
            <a:pPr marL="0" indent="0">
              <a:buNone/>
            </a:pPr>
            <a:r>
              <a:rPr lang="pt-BR" sz="3600" b="1" dirty="0"/>
              <a:t>Frequência</a:t>
            </a:r>
          </a:p>
          <a:p>
            <a:r>
              <a:rPr lang="pt-BR" sz="3600" dirty="0"/>
              <a:t>Início do trabalho de parto</a:t>
            </a:r>
          </a:p>
          <a:p>
            <a:pPr marL="0" indent="0">
              <a:buNone/>
            </a:pPr>
            <a:r>
              <a:rPr lang="pt-BR" sz="3600" dirty="0"/>
              <a:t>Frequência de 2 a 3 contrações em 10 min e duração de 40seg</a:t>
            </a:r>
          </a:p>
          <a:p>
            <a:pPr marL="0" indent="0">
              <a:buNone/>
            </a:pPr>
            <a:r>
              <a:rPr lang="pt-BR" sz="3600" dirty="0"/>
              <a:t>Final primeiro período com 4-5 em 10 min e duração de 60-70 </a:t>
            </a:r>
            <a:r>
              <a:rPr lang="pt-BR" sz="3600" dirty="0" err="1"/>
              <a:t>seg</a:t>
            </a:r>
            <a:endParaRPr lang="pt-BR" sz="3600" dirty="0"/>
          </a:p>
          <a:p>
            <a:pPr marL="0" indent="0">
              <a:buNone/>
            </a:pP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3063995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Atividade uterina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2474" t="21095" r="20384" b="6510"/>
          <a:stretch/>
        </p:blipFill>
        <p:spPr>
          <a:xfrm>
            <a:off x="2660650" y="2102632"/>
            <a:ext cx="6274824" cy="446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83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CTB</a:t>
            </a:r>
          </a:p>
        </p:txBody>
      </p:sp>
      <p:pic>
        <p:nvPicPr>
          <p:cNvPr id="2050" name="Picture 2" descr="http://1.bp.blogspot.com/_84cUpRl8iQY/SpKGKBDI-NI/AAAAAAAACnA/ZOYhTci_I90/s400/Imagem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13" y="2361061"/>
            <a:ext cx="7369274" cy="40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encrypted-tbn0.gstatic.com/images?q=tbn:ANd9GcQg0tYbfQ1j-Aj9JIBb5RvDUSgcJPsg_xuw9T1J2jiyT5ZowRO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1"/>
          <a:stretch/>
        </p:blipFill>
        <p:spPr bwMode="auto">
          <a:xfrm>
            <a:off x="368490" y="2065866"/>
            <a:ext cx="4039737" cy="268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066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AF14C23B-12D9-4EA7-AB10-2F6E463F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Atividade uterina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A9B0AF5A-C685-49ED-9C1F-B2189AEC3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BR" sz="2800" dirty="0"/>
              <a:t>Alterações no padrão de contratilidade uterina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b="1" dirty="0"/>
              <a:t>HIPOATIVIDADE </a:t>
            </a:r>
          </a:p>
          <a:p>
            <a:pPr marL="0" indent="0">
              <a:buNone/>
            </a:pPr>
            <a:r>
              <a:rPr lang="pt-BR" sz="2800" dirty="0"/>
              <a:t>Intensidade &lt; 25 mm Hg  Frequência &lt; 2/10 minutos  Tônus  &lt; 8 mmHg </a:t>
            </a:r>
          </a:p>
        </p:txBody>
      </p:sp>
    </p:spTree>
    <p:extLst>
      <p:ext uri="{BB962C8B-B14F-4D97-AF65-F5344CB8AC3E}">
        <p14:creationId xmlns:p14="http://schemas.microsoft.com/office/powerpoint/2010/main" val="2663322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AF14C23B-12D9-4EA7-AB10-2F6E463F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Atividade uterina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A9B0AF5A-C685-49ED-9C1F-B2189AEC3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/>
              <a:t>Alterações no padrão de contratilidade uterina</a:t>
            </a:r>
          </a:p>
          <a:p>
            <a:pPr marL="0" indent="0">
              <a:buNone/>
            </a:pPr>
            <a:r>
              <a:rPr lang="pt-BR" sz="2400" b="1" dirty="0"/>
              <a:t>HIPERATIVIDADE</a:t>
            </a:r>
          </a:p>
          <a:p>
            <a:r>
              <a:rPr lang="pt-BR" sz="2400" dirty="0"/>
              <a:t>Intensidade &gt; 50 mm Hg </a:t>
            </a:r>
          </a:p>
          <a:p>
            <a:r>
              <a:rPr lang="pt-BR" sz="2400" dirty="0"/>
              <a:t>Frequência &gt; 5 / 10 minutos </a:t>
            </a:r>
          </a:p>
          <a:p>
            <a:r>
              <a:rPr lang="pt-BR" sz="2400" dirty="0"/>
              <a:t>Tônus &gt; 12 mmHg</a:t>
            </a:r>
          </a:p>
          <a:p>
            <a:pPr marL="0" indent="0">
              <a:buNone/>
            </a:pPr>
            <a:r>
              <a:rPr lang="pt-BR" sz="2400" dirty="0"/>
              <a:t>Causas: Administração intempestiva de ocitocina. </a:t>
            </a:r>
            <a:r>
              <a:rPr lang="pt-BR" sz="2400" dirty="0" err="1"/>
              <a:t>Pré-eclampsia</a:t>
            </a:r>
            <a:r>
              <a:rPr lang="pt-BR" sz="2400" dirty="0"/>
              <a:t> Parto obstruído. Síndrome de compressão da veia cava. </a:t>
            </a:r>
          </a:p>
          <a:p>
            <a:pPr marL="0" indent="0">
              <a:buNone/>
            </a:pPr>
            <a:r>
              <a:rPr lang="pt-BR" sz="2400" dirty="0"/>
              <a:t>Conduta: Decúbito lateral esquerdo. Oxigênio sob cateter nasal. Redução da dose de ocitocina administrada.  Avaliar proporcionalidade </a:t>
            </a:r>
            <a:r>
              <a:rPr lang="pt-BR" sz="2400" dirty="0" err="1"/>
              <a:t>cefalopélvica</a:t>
            </a:r>
            <a:r>
              <a:rPr lang="pt-BR" sz="2400" dirty="0"/>
              <a:t> e outros obstáculos à progressão do parto. </a:t>
            </a:r>
          </a:p>
        </p:txBody>
      </p:sp>
    </p:spTree>
    <p:extLst>
      <p:ext uri="{BB962C8B-B14F-4D97-AF65-F5344CB8AC3E}">
        <p14:creationId xmlns:p14="http://schemas.microsoft.com/office/powerpoint/2010/main" val="260413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AF14C23B-12D9-4EA7-AB10-2F6E463F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Atividade uterina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A9B0AF5A-C685-49ED-9C1F-B2189AEC3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Alterações no padrão de contratilidade uterina</a:t>
            </a:r>
          </a:p>
          <a:p>
            <a:pPr marL="0" indent="0">
              <a:buNone/>
            </a:pPr>
            <a:r>
              <a:rPr lang="pt-BR" sz="3200" b="1" dirty="0"/>
              <a:t>HIPOTONIA</a:t>
            </a:r>
          </a:p>
          <a:p>
            <a:r>
              <a:rPr lang="pt-BR" sz="3200" dirty="0"/>
              <a:t>Tônus &lt; 5 mmHg e amolecido à palpação</a:t>
            </a:r>
          </a:p>
          <a:p>
            <a:pPr marL="0" indent="0">
              <a:buNone/>
            </a:pPr>
            <a:r>
              <a:rPr lang="pt-BR" sz="3200" dirty="0"/>
              <a:t>Causas: </a:t>
            </a:r>
            <a:r>
              <a:rPr lang="pt-BR" sz="3200" dirty="0" err="1" smtClean="0"/>
              <a:t>hipoatividade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0985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Histórico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81193" y="2508222"/>
            <a:ext cx="6409542" cy="48954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/>
              <a:t>Nomenclatura obstétrica em relação ao número de gestações, partos e abortos</a:t>
            </a:r>
          </a:p>
          <a:p>
            <a:pPr marL="0" indent="0">
              <a:buNone/>
            </a:pPr>
            <a:endParaRPr lang="pt-BR" sz="2800" dirty="0"/>
          </a:p>
          <a:p>
            <a:r>
              <a:rPr lang="pt-BR" sz="2800" b="1" dirty="0"/>
              <a:t>G ou Gesta (número de gestações</a:t>
            </a:r>
            <a:r>
              <a:rPr lang="pt-BR" sz="2800" dirty="0"/>
              <a:t>)</a:t>
            </a:r>
          </a:p>
          <a:p>
            <a:pPr marL="0" indent="0">
              <a:buNone/>
            </a:pPr>
            <a:r>
              <a:rPr lang="pt-BR" sz="2800" dirty="0"/>
              <a:t>Primigesta/</a:t>
            </a:r>
            <a:r>
              <a:rPr lang="pt-BR" sz="2800" dirty="0" err="1"/>
              <a:t>secundigesta</a:t>
            </a:r>
            <a:r>
              <a:rPr lang="pt-BR" sz="2800" dirty="0"/>
              <a:t> e </a:t>
            </a:r>
            <a:r>
              <a:rPr lang="pt-BR" sz="2800" dirty="0" err="1"/>
              <a:t>multigesta</a:t>
            </a:r>
            <a:endParaRPr lang="pt-BR" sz="2800" dirty="0"/>
          </a:p>
          <a:p>
            <a:pPr marL="0" indent="0">
              <a:buNone/>
            </a:pPr>
            <a:endParaRPr lang="pt-BR" sz="2800" dirty="0"/>
          </a:p>
          <a:p>
            <a:r>
              <a:rPr lang="pt-BR" sz="2800" b="1" dirty="0"/>
              <a:t>A ou Abortos (número de abortos)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28503" y="1777980"/>
            <a:ext cx="5422392" cy="3633047"/>
          </a:xfrm>
        </p:spPr>
        <p:txBody>
          <a:bodyPr>
            <a:normAutofit/>
          </a:bodyPr>
          <a:lstStyle/>
          <a:p>
            <a:r>
              <a:rPr lang="pt-BR" sz="3200" b="1" dirty="0"/>
              <a:t>P ou Para (paridade = número de partos)</a:t>
            </a:r>
            <a:endParaRPr lang="pt-BR" sz="3000" b="1" dirty="0"/>
          </a:p>
          <a:p>
            <a:pPr marL="0" indent="0">
              <a:buNone/>
            </a:pPr>
            <a:r>
              <a:rPr lang="pt-BR" sz="3000" dirty="0" err="1"/>
              <a:t>Nulípara</a:t>
            </a:r>
            <a:r>
              <a:rPr lang="pt-BR" sz="3000" dirty="0"/>
              <a:t>/Primípara e Multípara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7314161" y="4301466"/>
            <a:ext cx="4104919" cy="2339102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 err="1"/>
              <a:t>Ex</a:t>
            </a:r>
            <a:r>
              <a:rPr lang="pt-BR" sz="3200" dirty="0"/>
              <a:t>: IIIG, 0P, IIA</a:t>
            </a:r>
          </a:p>
          <a:p>
            <a:pPr algn="ctr"/>
            <a:r>
              <a:rPr lang="pt-BR" sz="3200" dirty="0"/>
              <a:t>3ª.  gestação</a:t>
            </a:r>
          </a:p>
          <a:p>
            <a:pPr algn="ctr"/>
            <a:r>
              <a:rPr lang="pt-BR" sz="3200" dirty="0"/>
              <a:t>0 parto</a:t>
            </a:r>
          </a:p>
          <a:p>
            <a:pPr algn="ctr"/>
            <a:r>
              <a:rPr lang="pt-BR" sz="3200" dirty="0"/>
              <a:t>2 abortos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045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AF14C23B-12D9-4EA7-AB10-2F6E463F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Atividade uterina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A9B0AF5A-C685-49ED-9C1F-B2189AEC3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/>
              <a:t>Alterações no padrão de contratilidade uterina</a:t>
            </a:r>
          </a:p>
          <a:p>
            <a:pPr marL="0" indent="0">
              <a:buNone/>
            </a:pPr>
            <a:r>
              <a:rPr lang="pt-BR" sz="2000" b="1" dirty="0"/>
              <a:t>HIPERTONIA</a:t>
            </a:r>
          </a:p>
          <a:p>
            <a:r>
              <a:rPr lang="pt-BR" sz="2000" dirty="0"/>
              <a:t>Tônus &gt; 20 mmHg, endurecimento uterino à palpação, dificuldade para palpação das partes fetais</a:t>
            </a:r>
          </a:p>
          <a:p>
            <a:r>
              <a:rPr lang="pt-BR" sz="2000" dirty="0" err="1"/>
              <a:t>Sobredistensão</a:t>
            </a:r>
            <a:r>
              <a:rPr lang="pt-BR" sz="2000" dirty="0"/>
              <a:t>: </a:t>
            </a:r>
            <a:r>
              <a:rPr lang="pt-BR" sz="2000" dirty="0" err="1"/>
              <a:t>polidramnia</a:t>
            </a:r>
            <a:r>
              <a:rPr lang="pt-BR" sz="2000" dirty="0"/>
              <a:t>, prenhez múltipla.  </a:t>
            </a:r>
          </a:p>
          <a:p>
            <a:r>
              <a:rPr lang="pt-BR" sz="2000" dirty="0" err="1"/>
              <a:t>Taquissistolia</a:t>
            </a:r>
            <a:r>
              <a:rPr lang="pt-BR" sz="2000" dirty="0"/>
              <a:t>.</a:t>
            </a:r>
          </a:p>
          <a:p>
            <a:r>
              <a:rPr lang="pt-BR" sz="2000" dirty="0"/>
              <a:t> Autêntica: geralmente associada ao descolamento prematuro da placenta.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8700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A36EE3-986D-441E-A4DC-5484697B5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Indutores de trabalho de parto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FE8AC5D-1824-4133-99B4-82D759E08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6994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D31A9D43-B01C-4FE7-804C-C4EE0CAEE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OCITOCINA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xmlns="" id="{05FE9D06-F1DB-417F-B714-7E1F27103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2662860" cy="695439"/>
          </a:xfrm>
        </p:spPr>
        <p:txBody>
          <a:bodyPr>
            <a:noAutofit/>
          </a:bodyPr>
          <a:lstStyle/>
          <a:p>
            <a:r>
              <a:rPr lang="pt-BR" sz="2800" dirty="0"/>
              <a:t>Hormônio sintético utilizado para </a:t>
            </a:r>
          </a:p>
          <a:p>
            <a:pPr marL="0" indent="0">
              <a:buNone/>
            </a:pPr>
            <a:r>
              <a:rPr lang="pt-BR" sz="2800" dirty="0"/>
              <a:t>estimular as contrações de TP </a:t>
            </a:r>
          </a:p>
        </p:txBody>
      </p:sp>
      <p:pic>
        <p:nvPicPr>
          <p:cNvPr id="16388" name="Picture 4" descr="Imagem relacionada">
            <a:extLst>
              <a:ext uri="{FF2B5EF4-FFF2-40B4-BE49-F238E27FC236}">
                <a16:creationId xmlns:a16="http://schemas.microsoft.com/office/drawing/2014/main" xmlns="" id="{45D0B5A6-87BC-4190-B3D6-4D5344BD1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695" y="2180496"/>
            <a:ext cx="3605372" cy="370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esultado de imagem para bomba de infusão">
            <a:extLst>
              <a:ext uri="{FF2B5EF4-FFF2-40B4-BE49-F238E27FC236}">
                <a16:creationId xmlns:a16="http://schemas.microsoft.com/office/drawing/2014/main" xmlns="" id="{EB881ADC-FDA5-450B-92FB-6CF80042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347" y="3181350"/>
            <a:ext cx="45720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1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361B053-3F02-4ADB-AF1F-8747DF520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Ocitocina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72193CE1-0E98-4359-9D6A-45751A743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91" t="50278" r="20882" b="28133"/>
          <a:stretch/>
        </p:blipFill>
        <p:spPr>
          <a:xfrm>
            <a:off x="1312607" y="3179762"/>
            <a:ext cx="9099755" cy="367823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7795672B-7EB6-4CBE-8BDB-7C2213590A3F}"/>
              </a:ext>
            </a:extLst>
          </p:cNvPr>
          <p:cNvSpPr txBox="1"/>
          <p:nvPr/>
        </p:nvSpPr>
        <p:spPr>
          <a:xfrm>
            <a:off x="1622323" y="2403987"/>
            <a:ext cx="327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5UI em 500ml SF0,9% </a:t>
            </a:r>
          </a:p>
        </p:txBody>
      </p:sp>
    </p:spTree>
    <p:extLst>
      <p:ext uri="{BB962C8B-B14F-4D97-AF65-F5344CB8AC3E}">
        <p14:creationId xmlns:p14="http://schemas.microsoft.com/office/powerpoint/2010/main" val="1785533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D739CE6-836E-4DAF-82E9-3CC79EB9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Ocitocina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447DC23-CD9F-4410-89E6-A6B89FE10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41283"/>
            <a:ext cx="11029615" cy="48102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b="1" dirty="0"/>
              <a:t>Contraindicações</a:t>
            </a:r>
          </a:p>
          <a:p>
            <a:r>
              <a:rPr lang="pt-BR" dirty="0"/>
              <a:t>Conhecida hipersensibilidade à ocitocina ou a qualquer excipiente da formulação;</a:t>
            </a:r>
          </a:p>
          <a:p>
            <a:r>
              <a:rPr lang="pt-BR" dirty="0"/>
              <a:t> Hipertonia uterina, sofrimento fetal quando a expulsão não é iminente. </a:t>
            </a:r>
          </a:p>
          <a:p>
            <a:r>
              <a:rPr lang="pt-BR" dirty="0"/>
              <a:t>Qualquer estado em que, por razões fetais ou maternas, se desaconselha o parto espontâneo e/ou o parto vaginal seja contraindicado, por exemplo: </a:t>
            </a:r>
          </a:p>
          <a:p>
            <a:r>
              <a:rPr lang="pt-BR" dirty="0"/>
              <a:t>Desproporção </a:t>
            </a:r>
            <a:r>
              <a:rPr lang="pt-BR" dirty="0" err="1"/>
              <a:t>céfalo</a:t>
            </a:r>
            <a:r>
              <a:rPr lang="pt-BR" dirty="0"/>
              <a:t>-pélvica significativa; </a:t>
            </a:r>
          </a:p>
          <a:p>
            <a:r>
              <a:rPr lang="pt-BR" dirty="0"/>
              <a:t>Má apresentação fetal; </a:t>
            </a:r>
          </a:p>
          <a:p>
            <a:r>
              <a:rPr lang="pt-BR" dirty="0"/>
              <a:t>Placenta prévia </a:t>
            </a:r>
          </a:p>
          <a:p>
            <a:r>
              <a:rPr lang="pt-BR" dirty="0"/>
              <a:t>Descolamento prematuro da placenta; </a:t>
            </a:r>
          </a:p>
          <a:p>
            <a:r>
              <a:rPr lang="pt-BR" dirty="0"/>
              <a:t>Apresentação ou prolapso do cordão umbilical</a:t>
            </a:r>
          </a:p>
          <a:p>
            <a:r>
              <a:rPr lang="pt-BR" dirty="0"/>
              <a:t>Distensão uterina excessiva ou diminuição da resistência uterina à ruptura, como por exemplo, em gestações múltiplas; </a:t>
            </a:r>
            <a:r>
              <a:rPr lang="pt-BR" dirty="0" err="1"/>
              <a:t>Poli-hidrâmnios</a:t>
            </a:r>
            <a:endParaRPr lang="pt-BR" dirty="0"/>
          </a:p>
          <a:p>
            <a:r>
              <a:rPr lang="pt-BR" dirty="0"/>
              <a:t>Grande </a:t>
            </a:r>
            <a:r>
              <a:rPr lang="pt-BR" dirty="0" err="1"/>
              <a:t>multiparidade</a:t>
            </a:r>
            <a:endParaRPr lang="pt-BR" dirty="0"/>
          </a:p>
          <a:p>
            <a:r>
              <a:rPr lang="pt-BR" dirty="0"/>
              <a:t>Presença de cicatriz uterina resultante de intervenções cirúrgicas, inclusive da operação cesárea clássica. </a:t>
            </a:r>
          </a:p>
        </p:txBody>
      </p:sp>
    </p:spTree>
    <p:extLst>
      <p:ext uri="{BB962C8B-B14F-4D97-AF65-F5344CB8AC3E}">
        <p14:creationId xmlns:p14="http://schemas.microsoft.com/office/powerpoint/2010/main" val="3118763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1D850D-BD77-411D-A030-87DBF144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Misoprostol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4340555-7464-46A8-88AA-0D197506C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28328"/>
            <a:ext cx="11029615" cy="3678303"/>
          </a:xfrm>
        </p:spPr>
        <p:txBody>
          <a:bodyPr>
            <a:normAutofit/>
          </a:bodyPr>
          <a:lstStyle/>
          <a:p>
            <a:r>
              <a:rPr lang="pt-BR" sz="2400" dirty="0"/>
              <a:t>Análogo sintético da prostaglandina E1</a:t>
            </a:r>
          </a:p>
          <a:p>
            <a:r>
              <a:rPr lang="pt-BR" sz="2400" dirty="0"/>
              <a:t>Ação útero-tônica e de amolecimento de colo uterino</a:t>
            </a:r>
          </a:p>
          <a:p>
            <a:r>
              <a:rPr lang="pt-BR" sz="2400" dirty="0"/>
              <a:t>Indução de trabalho de parto (maturação de colo)</a:t>
            </a:r>
          </a:p>
          <a:p>
            <a:r>
              <a:rPr lang="pt-BR" sz="2400" dirty="0"/>
              <a:t>1cp de 25mcg a cada 6h</a:t>
            </a:r>
          </a:p>
        </p:txBody>
      </p:sp>
      <p:pic>
        <p:nvPicPr>
          <p:cNvPr id="7170" name="Picture 2" descr="Resultado de imagem para misoprostol 25 mcg tablet">
            <a:extLst>
              <a:ext uri="{FF2B5EF4-FFF2-40B4-BE49-F238E27FC236}">
                <a16:creationId xmlns:a16="http://schemas.microsoft.com/office/drawing/2014/main" xmlns="" id="{0CEF776F-3B02-4FFB-AF27-85DFB1F35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3" t="28813"/>
          <a:stretch/>
        </p:blipFill>
        <p:spPr bwMode="auto">
          <a:xfrm>
            <a:off x="6719260" y="4078463"/>
            <a:ext cx="4891547" cy="250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m para misoprostol 25 mcg tablet">
            <a:extLst>
              <a:ext uri="{FF2B5EF4-FFF2-40B4-BE49-F238E27FC236}">
                <a16:creationId xmlns:a16="http://schemas.microsoft.com/office/drawing/2014/main" xmlns="" id="{8F5F4AF1-5213-45A5-858E-05543590D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165" y="1209056"/>
            <a:ext cx="3150009" cy="236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5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1B2DA0E-19A6-4A7E-8F12-06B2E7767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Misoprostol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9624EE2-A604-46EF-A79B-9ECBEB538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b="1" dirty="0"/>
              <a:t>Contraindicações</a:t>
            </a:r>
          </a:p>
          <a:p>
            <a:r>
              <a:rPr lang="pt-BR" sz="2000" dirty="0"/>
              <a:t>Cesárea anterior</a:t>
            </a:r>
          </a:p>
          <a:p>
            <a:r>
              <a:rPr lang="pt-BR" sz="2000" dirty="0"/>
              <a:t>Cirurgia uterina prévia </a:t>
            </a:r>
          </a:p>
          <a:p>
            <a:r>
              <a:rPr lang="pt-BR" sz="2000" dirty="0"/>
              <a:t>Paciente asmática</a:t>
            </a:r>
          </a:p>
          <a:p>
            <a:r>
              <a:rPr lang="pt-BR" sz="2000" dirty="0"/>
              <a:t>Uso concomitante com ocitocina </a:t>
            </a:r>
          </a:p>
          <a:p>
            <a:r>
              <a:rPr lang="pt-BR" sz="2000" dirty="0"/>
              <a:t>Placenta prévia</a:t>
            </a:r>
          </a:p>
        </p:txBody>
      </p:sp>
    </p:spTree>
    <p:extLst>
      <p:ext uri="{BB962C8B-B14F-4D97-AF65-F5344CB8AC3E}">
        <p14:creationId xmlns:p14="http://schemas.microsoft.com/office/powerpoint/2010/main" val="282205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F363B4B-CC92-460B-8FDE-916FC964F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Propess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FE66013-8205-409A-A00B-B8683FA21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 err="1"/>
              <a:t>Pessário</a:t>
            </a:r>
            <a:r>
              <a:rPr lang="pt-BR" sz="2400" dirty="0"/>
              <a:t> vaginal de dose única com liberação controlada com 10 mg de </a:t>
            </a:r>
            <a:r>
              <a:rPr lang="pt-BR" sz="2400" dirty="0" err="1"/>
              <a:t>dinoprostona</a:t>
            </a:r>
            <a:endParaRPr lang="pt-BR" sz="2400" dirty="0"/>
          </a:p>
          <a:p>
            <a:r>
              <a:rPr lang="pt-BR" sz="2400" dirty="0"/>
              <a:t>É indicado para o início e/ou continuação da maturação do colo uterino em pacientes a termo (a partir de 38 semanas de gestação) com colo favorável</a:t>
            </a:r>
          </a:p>
          <a:p>
            <a:r>
              <a:rPr lang="pt-BR" sz="2400" dirty="0"/>
              <a:t>Após a inserção, a atividade uterina e a condição fetal devem ser monitoradas regularmente. </a:t>
            </a:r>
          </a:p>
          <a:p>
            <a:endParaRPr lang="pt-BR" dirty="0"/>
          </a:p>
        </p:txBody>
      </p:sp>
      <p:pic>
        <p:nvPicPr>
          <p:cNvPr id="4098" name="Picture 2" descr="Resultado de imagem para propess">
            <a:extLst>
              <a:ext uri="{FF2B5EF4-FFF2-40B4-BE49-F238E27FC236}">
                <a16:creationId xmlns:a16="http://schemas.microsoft.com/office/drawing/2014/main" xmlns="" id="{D69D820A-1679-4064-9490-F97A9A69D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332" y="4704733"/>
            <a:ext cx="4148629" cy="181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203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964F28-750F-4BCE-8CCC-4C5B0976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Propess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DB635C2-3C23-4EB1-98DB-4A3B6B50D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8" name="Picture 4" descr="Resultado de imagem para propess">
            <a:extLst>
              <a:ext uri="{FF2B5EF4-FFF2-40B4-BE49-F238E27FC236}">
                <a16:creationId xmlns:a16="http://schemas.microsoft.com/office/drawing/2014/main" xmlns="" id="{A6EBB27A-DEB4-4D90-8149-92818B55A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068308"/>
            <a:ext cx="619125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m relacionada">
            <a:extLst>
              <a:ext uri="{FF2B5EF4-FFF2-40B4-BE49-F238E27FC236}">
                <a16:creationId xmlns:a16="http://schemas.microsoft.com/office/drawing/2014/main" xmlns="" id="{AD9F1FC3-E6D4-471F-9EF2-CC4F87CA6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3"/>
          <a:stretch/>
        </p:blipFill>
        <p:spPr bwMode="auto">
          <a:xfrm>
            <a:off x="6903050" y="2405754"/>
            <a:ext cx="4707757" cy="396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318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C58F26D-DDD4-44DE-8A6F-5ED0D02F6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Propess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5BB8C85-4360-4CA4-8EC8-A59898284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2400" dirty="0"/>
              <a:t>Segurar o </a:t>
            </a:r>
            <a:r>
              <a:rPr lang="pt-BR" sz="2400" dirty="0" err="1"/>
              <a:t>pessário</a:t>
            </a:r>
            <a:r>
              <a:rPr lang="pt-BR" sz="2400" dirty="0"/>
              <a:t> entre os dedos da mão examinadora </a:t>
            </a:r>
          </a:p>
          <a:p>
            <a:r>
              <a:rPr lang="pt-BR" sz="2400" dirty="0"/>
              <a:t>Insira o  </a:t>
            </a:r>
            <a:r>
              <a:rPr lang="pt-BR" sz="2400" dirty="0" err="1"/>
              <a:t>propess</a:t>
            </a:r>
            <a:r>
              <a:rPr lang="pt-BR" sz="2400" dirty="0"/>
              <a:t> (</a:t>
            </a:r>
            <a:r>
              <a:rPr lang="pt-BR" sz="2400" dirty="0" err="1"/>
              <a:t>dinoprostona</a:t>
            </a:r>
            <a:r>
              <a:rPr lang="pt-BR" sz="2400" dirty="0"/>
              <a:t>) profundamente no fundo vaginal posterior atrás do colo uterino usando apenas pequenas quantidades de lubrificantes hidrossolúveis.</a:t>
            </a:r>
          </a:p>
          <a:p>
            <a:r>
              <a:rPr lang="pt-BR" sz="2400" dirty="0"/>
              <a:t>Para assegurar que o </a:t>
            </a:r>
            <a:r>
              <a:rPr lang="pt-BR" sz="2400" dirty="0" err="1"/>
              <a:t>pessário</a:t>
            </a:r>
            <a:r>
              <a:rPr lang="pt-BR" sz="2400" dirty="0"/>
              <a:t> permaneça in situ deve ser virado 90o , assim ele ficará em posição transversal ao fundo vaginal posterior atrás do colo uterino. </a:t>
            </a:r>
          </a:p>
          <a:p>
            <a:r>
              <a:rPr lang="pt-BR" sz="2400" dirty="0"/>
              <a:t>Permitir que uma porção suficiente de fita permaneça do lado de fora da vagina para possibilitar a remoção. </a:t>
            </a:r>
          </a:p>
          <a:p>
            <a:r>
              <a:rPr lang="pt-BR" sz="2400" dirty="0"/>
              <a:t>Após a inserção, assegure que a paciente permaneça deitada por 20 ou 30 minutos, (tempo suficiente para que o </a:t>
            </a:r>
            <a:r>
              <a:rPr lang="pt-BR" sz="2400" dirty="0" err="1"/>
              <a:t>pessário</a:t>
            </a:r>
            <a:r>
              <a:rPr lang="pt-BR" sz="2400" dirty="0"/>
              <a:t> se intumesça) a </a:t>
            </a:r>
            <a:r>
              <a:rPr lang="pt-BR" sz="2400" dirty="0" err="1"/>
              <a:t>dinoprostona</a:t>
            </a:r>
            <a:r>
              <a:rPr lang="pt-BR" sz="2400" dirty="0"/>
              <a:t> será liberada de forma contínua durante 24 horas</a:t>
            </a:r>
          </a:p>
        </p:txBody>
      </p:sp>
    </p:spTree>
    <p:extLst>
      <p:ext uri="{BB962C8B-B14F-4D97-AF65-F5344CB8AC3E}">
        <p14:creationId xmlns:p14="http://schemas.microsoft.com/office/powerpoint/2010/main" val="3175943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400" dirty="0"/>
              <a:t>PARTO NORMAL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6131" y="1848422"/>
            <a:ext cx="11659737" cy="5363759"/>
          </a:xfrm>
        </p:spPr>
        <p:txBody>
          <a:bodyPr/>
          <a:lstStyle/>
          <a:p>
            <a:pPr marL="0" indent="0">
              <a:buNone/>
            </a:pPr>
            <a:r>
              <a:rPr lang="pt-BR" sz="3200" b="1" dirty="0"/>
              <a:t>Definição</a:t>
            </a:r>
          </a:p>
          <a:p>
            <a:pPr marL="0" indent="0">
              <a:buNone/>
            </a:pPr>
            <a:endParaRPr lang="pt-BR" dirty="0"/>
          </a:p>
          <a:p>
            <a:pPr algn="just"/>
            <a:r>
              <a:rPr lang="pt-BR" sz="2800" dirty="0"/>
              <a:t>É de início espontâneo, de baixo risco no início do trabalho de parto e assim permanece por todo trabalho de parto e parto.</a:t>
            </a:r>
          </a:p>
          <a:p>
            <a:pPr algn="just"/>
            <a:r>
              <a:rPr lang="pt-BR" sz="2800" dirty="0"/>
              <a:t>O bebê nasce espontaneamente com apresentação cefálica entre 37 a 42 semanas completas de gestação.</a:t>
            </a:r>
          </a:p>
          <a:p>
            <a:pPr algn="just"/>
            <a:r>
              <a:rPr lang="pt-BR" sz="2800" dirty="0"/>
              <a:t>Após o nascimento tanto a mãe quanto o bebê estão em boas condições. </a:t>
            </a:r>
          </a:p>
        </p:txBody>
      </p:sp>
      <p:pic>
        <p:nvPicPr>
          <p:cNvPr id="4" name="Picture 7" descr="'Este foi um belo parto em casa após uma cesárea. O bebê saiu com os olhos abertos. Eu estive em partos que começaram em casa e terminaram no hospital, e eu tive uma cliente que teve um parto tão rápido que o bebê nasceu na cama dela. Já fotografei também um parto normal em casa em que o bebê estava sentado', diz Melissa Cate (Foto: Melissa Kate via BB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408" y="702156"/>
            <a:ext cx="4095136" cy="308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245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46FCB8AA-CE28-4A00-BF62-C141F8D64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Propess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907E9F5-8B39-4A84-88AA-585A0155C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4972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Contraindicações: </a:t>
            </a:r>
          </a:p>
          <a:p>
            <a:pPr algn="just"/>
            <a:r>
              <a:rPr lang="pt-BR" dirty="0"/>
              <a:t>Trabalho de parto já tenha sido iniciado. </a:t>
            </a:r>
          </a:p>
          <a:p>
            <a:pPr algn="just"/>
            <a:r>
              <a:rPr lang="pt-BR" dirty="0"/>
              <a:t>Drogas </a:t>
            </a:r>
            <a:r>
              <a:rPr lang="pt-BR" dirty="0" err="1"/>
              <a:t>ocitócicas</a:t>
            </a:r>
            <a:r>
              <a:rPr lang="pt-BR" dirty="0"/>
              <a:t> estiverem sendo administradas. </a:t>
            </a:r>
          </a:p>
          <a:p>
            <a:pPr algn="just"/>
            <a:r>
              <a:rPr lang="pt-BR" dirty="0"/>
              <a:t>Contração uterina forte e prolongada for inadequada, como em pacientes:</a:t>
            </a:r>
          </a:p>
          <a:p>
            <a:pPr marL="0" indent="0" algn="just">
              <a:buNone/>
            </a:pPr>
            <a:r>
              <a:rPr lang="pt-BR" dirty="0"/>
              <a:t>a) que tenham sido submetidas anteriormente a grandes cirurgias uterinas, por exemplo uma cesariana, miomectomia (retirada de mioma) e etc. b) que tenham desproporção </a:t>
            </a:r>
            <a:r>
              <a:rPr lang="pt-BR" dirty="0" err="1"/>
              <a:t>cefalo</a:t>
            </a:r>
            <a:r>
              <a:rPr lang="pt-BR" dirty="0"/>
              <a:t>-pélvica; c) com mau posicionamento do feto; d) com suspeita ou evidência de sofrimento fetal; e) com histórico de partos difíceis ou traumáticos; f) que tenham tido mais de três partos normais; g) que tenham sido submetidas anteriormente a cirurgias ou ruptura do colo uterino. 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67BBAA98-93C1-4EDB-BC39-E1E27C85C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497262"/>
          </a:xfrm>
        </p:spPr>
        <p:txBody>
          <a:bodyPr/>
          <a:lstStyle/>
          <a:p>
            <a:r>
              <a:rPr lang="pt-BR" dirty="0"/>
              <a:t>Histórico ou presença de doença inflamatória pélvica atual, a menos que tenha sido instituído tratamento prévio adequado. </a:t>
            </a:r>
          </a:p>
          <a:p>
            <a:r>
              <a:rPr lang="pt-BR" dirty="0"/>
              <a:t>Alergia à </a:t>
            </a:r>
            <a:r>
              <a:rPr lang="pt-BR" dirty="0" err="1"/>
              <a:t>dinoprostona</a:t>
            </a:r>
            <a:r>
              <a:rPr lang="pt-BR" dirty="0"/>
              <a:t> ou qualquer um de seus excipientes. </a:t>
            </a:r>
          </a:p>
          <a:p>
            <a:r>
              <a:rPr lang="pt-BR" dirty="0"/>
              <a:t>Mau posicionamento da placenta ou sangramento vaginal </a:t>
            </a:r>
            <a:r>
              <a:rPr lang="pt-BR" dirty="0" err="1"/>
              <a:t>inexplicado</a:t>
            </a:r>
            <a:r>
              <a:rPr lang="pt-BR" dirty="0"/>
              <a:t> durante a gravidez atual. </a:t>
            </a:r>
          </a:p>
          <a:p>
            <a:r>
              <a:rPr lang="pt-BR" dirty="0"/>
              <a:t>Submetida a uma cesariana</a:t>
            </a:r>
          </a:p>
        </p:txBody>
      </p:sp>
    </p:spTree>
    <p:extLst>
      <p:ext uri="{BB962C8B-B14F-4D97-AF65-F5344CB8AC3E}">
        <p14:creationId xmlns:p14="http://schemas.microsoft.com/office/powerpoint/2010/main" val="361936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91056"/>
            <a:ext cx="11029616" cy="1013800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/>
              <a:t>Períodos clínicos do trabalho de parto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pt-BR" sz="3200" b="1" dirty="0"/>
              <a:t>Dilatação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3200" b="1" dirty="0"/>
              <a:t>Expulsão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3200" b="1" dirty="0"/>
              <a:t>Dequitação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3200" b="1" dirty="0" err="1"/>
              <a:t>Greemberg</a:t>
            </a:r>
            <a:r>
              <a:rPr lang="pt-BR" sz="3200" b="1" dirty="0"/>
              <a:t> ou 4°período</a:t>
            </a:r>
          </a:p>
        </p:txBody>
      </p:sp>
    </p:spTree>
    <p:extLst>
      <p:ext uri="{BB962C8B-B14F-4D97-AF65-F5344CB8AC3E}">
        <p14:creationId xmlns:p14="http://schemas.microsoft.com/office/powerpoint/2010/main" val="779986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600" b="1" dirty="0"/>
              <a:t>Fase de Dilatação Cervical</a:t>
            </a: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pt-BR" sz="2400" b="1" dirty="0"/>
          </a:p>
          <a:p>
            <a:pPr marL="0" indent="0">
              <a:buNone/>
            </a:pPr>
            <a:endParaRPr lang="pt-BR" sz="2400" b="1" dirty="0"/>
          </a:p>
          <a:p>
            <a:pPr marL="0" indent="0">
              <a:buNone/>
            </a:pPr>
            <a:r>
              <a:rPr lang="pt-BR" sz="3100" b="1" dirty="0"/>
              <a:t>Esvaecimento e dilatação</a:t>
            </a:r>
          </a:p>
          <a:p>
            <a:endParaRPr lang="pt-BR" sz="3100" b="1" dirty="0"/>
          </a:p>
          <a:p>
            <a:r>
              <a:rPr lang="pt-BR" sz="3100" b="1" dirty="0"/>
              <a:t>Esvaecimento</a:t>
            </a:r>
          </a:p>
          <a:p>
            <a:pPr marL="0" indent="0">
              <a:buNone/>
            </a:pPr>
            <a:r>
              <a:rPr lang="pt-BR" sz="3100" dirty="0"/>
              <a:t>Incorporação do canal cervical ao corpo do útero</a:t>
            </a:r>
          </a:p>
          <a:p>
            <a:pPr marL="0" indent="0">
              <a:buNone/>
            </a:pPr>
            <a:r>
              <a:rPr lang="pt-BR" sz="3100" dirty="0"/>
              <a:t> 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81368" y="2228003"/>
            <a:ext cx="5829441" cy="4482513"/>
          </a:xfrm>
        </p:spPr>
        <p:txBody>
          <a:bodyPr>
            <a:normAutofit fontScale="77500" lnSpcReduction="20000"/>
          </a:bodyPr>
          <a:lstStyle/>
          <a:p>
            <a:r>
              <a:rPr lang="pt-BR" sz="2800" b="1" dirty="0"/>
              <a:t>Dilatação</a:t>
            </a:r>
          </a:p>
          <a:p>
            <a:pPr marL="0" indent="0">
              <a:buNone/>
            </a:pPr>
            <a:r>
              <a:rPr lang="pt-BR" sz="2800" dirty="0"/>
              <a:t>Afastamento progressivo das bordas da cérvice no nível do orifício externo</a:t>
            </a:r>
          </a:p>
          <a:p>
            <a:pPr marL="0" indent="0">
              <a:buNone/>
            </a:pPr>
            <a:r>
              <a:rPr lang="pt-BR" sz="2800" dirty="0"/>
              <a:t>As modificações que ocorrem no colo uterino na gravidez visam a preparação para o parto em um processo de amadurecimento (diminuição da consistência e esvaecimento) e dilatação cervical</a:t>
            </a:r>
          </a:p>
          <a:p>
            <a:pPr marL="0" indent="0">
              <a:buNone/>
            </a:pPr>
            <a:r>
              <a:rPr lang="pt-BR" sz="2800" dirty="0"/>
              <a:t>O colo uterino é formada por tecido conjuntivo e possui dois orifícios (interno e externo) e um canal central ligando esses dois orifícios </a:t>
            </a:r>
          </a:p>
          <a:p>
            <a:pPr marL="0" indent="0">
              <a:buNone/>
            </a:pPr>
            <a:r>
              <a:rPr lang="pt-BR" sz="2800" dirty="0"/>
              <a:t>O colo permite que o feto se mantenha no útero durante a gestação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0345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Fases de dilatação cervical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/>
              <a:t>Friedman 1954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800" dirty="0"/>
              <a:t>Latência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800" dirty="0"/>
              <a:t>Ativa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672348" y="2228003"/>
            <a:ext cx="7938461" cy="4629997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Fase Latente</a:t>
            </a:r>
          </a:p>
          <a:p>
            <a:pPr marL="0" indent="0">
              <a:buNone/>
            </a:pPr>
            <a:r>
              <a:rPr lang="pt-BR" sz="2800" dirty="0"/>
              <a:t>Duração aproximada de 8h</a:t>
            </a:r>
          </a:p>
          <a:p>
            <a:pPr marL="0" indent="0">
              <a:buNone/>
            </a:pPr>
            <a:r>
              <a:rPr lang="pt-BR" sz="2800" dirty="0"/>
              <a:t>Amolecimento</a:t>
            </a:r>
          </a:p>
          <a:p>
            <a:pPr marL="0" indent="0">
              <a:buNone/>
            </a:pPr>
            <a:r>
              <a:rPr lang="pt-BR" sz="2800" dirty="0"/>
              <a:t>Apagamento</a:t>
            </a:r>
          </a:p>
          <a:p>
            <a:pPr marL="0" indent="0">
              <a:buNone/>
            </a:pPr>
            <a:r>
              <a:rPr lang="pt-BR" sz="2800" dirty="0"/>
              <a:t>Início da Dilatação</a:t>
            </a:r>
          </a:p>
          <a:p>
            <a:pPr marL="0" indent="0">
              <a:buNone/>
            </a:pPr>
            <a:r>
              <a:rPr lang="pt-BR" sz="2800" dirty="0"/>
              <a:t>Não há modificações significativas na dilatação cervical 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8895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Fases de dilatação cervical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6275" y="2446867"/>
            <a:ext cx="10839449" cy="4411133"/>
          </a:xfrm>
        </p:spPr>
        <p:txBody>
          <a:bodyPr>
            <a:normAutofit lnSpcReduction="10000"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Fase ativa</a:t>
            </a:r>
          </a:p>
          <a:p>
            <a:r>
              <a:rPr lang="pt-BR" sz="2800" dirty="0" err="1"/>
              <a:t>Nulíparas</a:t>
            </a:r>
            <a:r>
              <a:rPr lang="pt-BR" sz="2800" dirty="0"/>
              <a:t>: 1,2 cm/h</a:t>
            </a:r>
          </a:p>
          <a:p>
            <a:r>
              <a:rPr lang="pt-BR" sz="2800" dirty="0"/>
              <a:t>Multíparas: 1,5 cm/h</a:t>
            </a:r>
          </a:p>
          <a:p>
            <a:pPr marL="0" indent="0">
              <a:buNone/>
            </a:pPr>
            <a:r>
              <a:rPr lang="pt-BR" sz="2800" dirty="0"/>
              <a:t>Colo apagado, dilatado &gt; ou = 3cm, contrações regulares e dolorosas</a:t>
            </a:r>
          </a:p>
          <a:p>
            <a:pPr marL="0" indent="0">
              <a:buNone/>
            </a:pPr>
            <a:r>
              <a:rPr lang="pt-BR" sz="2800" b="1" dirty="0"/>
              <a:t>Nova classificação 6cm!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/>
              <a:t>Contrações regulares (2-3 contrações/10min) Intensidade: 40 – 50 </a:t>
            </a:r>
            <a:r>
              <a:rPr lang="pt-BR" sz="2800" dirty="0" err="1"/>
              <a:t>mmhg</a:t>
            </a:r>
            <a:endParaRPr lang="pt-BR" sz="2800" dirty="0"/>
          </a:p>
          <a:p>
            <a:pPr marL="0" indent="0">
              <a:buNone/>
            </a:pPr>
            <a:r>
              <a:rPr lang="pt-BR" sz="2800" dirty="0"/>
              <a:t>Duração: 30 </a:t>
            </a:r>
            <a:r>
              <a:rPr lang="pt-BR" sz="2800" dirty="0" err="1"/>
              <a:t>seg</a:t>
            </a:r>
            <a:endParaRPr lang="pt-BR" sz="2800" dirty="0"/>
          </a:p>
          <a:p>
            <a:pPr marL="0" indent="0">
              <a:buNone/>
            </a:pPr>
            <a:endParaRPr lang="pt-BR" dirty="0"/>
          </a:p>
          <a:p>
            <a:endParaRPr lang="pt-BR" sz="2400" b="1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2354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Curva da dilatação cervical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5739" t="21355" r="13715" b="5207"/>
          <a:stretch/>
        </p:blipFill>
        <p:spPr>
          <a:xfrm>
            <a:off x="2114550" y="2233344"/>
            <a:ext cx="7673976" cy="44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13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Curva da dilatação cervical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66" t="8461" r="19416" b="18162"/>
          <a:stretch/>
        </p:blipFill>
        <p:spPr>
          <a:xfrm>
            <a:off x="2020528" y="2079522"/>
            <a:ext cx="7359445" cy="45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82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 err="1"/>
              <a:t>Partograma</a:t>
            </a:r>
            <a:endParaRPr lang="pt-BR" sz="36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7204" t="16146" r="15007" b="18750"/>
          <a:stretch/>
        </p:blipFill>
        <p:spPr>
          <a:xfrm>
            <a:off x="1657350" y="1963606"/>
            <a:ext cx="9504738" cy="489439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609850" y="2533650"/>
            <a:ext cx="152400" cy="1714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612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Período Expulsivo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2685" y="2065867"/>
            <a:ext cx="4769855" cy="3649662"/>
          </a:xfrm>
        </p:spPr>
      </p:pic>
      <p:sp>
        <p:nvSpPr>
          <p:cNvPr id="5" name="CaixaDeTexto 4"/>
          <p:cNvSpPr txBox="1"/>
          <p:nvPr/>
        </p:nvSpPr>
        <p:spPr>
          <a:xfrm>
            <a:off x="685802" y="2166422"/>
            <a:ext cx="57668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Segundo período clínico do trabalho </a:t>
            </a:r>
          </a:p>
          <a:p>
            <a:r>
              <a:rPr lang="pt-BR" sz="2800" dirty="0"/>
              <a:t>de parto</a:t>
            </a:r>
          </a:p>
          <a:p>
            <a:r>
              <a:rPr lang="pt-BR" sz="2800" dirty="0"/>
              <a:t>Inicia-se com a dilatação total do colo do útero</a:t>
            </a:r>
          </a:p>
          <a:p>
            <a:r>
              <a:rPr lang="pt-BR" sz="2800" dirty="0"/>
              <a:t>Expulsão da cabeça fetal (cefálicas)</a:t>
            </a:r>
          </a:p>
          <a:p>
            <a:r>
              <a:rPr lang="pt-BR" sz="2800" dirty="0"/>
              <a:t>Liberação dos ombros e do corpo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58126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Dequitação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1" y="2142067"/>
            <a:ext cx="5448299" cy="3534833"/>
          </a:xfrm>
        </p:spPr>
        <p:txBody>
          <a:bodyPr>
            <a:normAutofit fontScale="92500" lnSpcReduction="20000"/>
          </a:bodyPr>
          <a:lstStyle/>
          <a:p>
            <a:r>
              <a:rPr lang="pt-BR" sz="3200" dirty="0"/>
              <a:t>3° período do parto</a:t>
            </a:r>
          </a:p>
          <a:p>
            <a:r>
              <a:rPr lang="pt-BR" sz="3200" dirty="0"/>
              <a:t>Inicia-se imediatamente após o nascimento do RN e termina com a liberação da placenta e membranas</a:t>
            </a:r>
          </a:p>
          <a:p>
            <a:r>
              <a:rPr lang="pt-BR" sz="3200" dirty="0"/>
              <a:t>Contrações</a:t>
            </a:r>
          </a:p>
          <a:p>
            <a:r>
              <a:rPr lang="pt-BR" sz="3200" dirty="0"/>
              <a:t>Tempo médio de 30 minutos</a:t>
            </a:r>
          </a:p>
          <a:p>
            <a:endParaRPr lang="pt-BR" dirty="0"/>
          </a:p>
        </p:txBody>
      </p:sp>
      <p:pic>
        <p:nvPicPr>
          <p:cNvPr id="4" name="Picture 2" descr="http://image.slidesharecdn.com/seminariobda-141213200802-conversion-gate01/95/lcool-na-gestao-problemas-para-a-me-e-o-feto-7-638.jpg?cb=14185013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44" y="2142067"/>
            <a:ext cx="5540376" cy="41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644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Sinais e sintomas de trabalho de parto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35303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sz="2800" dirty="0"/>
          </a:p>
          <a:p>
            <a:endParaRPr lang="pt-BR" sz="2800" dirty="0"/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/>
              <a:t>Sinais que podem anteceder o trabalho de parto</a:t>
            </a:r>
          </a:p>
          <a:p>
            <a:r>
              <a:rPr lang="pt-BR" sz="2800" dirty="0"/>
              <a:t>Perda do tampão mucoso</a:t>
            </a:r>
          </a:p>
          <a:p>
            <a:r>
              <a:rPr lang="pt-BR" sz="2800" dirty="0"/>
              <a:t>Perda de líquido</a:t>
            </a:r>
          </a:p>
          <a:p>
            <a:r>
              <a:rPr lang="pt-BR" sz="2800" dirty="0"/>
              <a:t>“Queda do ventre” e melhora da respiração</a:t>
            </a:r>
          </a:p>
          <a:p>
            <a:r>
              <a:rPr lang="pt-BR" sz="2800" dirty="0"/>
              <a:t> Dor em baixo ventre</a:t>
            </a:r>
          </a:p>
          <a:p>
            <a:pPr marL="0" indent="0">
              <a:buNone/>
            </a:pPr>
            <a:r>
              <a:rPr lang="pt-BR" sz="2800" dirty="0"/>
              <a:t>As contrações de Braxton Hicks acontecem durante a gestação</a:t>
            </a:r>
          </a:p>
          <a:p>
            <a:pPr marL="0" indent="0">
              <a:buNone/>
            </a:pPr>
            <a:r>
              <a:rPr lang="pt-BR" sz="2800" dirty="0"/>
              <a:t>e são indolores não ocasionam trabalho de parto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/>
              <a:t> </a:t>
            </a:r>
          </a:p>
        </p:txBody>
      </p:sp>
      <p:pic>
        <p:nvPicPr>
          <p:cNvPr id="7" name="Picture 2" descr="https://blogmaternoinfantil.files.wordpress.com/2013/10/cuando-acudir-a-urgenc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148" y="2294218"/>
            <a:ext cx="3823659" cy="270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719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Dequitação</a:t>
            </a:r>
          </a:p>
        </p:txBody>
      </p:sp>
      <p:pic>
        <p:nvPicPr>
          <p:cNvPr id="7172" name="Picture 4" descr="http://www.misodor.com/clip_image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55" y="2198751"/>
            <a:ext cx="3521076" cy="40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misodor.com/clip_image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80" y="2198751"/>
            <a:ext cx="3240087" cy="397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061883" y="6284504"/>
            <a:ext cx="292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Baudeloque-Schultze</a:t>
            </a:r>
            <a:endParaRPr lang="pt-BR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503680" y="6284504"/>
            <a:ext cx="292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Baudeloque-Ducan</a:t>
            </a:r>
            <a:endParaRPr lang="pt-BR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7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Dequitação da Placenta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5362" name="Picture 2" descr="http://bruno89.files.wordpress.com/2008/10/placenta_he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89" y="2387683"/>
            <a:ext cx="4165079" cy="276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1.bp.blogspot.com/-SE6dK2Z9fbg/T2sNnI6KB5I/AAAAAAAADB0/15mYnVKulFM/s1600/placent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29" y="2258135"/>
            <a:ext cx="3002507" cy="312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058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Placenta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66" t="32520" r="43988" b="24577"/>
          <a:stretch/>
        </p:blipFill>
        <p:spPr>
          <a:xfrm>
            <a:off x="2286000" y="1887793"/>
            <a:ext cx="7477432" cy="490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86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Placenta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2800" dirty="0"/>
              <a:t>Composta pelos cotilédones e as membranas</a:t>
            </a:r>
          </a:p>
          <a:p>
            <a:r>
              <a:rPr lang="pt-BR" sz="2800" dirty="0"/>
              <a:t>Membranas (</a:t>
            </a:r>
            <a:r>
              <a:rPr lang="pt-BR" sz="2800" dirty="0" err="1"/>
              <a:t>Âmnion</a:t>
            </a:r>
            <a:r>
              <a:rPr lang="pt-BR" sz="2800" dirty="0"/>
              <a:t> e </a:t>
            </a:r>
            <a:r>
              <a:rPr lang="pt-BR" sz="2800" dirty="0" err="1"/>
              <a:t>córion</a:t>
            </a:r>
            <a:r>
              <a:rPr lang="pt-BR" sz="2800" dirty="0"/>
              <a:t>)</a:t>
            </a:r>
          </a:p>
          <a:p>
            <a:r>
              <a:rPr lang="pt-BR" sz="2800" dirty="0" err="1"/>
              <a:t>Âmnion</a:t>
            </a:r>
            <a:r>
              <a:rPr lang="pt-BR" sz="2800" dirty="0"/>
              <a:t>: Membrana que envolve o feto como uma bolsa delimitando uma cavidade que é preenchida pelo líquido amniótico. Tem a função de proteção do feto contra choques, evitar a perda de água fetal e infecções.</a:t>
            </a:r>
          </a:p>
          <a:p>
            <a:r>
              <a:rPr lang="pt-BR" sz="2800" dirty="0" err="1"/>
              <a:t>Córion</a:t>
            </a:r>
            <a:r>
              <a:rPr lang="pt-BR" sz="2800" dirty="0"/>
              <a:t>: Revestimento externo. Tem a função de ampliar a proteção fornecida pelo </a:t>
            </a:r>
            <a:r>
              <a:rPr lang="pt-BR" sz="2800" dirty="0" err="1"/>
              <a:t>âmnion</a:t>
            </a:r>
            <a:r>
              <a:rPr lang="pt-BR" sz="28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340904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b="1" dirty="0"/>
              <a:t>Quarto período clínico do trabalho de parto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4415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Também conhecido como período de Greenberg</a:t>
            </a:r>
          </a:p>
          <a:p>
            <a:pPr marL="0" indent="0">
              <a:buNone/>
            </a:pPr>
            <a:r>
              <a:rPr lang="pt-BR" sz="2400" dirty="0"/>
              <a:t>Inclui a primeira hora após o parto</a:t>
            </a:r>
          </a:p>
          <a:p>
            <a:r>
              <a:rPr lang="pt-BR" sz="2400" b="1" dirty="0"/>
              <a:t>Globo de segurança de </a:t>
            </a:r>
            <a:r>
              <a:rPr lang="pt-BR" sz="2400" b="1" dirty="0" err="1"/>
              <a:t>Pinard</a:t>
            </a:r>
            <a:r>
              <a:rPr lang="pt-BR" sz="2400" b="1" dirty="0"/>
              <a:t>: </a:t>
            </a:r>
            <a:r>
              <a:rPr lang="pt-BR" sz="2400" dirty="0"/>
              <a:t>ocorre imediatamente após a saída da placenta, o útero contrai e é palpável. </a:t>
            </a:r>
            <a:endParaRPr lang="pt-BR" sz="2400" b="1" dirty="0"/>
          </a:p>
          <a:p>
            <a:r>
              <a:rPr lang="pt-BR" sz="2400" b="1" dirty="0" err="1"/>
              <a:t>Miotamponamento</a:t>
            </a:r>
            <a:r>
              <a:rPr lang="pt-BR" sz="2400" b="1" dirty="0"/>
              <a:t>: </a:t>
            </a:r>
            <a:r>
              <a:rPr lang="pt-BR" sz="2400" dirty="0"/>
              <a:t>retração e laqueadura dos vasos uterinos</a:t>
            </a:r>
          </a:p>
          <a:p>
            <a:r>
              <a:rPr lang="pt-BR" sz="2400" b="1" dirty="0" err="1"/>
              <a:t>Trombotamponamento</a:t>
            </a:r>
            <a:r>
              <a:rPr lang="pt-BR" sz="2400" dirty="0"/>
              <a:t>: formação de trombos nos grandes vasos útero placentários, constituindo hematoma intrauterino que recobre a ferida aberta no sítio placentário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19283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Mecanismos de parto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pt-BR" sz="4000" dirty="0"/>
              <a:t>Insinuação</a:t>
            </a:r>
          </a:p>
          <a:p>
            <a:pPr marL="742950" indent="-742950">
              <a:buFont typeface="+mj-lt"/>
              <a:buAutoNum type="arabicPeriod"/>
            </a:pPr>
            <a:r>
              <a:rPr lang="pt-BR" sz="4000" dirty="0"/>
              <a:t>Descida</a:t>
            </a:r>
          </a:p>
          <a:p>
            <a:pPr marL="742950" indent="-742950">
              <a:buFont typeface="+mj-lt"/>
              <a:buAutoNum type="arabicPeriod"/>
            </a:pPr>
            <a:r>
              <a:rPr lang="pt-BR" sz="4000" dirty="0"/>
              <a:t>Rotação Interna</a:t>
            </a:r>
          </a:p>
          <a:p>
            <a:pPr marL="742950" indent="-742950">
              <a:buFont typeface="+mj-lt"/>
              <a:buAutoNum type="arabicPeriod"/>
            </a:pPr>
            <a:r>
              <a:rPr lang="pt-BR" sz="4000" dirty="0"/>
              <a:t>Desprendimento (deflexão)</a:t>
            </a:r>
          </a:p>
          <a:p>
            <a:pPr marL="742950" indent="-742950">
              <a:buFont typeface="+mj-lt"/>
              <a:buAutoNum type="arabicPeriod"/>
            </a:pPr>
            <a:r>
              <a:rPr lang="pt-BR" sz="4000" dirty="0"/>
              <a:t>Rotação externa (restituição)</a:t>
            </a:r>
          </a:p>
          <a:p>
            <a:pPr marL="742950" indent="-742950">
              <a:buFont typeface="+mj-lt"/>
              <a:buAutoNum type="arabicPeriod"/>
            </a:pPr>
            <a:r>
              <a:rPr lang="pt-BR" sz="4000" dirty="0"/>
              <a:t>Desprendimento das espáduas (ombros anterior e posterior) e corpo</a:t>
            </a:r>
          </a:p>
        </p:txBody>
      </p:sp>
    </p:spTree>
    <p:extLst>
      <p:ext uri="{BB962C8B-B14F-4D97-AF65-F5344CB8AC3E}">
        <p14:creationId xmlns:p14="http://schemas.microsoft.com/office/powerpoint/2010/main" val="182905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Parto normal mecanismo</a:t>
            </a:r>
          </a:p>
        </p:txBody>
      </p:sp>
      <p:pic>
        <p:nvPicPr>
          <p:cNvPr id="5" name="Parto normal 3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8861" y="2547013"/>
            <a:ext cx="5257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2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5152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FAB930E-EF25-4A00-A92B-B62646E05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Parto normal mecanismo</a:t>
            </a:r>
          </a:p>
        </p:txBody>
      </p:sp>
      <p:pic>
        <p:nvPicPr>
          <p:cNvPr id="4" name="How A Baby Is Made &amp; Natural Childbirth (Educational Video)">
            <a:hlinkClick r:id="" action="ppaction://media"/>
            <a:extLst>
              <a:ext uri="{FF2B5EF4-FFF2-40B4-BE49-F238E27FC236}">
                <a16:creationId xmlns:a16="http://schemas.microsoft.com/office/drawing/2014/main" xmlns="" id="{B6845CA9-69AB-489B-9F00-65998398CD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5750" y="2181225"/>
            <a:ext cx="6538913" cy="3678238"/>
          </a:xfrm>
        </p:spPr>
      </p:pic>
    </p:spTree>
    <p:extLst>
      <p:ext uri="{BB962C8B-B14F-4D97-AF65-F5344CB8AC3E}">
        <p14:creationId xmlns:p14="http://schemas.microsoft.com/office/powerpoint/2010/main" val="200428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Mecanismos de parto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/>
              <a:t>Insinuação</a:t>
            </a:r>
          </a:p>
          <a:p>
            <a:pPr marL="0" indent="0">
              <a:buNone/>
            </a:pPr>
            <a:r>
              <a:rPr lang="pt-BR" sz="2800" dirty="0"/>
              <a:t>O polo fetal ocupa o estreito superior da bacia</a:t>
            </a:r>
          </a:p>
          <a:p>
            <a:pPr marL="0" indent="0">
              <a:buNone/>
            </a:pPr>
            <a:r>
              <a:rPr lang="pt-BR" sz="2800" dirty="0"/>
              <a:t>O diâmetro </a:t>
            </a:r>
            <a:r>
              <a:rPr lang="pt-BR" sz="2800" dirty="0" err="1"/>
              <a:t>biparietal</a:t>
            </a:r>
            <a:r>
              <a:rPr lang="pt-BR" sz="2800" dirty="0"/>
              <a:t> atravessa o diâmetro superior da bacia</a:t>
            </a:r>
          </a:p>
          <a:p>
            <a:pPr marL="0" indent="0">
              <a:buNone/>
            </a:pPr>
            <a:r>
              <a:rPr lang="pt-BR" sz="2800" dirty="0"/>
              <a:t>A sutura sagital está no diâmetro transverso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84575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Mecanismos de parto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Descida</a:t>
            </a:r>
          </a:p>
          <a:p>
            <a:pPr marL="0" indent="0">
              <a:buNone/>
            </a:pPr>
            <a:r>
              <a:rPr lang="pt-BR" sz="2800" dirty="0"/>
              <a:t>Descida e passagem fetal entre os estreitos superior e inferior da bacia materna</a:t>
            </a:r>
          </a:p>
          <a:p>
            <a:pPr marL="0" indent="0">
              <a:buNone/>
            </a:pPr>
            <a:r>
              <a:rPr lang="pt-BR" sz="2800" dirty="0"/>
              <a:t>Planos de </a:t>
            </a:r>
            <a:r>
              <a:rPr lang="pt-BR" sz="2800" b="1" dirty="0" err="1"/>
              <a:t>De</a:t>
            </a:r>
            <a:r>
              <a:rPr lang="pt-BR" sz="2800" b="1" dirty="0"/>
              <a:t> Lee</a:t>
            </a:r>
            <a:r>
              <a:rPr lang="pt-BR" sz="2800" dirty="0"/>
              <a:t> – nível das espinhas ciáticas (plano 0)</a:t>
            </a:r>
          </a:p>
        </p:txBody>
      </p:sp>
    </p:spTree>
    <p:extLst>
      <p:ext uri="{BB962C8B-B14F-4D97-AF65-F5344CB8AC3E}">
        <p14:creationId xmlns:p14="http://schemas.microsoft.com/office/powerpoint/2010/main" val="639156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Tampão mucoso</a:t>
            </a:r>
          </a:p>
        </p:txBody>
      </p:sp>
      <p:pic>
        <p:nvPicPr>
          <p:cNvPr id="12292" name="Picture 4" descr="http://imageserve.babycenter.com/7/000/291/IMXevQOD53oJ1TNlkYtNXyAiD9FquFG8_me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1656" y="2211474"/>
            <a:ext cx="4252938" cy="42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4.bp.blogspot.com/-K-KNeeYAjZM/UPM2MrVeF0I/AAAAAAAAckk/yuaCyIkAz3M/s1600/Tamp%C3%A3o+muco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348" y="2211474"/>
            <a:ext cx="4741498" cy="443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655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Mecanismos de parto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/>
              <a:t>Rotação Interna</a:t>
            </a:r>
          </a:p>
          <a:p>
            <a:pPr marL="0" indent="0">
              <a:buNone/>
            </a:pPr>
            <a:r>
              <a:rPr lang="pt-BR" sz="2800" dirty="0"/>
              <a:t>A sutura sagital se posiciona no diâmetro </a:t>
            </a:r>
            <a:r>
              <a:rPr lang="pt-BR" sz="2800" dirty="0" err="1"/>
              <a:t>ântero-posterior</a:t>
            </a:r>
            <a:r>
              <a:rPr lang="pt-BR" sz="2800" dirty="0"/>
              <a:t> da pelve materna</a:t>
            </a:r>
          </a:p>
          <a:p>
            <a:pPr marL="0" indent="0">
              <a:buNone/>
            </a:pPr>
            <a:r>
              <a:rPr lang="pt-BR" sz="2800" dirty="0"/>
              <a:t>O lambda vai se posicionar abaixo do pube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07204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Mecanismos de parto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Desprendimento</a:t>
            </a:r>
          </a:p>
          <a:p>
            <a:pPr marL="0" indent="0">
              <a:buNone/>
            </a:pPr>
            <a:r>
              <a:rPr lang="pt-BR" sz="2800" dirty="0"/>
              <a:t>Deflexão fetal com auxílio da </a:t>
            </a:r>
            <a:r>
              <a:rPr lang="pt-BR" sz="2800" dirty="0" err="1"/>
              <a:t>retropulsão</a:t>
            </a:r>
            <a:r>
              <a:rPr lang="pt-BR" sz="2800" dirty="0"/>
              <a:t> do cóccix</a:t>
            </a:r>
          </a:p>
        </p:txBody>
      </p:sp>
    </p:spTree>
    <p:extLst>
      <p:ext uri="{BB962C8B-B14F-4D97-AF65-F5344CB8AC3E}">
        <p14:creationId xmlns:p14="http://schemas.microsoft.com/office/powerpoint/2010/main" val="26488868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Mecanismos de parto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/>
              <a:t>Rotação externa </a:t>
            </a:r>
          </a:p>
          <a:p>
            <a:pPr marL="0" indent="0">
              <a:buNone/>
            </a:pPr>
            <a:r>
              <a:rPr lang="pt-BR" sz="2800" dirty="0"/>
              <a:t>Restituição e retorno do feto para a posição que ocupava anteriormente no canal de parto</a:t>
            </a:r>
          </a:p>
        </p:txBody>
      </p:sp>
    </p:spTree>
    <p:extLst>
      <p:ext uri="{BB962C8B-B14F-4D97-AF65-F5344CB8AC3E}">
        <p14:creationId xmlns:p14="http://schemas.microsoft.com/office/powerpoint/2010/main" val="22977262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Mecanismos de parto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Desprendimento das espáduas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/>
              <a:t>Saída dos ombros (inserção braquial do deltoide) e depois a pelve</a:t>
            </a:r>
          </a:p>
        </p:txBody>
      </p:sp>
    </p:spTree>
    <p:extLst>
      <p:ext uri="{BB962C8B-B14F-4D97-AF65-F5344CB8AC3E}">
        <p14:creationId xmlns:p14="http://schemas.microsoft.com/office/powerpoint/2010/main" val="9871311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ilatespirenopolis.files.wordpress.com/2012/04/musculac3a7c3a3o-gestante-grc3a1vida-gestac3a7c3a3o-exercicio-pregnant-woman5.png?w=362&amp;h=3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8022019" y="3836625"/>
            <a:ext cx="5372100" cy="2421464"/>
          </a:xfrm>
        </p:spPr>
        <p:txBody>
          <a:bodyPr/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Anatomia obstétrica e estática fetal</a:t>
            </a: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8593137" y="6458342"/>
            <a:ext cx="7197726" cy="1405467"/>
          </a:xfrm>
        </p:spPr>
        <p:txBody>
          <a:bodyPr/>
          <a:lstStyle/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Prof. Dra. Luciana Gouveia</a:t>
            </a:r>
          </a:p>
        </p:txBody>
      </p:sp>
    </p:spTree>
    <p:extLst>
      <p:ext uri="{BB962C8B-B14F-4D97-AF65-F5344CB8AC3E}">
        <p14:creationId xmlns:p14="http://schemas.microsoft.com/office/powerpoint/2010/main" val="8200327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16904"/>
            <a:ext cx="11029616" cy="1013800"/>
          </a:xfrm>
        </p:spPr>
        <p:txBody>
          <a:bodyPr>
            <a:normAutofit/>
          </a:bodyPr>
          <a:lstStyle/>
          <a:p>
            <a:r>
              <a:rPr lang="pt-BR" sz="3600" b="1" dirty="0"/>
              <a:t>Anatomia da pelve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85801" y="2142067"/>
            <a:ext cx="10256002" cy="4398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/>
              <a:t>Ossos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 err="1"/>
              <a:t>Ílíacos</a:t>
            </a:r>
            <a:endParaRPr lang="pt-BR" sz="320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 err="1"/>
              <a:t>Isquio</a:t>
            </a:r>
            <a:endParaRPr lang="pt-BR" sz="320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/>
              <a:t>Sacro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 err="1"/>
              <a:t>Coccix</a:t>
            </a:r>
            <a:endParaRPr lang="pt-BR" sz="320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 err="1"/>
              <a:t>Pubis</a:t>
            </a:r>
            <a:endParaRPr lang="pt-BR" sz="3200" dirty="0"/>
          </a:p>
        </p:txBody>
      </p:sp>
      <p:pic>
        <p:nvPicPr>
          <p:cNvPr id="4098" name="Picture 2" descr="http://4.bp.blogspot.com/-h1nUHcbd7lc/U4IdcrDUJpI/AAAAAAAAEZc/yNvNAAw_BA0/s1600/ossos11+do+quadril+ou+bacia+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40" y="2206625"/>
            <a:ext cx="5775324" cy="46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9226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Anatomia da pelve</a:t>
            </a:r>
          </a:p>
        </p:txBody>
      </p:sp>
      <p:pic>
        <p:nvPicPr>
          <p:cNvPr id="3074" name="Picture 2" descr="http://misodor.com/images/BA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59025"/>
            <a:ext cx="939165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6101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Tipos de Pelve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17161" t="31369" r="27585" b="12935"/>
          <a:stretch/>
        </p:blipFill>
        <p:spPr>
          <a:xfrm>
            <a:off x="2231756" y="2066985"/>
            <a:ext cx="8216470" cy="46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0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Anatomia fetal</a:t>
            </a:r>
          </a:p>
        </p:txBody>
      </p:sp>
      <p:pic>
        <p:nvPicPr>
          <p:cNvPr id="1026" name="Picture 2" descr="http://www.modelosanatomicos3b.com.br/wp-content/uploads/2014/08/Cr%C3%A2nio-de-feto-A25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823229"/>
            <a:ext cx="5089357" cy="42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.bp.blogspot.com/-nufC4qg-dBE/TfTPs9jWKKI/AAAAAAAAAAc/qbZGlmhdKXw/s1600/recem-nascido-cranio_%257ECA2020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7"/>
          <a:stretch/>
        </p:blipFill>
        <p:spPr bwMode="auto">
          <a:xfrm>
            <a:off x="6793582" y="2324175"/>
            <a:ext cx="3992647" cy="45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048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Anatomia fetal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81192" y="2228003"/>
            <a:ext cx="6217813" cy="4453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/>
              <a:t>Ossos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b="1" dirty="0"/>
              <a:t>Frontais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b="1" dirty="0"/>
              <a:t>Parietais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b="1" dirty="0"/>
              <a:t>Occipital</a:t>
            </a:r>
          </a:p>
          <a:p>
            <a:endParaRPr lang="pt-BR" sz="2400" b="1" dirty="0"/>
          </a:p>
          <a:p>
            <a:pPr marL="0" indent="0">
              <a:buNone/>
            </a:pPr>
            <a:r>
              <a:rPr lang="pt-BR" sz="2400" b="1" dirty="0"/>
              <a:t>Fontanelas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b="1" dirty="0"/>
              <a:t>Anterior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b="1" dirty="0"/>
              <a:t>Posterior</a:t>
            </a:r>
          </a:p>
          <a:p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>
          <a:xfrm>
            <a:off x="3292386" y="2177486"/>
            <a:ext cx="5630387" cy="38693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2400" b="1" dirty="0"/>
              <a:t>Suturas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b="1" dirty="0"/>
              <a:t>Frontal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b="1" dirty="0" err="1"/>
              <a:t>Coronaria</a:t>
            </a:r>
            <a:endParaRPr lang="pt-BR" sz="24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z="2400" b="1" dirty="0"/>
              <a:t>Sagital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b="1" dirty="0" err="1"/>
              <a:t>Lanbdóide</a:t>
            </a:r>
            <a:endParaRPr lang="pt-BR" sz="2400" b="1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3616" t="36677" r="25340" b="15735"/>
          <a:stretch/>
        </p:blipFill>
        <p:spPr>
          <a:xfrm>
            <a:off x="5550568" y="2501087"/>
            <a:ext cx="6641432" cy="37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74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Líquido </a:t>
            </a:r>
            <a:r>
              <a:rPr lang="pt-BR" sz="3600" b="1" dirty="0" err="1"/>
              <a:t>aminiótico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1192" y="2180496"/>
            <a:ext cx="4639737" cy="4338291"/>
          </a:xfrm>
        </p:spPr>
        <p:txBody>
          <a:bodyPr/>
          <a:lstStyle/>
          <a:p>
            <a:r>
              <a:rPr lang="pt-BR" dirty="0"/>
              <a:t>O feto é envolto por líquido amniótico</a:t>
            </a:r>
          </a:p>
          <a:p>
            <a:r>
              <a:rPr lang="pt-BR" dirty="0"/>
              <a:t>Esse líquido fica dentro das membranas (bolsa)</a:t>
            </a:r>
          </a:p>
          <a:p>
            <a:pPr marL="0" indent="0">
              <a:buNone/>
            </a:pPr>
            <a:r>
              <a:rPr lang="pt-BR" dirty="0"/>
              <a:t>A bolsa pode se romper (rotura ou </a:t>
            </a:r>
            <a:r>
              <a:rPr lang="pt-BR" dirty="0" err="1"/>
              <a:t>amniorexe</a:t>
            </a:r>
            <a:r>
              <a:rPr lang="pt-BR" dirty="0"/>
              <a:t>) de duas maneiras:</a:t>
            </a:r>
          </a:p>
          <a:p>
            <a:r>
              <a:rPr lang="pt-BR" dirty="0"/>
              <a:t>Espontaneamente (perda de líquido amniótico) </a:t>
            </a:r>
            <a:r>
              <a:rPr lang="pt-BR" b="1" dirty="0"/>
              <a:t>RMO</a:t>
            </a:r>
          </a:p>
          <a:p>
            <a:pPr marL="0" indent="0">
              <a:buNone/>
            </a:pPr>
            <a:r>
              <a:rPr lang="pt-BR" dirty="0"/>
              <a:t>Rotura espontânea das membranas amnióticas</a:t>
            </a:r>
          </a:p>
          <a:p>
            <a:endParaRPr lang="pt-BR" dirty="0"/>
          </a:p>
          <a:p>
            <a:r>
              <a:rPr lang="pt-BR" dirty="0"/>
              <a:t>Artificialmente (por meio da </a:t>
            </a:r>
            <a:r>
              <a:rPr lang="pt-BR" dirty="0" err="1"/>
              <a:t>amniotomia</a:t>
            </a:r>
            <a:r>
              <a:rPr lang="pt-BR" dirty="0"/>
              <a:t>)</a:t>
            </a:r>
          </a:p>
          <a:p>
            <a:pPr marL="0" indent="0">
              <a:buNone/>
            </a:pPr>
            <a:r>
              <a:rPr lang="pt-BR" dirty="0"/>
              <a:t>Rotura artificial das membranas amnióticas </a:t>
            </a:r>
          </a:p>
        </p:txBody>
      </p:sp>
      <p:pic>
        <p:nvPicPr>
          <p:cNvPr id="1026" name="Picture 2" descr="http://4.bp.blogspot.com/-cM-MS0-ccMM/VFpokcWdraI/AAAAAAAAAgw/_dHAJXO8dpM/s1600/670px-Break-Your-Water-Step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02515"/>
            <a:ext cx="5958349" cy="343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111613" y="5858798"/>
            <a:ext cx="231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Amniotomia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1565011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Estática fetal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600" dirty="0"/>
              <a:t>A estática fetal na cavidade uterina deverá ser determinada no início do trabalho de parto</a:t>
            </a:r>
          </a:p>
          <a:p>
            <a:pPr algn="just"/>
            <a:r>
              <a:rPr lang="pt-BR" sz="3600" dirty="0"/>
              <a:t>A orientação do feto em relação à pelve materna é descrita em termos de situação, apresentação e posição e atitude</a:t>
            </a:r>
          </a:p>
        </p:txBody>
      </p:sp>
    </p:spTree>
    <p:extLst>
      <p:ext uri="{BB962C8B-B14F-4D97-AF65-F5344CB8AC3E}">
        <p14:creationId xmlns:p14="http://schemas.microsoft.com/office/powerpoint/2010/main" val="27573091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situação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Relação entre os eixos fetal e materno</a:t>
            </a:r>
          </a:p>
          <a:p>
            <a:r>
              <a:rPr lang="pt-BR" sz="3600" dirty="0"/>
              <a:t>Maior eixo uterino com o maior eixo fetal</a:t>
            </a:r>
          </a:p>
        </p:txBody>
      </p:sp>
    </p:spTree>
    <p:extLst>
      <p:ext uri="{BB962C8B-B14F-4D97-AF65-F5344CB8AC3E}">
        <p14:creationId xmlns:p14="http://schemas.microsoft.com/office/powerpoint/2010/main" val="468315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Situação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3500" dirty="0"/>
              <a:t>Há 3 tipos de situação</a:t>
            </a:r>
          </a:p>
          <a:p>
            <a:r>
              <a:rPr lang="pt-BR" sz="3500" dirty="0"/>
              <a:t>Longitudinal : eixos materno e fetal coincidem (99%)</a:t>
            </a:r>
          </a:p>
          <a:p>
            <a:r>
              <a:rPr lang="pt-BR" sz="3500" dirty="0"/>
              <a:t>Transversal: os eixos materno e fetal são perpendiculares</a:t>
            </a:r>
          </a:p>
          <a:p>
            <a:r>
              <a:rPr lang="pt-BR" sz="3500" dirty="0"/>
              <a:t>Oblíqua: inclinação e transição entre transversal e longitudinal (formam um ângulo de 45°)</a:t>
            </a:r>
          </a:p>
          <a:p>
            <a:pPr marL="0" indent="0">
              <a:buNone/>
            </a:pPr>
            <a:endParaRPr lang="pt-BR" sz="3500" dirty="0"/>
          </a:p>
          <a:p>
            <a:pPr marL="0" indent="0">
              <a:buNone/>
            </a:pPr>
            <a:r>
              <a:rPr lang="pt-BR" sz="3500" dirty="0"/>
              <a:t>Pode mudar próximo ou durante o trabalho de parto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63692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Longitudinal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751" t="22094" r="38353" b="43251"/>
          <a:stretch/>
        </p:blipFill>
        <p:spPr>
          <a:xfrm>
            <a:off x="2993923" y="1946788"/>
            <a:ext cx="5427406" cy="442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478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Transversa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09" t="26104" r="15850" b="17760"/>
          <a:stretch/>
        </p:blipFill>
        <p:spPr>
          <a:xfrm>
            <a:off x="2738735" y="2256503"/>
            <a:ext cx="552036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902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Obliqua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9273" t="21740" r="50682" b="8712"/>
          <a:stretch/>
        </p:blipFill>
        <p:spPr>
          <a:xfrm>
            <a:off x="4306529" y="2020529"/>
            <a:ext cx="4092267" cy="46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433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atitude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1" y="980017"/>
            <a:ext cx="10131425" cy="3649133"/>
          </a:xfrm>
        </p:spPr>
        <p:txBody>
          <a:bodyPr/>
          <a:lstStyle/>
          <a:p>
            <a:r>
              <a:rPr lang="pt-BR" sz="2800" dirty="0"/>
              <a:t>Relação das diversas partes do feto entre si</a:t>
            </a:r>
          </a:p>
          <a:p>
            <a:r>
              <a:rPr lang="pt-BR" sz="2800" dirty="0"/>
              <a:t>A maneira que o feto permanece no útero</a:t>
            </a:r>
            <a:endParaRPr lang="pt-BR" sz="2800" b="1" dirty="0"/>
          </a:p>
          <a:p>
            <a:r>
              <a:rPr lang="pt-BR" sz="2800" dirty="0"/>
              <a:t>Flexão ou extensão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4056" t="9897" r="26207" b="32293"/>
          <a:stretch/>
        </p:blipFill>
        <p:spPr>
          <a:xfrm>
            <a:off x="4724400" y="3053322"/>
            <a:ext cx="6572250" cy="357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142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Atitude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5801" y="2195778"/>
            <a:ext cx="4709054" cy="576262"/>
          </a:xfrm>
        </p:spPr>
        <p:txBody>
          <a:bodyPr/>
          <a:lstStyle/>
          <a:p>
            <a:r>
              <a:rPr lang="pt-BR" sz="4000" b="1" dirty="0"/>
              <a:t>Flexão 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1" y="2870200"/>
            <a:ext cx="5429249" cy="3702049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pt-BR" sz="2800" dirty="0"/>
              <a:t>Cabeça do feto fletida e o mento se aproxima do esterno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800" dirty="0"/>
              <a:t>Os MMII fletidos sob a bacia e antebraços sob os braços e aconchegam-se no tórax</a:t>
            </a:r>
          </a:p>
          <a:p>
            <a:pPr marL="0" indent="0" algn="just">
              <a:buNone/>
            </a:pPr>
            <a:endParaRPr lang="pt-BR" sz="2800" b="1" dirty="0"/>
          </a:p>
          <a:p>
            <a:pPr marL="0" indent="0">
              <a:buNone/>
            </a:pPr>
            <a:r>
              <a:rPr lang="pt-BR" sz="2800" b="1" dirty="0"/>
              <a:t>Polos cefálico e pélvico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800" dirty="0"/>
              <a:t>O polo cefálico é menos redutível</a:t>
            </a:r>
          </a:p>
          <a:p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362700" y="2179902"/>
            <a:ext cx="4722813" cy="576262"/>
          </a:xfrm>
        </p:spPr>
        <p:txBody>
          <a:bodyPr/>
          <a:lstStyle/>
          <a:p>
            <a:r>
              <a:rPr lang="pt-BR" sz="3600" b="1" dirty="0"/>
              <a:t>Extensão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362700" y="2901951"/>
            <a:ext cx="5600700" cy="3670297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pt-BR" sz="2800" dirty="0"/>
              <a:t>Cabeça defletida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800" dirty="0"/>
              <a:t>Diferentes graus de acordo com a deflexão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70081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Apresentação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200" dirty="0"/>
              <a:t>Parte fetal que ocupa o estreito superior materno da pelve materna onde se insinuará</a:t>
            </a:r>
          </a:p>
          <a:p>
            <a:pPr algn="just"/>
            <a:r>
              <a:rPr lang="pt-BR" sz="3200" dirty="0"/>
              <a:t>Sentido por meio da palpação ou exame de toque </a:t>
            </a:r>
          </a:p>
        </p:txBody>
      </p:sp>
    </p:spTree>
    <p:extLst>
      <p:ext uri="{BB962C8B-B14F-4D97-AF65-F5344CB8AC3E}">
        <p14:creationId xmlns:p14="http://schemas.microsoft.com/office/powerpoint/2010/main" val="32251690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Apresentação</a:t>
            </a:r>
          </a:p>
        </p:txBody>
      </p:sp>
      <p:pic>
        <p:nvPicPr>
          <p:cNvPr id="6146" name="Picture 2" descr="http://www.dicasdemulher.com.br/wp-content/uploads/2012/12/posicoes-do-bebe-na-barriga.fw_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3"/>
          <a:stretch/>
        </p:blipFill>
        <p:spPr bwMode="auto">
          <a:xfrm>
            <a:off x="4758302" y="1856583"/>
            <a:ext cx="5993273" cy="500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831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DF2456-3F44-4D50-A889-975A5D0CB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Líquido amniótico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45EAC06-A619-4760-863C-97CEBA962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397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/>
              <a:t>Aspecto do líquido amniótico</a:t>
            </a:r>
          </a:p>
          <a:p>
            <a:r>
              <a:rPr lang="pt-BR" sz="2800" dirty="0"/>
              <a:t>Líquido claro com grumos</a:t>
            </a:r>
          </a:p>
          <a:p>
            <a:r>
              <a:rPr lang="pt-BR" sz="2800" dirty="0"/>
              <a:t>Líquido </a:t>
            </a:r>
            <a:r>
              <a:rPr lang="pt-BR" sz="2800" dirty="0" err="1"/>
              <a:t>meconial</a:t>
            </a:r>
            <a:r>
              <a:rPr lang="pt-BR" sz="2800" dirty="0"/>
              <a:t> (fluido ou espesso)</a:t>
            </a:r>
          </a:p>
        </p:txBody>
      </p:sp>
      <p:pic>
        <p:nvPicPr>
          <p:cNvPr id="1026" name="Picture 2" descr="Resultado de imagem para amnioscopia">
            <a:extLst>
              <a:ext uri="{FF2B5EF4-FFF2-40B4-BE49-F238E27FC236}">
                <a16:creationId xmlns:a16="http://schemas.microsoft.com/office/drawing/2014/main" xmlns="" id="{0ED81A63-D34D-4AA1-9713-0764DF8B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027" y="2315613"/>
            <a:ext cx="3382828" cy="24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m relacionada">
            <a:extLst>
              <a:ext uri="{FF2B5EF4-FFF2-40B4-BE49-F238E27FC236}">
                <a16:creationId xmlns:a16="http://schemas.microsoft.com/office/drawing/2014/main" xmlns="" id="{6F123B07-995B-4FE1-B70B-90EAB8F6B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177" y="2180496"/>
            <a:ext cx="28575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3070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Apresentação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3600" b="1" dirty="0"/>
              <a:t>Cefálica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6129322" cy="3179780"/>
          </a:xfrm>
        </p:spPr>
        <p:txBody>
          <a:bodyPr>
            <a:normAutofit/>
          </a:bodyPr>
          <a:lstStyle/>
          <a:p>
            <a:r>
              <a:rPr lang="pt-BR" sz="2400" dirty="0"/>
              <a:t>A cabeça se apresenta no estreito superior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3"/>
          </p:nvPr>
        </p:nvSpPr>
        <p:spPr>
          <a:xfrm>
            <a:off x="6421170" y="1951406"/>
            <a:ext cx="4722813" cy="576262"/>
          </a:xfrm>
        </p:spPr>
        <p:txBody>
          <a:bodyPr/>
          <a:lstStyle/>
          <a:p>
            <a:r>
              <a:rPr lang="pt-BR" sz="3600" b="1" dirty="0"/>
              <a:t>Pélvica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4"/>
          </p:nvPr>
        </p:nvSpPr>
        <p:spPr>
          <a:xfrm>
            <a:off x="6454138" y="2404505"/>
            <a:ext cx="6140984" cy="2920998"/>
          </a:xfrm>
        </p:spPr>
        <p:txBody>
          <a:bodyPr>
            <a:normAutofit/>
          </a:bodyPr>
          <a:lstStyle/>
          <a:p>
            <a:r>
              <a:rPr lang="pt-BR" sz="2400" dirty="0"/>
              <a:t>O polo pélvico encontra-se no estreito superior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808448" y="6273383"/>
            <a:ext cx="43216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3200" b="1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Córmica</a:t>
            </a:r>
            <a:r>
              <a:rPr lang="pt-BR" sz="3200" dirty="0">
                <a:solidFill>
                  <a:schemeClr val="accent3">
                    <a:lumMod val="50000"/>
                  </a:schemeClr>
                </a:solidFill>
              </a:rPr>
              <a:t>:</a:t>
            </a:r>
            <a:r>
              <a:rPr lang="pt-BR" sz="3200" dirty="0"/>
              <a:t> de ombros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/>
          <a:srcRect l="49281" t="15221" r="16600" b="14214"/>
          <a:stretch/>
        </p:blipFill>
        <p:spPr>
          <a:xfrm>
            <a:off x="8201923" y="3098197"/>
            <a:ext cx="3308596" cy="384720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49395" t="17237" r="16599" b="11996"/>
          <a:stretch/>
        </p:blipFill>
        <p:spPr>
          <a:xfrm>
            <a:off x="644783" y="3463597"/>
            <a:ext cx="3001072" cy="264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013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 err="1"/>
              <a:t>PÉlvicas</a:t>
            </a:r>
            <a:endParaRPr lang="pt-BR" sz="3600" b="1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47015" t="10383" r="20340" b="22883"/>
          <a:stretch/>
        </p:blipFill>
        <p:spPr>
          <a:xfrm>
            <a:off x="1120879" y="2250904"/>
            <a:ext cx="3967316" cy="346232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53136" t="15625" r="16712" b="10182"/>
          <a:stretch/>
        </p:blipFill>
        <p:spPr>
          <a:xfrm>
            <a:off x="6548284" y="2359742"/>
            <a:ext cx="3524865" cy="324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804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/>
              <a:t>Posição</a:t>
            </a:r>
            <a:r>
              <a:rPr lang="pt-BR" dirty="0"/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200" dirty="0"/>
              <a:t>Dorso fetal em relação ao lado materno ou em relação ao canal de parto (direito ou esquerdo) </a:t>
            </a:r>
          </a:p>
          <a:p>
            <a:r>
              <a:rPr lang="pt-BR" sz="3200" dirty="0"/>
              <a:t>O osso occipital, o mento e o sacro determinam os pontos nas apresentações de face e ombros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54726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/>
              <a:t>Pelve</a:t>
            </a:r>
            <a:r>
              <a:rPr lang="pt-BR" dirty="0"/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3738" t="29222" r="25342" b="19682"/>
          <a:stretch/>
        </p:blipFill>
        <p:spPr>
          <a:xfrm>
            <a:off x="1801697" y="2415777"/>
            <a:ext cx="7666768" cy="432423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086100" y="1773479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DIREITA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724649" y="1813123"/>
            <a:ext cx="2596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ESQUERDA</a:t>
            </a:r>
          </a:p>
        </p:txBody>
      </p:sp>
    </p:spTree>
    <p:extLst>
      <p:ext uri="{BB962C8B-B14F-4D97-AF65-F5344CB8AC3E}">
        <p14:creationId xmlns:p14="http://schemas.microsoft.com/office/powerpoint/2010/main" val="28078120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Variedades de posição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685801" y="3306236"/>
            <a:ext cx="4709054" cy="576262"/>
          </a:xfrm>
        </p:spPr>
        <p:txBody>
          <a:bodyPr/>
          <a:lstStyle/>
          <a:p>
            <a:r>
              <a:rPr lang="pt-BR" sz="3600" dirty="0"/>
              <a:t>Materno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685801" y="3937002"/>
            <a:ext cx="4996923" cy="2920998"/>
          </a:xfrm>
        </p:spPr>
        <p:txBody>
          <a:bodyPr/>
          <a:lstStyle/>
          <a:p>
            <a:r>
              <a:rPr lang="pt-BR" sz="3600" dirty="0"/>
              <a:t>Pube</a:t>
            </a:r>
          </a:p>
          <a:p>
            <a:r>
              <a:rPr lang="pt-BR" sz="3600" dirty="0"/>
              <a:t>Iminências do íleo (direita e esquerda)</a:t>
            </a:r>
          </a:p>
          <a:p>
            <a:r>
              <a:rPr lang="pt-BR" sz="3600" dirty="0"/>
              <a:t>Junção sacro ilíaca 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232263" y="3153652"/>
            <a:ext cx="4722813" cy="576262"/>
          </a:xfrm>
        </p:spPr>
        <p:txBody>
          <a:bodyPr/>
          <a:lstStyle/>
          <a:p>
            <a:r>
              <a:rPr lang="pt-BR" sz="3200" dirty="0"/>
              <a:t>Fetal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096002" y="3594367"/>
            <a:ext cx="4995334" cy="2920998"/>
          </a:xfrm>
        </p:spPr>
        <p:txBody>
          <a:bodyPr>
            <a:noAutofit/>
          </a:bodyPr>
          <a:lstStyle/>
          <a:p>
            <a:r>
              <a:rPr lang="pt-BR" sz="3200" dirty="0"/>
              <a:t>Lambda (O)</a:t>
            </a:r>
          </a:p>
          <a:p>
            <a:r>
              <a:rPr lang="pt-BR" sz="3200" dirty="0" err="1"/>
              <a:t>Bregma</a:t>
            </a:r>
            <a:r>
              <a:rPr lang="pt-BR" sz="3200" dirty="0"/>
              <a:t> (B)</a:t>
            </a:r>
          </a:p>
          <a:p>
            <a:r>
              <a:rPr lang="pt-BR" sz="3200" dirty="0"/>
              <a:t>Glabela (N)</a:t>
            </a:r>
          </a:p>
          <a:p>
            <a:r>
              <a:rPr lang="pt-BR" sz="3200" dirty="0"/>
              <a:t>Mento (M)</a:t>
            </a:r>
          </a:p>
          <a:p>
            <a:r>
              <a:rPr lang="pt-BR" sz="3200" dirty="0"/>
              <a:t>Crista </a:t>
            </a:r>
            <a:r>
              <a:rPr lang="pt-BR" sz="3200" dirty="0" err="1"/>
              <a:t>Sacrococcigea</a:t>
            </a:r>
            <a:r>
              <a:rPr lang="pt-BR" sz="3200" dirty="0"/>
              <a:t> (S)</a:t>
            </a:r>
          </a:p>
          <a:p>
            <a:r>
              <a:rPr lang="pt-BR" sz="3200" dirty="0"/>
              <a:t>Acrômio (A)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81193" y="2017332"/>
            <a:ext cx="108013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É a relação entre os vários pontos de referência fetal e os pontos de referência materno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82487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Variedade de posição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1" y="1715956"/>
            <a:ext cx="11506199" cy="586985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4500" b="1" dirty="0"/>
              <a:t>Nomenclatura Obstétrica</a:t>
            </a:r>
          </a:p>
          <a:p>
            <a:pPr marL="0" indent="0">
              <a:buNone/>
            </a:pPr>
            <a:r>
              <a:rPr lang="pt-BR" sz="4500" dirty="0"/>
              <a:t>Em relação à variedade de posição</a:t>
            </a:r>
          </a:p>
          <a:p>
            <a:r>
              <a:rPr lang="pt-BR" sz="4500" dirty="0"/>
              <a:t>Apresentação, situação e a variedade de posição</a:t>
            </a:r>
          </a:p>
          <a:p>
            <a:r>
              <a:rPr lang="pt-BR" sz="4500" dirty="0"/>
              <a:t>1ª letra – fetal</a:t>
            </a:r>
          </a:p>
          <a:p>
            <a:r>
              <a:rPr lang="pt-BR" sz="4500" dirty="0"/>
              <a:t>Demais – materna</a:t>
            </a:r>
          </a:p>
          <a:p>
            <a:pPr marL="0" indent="0">
              <a:buNone/>
            </a:pPr>
            <a:endParaRPr lang="pt-BR" sz="4500" dirty="0"/>
          </a:p>
          <a:p>
            <a:pPr marL="0" indent="0">
              <a:buNone/>
            </a:pPr>
            <a:r>
              <a:rPr lang="pt-BR" sz="4500" dirty="0" err="1"/>
              <a:t>Ex</a:t>
            </a:r>
            <a:r>
              <a:rPr lang="pt-BR" sz="4500" dirty="0"/>
              <a:t>: OEA</a:t>
            </a:r>
          </a:p>
          <a:p>
            <a:pPr marL="0" indent="0">
              <a:buNone/>
            </a:pPr>
            <a:r>
              <a:rPr lang="pt-BR" sz="4500" dirty="0"/>
              <a:t>O = </a:t>
            </a:r>
            <a:r>
              <a:rPr lang="pt-BR" sz="4500" dirty="0" err="1"/>
              <a:t>Occipicio</a:t>
            </a:r>
            <a:endParaRPr lang="pt-BR" sz="4500" dirty="0"/>
          </a:p>
          <a:p>
            <a:pPr marL="0" indent="0">
              <a:buNone/>
            </a:pPr>
            <a:r>
              <a:rPr lang="pt-BR" sz="4500" dirty="0"/>
              <a:t>E = Esquerda</a:t>
            </a:r>
          </a:p>
          <a:p>
            <a:pPr marL="0" indent="0">
              <a:buNone/>
            </a:pPr>
            <a:r>
              <a:rPr lang="pt-BR" sz="4500" dirty="0"/>
              <a:t>A = Anterior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53854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DF0D095-3A13-42C3-AA1D-B4DDA5675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Variedades de posição</a:t>
            </a:r>
            <a:endParaRPr lang="pt-BR" dirty="0"/>
          </a:p>
        </p:txBody>
      </p:sp>
      <p:pic>
        <p:nvPicPr>
          <p:cNvPr id="3074" name="Picture 2" descr="Imagem relacionada">
            <a:extLst>
              <a:ext uri="{FF2B5EF4-FFF2-40B4-BE49-F238E27FC236}">
                <a16:creationId xmlns:a16="http://schemas.microsoft.com/office/drawing/2014/main" xmlns="" id="{9657180D-A0BC-4B12-BBF8-2133D66DEC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45" y="1951588"/>
            <a:ext cx="6327058" cy="465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9388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A36A17-798A-46D7-982B-D8B474E5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Diâmetros da pelve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0C6BE9B-77BA-415C-B7FE-717BC2C7D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FA7DCBE-0C79-41FF-89D2-75C834C92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72" t="15252" r="22823" b="30959"/>
          <a:stretch/>
        </p:blipFill>
        <p:spPr>
          <a:xfrm>
            <a:off x="1342103" y="1946787"/>
            <a:ext cx="9070258" cy="46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642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Variedades de posição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5622878" y="2620370"/>
            <a:ext cx="27295" cy="25794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998794" y="3862316"/>
            <a:ext cx="3275463" cy="13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5363570" y="2242867"/>
            <a:ext cx="139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472752" y="5282610"/>
            <a:ext cx="87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OP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274257" y="3575713"/>
            <a:ext cx="102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OET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207224" y="3677650"/>
            <a:ext cx="846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ODT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271749" y="2879678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ODA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134669" y="2879678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ODE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334295" y="4353214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ODP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209731" y="4373685"/>
            <a:ext cx="106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OEP</a:t>
            </a:r>
          </a:p>
        </p:txBody>
      </p:sp>
    </p:spTree>
    <p:extLst>
      <p:ext uri="{BB962C8B-B14F-4D97-AF65-F5344CB8AC3E}">
        <p14:creationId xmlns:p14="http://schemas.microsoft.com/office/powerpoint/2010/main" val="30752547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076" y="1238866"/>
            <a:ext cx="11029616" cy="566738"/>
          </a:xfrm>
        </p:spPr>
        <p:txBody>
          <a:bodyPr>
            <a:noAutofit/>
          </a:bodyPr>
          <a:lstStyle/>
          <a:p>
            <a:r>
              <a:rPr lang="pt-BR" sz="3600" b="1" dirty="0"/>
              <a:t>Variedade de posição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227231" y="3346236"/>
            <a:ext cx="5406653" cy="2346641"/>
          </a:xfrm>
        </p:spPr>
        <p:txBody>
          <a:bodyPr>
            <a:normAutofit/>
          </a:bodyPr>
          <a:lstStyle/>
          <a:p>
            <a:r>
              <a:rPr lang="pt-BR" sz="3000" dirty="0"/>
              <a:t>Exemplos:</a:t>
            </a:r>
          </a:p>
          <a:p>
            <a:r>
              <a:rPr lang="pt-BR" sz="3000" dirty="0"/>
              <a:t>A  - Occipital Esquerda Anterior</a:t>
            </a:r>
          </a:p>
          <a:p>
            <a:r>
              <a:rPr lang="pt-BR" sz="3000" dirty="0"/>
              <a:t>B -  Occipital Esquerda Posterior</a:t>
            </a:r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2998" t="21192" r="26290" b="25833"/>
          <a:stretch/>
        </p:blipFill>
        <p:spPr>
          <a:xfrm>
            <a:off x="5837084" y="1817749"/>
            <a:ext cx="5976926" cy="387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72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Diagnostico do trabalho de parto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Avaliação da dinâmica uterina</a:t>
            </a:r>
          </a:p>
          <a:p>
            <a:r>
              <a:rPr lang="pt-BR" sz="3600" dirty="0"/>
              <a:t>Exame de toque vaginal</a:t>
            </a:r>
          </a:p>
        </p:txBody>
      </p:sp>
    </p:spTree>
    <p:extLst>
      <p:ext uri="{BB962C8B-B14F-4D97-AF65-F5344CB8AC3E}">
        <p14:creationId xmlns:p14="http://schemas.microsoft.com/office/powerpoint/2010/main" val="25280088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Nomenclatura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40" t="12471" r="15911" b="21370"/>
          <a:stretch/>
        </p:blipFill>
        <p:spPr>
          <a:xfrm>
            <a:off x="840658" y="1690827"/>
            <a:ext cx="9866671" cy="51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14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621BD1-7625-4D0C-BEA9-F5BB5FF5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Determine a variedade de apresentação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8EA305E7-AB66-4871-A352-21BEE5CC7D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1215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imbrazil.mediviewprojects.org/images/stories/Obstetrics/ob-fig-22a.jpg">
            <a:extLst>
              <a:ext uri="{FF2B5EF4-FFF2-40B4-BE49-F238E27FC236}">
                <a16:creationId xmlns:a16="http://schemas.microsoft.com/office/drawing/2014/main" xmlns="" id="{153355A3-1F9A-4504-AA76-925B5F4F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871" y="1664302"/>
            <a:ext cx="4830097" cy="483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7877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imbrazil.mediviewprojects.org/images/stories/Obstetrics/ob-fig-22b.jpg">
            <a:extLst>
              <a:ext uri="{FF2B5EF4-FFF2-40B4-BE49-F238E27FC236}">
                <a16:creationId xmlns:a16="http://schemas.microsoft.com/office/drawing/2014/main" xmlns="" id="{DF492288-589E-4365-AEFF-167D24425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55" y="1524000"/>
            <a:ext cx="4852219" cy="456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6639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imbrazil.mediviewprojects.org/images/stories/Obstetrics/ob-fig-22c.jpg">
            <a:extLst>
              <a:ext uri="{FF2B5EF4-FFF2-40B4-BE49-F238E27FC236}">
                <a16:creationId xmlns:a16="http://schemas.microsoft.com/office/drawing/2014/main" xmlns="" id="{91EEF9E0-C1E9-4620-A357-96E0E1B51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091" y="1189550"/>
            <a:ext cx="5007077" cy="499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2297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simbrazil.mediviewprojects.org/images/stories/Obstetrics/ob-fig-22e.jpg">
            <a:extLst>
              <a:ext uri="{FF2B5EF4-FFF2-40B4-BE49-F238E27FC236}">
                <a16:creationId xmlns:a16="http://schemas.microsoft.com/office/drawing/2014/main" xmlns="" id="{9E1961B1-6FC6-43CC-BF13-730515B13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070" y="1086312"/>
            <a:ext cx="5056239" cy="50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4778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simbrazil.mediviewprojects.org/images/stories/Obstetrics/ob-fig-22f.jpg">
            <a:extLst>
              <a:ext uri="{FF2B5EF4-FFF2-40B4-BE49-F238E27FC236}">
                <a16:creationId xmlns:a16="http://schemas.microsoft.com/office/drawing/2014/main" xmlns="" id="{ADE08E72-BB8F-49BE-A02E-ED5606B1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309" y="1204299"/>
            <a:ext cx="4672782" cy="46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6654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imbrazil.mediviewprojects.org/images/stories/Obstetrics/ob-fig-22g.jpg">
            <a:extLst>
              <a:ext uri="{FF2B5EF4-FFF2-40B4-BE49-F238E27FC236}">
                <a16:creationId xmlns:a16="http://schemas.microsoft.com/office/drawing/2014/main" xmlns="" id="{1896C11C-7E94-48FB-B121-AB7C9C402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06" y="1504488"/>
            <a:ext cx="4903839" cy="491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8807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imbrazil.mediviewprojects.org/images/stories/Obstetrics/ob-fig-22h.jpg">
            <a:extLst>
              <a:ext uri="{FF2B5EF4-FFF2-40B4-BE49-F238E27FC236}">
                <a16:creationId xmlns:a16="http://schemas.microsoft.com/office/drawing/2014/main" xmlns="" id="{16804A1E-6A8E-4573-A615-4D4AFB892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109" y="1184786"/>
            <a:ext cx="5115233" cy="511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715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Trabalho de parto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Sinais de trabalho de parto</a:t>
            </a:r>
          </a:p>
          <a:p>
            <a:r>
              <a:rPr lang="pt-BR" sz="3200" dirty="0"/>
              <a:t>Contrações regulares</a:t>
            </a:r>
          </a:p>
          <a:p>
            <a:r>
              <a:rPr lang="pt-BR" sz="3200" dirty="0"/>
              <a:t>Dilatação progressiva e esvaecimento da </a:t>
            </a:r>
            <a:r>
              <a:rPr lang="pt-BR" sz="3200" dirty="0" err="1"/>
              <a:t>cérvix</a:t>
            </a:r>
            <a:endParaRPr lang="pt-BR" sz="3200" dirty="0"/>
          </a:p>
          <a:p>
            <a:endParaRPr lang="pt-BR" sz="3200" dirty="0"/>
          </a:p>
          <a:p>
            <a:pPr marL="0" indent="0">
              <a:buNone/>
            </a:pPr>
            <a:r>
              <a:rPr lang="pt-BR" sz="3200" dirty="0"/>
              <a:t>( pode ocorrer pequena perda de sangue via vaginal)</a:t>
            </a:r>
          </a:p>
        </p:txBody>
      </p:sp>
    </p:spTree>
    <p:extLst>
      <p:ext uri="{BB962C8B-B14F-4D97-AF65-F5344CB8AC3E}">
        <p14:creationId xmlns:p14="http://schemas.microsoft.com/office/powerpoint/2010/main" val="204101054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o">
  <a:themeElements>
    <a:clrScheme name="Dividendo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Dividendo</Template>
  <TotalTime>3016</TotalTime>
  <Words>2145</Words>
  <Application>Microsoft Office PowerPoint</Application>
  <PresentationFormat>Widescreen</PresentationFormat>
  <Paragraphs>406</Paragraphs>
  <Slides>88</Slides>
  <Notes>2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88</vt:i4>
      </vt:variant>
    </vt:vector>
  </HeadingPairs>
  <TitlesOfParts>
    <vt:vector size="93" baseType="lpstr">
      <vt:lpstr>Calibri</vt:lpstr>
      <vt:lpstr>Gill Sans MT</vt:lpstr>
      <vt:lpstr>Wingdings</vt:lpstr>
      <vt:lpstr>Wingdings 2</vt:lpstr>
      <vt:lpstr>Dividendo</vt:lpstr>
      <vt:lpstr>Períodos clínicos e mecânicos do trabalho de parto e parto normal</vt:lpstr>
      <vt:lpstr>Histórico</vt:lpstr>
      <vt:lpstr>PARTO NORMAL </vt:lpstr>
      <vt:lpstr>Sinais e sintomas de trabalho de parto</vt:lpstr>
      <vt:lpstr>Tampão mucoso</vt:lpstr>
      <vt:lpstr>Líquido aminiótico</vt:lpstr>
      <vt:lpstr>Líquido amniótico</vt:lpstr>
      <vt:lpstr>Diagnostico do trabalho de parto</vt:lpstr>
      <vt:lpstr>Trabalho de parto</vt:lpstr>
      <vt:lpstr>Dilação cervical</vt:lpstr>
      <vt:lpstr>Dilação cervical</vt:lpstr>
      <vt:lpstr>Avaliação das contrações</vt:lpstr>
      <vt:lpstr>ContraçÕes UTERINAS</vt:lpstr>
      <vt:lpstr>ContraçÕes UTERINAS</vt:lpstr>
      <vt:lpstr>Atividade uterina</vt:lpstr>
      <vt:lpstr>CTB</vt:lpstr>
      <vt:lpstr>Atividade uterina</vt:lpstr>
      <vt:lpstr>Atividade uterina</vt:lpstr>
      <vt:lpstr>Atividade uterina</vt:lpstr>
      <vt:lpstr>Atividade uterina</vt:lpstr>
      <vt:lpstr>Indutores de trabalho de parto</vt:lpstr>
      <vt:lpstr>OCITOCINA</vt:lpstr>
      <vt:lpstr>Ocitocina</vt:lpstr>
      <vt:lpstr>Ocitocina</vt:lpstr>
      <vt:lpstr>Misoprostol</vt:lpstr>
      <vt:lpstr>Misoprostol</vt:lpstr>
      <vt:lpstr>Propess</vt:lpstr>
      <vt:lpstr>Propess</vt:lpstr>
      <vt:lpstr>Propess</vt:lpstr>
      <vt:lpstr>Propess</vt:lpstr>
      <vt:lpstr>Períodos clínicos do trabalho de parto</vt:lpstr>
      <vt:lpstr>Fase de Dilatação Cervical </vt:lpstr>
      <vt:lpstr>Fases de dilatação cervical</vt:lpstr>
      <vt:lpstr>Fases de dilatação cervical</vt:lpstr>
      <vt:lpstr>Curva da dilatação cervical</vt:lpstr>
      <vt:lpstr>Curva da dilatação cervical</vt:lpstr>
      <vt:lpstr>Partograma</vt:lpstr>
      <vt:lpstr>Período Expulsivo</vt:lpstr>
      <vt:lpstr>Dequitação</vt:lpstr>
      <vt:lpstr>Dequitação</vt:lpstr>
      <vt:lpstr>Dequitação da Placenta</vt:lpstr>
      <vt:lpstr>Placenta</vt:lpstr>
      <vt:lpstr>Placenta</vt:lpstr>
      <vt:lpstr>Quarto período clínico do trabalho de parto</vt:lpstr>
      <vt:lpstr>Mecanismos de parto</vt:lpstr>
      <vt:lpstr>Parto normal mecanismo</vt:lpstr>
      <vt:lpstr>Parto normal mecanismo</vt:lpstr>
      <vt:lpstr>Mecanismos de parto</vt:lpstr>
      <vt:lpstr>Mecanismos de parto</vt:lpstr>
      <vt:lpstr>Mecanismos de parto</vt:lpstr>
      <vt:lpstr>Mecanismos de parto</vt:lpstr>
      <vt:lpstr>Mecanismos de parto</vt:lpstr>
      <vt:lpstr>Mecanismos de parto</vt:lpstr>
      <vt:lpstr>Anatomia obstétrica e estática fetal</vt:lpstr>
      <vt:lpstr>Anatomia da pelve</vt:lpstr>
      <vt:lpstr>Anatomia da pelve</vt:lpstr>
      <vt:lpstr>Tipos de Pelve</vt:lpstr>
      <vt:lpstr>Anatomia fetal</vt:lpstr>
      <vt:lpstr>Anatomia fetal</vt:lpstr>
      <vt:lpstr>Estática fetal</vt:lpstr>
      <vt:lpstr>situação</vt:lpstr>
      <vt:lpstr>Situação</vt:lpstr>
      <vt:lpstr>Longitudinal</vt:lpstr>
      <vt:lpstr>Transversa</vt:lpstr>
      <vt:lpstr>Obliqua</vt:lpstr>
      <vt:lpstr>atitude</vt:lpstr>
      <vt:lpstr>Atitude</vt:lpstr>
      <vt:lpstr>Apresentação</vt:lpstr>
      <vt:lpstr>Apresentação</vt:lpstr>
      <vt:lpstr>Apresentação</vt:lpstr>
      <vt:lpstr>PÉlvicas</vt:lpstr>
      <vt:lpstr>Posição </vt:lpstr>
      <vt:lpstr>Pelve </vt:lpstr>
      <vt:lpstr>Variedades de posição</vt:lpstr>
      <vt:lpstr>Variedade de posição</vt:lpstr>
      <vt:lpstr>Variedades de posição</vt:lpstr>
      <vt:lpstr>Diâmetros da pelve</vt:lpstr>
      <vt:lpstr>Variedades de posição</vt:lpstr>
      <vt:lpstr>Variedade de posição</vt:lpstr>
      <vt:lpstr>Nomenclatura</vt:lpstr>
      <vt:lpstr>Determine a variedade de apresentação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Períodos clínicos e mecânicos do trabalho de parto e parto normal</dc:title>
  <dc:creator>Luciana Gouveia</dc:creator>
  <cp:lastModifiedBy>Luciana Magnoni Reberte</cp:lastModifiedBy>
  <cp:revision>133</cp:revision>
  <dcterms:created xsi:type="dcterms:W3CDTF">2016-01-27T09:49:34Z</dcterms:created>
  <dcterms:modified xsi:type="dcterms:W3CDTF">2018-09-10T12:29:16Z</dcterms:modified>
</cp:coreProperties>
</file>