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5"/>
  </p:notesMasterIdLst>
  <p:sldIdLst>
    <p:sldId id="256" r:id="rId3"/>
    <p:sldId id="303" r:id="rId4"/>
    <p:sldId id="344" r:id="rId5"/>
    <p:sldId id="346" r:id="rId6"/>
    <p:sldId id="351" r:id="rId7"/>
    <p:sldId id="352" r:id="rId8"/>
    <p:sldId id="349" r:id="rId9"/>
    <p:sldId id="350" r:id="rId10"/>
    <p:sldId id="360" r:id="rId11"/>
    <p:sldId id="359" r:id="rId12"/>
    <p:sldId id="348" r:id="rId13"/>
    <p:sldId id="345" r:id="rId14"/>
    <p:sldId id="355" r:id="rId15"/>
    <p:sldId id="354" r:id="rId16"/>
    <p:sldId id="356" r:id="rId17"/>
    <p:sldId id="357" r:id="rId18"/>
    <p:sldId id="363" r:id="rId19"/>
    <p:sldId id="364" r:id="rId20"/>
    <p:sldId id="362" r:id="rId21"/>
    <p:sldId id="310" r:id="rId22"/>
    <p:sldId id="358" r:id="rId23"/>
    <p:sldId id="319" r:id="rId24"/>
  </p:sldIdLst>
  <p:sldSz cx="9144000" cy="5143500" type="screen16x9"/>
  <p:notesSz cx="6761163" cy="99425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95" d="100"/>
          <a:sy n="95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17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310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06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480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9868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45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694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51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877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477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5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963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514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50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5084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3327538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AudUnJeNg4sUpVQaygeymsa8fVsZjkC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hyperlink" Target="https://www.genome.gov/about-genomics/fact-sheets/Chromosome-Abnormalities-Fact-She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91386"/>
            <a:ext cx="8520600" cy="3583172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Aula 02 – Revisão de Conceitos </a:t>
            </a:r>
            <a:b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b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b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b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b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Aula 05</a:t>
            </a:r>
            <a:b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</a:br>
            <a: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LGN 0321/ 2020</a:t>
            </a:r>
            <a:b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</a:br>
            <a: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Ecologia Evolutiva Humana</a:t>
            </a:r>
            <a:b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</a:br>
            <a:endParaRPr sz="3600" dirty="0">
              <a:latin typeface="Garamond" panose="02020404030301010803" pitchFamily="18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087684"/>
            <a:ext cx="8520600" cy="792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buClr>
                <a:srgbClr val="212121"/>
              </a:buClr>
              <a:buSzPts val="2100"/>
            </a:pPr>
            <a:r>
              <a:rPr 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ource Code Pro"/>
              </a:rPr>
              <a:t>Professora Débora Alexandra Casagrande Santos</a:t>
            </a:r>
          </a:p>
          <a:p>
            <a:pPr marL="0" lvl="0" indent="0" algn="r">
              <a:buClr>
                <a:srgbClr val="212121"/>
              </a:buClr>
              <a:buSzPts val="2100"/>
            </a:pPr>
            <a:r>
              <a:rPr 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ource Code Pro"/>
              </a:rPr>
              <a:t>Março de 2020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E1A3431-D22B-4CD2-9FF5-ED6885AAC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91386"/>
            <a:ext cx="1030313" cy="137171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2F3897D-34D9-4050-A067-F08592F96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628" y="191386"/>
            <a:ext cx="926672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45231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918898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Síndromes associadas a alterações cromossômicas na espécie humana: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90805" indent="0" algn="just">
              <a:lnSpc>
                <a:spcPct val="150000"/>
              </a:lnSpc>
              <a:buNone/>
            </a:pPr>
            <a:r>
              <a:rPr lang="pt-BR" sz="1100" dirty="0"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pt-BR" sz="1100" dirty="0">
                <a:solidFill>
                  <a:schemeClr val="tx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Quadro 9 - </a:t>
            </a:r>
            <a:r>
              <a:rPr lang="pt-BR" sz="1100" b="1" dirty="0">
                <a:solidFill>
                  <a:schemeClr val="tx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Alterações cromossômicas numéricas </a:t>
            </a:r>
            <a:r>
              <a:rPr lang="pt-BR" sz="1100" dirty="0">
                <a:solidFill>
                  <a:schemeClr val="tx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mais frequentes na espécie humana.</a:t>
            </a:r>
          </a:p>
          <a:p>
            <a:pPr marL="90805" indent="0" algn="just">
              <a:lnSpc>
                <a:spcPct val="150000"/>
              </a:lnSpc>
              <a:buNone/>
            </a:pPr>
            <a:r>
              <a:rPr lang="pt-BR" sz="1100" dirty="0">
                <a:solidFill>
                  <a:schemeClr val="tx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Fonte: Adaptado de </a:t>
            </a:r>
            <a:r>
              <a:rPr lang="pt-BR" sz="1100" dirty="0" err="1">
                <a:solidFill>
                  <a:schemeClr val="tx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Nardi</a:t>
            </a:r>
            <a:r>
              <a:rPr lang="pt-BR" sz="1100" dirty="0">
                <a:solidFill>
                  <a:schemeClr val="tx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(2004)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pt-BR" sz="1100" dirty="0">
                <a:solidFill>
                  <a:schemeClr val="tx1"/>
                </a:solidFill>
                <a:latin typeface="Garamond" panose="02020404030301010803" pitchFamily="18" charset="0"/>
              </a:rPr>
              <a:t>  	</a:t>
            </a:r>
            <a:r>
              <a:rPr lang="pt-BR" sz="1100" i="1" dirty="0">
                <a:solidFill>
                  <a:schemeClr val="tx1"/>
                </a:solidFill>
                <a:latin typeface="Garamond" panose="02020404030301010803" pitchFamily="18" charset="0"/>
              </a:rPr>
              <a:t>In</a:t>
            </a:r>
            <a:r>
              <a:rPr lang="pt-BR" sz="1100" dirty="0">
                <a:solidFill>
                  <a:schemeClr val="tx1"/>
                </a:solidFill>
                <a:latin typeface="Garamond" panose="02020404030301010803" pitchFamily="18" charset="0"/>
              </a:rPr>
              <a:t>: Santos, D. A. C. Tese de Doutorado. </a:t>
            </a:r>
            <a:r>
              <a:rPr lang="pt-BR" sz="1100" dirty="0" err="1">
                <a:solidFill>
                  <a:schemeClr val="tx1"/>
                </a:solidFill>
                <a:latin typeface="Garamond" panose="02020404030301010803" pitchFamily="18" charset="0"/>
              </a:rPr>
              <a:t>Esalq</a:t>
            </a:r>
            <a:r>
              <a:rPr lang="pt-BR" sz="1100" dirty="0">
                <a:solidFill>
                  <a:schemeClr val="tx1"/>
                </a:solidFill>
                <a:latin typeface="Garamond" panose="02020404030301010803" pitchFamily="18" charset="0"/>
              </a:rPr>
              <a:t>/ Cena/ USP. </a:t>
            </a:r>
            <a:r>
              <a:rPr lang="pt-BR" sz="1100" b="1" dirty="0">
                <a:solidFill>
                  <a:schemeClr val="tx1"/>
                </a:solidFill>
                <a:latin typeface="Garamond" panose="02020404030301010803" pitchFamily="18" charset="0"/>
              </a:rPr>
              <a:t>Genética, genômica e o fenômeno ecológico evolutivo humano</a:t>
            </a:r>
            <a:r>
              <a:rPr lang="pt-BR" sz="1100" dirty="0">
                <a:solidFill>
                  <a:schemeClr val="tx1"/>
                </a:solidFill>
                <a:latin typeface="Garamond" panose="02020404030301010803" pitchFamily="18" charset="0"/>
              </a:rPr>
              <a:t>. 2017.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4F8AB3C-D774-4EB2-B05A-047833AE4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664703"/>
              </p:ext>
            </p:extLst>
          </p:nvPr>
        </p:nvGraphicFramePr>
        <p:xfrm>
          <a:off x="1333562" y="1501646"/>
          <a:ext cx="5391654" cy="1604814"/>
        </p:xfrm>
        <a:graphic>
          <a:graphicData uri="http://schemas.openxmlformats.org/drawingml/2006/table">
            <a:tbl>
              <a:tblPr firstRow="1" firstCol="1" bandRow="1"/>
              <a:tblGrid>
                <a:gridCol w="1683456">
                  <a:extLst>
                    <a:ext uri="{9D8B030D-6E8A-4147-A177-3AD203B41FA5}">
                      <a16:colId xmlns:a16="http://schemas.microsoft.com/office/drawing/2014/main" val="522411125"/>
                    </a:ext>
                  </a:extLst>
                </a:gridCol>
                <a:gridCol w="1852786">
                  <a:extLst>
                    <a:ext uri="{9D8B030D-6E8A-4147-A177-3AD203B41FA5}">
                      <a16:colId xmlns:a16="http://schemas.microsoft.com/office/drawing/2014/main" val="860801930"/>
                    </a:ext>
                  </a:extLst>
                </a:gridCol>
                <a:gridCol w="1855412">
                  <a:extLst>
                    <a:ext uri="{9D8B030D-6E8A-4147-A177-3AD203B41FA5}">
                      <a16:colId xmlns:a16="http://schemas.microsoft.com/office/drawing/2014/main" val="2903334298"/>
                    </a:ext>
                  </a:extLst>
                </a:gridCol>
              </a:tblGrid>
              <a:tr h="267469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Alteração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Síndrome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Frequência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395540"/>
                  </a:ext>
                </a:extLst>
              </a:tr>
              <a:tr h="267469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Monossomia</a:t>
                      </a:r>
                      <a:r>
                        <a:rPr lang="en-US" sz="10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X</a:t>
                      </a:r>
                      <a:endParaRPr lang="pt-BR" sz="1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Turner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1/ 5.000 meninas 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43021"/>
                  </a:ext>
                </a:extLst>
              </a:tr>
              <a:tr h="267469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Trissomia X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Klinefelter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1/ 1.000 meninos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96612"/>
                  </a:ext>
                </a:extLst>
              </a:tr>
              <a:tr h="267469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Trissomia</a:t>
                      </a:r>
                      <a:r>
                        <a:rPr lang="en-US" sz="10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do 13</a:t>
                      </a:r>
                      <a:endParaRPr lang="pt-BR" sz="1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Patau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1/ 25.000 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236498"/>
                  </a:ext>
                </a:extLst>
              </a:tr>
              <a:tr h="267469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Trissomia do 18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Edwards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1/ 8.000</a:t>
                      </a:r>
                      <a:endParaRPr lang="pt-BR" sz="1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423997"/>
                  </a:ext>
                </a:extLst>
              </a:tr>
              <a:tr h="267469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Trissomia do 21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Down</a:t>
                      </a:r>
                      <a:endParaRPr lang="pt-BR" sz="10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1/ 800</a:t>
                      </a:r>
                      <a:endParaRPr lang="pt-BR" sz="1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131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27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3847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659" y="995955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	2.2 Evolução humana em “dias atuais”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Alguns de vocês ficaram curiosos sobre o tema evolução adaptativa em humanos “nos dias atuais”, indagando sobre: “ </a:t>
            </a:r>
            <a:r>
              <a:rPr lang="pt-BR" sz="2000" i="1" dirty="0">
                <a:solidFill>
                  <a:schemeClr val="tx1"/>
                </a:solidFill>
                <a:latin typeface="Garamond" panose="02020404030301010803" pitchFamily="18" charset="0"/>
              </a:rPr>
              <a:t>“novas características” que os humanos possuem hoje em dia, consideradas as “novas evoluções” </a:t>
            </a: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”. 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highlight>
                  <a:srgbClr val="00FF00"/>
                </a:highlight>
                <a:latin typeface="Garamond" panose="02020404030301010803" pitchFamily="18" charset="0"/>
              </a:rPr>
              <a:t>	</a:t>
            </a:r>
            <a:r>
              <a:rPr lang="pt-BR" sz="2000" b="1" dirty="0">
                <a:solidFill>
                  <a:schemeClr val="tx1"/>
                </a:solidFill>
                <a:highlight>
                  <a:srgbClr val="00FF00"/>
                </a:highlight>
                <a:latin typeface="Garamond" panose="02020404030301010803" pitchFamily="18" charset="0"/>
              </a:rPr>
              <a:t>Áudio 3</a:t>
            </a:r>
            <a:endParaRPr lang="pt-BR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Gráfico 3" descr="Volume">
            <a:extLst>
              <a:ext uri="{FF2B5EF4-FFF2-40B4-BE49-F238E27FC236}">
                <a16:creationId xmlns:a16="http://schemas.microsoft.com/office/drawing/2014/main" id="{9115E996-895F-4582-82FE-2F140C776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392" y="3363773"/>
            <a:ext cx="914400" cy="914400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5B58F696-6334-4693-8210-CFFC76865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8642" y="3537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79211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63410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400" dirty="0">
                <a:solidFill>
                  <a:schemeClr val="tx1"/>
                </a:solidFill>
                <a:latin typeface="Garamond" panose="02020404030301010803" pitchFamily="18" charset="0"/>
              </a:rPr>
              <a:t>O link abaixo nos leva ao excelente texto sobre essas questões. Embora em inglês, com o uso do tradutor, poderá ser lido sem problemas. LEITURA OBRIGATÓRIA. 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en-US" sz="2000" i="1" dirty="0">
                <a:solidFill>
                  <a:schemeClr val="tx1"/>
                </a:solidFill>
                <a:latin typeface="Garamond" panose="02020404030301010803" pitchFamily="18" charset="0"/>
              </a:rPr>
              <a:t>Are humans still evolving?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Technological advances and unique biological characteristics allow us to adapt to environmental stress. Has this stopped genetic evolution?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Autor: Jay T Stock</a:t>
            </a: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400" dirty="0">
                <a:hlinkClick r:id="rId2"/>
              </a:rPr>
              <a:t>https://www.ncbi.nlm.nih.gov/pmc/articles/PMC3327538/</a:t>
            </a:r>
            <a:endParaRPr 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160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53" y="111251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683951"/>
            <a:ext cx="8500906" cy="3606696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	2.3 Adaptação evolutiva ocorre em qualquer organismo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?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	Até mesmo em bactérias?</a:t>
            </a:r>
            <a:endParaRPr lang="pt-BR" sz="2000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Sim. A perspectiva de análise evolutiva, envolvendo os processos de seleção natural e adaptação pode ser aplicada a qualquer espécie. Veja os trechos retirados do livro dos professores Diogo Mayer e </a:t>
            </a:r>
            <a:r>
              <a:rPr lang="pt-BR" sz="2000" dirty="0" err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Charbel</a:t>
            </a: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N. El-</a:t>
            </a:r>
            <a:r>
              <a:rPr lang="pt-BR" sz="2000" dirty="0" err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Hani</a:t>
            </a: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, que ilustram muito bem isso.</a:t>
            </a: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Imagem 3" descr="Uma imagem contendo texto, lousa&#10;&#10;Descrição gerada automaticamente">
            <a:extLst>
              <a:ext uri="{FF2B5EF4-FFF2-40B4-BE49-F238E27FC236}">
                <a16:creationId xmlns:a16="http://schemas.microsoft.com/office/drawing/2014/main" id="{D7EE08DE-8A17-4ACA-88A4-F90B0C479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62" y="2359505"/>
            <a:ext cx="1822693" cy="2503842"/>
          </a:xfrm>
          <a:prstGeom prst="rect">
            <a:avLst/>
          </a:prstGeom>
        </p:spPr>
      </p:pic>
      <p:pic>
        <p:nvPicPr>
          <p:cNvPr id="5" name="Imagem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2471E313-2A73-4091-A0D8-1539460D3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666" y="2359505"/>
            <a:ext cx="2012096" cy="250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8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79211"/>
            <a:ext cx="8470358" cy="572700"/>
          </a:xfrm>
          <a:solidFill>
            <a:schemeClr val="tx2"/>
          </a:solidFill>
        </p:spPr>
        <p:txBody>
          <a:bodyPr/>
          <a:lstStyle/>
          <a:p>
            <a:endParaRPr lang="pt-BR" sz="3200" b="1" dirty="0">
              <a:latin typeface="Garamond" panose="02020404030301010803" pitchFamily="18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35665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Imagem 10" descr="Texto preto sobre fundo branco&#10;&#10;Descrição gerada automaticamente">
            <a:extLst>
              <a:ext uri="{FF2B5EF4-FFF2-40B4-BE49-F238E27FC236}">
                <a16:creationId xmlns:a16="http://schemas.microsoft.com/office/drawing/2014/main" id="{944AD9F5-2B59-450C-A47E-BD50ABC63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3" y="86693"/>
            <a:ext cx="3623224" cy="4970114"/>
          </a:xfrm>
          <a:prstGeom prst="rect">
            <a:avLst/>
          </a:prstGeom>
        </p:spPr>
      </p:pic>
      <p:pic>
        <p:nvPicPr>
          <p:cNvPr id="13" name="Imagem 12" descr="Texto preto sobre fundo branco&#10;&#10;Descrição gerada automaticamente">
            <a:extLst>
              <a:ext uri="{FF2B5EF4-FFF2-40B4-BE49-F238E27FC236}">
                <a16:creationId xmlns:a16="http://schemas.microsoft.com/office/drawing/2014/main" id="{9719CD85-13DA-4E9A-9121-A27898B2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457" y="76611"/>
            <a:ext cx="3084843" cy="4980196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AD4181A-CE5E-4CE4-9276-F0C2F7374613}"/>
              </a:ext>
            </a:extLst>
          </p:cNvPr>
          <p:cNvSpPr/>
          <p:nvPr/>
        </p:nvSpPr>
        <p:spPr>
          <a:xfrm>
            <a:off x="3396544" y="76611"/>
            <a:ext cx="2491790" cy="4970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r>
              <a:rPr lang="pt-BR" sz="2000" dirty="0">
                <a:latin typeface="Garamond" panose="02020404030301010803" pitchFamily="18" charset="0"/>
              </a:rPr>
              <a:t>Bactérias</a:t>
            </a: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r>
              <a:rPr lang="pt-BR" sz="2000" dirty="0">
                <a:latin typeface="Garamond" panose="02020404030301010803" pitchFamily="18" charset="0"/>
              </a:rPr>
              <a:t>Vírus</a:t>
            </a: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pPr algn="ctr"/>
            <a:endParaRPr lang="pt-BR" sz="1200" dirty="0">
              <a:latin typeface="Garamond" panose="02020404030301010803" pitchFamily="18" charset="0"/>
            </a:endParaRPr>
          </a:p>
          <a:p>
            <a:r>
              <a:rPr lang="pt-BR" sz="1200" dirty="0">
                <a:latin typeface="Garamond" panose="02020404030301010803" pitchFamily="18" charset="0"/>
              </a:rPr>
              <a:t>Fonte: Mayer, D. e El-</a:t>
            </a:r>
            <a:r>
              <a:rPr lang="pt-BR" sz="1200" dirty="0" err="1">
                <a:latin typeface="Garamond" panose="02020404030301010803" pitchFamily="18" charset="0"/>
              </a:rPr>
              <a:t>Hani</a:t>
            </a:r>
            <a:r>
              <a:rPr lang="pt-BR" sz="1200" dirty="0">
                <a:latin typeface="Garamond" panose="02020404030301010803" pitchFamily="18" charset="0"/>
              </a:rPr>
              <a:t>, </a:t>
            </a:r>
            <a:r>
              <a:rPr lang="pt-BR" sz="1200" dirty="0" err="1">
                <a:latin typeface="Garamond" panose="02020404030301010803" pitchFamily="18" charset="0"/>
              </a:rPr>
              <a:t>Charbel</a:t>
            </a:r>
            <a:r>
              <a:rPr lang="pt-BR" sz="1200" dirty="0">
                <a:latin typeface="Garamond" panose="02020404030301010803" pitchFamily="18" charset="0"/>
              </a:rPr>
              <a:t> N</a:t>
            </a:r>
            <a:r>
              <a:rPr lang="pt-BR" sz="1200" b="1" dirty="0">
                <a:latin typeface="Garamond" panose="02020404030301010803" pitchFamily="18" charset="0"/>
              </a:rPr>
              <a:t>. Evolução, o sentido da Biologia</a:t>
            </a:r>
            <a:r>
              <a:rPr lang="pt-BR" sz="1200" dirty="0">
                <a:latin typeface="Garamond" panose="02020404030301010803" pitchFamily="18" charset="0"/>
              </a:rPr>
              <a:t>. São Paulo: Editora UNESP, 2005.</a:t>
            </a:r>
          </a:p>
          <a:p>
            <a:r>
              <a:rPr lang="pt-BR" sz="1200" dirty="0">
                <a:latin typeface="Garamond" panose="02020404030301010803" pitchFamily="18" charset="0"/>
              </a:rPr>
              <a:t> </a:t>
            </a:r>
          </a:p>
          <a:p>
            <a:r>
              <a:rPr lang="pt-BR" sz="1200" dirty="0">
                <a:latin typeface="Garamond" panose="02020404030301010803" pitchFamily="18" charset="0"/>
              </a:rPr>
              <a:t>(p. 107/ 108)</a:t>
            </a:r>
          </a:p>
          <a:p>
            <a:endParaRPr lang="pt-BR" sz="1200" dirty="0">
              <a:latin typeface="Garamond" panose="02020404030301010803" pitchFamily="18" charset="0"/>
            </a:endParaRP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98ECAFD8-3636-4672-8954-9A6F39E5FB0B}"/>
              </a:ext>
            </a:extLst>
          </p:cNvPr>
          <p:cNvCxnSpPr>
            <a:cxnSpLocks/>
          </p:cNvCxnSpPr>
          <p:nvPr/>
        </p:nvCxnSpPr>
        <p:spPr>
          <a:xfrm flipH="1">
            <a:off x="3506875" y="730099"/>
            <a:ext cx="633047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B598E025-712B-4E4F-A1AD-73341A64A2C2}"/>
              </a:ext>
            </a:extLst>
          </p:cNvPr>
          <p:cNvCxnSpPr>
            <a:cxnSpLocks/>
          </p:cNvCxnSpPr>
          <p:nvPr/>
        </p:nvCxnSpPr>
        <p:spPr>
          <a:xfrm>
            <a:off x="4984182" y="1748373"/>
            <a:ext cx="763275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256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79211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Debate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35665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E95525F-DD71-4B1B-8494-29E778C423F0}"/>
              </a:ext>
            </a:extLst>
          </p:cNvPr>
          <p:cNvSpPr/>
          <p:nvPr/>
        </p:nvSpPr>
        <p:spPr>
          <a:xfrm>
            <a:off x="386860" y="1115578"/>
            <a:ext cx="844543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pt-BR" sz="1900" dirty="0">
                <a:solidFill>
                  <a:schemeClr val="tx1"/>
                </a:solidFill>
                <a:latin typeface="Garamond" panose="02020404030301010803" pitchFamily="18" charset="0"/>
              </a:rPr>
              <a:t>Participe no STOA até 29/03/2020</a:t>
            </a:r>
          </a:p>
          <a:p>
            <a:pPr marL="114300"/>
            <a:endParaRPr lang="pt-BR" sz="19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/>
            <a:endParaRPr lang="pt-BR" sz="1900" i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/>
            <a:r>
              <a:rPr lang="pt-BR" sz="1900" i="1" dirty="0">
                <a:solidFill>
                  <a:schemeClr val="tx1"/>
                </a:solidFill>
                <a:latin typeface="Garamond" panose="02020404030301010803" pitchFamily="18" charset="0"/>
              </a:rPr>
              <a:t>“Qual a vantagem de ser tolerante à lactose</a:t>
            </a:r>
            <a:r>
              <a:rPr lang="pt-BR" sz="1900" i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? Essa adaptação pode fazer alguma diferença no futuro?”</a:t>
            </a:r>
          </a:p>
          <a:p>
            <a:pPr marL="114300"/>
            <a:endParaRPr lang="pt-BR" sz="1900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114300"/>
            <a:endParaRPr lang="pt-BR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Gráfico 5" descr="Café">
            <a:extLst>
              <a:ext uri="{FF2B5EF4-FFF2-40B4-BE49-F238E27FC236}">
                <a16:creationId xmlns:a16="http://schemas.microsoft.com/office/drawing/2014/main" id="{76E8755A-31D0-49BF-B667-9D07FEF2D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1460" y="6583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72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79211"/>
            <a:ext cx="8520600" cy="1227558"/>
          </a:xfrm>
          <a:solidFill>
            <a:schemeClr val="tx2"/>
          </a:solidFill>
        </p:spPr>
        <p:txBody>
          <a:bodyPr/>
          <a:lstStyle/>
          <a:p>
            <a:r>
              <a:rPr lang="pt-BR" sz="2000" b="1" dirty="0">
                <a:latin typeface="Garamond" panose="02020404030301010803" pitchFamily="18" charset="0"/>
              </a:rPr>
              <a:t>Agentes</a:t>
            </a:r>
            <a:br>
              <a:rPr lang="pt-BR" sz="2000" b="1" dirty="0">
                <a:latin typeface="Garamond" panose="02020404030301010803" pitchFamily="18" charset="0"/>
              </a:rPr>
            </a:br>
            <a:r>
              <a:rPr lang="pt-BR" sz="2000" b="1" dirty="0">
                <a:latin typeface="Garamond" panose="02020404030301010803" pitchFamily="18" charset="0"/>
              </a:rPr>
              <a:t>estressores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75858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Texto preto sobre fundo branco&#10;&#10;Descrição gerada automaticamente">
            <a:extLst>
              <a:ext uri="{FF2B5EF4-FFF2-40B4-BE49-F238E27FC236}">
                <a16:creationId xmlns:a16="http://schemas.microsoft.com/office/drawing/2014/main" id="{D2CF93C8-6439-456A-BF89-B1FE3D28A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011" y="117151"/>
            <a:ext cx="5762862" cy="484713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E840B28-C702-4318-917F-523D706817AA}"/>
              </a:ext>
            </a:extLst>
          </p:cNvPr>
          <p:cNvSpPr/>
          <p:nvPr/>
        </p:nvSpPr>
        <p:spPr>
          <a:xfrm>
            <a:off x="181273" y="4749350"/>
            <a:ext cx="852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666666"/>
              </a:buClr>
              <a:buSzPts val="1800"/>
            </a:pPr>
            <a:r>
              <a:rPr lang="pt-BR" sz="1200" kern="1200" dirty="0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Fonte: Brown, D.E e </a:t>
            </a:r>
            <a:r>
              <a:rPr lang="pt-BR" sz="1200" kern="1200" dirty="0" err="1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Kormondy</a:t>
            </a:r>
            <a:r>
              <a:rPr lang="pt-BR" sz="1200" kern="1200" dirty="0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, Edward J. Ecologia Humana. São Paulo: Atheneu, 2002 (p.122)</a:t>
            </a:r>
          </a:p>
        </p:txBody>
      </p:sp>
    </p:spTree>
    <p:extLst>
      <p:ext uri="{BB962C8B-B14F-4D97-AF65-F5344CB8AC3E}">
        <p14:creationId xmlns:p14="http://schemas.microsoft.com/office/powerpoint/2010/main" val="3855383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504"/>
            <a:ext cx="8520600" cy="1227558"/>
          </a:xfrm>
          <a:solidFill>
            <a:schemeClr val="tx2"/>
          </a:solidFill>
        </p:spPr>
        <p:txBody>
          <a:bodyPr/>
          <a:lstStyle/>
          <a:p>
            <a:r>
              <a:rPr lang="pt-BR" sz="1600" b="1" dirty="0">
                <a:latin typeface="Garamond" panose="02020404030301010803" pitchFamily="18" charset="0"/>
              </a:rPr>
              <a:t>Adaptações biológicas</a:t>
            </a:r>
          </a:p>
        </p:txBody>
      </p:sp>
      <p:pic>
        <p:nvPicPr>
          <p:cNvPr id="8" name="Imagem 7" descr="Texto preto sobre fundo branco&#10;&#10;Descrição gerada automaticamente">
            <a:extLst>
              <a:ext uri="{FF2B5EF4-FFF2-40B4-BE49-F238E27FC236}">
                <a16:creationId xmlns:a16="http://schemas.microsoft.com/office/drawing/2014/main" id="{0C53E20C-94FA-403B-A0C6-28433B2F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341" y="0"/>
            <a:ext cx="4812959" cy="5003545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1ACC3DB6-FEBA-4208-A978-7A70490C8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00" y="4746499"/>
            <a:ext cx="8521700" cy="397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indent="0">
              <a:buClr>
                <a:srgbClr val="666666"/>
              </a:buClr>
              <a:buSzPts val="1800"/>
              <a:buNone/>
            </a:pPr>
            <a:r>
              <a:rPr lang="pt-BR" sz="1200" kern="1200" dirty="0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Fonte: Brown, D.E e </a:t>
            </a:r>
            <a:r>
              <a:rPr lang="pt-BR" sz="1200" kern="1200" dirty="0" err="1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Kormondy</a:t>
            </a:r>
            <a:r>
              <a:rPr lang="pt-BR" sz="1200" kern="1200" dirty="0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, Edward J. Ecologia Humana. São Paulo: Atheneu, 2002 (p.123)</a:t>
            </a:r>
          </a:p>
        </p:txBody>
      </p:sp>
    </p:spTree>
    <p:extLst>
      <p:ext uri="{BB962C8B-B14F-4D97-AF65-F5344CB8AC3E}">
        <p14:creationId xmlns:p14="http://schemas.microsoft.com/office/powerpoint/2010/main" val="2934351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504"/>
            <a:ext cx="8520600" cy="1227558"/>
          </a:xfrm>
          <a:solidFill>
            <a:schemeClr val="tx2"/>
          </a:solidFill>
        </p:spPr>
        <p:txBody>
          <a:bodyPr/>
          <a:lstStyle/>
          <a:p>
            <a:r>
              <a:rPr lang="pt-BR" sz="1600" b="1" dirty="0">
                <a:latin typeface="Garamond" panose="02020404030301010803" pitchFamily="18" charset="0"/>
              </a:rPr>
              <a:t>Adaptações biológicas</a:t>
            </a:r>
            <a:br>
              <a:rPr lang="pt-BR" sz="1600" b="1" dirty="0">
                <a:latin typeface="Garamond" panose="02020404030301010803" pitchFamily="18" charset="0"/>
              </a:rPr>
            </a:br>
            <a:endParaRPr lang="pt-BR" sz="1600" b="1" dirty="0">
              <a:latin typeface="Garamond" panose="02020404030301010803" pitchFamily="18" charset="0"/>
            </a:endParaRPr>
          </a:p>
        </p:txBody>
      </p:sp>
      <p:pic>
        <p:nvPicPr>
          <p:cNvPr id="5" name="Imagem 4" descr="Texto preto sobre fundo branco&#10;&#10;Descrição gerada automaticamente">
            <a:extLst>
              <a:ext uri="{FF2B5EF4-FFF2-40B4-BE49-F238E27FC236}">
                <a16:creationId xmlns:a16="http://schemas.microsoft.com/office/drawing/2014/main" id="{C2A68411-28C9-4761-9E65-603F378F2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541" y="54504"/>
            <a:ext cx="5927436" cy="4877931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8D40017-91B1-432F-93E2-5C799511E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901" y="4612735"/>
            <a:ext cx="8521700" cy="397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indent="0">
              <a:buClr>
                <a:srgbClr val="666666"/>
              </a:buClr>
              <a:buSzPts val="1800"/>
              <a:buNone/>
            </a:pPr>
            <a:r>
              <a:rPr lang="pt-BR" sz="1200" kern="1200" dirty="0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Fonte: Brown, D.E e </a:t>
            </a:r>
            <a:r>
              <a:rPr lang="pt-BR" sz="1200" kern="1200" dirty="0" err="1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Kormondy</a:t>
            </a:r>
            <a:r>
              <a:rPr lang="pt-BR" sz="1200" kern="1200" dirty="0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, Edward J. Ecologia Humana. São Paulo: Atheneu, 2002 (p. 124)</a:t>
            </a:r>
          </a:p>
        </p:txBody>
      </p:sp>
    </p:spTree>
    <p:extLst>
      <p:ext uri="{BB962C8B-B14F-4D97-AF65-F5344CB8AC3E}">
        <p14:creationId xmlns:p14="http://schemas.microsoft.com/office/powerpoint/2010/main" val="2969966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451" y="1540594"/>
            <a:ext cx="8510236" cy="3161690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64" y="179210"/>
            <a:ext cx="8510236" cy="1441771"/>
          </a:xfrm>
          <a:solidFill>
            <a:schemeClr val="tx2"/>
          </a:solidFill>
        </p:spPr>
        <p:txBody>
          <a:bodyPr/>
          <a:lstStyle/>
          <a:p>
            <a:r>
              <a:rPr lang="pt-BR" sz="1600" b="1" dirty="0">
                <a:latin typeface="Garamond" panose="02020404030301010803" pitchFamily="18" charset="0"/>
              </a:rPr>
              <a:t>Níveis de adaptação</a:t>
            </a:r>
            <a:br>
              <a:rPr lang="pt-BR" sz="1600" b="1" dirty="0">
                <a:latin typeface="Garamond" panose="02020404030301010803" pitchFamily="18" charset="0"/>
              </a:rPr>
            </a:br>
            <a:r>
              <a:rPr lang="pt-BR" sz="1600" b="1" dirty="0">
                <a:latin typeface="Garamond" panose="02020404030301010803" pitchFamily="18" charset="0"/>
              </a:rPr>
              <a:t>associados ao </a:t>
            </a:r>
            <a:r>
              <a:rPr lang="pt-BR" sz="1600" b="1" i="1" dirty="0">
                <a:latin typeface="Garamond" panose="02020404030301010803" pitchFamily="18" charset="0"/>
              </a:rPr>
              <a:t>stress</a:t>
            </a:r>
            <a:br>
              <a:rPr lang="pt-BR" sz="1600" b="1" dirty="0">
                <a:latin typeface="Garamond" panose="02020404030301010803" pitchFamily="18" charset="0"/>
              </a:rPr>
            </a:br>
            <a:r>
              <a:rPr lang="pt-BR" sz="1600" b="1" dirty="0">
                <a:latin typeface="Garamond" panose="02020404030301010803" pitchFamily="18" charset="0"/>
              </a:rPr>
              <a:t>ambiental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5550EC3D-1D0C-4A84-981F-E956D7B9C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87" y="2525"/>
            <a:ext cx="6130862" cy="469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7AD1155-D763-4303-B589-49E405FFBBD2}"/>
              </a:ext>
            </a:extLst>
          </p:cNvPr>
          <p:cNvSpPr/>
          <p:nvPr/>
        </p:nvSpPr>
        <p:spPr>
          <a:xfrm>
            <a:off x="131346" y="4702284"/>
            <a:ext cx="8791590" cy="352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1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/>
            <a:r>
              <a:rPr lang="en-US" sz="1100" dirty="0">
                <a:solidFill>
                  <a:schemeClr val="tx1"/>
                </a:solidFill>
                <a:latin typeface="Garamond" panose="02020404030301010803" pitchFamily="18" charset="0"/>
              </a:rPr>
              <a:t>Fonte: Stock JT. Are humans still evolving? Technological advances and unique biological characteristics allow us to adapt to environmental stress. </a:t>
            </a:r>
          </a:p>
          <a:p>
            <a:pPr algn="just"/>
            <a:r>
              <a:rPr lang="en-US" sz="1100" dirty="0">
                <a:solidFill>
                  <a:schemeClr val="tx1"/>
                </a:solidFill>
                <a:latin typeface="Garamond" panose="02020404030301010803" pitchFamily="18" charset="0"/>
              </a:rPr>
              <a:t>Has this stopped genetic evolution?. EMBO Rep. 2008;9 Suppl 1(Suppl 1):S51–S54. doi:10.1038/embor.2008.63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22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79211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Roteiro de aula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04275"/>
            <a:ext cx="8520600" cy="3960014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BR" sz="2200" dirty="0">
                <a:solidFill>
                  <a:schemeClr val="tx1"/>
                </a:solidFill>
                <a:latin typeface="Garamond" panose="02020404030301010803" pitchFamily="18" charset="0"/>
              </a:rPr>
              <a:t>Dúvidas que surgiram a partir da leitura realizada em classe na aula 04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  <a:latin typeface="Garamond" panose="02020404030301010803" pitchFamily="18" charset="0"/>
              </a:rPr>
              <a:t>Adaptação (continuação)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  <a:latin typeface="Garamond" panose="02020404030301010803" pitchFamily="18" charset="0"/>
              </a:rPr>
              <a:t>Audiovisual 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  <a:latin typeface="Garamond" panose="02020404030301010803" pitchFamily="18" charset="0"/>
              </a:rPr>
              <a:t>Definir as Resenhas!!!</a:t>
            </a:r>
          </a:p>
          <a:p>
            <a:pPr marL="114300" indent="0">
              <a:lnSpc>
                <a:spcPct val="250000"/>
              </a:lnSpc>
              <a:buNone/>
            </a:pPr>
            <a:endParaRPr 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0289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>
            <a:spLocks noGrp="1"/>
          </p:cNvSpPr>
          <p:nvPr>
            <p:ph type="title"/>
          </p:nvPr>
        </p:nvSpPr>
        <p:spPr>
          <a:xfrm>
            <a:off x="311700" y="64724"/>
            <a:ext cx="8520600" cy="801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600" dirty="0">
                <a:latin typeface="Garamond" panose="02020404030301010803" pitchFamily="18" charset="0"/>
              </a:rPr>
              <a:t>Agora, vamos aos fósseis... </a:t>
            </a:r>
            <a:r>
              <a:rPr lang="pt-BR" dirty="0">
                <a:latin typeface="Garamond" panose="02020404030301010803" pitchFamily="18" charset="0"/>
              </a:rPr>
              <a:t>				</a:t>
            </a:r>
            <a:endParaRPr sz="2000" dirty="0">
              <a:latin typeface="Garamond" panose="02020404030301010803" pitchFamily="18" charset="0"/>
            </a:endParaRPr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311700" y="950834"/>
            <a:ext cx="8520600" cy="3984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buClr>
                <a:srgbClr val="666666"/>
              </a:buClr>
              <a:buNone/>
            </a:pPr>
            <a:r>
              <a:rPr lang="pt-BR" b="1" dirty="0">
                <a:solidFill>
                  <a:srgbClr val="000000"/>
                </a:solidFill>
                <a:latin typeface="Garamond" panose="02020404030301010803" pitchFamily="18" charset="0"/>
              </a:rPr>
              <a:t>Aulas USP/ A saga da humanidade, por Walter Neves</a:t>
            </a:r>
          </a:p>
          <a:p>
            <a:pPr marL="0" lvl="0" indent="0">
              <a:spcBef>
                <a:spcPts val="1600"/>
              </a:spcBef>
              <a:buClr>
                <a:srgbClr val="666666"/>
              </a:buClr>
              <a:buNone/>
            </a:pPr>
            <a:r>
              <a:rPr lang="pt-BR" dirty="0">
                <a:solidFill>
                  <a:srgbClr val="666666"/>
                </a:solidFill>
                <a:latin typeface="Garamond" panose="02020404030301010803" pitchFamily="18" charset="0"/>
              </a:rPr>
              <a:t>LINK: </a:t>
            </a:r>
          </a:p>
          <a:p>
            <a:pPr marL="0" lvl="0" indent="0">
              <a:spcBef>
                <a:spcPts val="1600"/>
              </a:spcBef>
              <a:buClr>
                <a:srgbClr val="666666"/>
              </a:buClr>
              <a:buNone/>
            </a:pPr>
            <a:r>
              <a:rPr lang="pt-BR" u="sng" dirty="0">
                <a:solidFill>
                  <a:srgbClr val="000000"/>
                </a:solidFill>
                <a:latin typeface="Garamond" panose="020204040303010108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https://www.youtube.com/playlist?list=PLAudUnJeNg4sUpVQaygeymsa8fVsZjkCb</a:t>
            </a:r>
            <a:endParaRPr lang="pt-BR" u="sng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lvl="0" indent="0">
              <a:spcBef>
                <a:spcPts val="1600"/>
              </a:spcBef>
              <a:buClr>
                <a:srgbClr val="666666"/>
              </a:buClr>
              <a:buNone/>
            </a:pPr>
            <a:endParaRPr lang="pt-BR" u="sng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lvl="0" indent="0">
              <a:spcBef>
                <a:spcPts val="1600"/>
              </a:spcBef>
              <a:buClr>
                <a:srgbClr val="666666"/>
              </a:buClr>
              <a:buNone/>
            </a:pPr>
            <a:r>
              <a:rPr lang="pt-BR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				(Assistir às aulas 04 e 05)</a:t>
            </a:r>
            <a:endParaRPr sz="24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87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>
            <a:spLocks noGrp="1"/>
          </p:cNvSpPr>
          <p:nvPr>
            <p:ph type="title"/>
          </p:nvPr>
        </p:nvSpPr>
        <p:spPr>
          <a:xfrm>
            <a:off x="311700" y="143428"/>
            <a:ext cx="8520600" cy="801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600" dirty="0">
                <a:latin typeface="Garamond" panose="02020404030301010803" pitchFamily="18" charset="0"/>
              </a:rPr>
              <a:t>RESENHAS!!</a:t>
            </a:r>
            <a:endParaRPr sz="2000" dirty="0">
              <a:latin typeface="Garamond" panose="02020404030301010803" pitchFamily="18" charset="0"/>
            </a:endParaRPr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291804" y="1015146"/>
            <a:ext cx="8520600" cy="3984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2000" dirty="0">
                <a:solidFill>
                  <a:schemeClr val="accent1"/>
                </a:solidFill>
                <a:latin typeface="Garamond" panose="02020404030301010803" pitchFamily="18" charset="0"/>
              </a:rPr>
              <a:t>Por favor, entrem no STOA  (lá em cima </a:t>
            </a:r>
            <a:r>
              <a:rPr lang="pt-BR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Escolha das Resenhas</a:t>
            </a:r>
            <a:r>
              <a:rPr lang="pt-BR" sz="2000" dirty="0">
                <a:solidFill>
                  <a:schemeClr val="accent1"/>
                </a:solidFill>
                <a:latin typeface="Garamond" panose="02020404030301010803" pitchFamily="18" charset="0"/>
              </a:rPr>
              <a:t>) e definam os artigos das suas Resenhas! 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2000" dirty="0">
                <a:solidFill>
                  <a:schemeClr val="accent1"/>
                </a:solidFill>
                <a:latin typeface="Garamond" panose="02020404030301010803" pitchFamily="18" charset="0"/>
              </a:rPr>
              <a:t>	Me avisem por e-mail!!</a:t>
            </a:r>
            <a:endParaRPr sz="20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75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>
            <a:spLocks noGrp="1"/>
          </p:cNvSpPr>
          <p:nvPr>
            <p:ph type="title"/>
          </p:nvPr>
        </p:nvSpPr>
        <p:spPr>
          <a:xfrm>
            <a:off x="226640" y="141433"/>
            <a:ext cx="8605660" cy="5822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>
                <a:latin typeface="Garamond" panose="02020404030301010803" pitchFamily="18" charset="0"/>
              </a:rPr>
              <a:t>Referências</a:t>
            </a:r>
            <a:endParaRPr sz="3200" dirty="0">
              <a:latin typeface="Garamond" panose="02020404030301010803" pitchFamily="18" charset="0"/>
            </a:endParaRPr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311700" y="771590"/>
            <a:ext cx="8520600" cy="40790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pt-BR" kern="1200" dirty="0">
                <a:solidFill>
                  <a:schemeClr val="accent1"/>
                </a:solidFill>
                <a:latin typeface="Garamond" panose="02020404030301010803" pitchFamily="18" charset="0"/>
              </a:rPr>
              <a:t>Brown, D.E e </a:t>
            </a:r>
            <a:r>
              <a:rPr lang="pt-BR" kern="1200" dirty="0" err="1">
                <a:solidFill>
                  <a:schemeClr val="accent1"/>
                </a:solidFill>
                <a:latin typeface="Garamond" panose="02020404030301010803" pitchFamily="18" charset="0"/>
              </a:rPr>
              <a:t>Kormondy</a:t>
            </a:r>
            <a:r>
              <a:rPr lang="pt-BR" kern="1200" dirty="0">
                <a:solidFill>
                  <a:schemeClr val="accent1"/>
                </a:solidFill>
                <a:latin typeface="Garamond" panose="02020404030301010803" pitchFamily="18" charset="0"/>
              </a:rPr>
              <a:t>, Edward J. </a:t>
            </a:r>
            <a:r>
              <a:rPr lang="pt-BR" b="1" kern="1200" dirty="0">
                <a:solidFill>
                  <a:schemeClr val="accent1"/>
                </a:solidFill>
                <a:latin typeface="Garamond" panose="02020404030301010803" pitchFamily="18" charset="0"/>
              </a:rPr>
              <a:t>Ecologia Humana</a:t>
            </a:r>
            <a:r>
              <a:rPr lang="pt-BR" kern="1200" dirty="0">
                <a:solidFill>
                  <a:schemeClr val="accent1"/>
                </a:solidFill>
                <a:latin typeface="Garamond" panose="02020404030301010803" pitchFamily="18" charset="0"/>
              </a:rPr>
              <a:t>. São Paulo: Atheneu, 2002.</a:t>
            </a:r>
          </a:p>
          <a:p>
            <a:pPr marL="11430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pt-BR" dirty="0" err="1">
                <a:solidFill>
                  <a:schemeClr val="accent1"/>
                </a:solidFill>
                <a:latin typeface="Garamond" panose="02020404030301010803" pitchFamily="18" charset="0"/>
              </a:rPr>
              <a:t>Griffiths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</a:rPr>
              <a:t>, A. J.F. </a:t>
            </a:r>
            <a:r>
              <a:rPr lang="pt-BR" i="1" dirty="0">
                <a:solidFill>
                  <a:schemeClr val="accent1"/>
                </a:solidFill>
                <a:latin typeface="Garamond" panose="02020404030301010803" pitchFamily="18" charset="0"/>
              </a:rPr>
              <a:t>et al.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Garamond" panose="02020404030301010803" pitchFamily="18" charset="0"/>
              </a:rPr>
              <a:t>Introdução à Genética.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</a:rPr>
              <a:t> Rio de Janeiro: Guanabara Koogan S.A. 10ª Edição, 2013.</a:t>
            </a: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  <a:cs typeface="Arial"/>
              <a:sym typeface="Arial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es-ES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Mayer, D. e El-</a:t>
            </a:r>
            <a:r>
              <a:rPr lang="es-ES" dirty="0" err="1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Hani</a:t>
            </a:r>
            <a:r>
              <a:rPr lang="es-ES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, </a:t>
            </a:r>
            <a:r>
              <a:rPr lang="es-ES" dirty="0" err="1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Charbel</a:t>
            </a:r>
            <a:r>
              <a:rPr lang="es-ES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 N. </a:t>
            </a:r>
            <a:r>
              <a:rPr lang="es-ES" b="1" dirty="0" err="1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Evolução</a:t>
            </a:r>
            <a:r>
              <a:rPr lang="es-ES" b="1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, o sentido da </a:t>
            </a:r>
            <a:r>
              <a:rPr lang="es-ES" b="1" dirty="0" err="1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Biologia</a:t>
            </a:r>
            <a:r>
              <a:rPr lang="es-ES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. São Paulo: Editora UNESP, 2005.</a:t>
            </a: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  <a:cs typeface="Arial"/>
              <a:sym typeface="Arial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Santos, D. A. C. Tese de Doutorado. </a:t>
            </a:r>
            <a:r>
              <a:rPr lang="pt-BR" dirty="0" err="1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Esalq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/ Cena/ USP. </a:t>
            </a:r>
            <a:r>
              <a:rPr lang="pt-BR" b="1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Genética, genômica e o fenômeno ecológico evolutivo humano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. 2017.</a:t>
            </a: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  <a:cs typeface="Arial"/>
              <a:sym typeface="Arial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Stock JT. Are humans still evolving? Technological advances and unique biological characteristics allow us to adapt to environmental stress. Has this stopped genetic evolution?. </a:t>
            </a:r>
            <a:r>
              <a:rPr lang="en-US" b="1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EMBO Rep</a:t>
            </a:r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  <a:cs typeface="Arial"/>
                <a:sym typeface="Arial"/>
              </a:rPr>
              <a:t>. 2008;9 Suppl 1(Suppl 1):S51–S54. doi:10.1038/embor.2008.63</a:t>
            </a: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en-US" dirty="0">
              <a:solidFill>
                <a:schemeClr val="accent1"/>
              </a:solidFill>
              <a:latin typeface="Garamond" panose="02020404030301010803" pitchFamily="18" charset="0"/>
              <a:cs typeface="Arial"/>
              <a:sym typeface="Arial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  <a:cs typeface="Arial"/>
              <a:sym typeface="Arial"/>
            </a:endParaRPr>
          </a:p>
          <a:p>
            <a:pPr marL="0" lvl="0" indent="0" algn="r">
              <a:spcBef>
                <a:spcPts val="1600"/>
              </a:spcBef>
              <a:spcAft>
                <a:spcPts val="1600"/>
              </a:spcAft>
              <a:buNone/>
            </a:pPr>
            <a:endParaRPr lang="pt-BR" b="1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b="1" dirty="0">
              <a:latin typeface="Adobe Garamond Pro" panose="020205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9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748"/>
            <a:ext cx="8520600" cy="598347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120" y="567205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1. Introdução</a:t>
            </a: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285750" indent="-285750"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</a:rPr>
              <a:t>Na aula passada, quando abordamos o conceito de adaptação, consideramos que os estudos sobre adaptabilidade humana tendem a enfatizar a flexibilidade da reação humana frente ao ambiente, que se manifestam através de re</a:t>
            </a: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  <a:sym typeface="Source Code Pro"/>
              </a:rPr>
              <a:t>spostas reguladoras, respostas de aclimação e respostas de desenvolvimento.  </a:t>
            </a:r>
          </a:p>
          <a:p>
            <a:pPr marL="285750" lvl="0" indent="-285750"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</a:rPr>
              <a:t>Na aula de hoje, vamos continuar a estudar o conceito de adaptação, trazendo novas abordagens associadas a situações de estresse ambiental e posteriormente assistiremos a dois audiovisuais específicos sobre “A saga da humanidade”, com o professor Walter Neves. </a:t>
            </a:r>
          </a:p>
          <a:p>
            <a:pPr marL="285750" lvl="0" indent="-285750"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</a:rPr>
              <a:t>Porém </a:t>
            </a:r>
            <a:r>
              <a:rPr lang="pt-BR" b="1" dirty="0">
                <a:solidFill>
                  <a:schemeClr val="tx1"/>
                </a:solidFill>
                <a:latin typeface="Garamond" panose="02020404030301010803" pitchFamily="18" charset="0"/>
              </a:rPr>
              <a:t>na primeira parte </a:t>
            </a: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</a:rPr>
              <a:t>da aula vamos responder algumas questões que vocês levantaram a partir da leitura do texto </a:t>
            </a:r>
            <a:r>
              <a:rPr lang="pt-BR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Adaptação evolutiva na linhagem humana</a:t>
            </a:r>
            <a:r>
              <a:rPr lang="pt-BR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pt-BR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Schaffner</a:t>
            </a:r>
            <a:r>
              <a:rPr lang="pt-BR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&amp; </a:t>
            </a:r>
            <a:r>
              <a:rPr lang="pt-BR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Sabeti</a:t>
            </a:r>
            <a:r>
              <a:rPr lang="pt-BR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(2008), da </a:t>
            </a:r>
            <a:r>
              <a:rPr lang="pt-BR" i="1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pt-BR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i="1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pt-BR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O texto faz referência a alguns conceitos, que foram alvo de dúvidas, </a:t>
            </a:r>
            <a:r>
              <a:rPr lang="pt-BR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as quais vamos elucidar a seguir e nas próximas aulas. 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0601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53" y="98824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35665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2. Dúvidas da aula anterior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	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	2.1 Mutação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Alguns de vocês trouxeram dúvidas sobre o conceito de </a:t>
            </a:r>
            <a:r>
              <a:rPr lang="pt-BR" sz="2000" b="1" i="1" dirty="0">
                <a:solidFill>
                  <a:schemeClr val="tx1"/>
                </a:solidFill>
                <a:latin typeface="Garamond" panose="02020404030301010803" pitchFamily="18" charset="0"/>
              </a:rPr>
              <a:t>mutação</a:t>
            </a: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, portanto lembrem-se: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highlight>
                  <a:srgbClr val="00FF00"/>
                </a:highlight>
                <a:latin typeface="Garamond" panose="02020404030301010803" pitchFamily="18" charset="0"/>
              </a:rPr>
              <a:t>	Áudio 1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Gráfico 4" descr="Volume">
            <a:extLst>
              <a:ext uri="{FF2B5EF4-FFF2-40B4-BE49-F238E27FC236}">
                <a16:creationId xmlns:a16="http://schemas.microsoft.com/office/drawing/2014/main" id="{FC11B471-D9B8-4CAD-B634-5EABA36D9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617" y="3728903"/>
            <a:ext cx="914400" cy="914400"/>
          </a:xfrm>
          <a:prstGeom prst="rect">
            <a:avLst/>
          </a:prstGeom>
        </p:spPr>
      </p:pic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662124C0-B897-40D3-B37B-077A91B0F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2334" y="3923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9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45231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17931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As figuras abaixo, ilustram como as mutações podem ser classificadas:</a:t>
            </a:r>
          </a:p>
          <a:p>
            <a:pPr marL="114300" lvl="0" indent="0" algn="ctr">
              <a:lnSpc>
                <a:spcPct val="100000"/>
              </a:lnSpc>
              <a:buClr>
                <a:srgbClr val="595959"/>
              </a:buClr>
              <a:buNone/>
            </a:pPr>
            <a:r>
              <a:rPr lang="pt-BR" sz="2000" dirty="0">
                <a:solidFill>
                  <a:srgbClr val="000000"/>
                </a:solidFill>
                <a:highlight>
                  <a:srgbClr val="FFFF00"/>
                </a:highlight>
                <a:latin typeface="Garamond" panose="02020404030301010803" pitchFamily="18" charset="0"/>
              </a:rPr>
              <a:t>(Mutações gênicas no nível molecular)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1200" dirty="0">
                <a:solidFill>
                  <a:schemeClr val="tx1"/>
                </a:solidFill>
                <a:latin typeface="Garamond" panose="02020404030301010803" pitchFamily="18" charset="0"/>
              </a:rPr>
              <a:t>Fonte: </a:t>
            </a:r>
            <a:r>
              <a:rPr lang="pt-BR" sz="1200" dirty="0" err="1">
                <a:solidFill>
                  <a:schemeClr val="tx1"/>
                </a:solidFill>
                <a:latin typeface="Garamond" panose="02020404030301010803" pitchFamily="18" charset="0"/>
              </a:rPr>
              <a:t>Griffiths</a:t>
            </a:r>
            <a:r>
              <a:rPr lang="pt-BR" sz="1200" dirty="0">
                <a:solidFill>
                  <a:schemeClr val="tx1"/>
                </a:solidFill>
                <a:latin typeface="Garamond" panose="02020404030301010803" pitchFamily="18" charset="0"/>
              </a:rPr>
              <a:t>, A. J.F. et al. Introdução à Genética. Rio de Janeiro: Guanabara Koogan S.A. 10ª Edição, 2013 (p. 436)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Imagem 6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F6A94447-AC24-48DD-9857-244D81859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31" y="1477842"/>
            <a:ext cx="8299736" cy="304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2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8123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05735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As figuras abaixo, ilustram como as mutações podem ser classificadas:</a:t>
            </a:r>
          </a:p>
          <a:p>
            <a:pPr marL="114300" indent="0" algn="ctr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highlight>
                  <a:srgbClr val="FFFF00"/>
                </a:highlight>
                <a:latin typeface="Garamond" panose="02020404030301010803" pitchFamily="18" charset="0"/>
              </a:rPr>
              <a:t>(Mutações gênicas no nível molecular)</a:t>
            </a: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                </a:t>
            </a:r>
            <a:r>
              <a:rPr lang="pt-BR" sz="1200" dirty="0">
                <a:solidFill>
                  <a:schemeClr val="tx1"/>
                </a:solidFill>
                <a:latin typeface="Garamond" panose="02020404030301010803" pitchFamily="18" charset="0"/>
              </a:rPr>
              <a:t>Continuação da tabela anterior 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highlight>
                <a:srgbClr val="FFFF00"/>
              </a:highlight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pt-BR" sz="1200" dirty="0">
                <a:solidFill>
                  <a:srgbClr val="000000"/>
                </a:solidFill>
                <a:latin typeface="Garamond" panose="02020404030301010803" pitchFamily="18" charset="0"/>
              </a:rPr>
              <a:t>Fonte: </a:t>
            </a:r>
            <a:r>
              <a:rPr lang="pt-BR" sz="1200" dirty="0" err="1">
                <a:solidFill>
                  <a:srgbClr val="000000"/>
                </a:solidFill>
                <a:latin typeface="Garamond" panose="02020404030301010803" pitchFamily="18" charset="0"/>
              </a:rPr>
              <a:t>Griffiths</a:t>
            </a:r>
            <a:r>
              <a:rPr lang="pt-BR" sz="1200" dirty="0">
                <a:solidFill>
                  <a:srgbClr val="000000"/>
                </a:solidFill>
                <a:latin typeface="Garamond" panose="02020404030301010803" pitchFamily="18" charset="0"/>
              </a:rPr>
              <a:t>, A. J.F. et al. Introdução à Genética. Rio de Janeiro: Guanabara Koogan S.A. 10ª Edição, 2013 (p.436)</a:t>
            </a: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sz="1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sz="1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Imagem 4" descr="Texto preto sobre fundo branco&#10;&#10;Descrição gerada automaticamente">
            <a:extLst>
              <a:ext uri="{FF2B5EF4-FFF2-40B4-BE49-F238E27FC236}">
                <a16:creationId xmlns:a16="http://schemas.microsoft.com/office/drawing/2014/main" id="{CE19EC20-E0EB-487B-8E1E-62E5F73BF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18" y="1308611"/>
            <a:ext cx="7246564" cy="33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08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123"/>
            <a:ext cx="8520600" cy="552659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01" y="465964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</a:rPr>
              <a:t>As mutações podem ocorrer em células </a:t>
            </a:r>
            <a:r>
              <a:rPr lang="pt-BR" b="1" dirty="0">
                <a:solidFill>
                  <a:schemeClr val="tx1"/>
                </a:solidFill>
                <a:latin typeface="Garamond" panose="02020404030301010803" pitchFamily="18" charset="0"/>
              </a:rPr>
              <a:t>somáticas</a:t>
            </a: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</a:rPr>
              <a:t> ou </a:t>
            </a:r>
            <a:r>
              <a:rPr lang="pt-BR" b="1" dirty="0">
                <a:solidFill>
                  <a:schemeClr val="tx1"/>
                </a:solidFill>
                <a:latin typeface="Garamond" panose="02020404030301010803" pitchFamily="18" charset="0"/>
              </a:rPr>
              <a:t>germinativas</a:t>
            </a: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</a:rPr>
              <a:t>. Se a ocorrência estiver nas células germinativas podem ser transmitidas à prole. Veja as ilustrações: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1200" dirty="0">
                <a:solidFill>
                  <a:schemeClr val="tx1"/>
                </a:solidFill>
                <a:latin typeface="Garamond" panose="02020404030301010803" pitchFamily="18" charset="0"/>
              </a:rPr>
              <a:t>Fonte: </a:t>
            </a:r>
            <a:r>
              <a:rPr lang="pt-BR" sz="1200" dirty="0" err="1">
                <a:solidFill>
                  <a:schemeClr val="tx1"/>
                </a:solidFill>
                <a:latin typeface="Garamond" panose="02020404030301010803" pitchFamily="18" charset="0"/>
              </a:rPr>
              <a:t>Griffiths</a:t>
            </a:r>
            <a:r>
              <a:rPr lang="pt-BR" sz="1200" dirty="0">
                <a:solidFill>
                  <a:schemeClr val="tx1"/>
                </a:solidFill>
                <a:latin typeface="Garamond" panose="02020404030301010803" pitchFamily="18" charset="0"/>
              </a:rPr>
              <a:t>, A. J.F. et al. Introdução à Genética. Rio de Janeiro: Guanabara Koogan S.A. 10ª Edição, 2013 (p. 440/ 441)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902ADAB8-D3EC-40EB-A378-A8EAB491A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61" y="1135494"/>
            <a:ext cx="3847980" cy="3327742"/>
          </a:xfrm>
          <a:prstGeom prst="rect">
            <a:avLst/>
          </a:prstGeom>
        </p:spPr>
      </p:pic>
      <p:pic>
        <p:nvPicPr>
          <p:cNvPr id="7" name="Imagem 6" descr="Imagem editada de um gato&#10;&#10;Descrição gerada automaticamente">
            <a:extLst>
              <a:ext uri="{FF2B5EF4-FFF2-40B4-BE49-F238E27FC236}">
                <a16:creationId xmlns:a16="http://schemas.microsoft.com/office/drawing/2014/main" id="{5C6E24FC-102C-4259-ADB5-62812808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782" y="1135494"/>
            <a:ext cx="4069307" cy="3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5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9855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51911"/>
            <a:ext cx="8520600" cy="3891392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Se as mutações ocorrem em células somáticas, elas não são transmitidas à prole.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pt-BR" sz="1200" dirty="0">
                <a:solidFill>
                  <a:srgbClr val="000000"/>
                </a:solidFill>
                <a:latin typeface="Garamond" panose="02020404030301010803" pitchFamily="18" charset="0"/>
              </a:rPr>
              <a:t>Fonte: </a:t>
            </a:r>
            <a:r>
              <a:rPr lang="pt-BR" sz="1200" dirty="0" err="1">
                <a:latin typeface="Garamond" panose="02020404030301010803" pitchFamily="18" charset="0"/>
              </a:rPr>
              <a:t>Griffiths</a:t>
            </a:r>
            <a:r>
              <a:rPr lang="pt-BR" sz="1200" dirty="0">
                <a:latin typeface="Garamond" panose="02020404030301010803" pitchFamily="18" charset="0"/>
              </a:rPr>
              <a:t>, A. J.F. </a:t>
            </a:r>
            <a:r>
              <a:rPr lang="pt-BR" sz="1200" i="1" dirty="0">
                <a:latin typeface="Garamond" panose="02020404030301010803" pitchFamily="18" charset="0"/>
              </a:rPr>
              <a:t>et al.</a:t>
            </a:r>
            <a:r>
              <a:rPr lang="pt-BR" sz="1200" dirty="0">
                <a:latin typeface="Garamond" panose="02020404030301010803" pitchFamily="18" charset="0"/>
              </a:rPr>
              <a:t> </a:t>
            </a:r>
            <a:r>
              <a:rPr lang="pt-BR" sz="1200" b="1" dirty="0">
                <a:latin typeface="Garamond" panose="02020404030301010803" pitchFamily="18" charset="0"/>
              </a:rPr>
              <a:t>Introdução à Genética.</a:t>
            </a:r>
            <a:r>
              <a:rPr lang="pt-BR" sz="1200" dirty="0">
                <a:latin typeface="Garamond" panose="02020404030301010803" pitchFamily="18" charset="0"/>
              </a:rPr>
              <a:t> Rio de Janeiro: Guanabara Koogan S.A. 10ª Edição, 2013 (p. 440)</a:t>
            </a: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sz="1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Imagem 5" descr="Maçã ao lado de frutas&#10;&#10;Descrição gerada automaticamente">
            <a:extLst>
              <a:ext uri="{FF2B5EF4-FFF2-40B4-BE49-F238E27FC236}">
                <a16:creationId xmlns:a16="http://schemas.microsoft.com/office/drawing/2014/main" id="{6ABA778D-E7A8-4D22-8029-7799AEBEA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841" y="1225899"/>
            <a:ext cx="3604660" cy="3417404"/>
          </a:xfrm>
          <a:prstGeom prst="rect">
            <a:avLst/>
          </a:prstGeom>
        </p:spPr>
      </p:pic>
      <p:pic>
        <p:nvPicPr>
          <p:cNvPr id="8" name="Imagem 7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37632501-2646-433B-9B73-8784DE0F3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225899"/>
            <a:ext cx="4831537" cy="34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68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9775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677" y="820294"/>
            <a:ext cx="7808834" cy="3327385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pt-BR" sz="2000" dirty="0">
                <a:solidFill>
                  <a:srgbClr val="000000"/>
                </a:solidFill>
                <a:latin typeface="Garamond" panose="02020404030301010803" pitchFamily="18" charset="0"/>
              </a:rPr>
              <a:t>Sobre as </a:t>
            </a:r>
            <a:r>
              <a:rPr lang="pt-BR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mutações cromossômicas</a:t>
            </a:r>
            <a:endParaRPr lang="pt-BR" sz="2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sz="2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pt-BR" sz="2000" b="1" dirty="0">
                <a:solidFill>
                  <a:srgbClr val="000000"/>
                </a:solidFill>
                <a:highlight>
                  <a:srgbClr val="00FF00"/>
                </a:highlight>
                <a:latin typeface="Garamond" panose="02020404030301010803" pitchFamily="18" charset="0"/>
              </a:rPr>
              <a:t>	Áudio 2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1200" dirty="0">
                <a:solidFill>
                  <a:schemeClr val="tx1"/>
                </a:solidFill>
                <a:latin typeface="Garamond" panose="02020404030301010803" pitchFamily="18" charset="0"/>
              </a:rPr>
              <a:t>Fonte: 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pt-BR" sz="1600" dirty="0">
                <a:latin typeface="Garamond" panose="02020404030301010803" pitchFamily="18" charset="0"/>
                <a:hlinkClick r:id="rId4"/>
              </a:rPr>
              <a:t>https://www.genome.gov/about-genomics/fact-sheets/Chromosome-Abnormalities</a:t>
            </a:r>
            <a:r>
              <a:rPr lang="pt-BR" sz="1200" dirty="0">
                <a:hlinkClick r:id="rId4"/>
              </a:rPr>
              <a:t>-Fact-Sheet</a:t>
            </a: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 descr="chromosome abnormalities diagram">
            <a:extLst>
              <a:ext uri="{FF2B5EF4-FFF2-40B4-BE49-F238E27FC236}">
                <a16:creationId xmlns:a16="http://schemas.microsoft.com/office/drawing/2014/main" id="{C20604FE-F6F4-4A51-A331-BD0C5F00E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109775"/>
            <a:ext cx="4823209" cy="46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áfico 5" descr="Volume">
            <a:extLst>
              <a:ext uri="{FF2B5EF4-FFF2-40B4-BE49-F238E27FC236}">
                <a16:creationId xmlns:a16="http://schemas.microsoft.com/office/drawing/2014/main" id="{7672A129-313C-4532-9583-2F934C0EC3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587" y="2275453"/>
            <a:ext cx="914400" cy="914400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AA2E2199-09B5-43E4-B111-CBFB8DCB3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5451" y="2493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1256</Words>
  <Application>Microsoft Office PowerPoint</Application>
  <PresentationFormat>Apresentação na tela (16:9)</PresentationFormat>
  <Paragraphs>247</Paragraphs>
  <Slides>22</Slides>
  <Notes>4</Notes>
  <HiddenSlides>0</HiddenSlides>
  <MMClips>3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32" baseType="lpstr">
      <vt:lpstr>Adobe Garamond Pro</vt:lpstr>
      <vt:lpstr>Amatic SC</vt:lpstr>
      <vt:lpstr>Arial</vt:lpstr>
      <vt:lpstr>Comic Sans MS</vt:lpstr>
      <vt:lpstr>Garamond</vt:lpstr>
      <vt:lpstr>Source Code Pro</vt:lpstr>
      <vt:lpstr>Times New Roman</vt:lpstr>
      <vt:lpstr>Wingdings</vt:lpstr>
      <vt:lpstr>Simple Light</vt:lpstr>
      <vt:lpstr>Beach Day</vt:lpstr>
      <vt:lpstr>Aula 02 – Revisão de Conceitos      Aula 05 LGN 0321/ 2020 Ecologia Evolutiva Humana </vt:lpstr>
      <vt:lpstr>Roteiro de aula</vt:lpstr>
      <vt:lpstr>Aula 05</vt:lpstr>
      <vt:lpstr>Aula 05</vt:lpstr>
      <vt:lpstr>Aula 05</vt:lpstr>
      <vt:lpstr>Aula 05</vt:lpstr>
      <vt:lpstr>Aula 05</vt:lpstr>
      <vt:lpstr>Aula 05</vt:lpstr>
      <vt:lpstr>Aula 05</vt:lpstr>
      <vt:lpstr>Aula 05</vt:lpstr>
      <vt:lpstr>Aula 05</vt:lpstr>
      <vt:lpstr>Aula 05</vt:lpstr>
      <vt:lpstr>Aula 05</vt:lpstr>
      <vt:lpstr>Apresentação do PowerPoint</vt:lpstr>
      <vt:lpstr>Debate</vt:lpstr>
      <vt:lpstr>Agentes estressores</vt:lpstr>
      <vt:lpstr>Adaptações biológicas</vt:lpstr>
      <vt:lpstr>Adaptações biológicas </vt:lpstr>
      <vt:lpstr>Níveis de adaptação associados ao stress ambiental</vt:lpstr>
      <vt:lpstr>Agora, vamos aos fósseis...     </vt:lpstr>
      <vt:lpstr>RESENHAS!!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02 – Revisão de Conceitos      Aula 03 – Abordagens em EEH LGN 0321/ 2020 Ecologia Evolutiva Humana</dc:title>
  <dc:creator>Debora Casagrande Santos</dc:creator>
  <cp:lastModifiedBy>Debora Casagrande Santos</cp:lastModifiedBy>
  <cp:revision>129</cp:revision>
  <cp:lastPrinted>2020-03-12T19:37:30Z</cp:lastPrinted>
  <dcterms:modified xsi:type="dcterms:W3CDTF">2020-03-21T00:48:37Z</dcterms:modified>
</cp:coreProperties>
</file>