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Light"/>
      <p:regular r:id="rId27"/>
      <p:bold r:id="rId28"/>
      <p:italic r:id="rId29"/>
      <p:boldItalic r:id="rId30"/>
    </p:embeddedFont>
    <p:embeddedFont>
      <p:font typeface="Frank Ruhl Libre Light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Light-bold.fntdata"/><Relationship Id="rId27" Type="http://schemas.openxmlformats.org/officeDocument/2006/relationships/font" Target="fonts/Montserrat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FrankRuhlLibreLight-regular.fntdata"/><Relationship Id="rId30" Type="http://schemas.openxmlformats.org/officeDocument/2006/relationships/font" Target="fonts/Montserrat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FrankRuhlLibreLigh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8654d097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8654d09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5bf427714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e5bf42771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5bf427714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e5bf42771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5bf427714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e5bf42771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e5bf427714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e5bf42771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5bf427714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5bf42771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0d7aab519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0d7aab51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0d7aab519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60d7aab51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0d7aab519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60d7aab51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0d7aab519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0d7aab51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0d7aab519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0d7aab51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0d7aab519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60d7aab51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5bf42771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5bf4277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5bf427714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5bf42771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854250" y="1115800"/>
            <a:ext cx="3435600" cy="290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 Light"/>
              <a:buNone/>
              <a:defRPr sz="3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ar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background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0948" name="adj1"/>
            </a:avLst>
          </a:prstGeom>
          <a:solidFill>
            <a:srgbClr val="001721">
              <a:alpha val="703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557400" y="548700"/>
            <a:ext cx="8029200" cy="40461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551200" y="1023700"/>
            <a:ext cx="4041600" cy="30960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644575" y="1115800"/>
            <a:ext cx="3840600" cy="29022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2828225" y="1834888"/>
            <a:ext cx="3487500" cy="83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828225" y="2686913"/>
            <a:ext cx="3487500" cy="3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272975" y="272725"/>
            <a:ext cx="4598100" cy="4598100"/>
          </a:xfrm>
          <a:prstGeom prst="ellipse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364625" y="364375"/>
            <a:ext cx="4414800" cy="4414800"/>
          </a:xfrm>
          <a:prstGeom prst="donut">
            <a:avLst>
              <a:gd fmla="val 673" name="adj"/>
            </a:avLst>
          </a:prstGeom>
          <a:gradFill>
            <a:gsLst>
              <a:gs pos="0">
                <a:schemeClr val="accent4"/>
              </a:gs>
              <a:gs pos="20000">
                <a:schemeClr val="accent5"/>
              </a:gs>
              <a:gs pos="30000">
                <a:schemeClr val="accent6"/>
              </a:gs>
              <a:gs pos="39000">
                <a:schemeClr val="accent5"/>
              </a:gs>
              <a:gs pos="54000">
                <a:schemeClr val="accent4"/>
              </a:gs>
              <a:gs pos="71000">
                <a:schemeClr val="accent5"/>
              </a:gs>
              <a:gs pos="87000">
                <a:schemeClr val="accent4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776175" y="1075800"/>
            <a:ext cx="3591600" cy="299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▫"/>
              <a:defRPr i="1"/>
            </a:lvl1pPr>
            <a:lvl2pPr indent="-368300" lvl="1" marL="914400" rtl="0" algn="ctr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2pPr>
            <a:lvl3pPr indent="-368300" lvl="2" marL="1371600" rtl="0" algn="ctr">
              <a:spcBef>
                <a:spcPts val="0"/>
              </a:spcBef>
              <a:spcAft>
                <a:spcPts val="0"/>
              </a:spcAft>
              <a:buSzPts val="2200"/>
              <a:buChar char="⬝"/>
              <a:defRPr i="1"/>
            </a:lvl3pPr>
            <a:lvl4pPr indent="-368300" lvl="3" marL="18288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4pPr>
            <a:lvl5pPr indent="-368300" lvl="4" marL="22860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5pPr>
            <a:lvl6pPr indent="-368300" lvl="5" marL="27432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6pPr>
            <a:lvl7pPr indent="-368300" lvl="6" marL="32004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 i="1"/>
            </a:lvl7pPr>
            <a:lvl8pPr indent="-368300" lvl="7" marL="36576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i="1"/>
            </a:lvl8pPr>
            <a:lvl9pPr indent="-368300" lvl="8" marL="4114800" rtl="0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 i="1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405437" y="669500"/>
            <a:ext cx="333125" cy="2761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4"/>
                    </a:gs>
                    <a:gs pos="20000">
                      <a:schemeClr val="accent5"/>
                    </a:gs>
                    <a:gs pos="30000">
                      <a:schemeClr val="accent6"/>
                    </a:gs>
                    <a:gs pos="39000">
                      <a:schemeClr val="accent5"/>
                    </a:gs>
                    <a:gs pos="54000">
                      <a:schemeClr val="accent4"/>
                    </a:gs>
                    <a:gs pos="71000">
                      <a:schemeClr val="accent5"/>
                    </a:gs>
                    <a:gs pos="87000">
                      <a:schemeClr val="accent4"/>
                    </a:gs>
                    <a:gs pos="100000">
                      <a:schemeClr val="accent6"/>
                    </a:gs>
                  </a:gsLst>
                  <a:lin ang="2700006" scaled="0"/>
                </a:gradFill>
                <a:latin typeface="Montserrat;600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1041150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2pPr>
            <a:lvl3pPr indent="-368300" lvl="2" marL="1371600" rtl="0">
              <a:spcBef>
                <a:spcPts val="800"/>
              </a:spcBef>
              <a:spcAft>
                <a:spcPts val="0"/>
              </a:spcAft>
              <a:buSzPts val="2200"/>
              <a:buChar char="⬝"/>
              <a:defRPr/>
            </a:lvl3pPr>
            <a:lvl4pPr indent="-368300" lvl="3" marL="18288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41125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803420" y="1342725"/>
            <a:ext cx="3299400" cy="279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⬝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1041075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3472073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5903071" y="1342725"/>
            <a:ext cx="2199900" cy="278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1041075" y="3938225"/>
            <a:ext cx="70620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557400" y="548700"/>
            <a:ext cx="8029200" cy="4046100"/>
          </a:xfrm>
          <a:prstGeom prst="rect">
            <a:avLst/>
          </a:prstGeom>
          <a:solidFill>
            <a:srgbClr val="F5F6F0">
              <a:alpha val="87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646500" y="637500"/>
            <a:ext cx="7851000" cy="3868500"/>
          </a:xfrm>
          <a:prstGeom prst="frame">
            <a:avLst>
              <a:gd fmla="val 449" name="adj1"/>
            </a:avLst>
          </a:prstGeom>
          <a:gradFill>
            <a:gsLst>
              <a:gs pos="0">
                <a:schemeClr val="accent4">
                  <a:alpha val="79890"/>
                </a:schemeClr>
              </a:gs>
              <a:gs pos="20000">
                <a:schemeClr val="accent5">
                  <a:alpha val="79890"/>
                </a:schemeClr>
              </a:gs>
              <a:gs pos="30000">
                <a:schemeClr val="accent6">
                  <a:alpha val="79890"/>
                </a:schemeClr>
              </a:gs>
              <a:gs pos="39000">
                <a:schemeClr val="accent5">
                  <a:alpha val="79890"/>
                </a:schemeClr>
              </a:gs>
              <a:gs pos="54000">
                <a:schemeClr val="accent4">
                  <a:alpha val="79890"/>
                </a:schemeClr>
              </a:gs>
              <a:gs pos="71000">
                <a:schemeClr val="accent5">
                  <a:alpha val="79890"/>
                </a:schemeClr>
              </a:gs>
              <a:gs pos="87000">
                <a:schemeClr val="accent4">
                  <a:alpha val="79890"/>
                </a:schemeClr>
              </a:gs>
              <a:gs pos="100000">
                <a:schemeClr val="accent6">
                  <a:alpha val="79890"/>
                </a:scheme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Montserrat"/>
              <a:buNone/>
              <a:defRPr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41075" y="1342825"/>
            <a:ext cx="7061700" cy="28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▫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indent="-3683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indent="-3683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Frank Ruhl Libre Light"/>
              <a:buChar char="⬝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indent="-3683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indent="-3683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indent="-3683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indent="-3683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●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indent="-3683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 Ruhl Libre Light"/>
              <a:buChar char="○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indent="-3683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Frank Ruhl Libre Light"/>
              <a:buChar char="■"/>
              <a:defRPr sz="2200">
                <a:solidFill>
                  <a:schemeClr val="dk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buNone/>
              <a:defRPr sz="13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3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SOFRIMENTO SOCIAL E SAÚDE MENTAL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QUESTÕES CONTEMPORÂNEAS</a:t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847200" y="1342725"/>
            <a:ext cx="7449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Roboto"/>
                <a:ea typeface="Roboto"/>
                <a:cs typeface="Roboto"/>
                <a:sym typeface="Roboto"/>
              </a:rPr>
              <a:t>Conceituando o sofrimento social</a:t>
            </a:r>
            <a:endParaRPr b="1" i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MENTE COLETIVA: PADRÕES E PROCESSOS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relação estruturante entre indivíduo e sociedade (mente X mentalidade)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RAZÃO E O OUTRO NO MARCO DA MODERNIDADE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processos históricos de produção e gestão de "patologias sociais"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CORPO É LINGUAGEM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crítica à separação ontológica entre corpo e mente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Google Shape;138;p22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SOFRIMENTO SOCIAL E SAÚDE MENTAL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QUESTÕES CONTEMPORÂNEAS</a:t>
            </a:r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847200" y="1342725"/>
            <a:ext cx="7449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VIDA MENTAL NA MODERNIDADE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George Simmel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A metrópole e a vida mental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base psicológica do tipo metropolitano de individualidade: intensificação dos estímulos nervosos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condições psicológicas que a metrópole cria: convergência de imagens em mudança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transformação dos fundamentos sensoriais da vida psíquica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ritmo da vida e conjunto de imagens mentais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3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SOFRIMENTO SOCIAL E SAÚDE MENTAL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QUESTÕES CONTEMPORÂNEAS</a:t>
            </a:r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847200" y="1342725"/>
            <a:ext cx="7449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VIDA MENTAL NA MODERNIDADE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George Simmel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A metrópole e a vida mental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sobre o tipo moderno: "ele reage com a cabeça, e não com o coração"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uma conscientização crescente vai assumindo a prerrogativa do psíquico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(consciência elevada e predomínio da inteligência)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dinheiro reduz toda a qualidade individual à questão: quanto?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produção para o mercado: troca generalizada e impessoalidade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4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SOFRIMENTO SOCIAL E SAÚDE MENTAL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QUESTÕES CONTEMPORÂNEAS</a:t>
            </a:r>
            <a:endParaRPr/>
          </a:p>
        </p:txBody>
      </p:sp>
      <p:sp>
        <p:nvSpPr>
          <p:cNvPr id="153" name="Google Shape;153;p24"/>
          <p:cNvSpPr txBox="1"/>
          <p:nvPr/>
        </p:nvSpPr>
        <p:spPr>
          <a:xfrm>
            <a:off x="847200" y="1342725"/>
            <a:ext cx="7449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VIDA MENTAL NA MODERNIDADE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George Simmel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A metrópole e a vida mental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mente moderna se tornou mais e mais calculista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intelectualismo da existência moderna e exatidão da vida prática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economia do dinheiro, relógios de bolso [e o espelho?]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técnica da vida metropolitana é inimaginável sem a mais pontual integração de todas as atividades e relações mútuas em um calendário estável e impessoal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produção de subjetividades altamente pessoais (investimento na cultura do </a:t>
            </a:r>
            <a:r>
              <a:rPr i="1" lang="en">
                <a:latin typeface="Roboto"/>
                <a:ea typeface="Roboto"/>
                <a:cs typeface="Roboto"/>
                <a:sym typeface="Roboto"/>
              </a:rPr>
              <a:t>Self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5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SOFRIMENTO SOCIAL E SAÚDE MENTAL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QUESTÕES CONTEMPORÂNEAS</a:t>
            </a:r>
            <a:endParaRPr/>
          </a:p>
        </p:txBody>
      </p:sp>
      <p:sp>
        <p:nvSpPr>
          <p:cNvPr id="160" name="Google Shape;160;p25"/>
          <p:cNvSpPr txBox="1"/>
          <p:nvPr/>
        </p:nvSpPr>
        <p:spPr>
          <a:xfrm>
            <a:off x="847200" y="1342725"/>
            <a:ext cx="7449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VIDA MENTAL NA MODERNIDADE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George Simmel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A metrópole e a vida mental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oboto"/>
                <a:ea typeface="Roboto"/>
                <a:cs typeface="Roboto"/>
                <a:sym typeface="Roboto"/>
              </a:rPr>
              <a:t>atitude blasé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- O significado e valores diferenciais das coisas, e daí as próprias coisas, são experimentados como destituídos de substância. Elas aparecem à pessoa blasé num tom uniformemente plano e fosco; objeto algum merece preferência sobre outro. Esse estado de ânimo é o fiel reflexo subjetivo da economia do dinheiro interiorizada.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autopreservação na cidade grande exige um comportamento social negativo.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Uma antipatia latente e o estágio preparatório do antagonismo prático efetuam as distâncias e aversões sem as quais esse modo de vida não poderia ser mantido.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6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SOFRIMENTO SOCIAL E SAÚDE MENTAL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QUESTÕES CONTEMPORÂNEAS</a:t>
            </a:r>
            <a:endParaRPr/>
          </a:p>
        </p:txBody>
      </p:sp>
      <p:sp>
        <p:nvSpPr>
          <p:cNvPr id="167" name="Google Shape;167;p26"/>
          <p:cNvSpPr txBox="1"/>
          <p:nvPr/>
        </p:nvSpPr>
        <p:spPr>
          <a:xfrm>
            <a:off x="847200" y="1342725"/>
            <a:ext cx="7449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VIDA MENTAL NA MODERNIDADE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George Simmel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A metrópole e a vida mental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oboto"/>
                <a:ea typeface="Roboto"/>
                <a:cs typeface="Roboto"/>
                <a:sym typeface="Roboto"/>
              </a:rPr>
              <a:t>ORGANIZAÇÃO DA VIDA COMUNICATIVA</a:t>
            </a:r>
            <a:endParaRPr i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proximidade física e a estreiteza de espaço tornam a distância mental mais visível.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"reverso da liberdade"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Em nenhum lugar é tão grande a solidão e a sensação de estar perdido quanto na multidão metropolitana. Não é absolutamente necessário que a liberdade do homem se reflita em sua vida emocional como conforto.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SOFRIMENTO SOCIAL E SAÚDE MENTAL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QUESTÕES CONTEMPORÂNEAS</a:t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847200" y="1342725"/>
            <a:ext cx="7449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CORPO É LINGUAGEM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Veena Das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Linguagem e corpo: transações na construção da dor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Anna Turriani et al.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O caso clínico como caso social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Michel Foucault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As experiências da loucura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Carlo Severi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Representação coletiva do sofrimento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5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SOFRIMENTO SOCIAL E SAÚDE MENTAL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QUESTÕES CONTEMPORÂNEAS</a:t>
            </a: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847200" y="1342725"/>
            <a:ext cx="7449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CORPO É LINGUAGEM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Veena Das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Linguagem e corpo: transações na construção da dor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Pesquisa de longa duração sobre o significado da violência: investigação sobre o </a:t>
            </a:r>
            <a:r>
              <a:rPr i="1" lang="en">
                <a:latin typeface="Roboto"/>
                <a:ea typeface="Roboto"/>
                <a:cs typeface="Roboto"/>
                <a:sym typeface="Roboto"/>
              </a:rPr>
              <a:t>pathos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da dor e do sofrimento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importância dos eventos críticos na conformação do sofrimento coletivo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violência e sua descida ao cotidiano (violência ordinária)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SOFRIMENTO SOCIAL E SAÚDE MENTAL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QUESTÕES CONTEMPORÂNEAS</a:t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847200" y="1342725"/>
            <a:ext cx="7449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CORPO É LINGUAGEM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Veena Das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Linguagem e corpo: transações na construção da dor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oboto"/>
                <a:ea typeface="Roboto"/>
                <a:cs typeface="Roboto"/>
                <a:sym typeface="Roboto"/>
              </a:rPr>
              <a:t>"Estou em sofrimento" (I am in pain)</a:t>
            </a:r>
            <a:endParaRPr i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Realização da dor e do sofrimento no "corpo discursivo"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Essa forma enunciativa da dor e do sofrimento não é apenas a afirmação de um fato sobre o corpo (visão positivista), mas também uma expressão significativa sobre a condição do sujeito a partir desse fato que procura afirmar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7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SOFRIMENTO SOCIAL E SAÚDE MENTAL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QUESTÕES CONTEMPORÂNEAS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847200" y="1342725"/>
            <a:ext cx="7449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CORPO É LINGUAGEM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Anna Turriani et al.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O caso clínico como caso social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 caso clínico nas tradições psicanalíticas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 m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aterial narrativo que confere visibilidade aos conceitos clínicos e à construção do patológico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Interpretação do analista X conceitualização do paciente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(crítica à racionalidade diagnóstica; p. 71-72)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Reverberações clínicas dos contextos de integração social primária (parentesco) e integração social secundária (instituições)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8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SOFRIMENTO SOCIAL E SAÚDE MENTAL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QUESTÕES CONTEMPORÂNEAS</a:t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847200" y="1342725"/>
            <a:ext cx="7449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CORPO É LINGUAGEM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Michel Foucault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As experiências da loucura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Criação do Hospital Geral e das casas de correção (Alemanha e Inglaterra)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XVII e XVIII: internação da loucura, devassidão e libertinagem (p. 125)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loucura antes do século XVII: densidade pessoal (p. 133)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loucura como experiência </a:t>
            </a:r>
            <a:r>
              <a:rPr i="1" lang="en">
                <a:latin typeface="Roboto"/>
                <a:ea typeface="Roboto"/>
                <a:cs typeface="Roboto"/>
                <a:sym typeface="Roboto"/>
              </a:rPr>
              <a:t>positiva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: filosofia histórica da consciência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(imanência X transcendência; o problema da verdade - </a:t>
            </a:r>
            <a:r>
              <a:rPr lang="en" u="sng">
                <a:latin typeface="Roboto"/>
                <a:ea typeface="Roboto"/>
                <a:cs typeface="Roboto"/>
                <a:sym typeface="Roboto"/>
              </a:rPr>
              <a:t>Hegel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9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SOFRIMENTO SOCIAL E SAÚDE MENTAL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QUESTÕES CONTEMPORÂNEAS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847200" y="1342725"/>
            <a:ext cx="7449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CORPO É LINGUAGEM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Carlo Severi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Representação coletiva do sofrimento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Teoria da construção da memória social a partir de narrativas e imagens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Virada imagética no entendimento da vinculação como parte dos processos mentais: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contraintuitividade,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saliência cognitiva, captura da atenção (armadilha)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chegada do homem branco entre os indígenas Guna: cosmologia, crise, paradoxo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Mente coletiva e formas de exercício do pensamento: cognição, história e sociedade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0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SOFRIMENTO SOCIAL E SAÚDE MENTAL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QUESTÕES CONTEMPORÂNEAS</a:t>
            </a:r>
            <a:endParaRPr/>
          </a:p>
        </p:txBody>
      </p:sp>
      <p:sp>
        <p:nvSpPr>
          <p:cNvPr id="122" name="Google Shape;122;p20"/>
          <p:cNvSpPr txBox="1"/>
          <p:nvPr/>
        </p:nvSpPr>
        <p:spPr>
          <a:xfrm>
            <a:off x="847200" y="1342725"/>
            <a:ext cx="744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HISTORICIZANDO A MODERNIDADE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1032425" y="1788325"/>
            <a:ext cx="2209800" cy="30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"morte de Deus"</a:t>
            </a:r>
            <a:b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(F. Nietzsche)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Substituição das fontes de segurança e verdade, da tradição para a metodologia científica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B. Latour: "a ciência é a religião dos modernos"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3350675" y="1788325"/>
            <a:ext cx="2209800" cy="23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Autonomia da razão</a:t>
            </a:r>
            <a:b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(R. Descartes, I. Kant)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"Penso, portanto sou"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(separação e hierarquia entre mente/corpo)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Humanismo racionalista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(desde o renascimento até o antropoceno)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5660325" y="1788325"/>
            <a:ext cx="2511000" cy="30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Dominação e subjugação do corpo da t/Terra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Cálculo de otimização dos processos de exploração dos recursos naturais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Substituição dos meios de produção -&gt; Industrialização e (des)envolvimento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1"/>
          <p:cNvSpPr txBox="1"/>
          <p:nvPr>
            <p:ph type="title"/>
          </p:nvPr>
        </p:nvSpPr>
        <p:spPr>
          <a:xfrm>
            <a:off x="1041075" y="643725"/>
            <a:ext cx="7061700" cy="69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SOFRIMENTO SOCIAL E SAÚDE MENTAL COLETIVA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QUESTÕES CONTEMPORÂNEAS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847200" y="1342725"/>
            <a:ext cx="74496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VIDA MENTAL NA MODERNIDADE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George Simmel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b="1" lang="en">
                <a:latin typeface="Roboto"/>
                <a:ea typeface="Roboto"/>
                <a:cs typeface="Roboto"/>
                <a:sym typeface="Roboto"/>
              </a:rPr>
              <a:t>A metrópole e a vida mental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Roboto"/>
                <a:ea typeface="Roboto"/>
                <a:cs typeface="Roboto"/>
                <a:sym typeface="Roboto"/>
              </a:rPr>
              <a:t>forças sociais, herança histórica, cultura externa, técnica de vida</a:t>
            </a:r>
            <a:endParaRPr i="1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séc. XVIII - especialização funcional do homem e do seu trabalho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&gt; cada indivíduo é incomparável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&gt; maior dependência uns dos outros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pessoa resiste a ser nivelada por um mecanismo sociotecnológico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Como a personalidade se acomoda nos ajustamentos às forças externas?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orfolk template">
  <a:themeElements>
    <a:clrScheme name="Custom 347">
      <a:dk1>
        <a:srgbClr val="334147"/>
      </a:dk1>
      <a:lt1>
        <a:srgbClr val="FFFFFF"/>
      </a:lt1>
      <a:dk2>
        <a:srgbClr val="89918C"/>
      </a:dk2>
      <a:lt2>
        <a:srgbClr val="F5F6F0"/>
      </a:lt2>
      <a:accent1>
        <a:srgbClr val="6EA7BB"/>
      </a:accent1>
      <a:accent2>
        <a:srgbClr val="4988A7"/>
      </a:accent2>
      <a:accent3>
        <a:srgbClr val="025766"/>
      </a:accent3>
      <a:accent4>
        <a:srgbClr val="F6D2A2"/>
      </a:accent4>
      <a:accent5>
        <a:srgbClr val="C59F72"/>
      </a:accent5>
      <a:accent6>
        <a:srgbClr val="997545"/>
      </a:accent6>
      <a:hlink>
        <a:srgbClr val="0257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