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Default Extension="bin" ContentType="application/vnd.openxmlformats-officedocument.oleObject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sldIdLst>
    <p:sldId id="257" r:id="rId2"/>
    <p:sldId id="258" r:id="rId3"/>
    <p:sldId id="269" r:id="rId4"/>
    <p:sldId id="271" r:id="rId5"/>
    <p:sldId id="272" r:id="rId6"/>
    <p:sldId id="273" r:id="rId7"/>
    <p:sldId id="278" r:id="rId8"/>
    <p:sldId id="274" r:id="rId9"/>
    <p:sldId id="276" r:id="rId10"/>
    <p:sldId id="277" r:id="rId11"/>
  </p:sldIdLst>
  <p:sldSz cx="9144000" cy="6858000" type="screen4x3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4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A3048D2-0287-430A-B250-38FDE30CBA93}" type="datetimeFigureOut">
              <a:rPr lang="pt-BR" smtClean="0"/>
              <a:pPr/>
              <a:t>15/03/2020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29FD78F-54DA-45AA-882F-9B6E0FE91B3E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37464278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6D1B02-C1EF-4AD5-A0C1-BC6A0662436E}" type="datetimeFigureOut">
              <a:rPr lang="pt-BR" smtClean="0"/>
              <a:pPr/>
              <a:t>15/03/2020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5A190E-F909-47B9-AA34-D1F2B1A8A315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6D1B02-C1EF-4AD5-A0C1-BC6A0662436E}" type="datetimeFigureOut">
              <a:rPr lang="pt-BR" smtClean="0"/>
              <a:pPr/>
              <a:t>15/03/2020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5A190E-F909-47B9-AA34-D1F2B1A8A315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6D1B02-C1EF-4AD5-A0C1-BC6A0662436E}" type="datetimeFigureOut">
              <a:rPr lang="pt-BR" smtClean="0"/>
              <a:pPr/>
              <a:t>15/03/2020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5A190E-F909-47B9-AA34-D1F2B1A8A315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6D1B02-C1EF-4AD5-A0C1-BC6A0662436E}" type="datetimeFigureOut">
              <a:rPr lang="pt-BR" smtClean="0"/>
              <a:pPr/>
              <a:t>15/03/2020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5A190E-F909-47B9-AA34-D1F2B1A8A315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6D1B02-C1EF-4AD5-A0C1-BC6A0662436E}" type="datetimeFigureOut">
              <a:rPr lang="pt-BR" smtClean="0"/>
              <a:pPr/>
              <a:t>15/03/2020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5A190E-F909-47B9-AA34-D1F2B1A8A315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6D1B02-C1EF-4AD5-A0C1-BC6A0662436E}" type="datetimeFigureOut">
              <a:rPr lang="pt-BR" smtClean="0"/>
              <a:pPr/>
              <a:t>15/03/2020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5A190E-F909-47B9-AA34-D1F2B1A8A315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6D1B02-C1EF-4AD5-A0C1-BC6A0662436E}" type="datetimeFigureOut">
              <a:rPr lang="pt-BR" smtClean="0"/>
              <a:pPr/>
              <a:t>15/03/2020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5A190E-F909-47B9-AA34-D1F2B1A8A315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6D1B02-C1EF-4AD5-A0C1-BC6A0662436E}" type="datetimeFigureOut">
              <a:rPr lang="pt-BR" smtClean="0"/>
              <a:pPr/>
              <a:t>15/03/2020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5A190E-F909-47B9-AA34-D1F2B1A8A315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6D1B02-C1EF-4AD5-A0C1-BC6A0662436E}" type="datetimeFigureOut">
              <a:rPr lang="pt-BR" smtClean="0"/>
              <a:pPr/>
              <a:t>15/03/2020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5A190E-F909-47B9-AA34-D1F2B1A8A315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6D1B02-C1EF-4AD5-A0C1-BC6A0662436E}" type="datetimeFigureOut">
              <a:rPr lang="pt-BR" smtClean="0"/>
              <a:pPr/>
              <a:t>15/03/2020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5A190E-F909-47B9-AA34-D1F2B1A8A315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6D1B02-C1EF-4AD5-A0C1-BC6A0662436E}" type="datetimeFigureOut">
              <a:rPr lang="pt-BR" smtClean="0"/>
              <a:pPr/>
              <a:t>15/03/2020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5A190E-F909-47B9-AA34-D1F2B1A8A315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6D1B02-C1EF-4AD5-A0C1-BC6A0662436E}" type="datetimeFigureOut">
              <a:rPr lang="pt-BR" smtClean="0"/>
              <a:pPr/>
              <a:t>15/03/2020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5A190E-F909-47B9-AA34-D1F2B1A8A315}" type="slidenum">
              <a:rPr lang="pt-BR" smtClean="0"/>
              <a:pPr/>
              <a:t>‹nº›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4.jpeg"/><Relationship Id="rId4" Type="http://schemas.openxmlformats.org/officeDocument/2006/relationships/hyperlink" Target="https://www.google.com.br/url?sa=i&amp;rct=j&amp;q=&amp;esrc=s&amp;frm=1&amp;source=images&amp;cd=&amp;cad=rja&amp;uact=8&amp;ved=2ahUKEwjrzPDehcjaAhUDHpAKHfdwDIEQjRx6BAgAEAU&amp;url=https://br.pinterest.com/pin/257620041164814782/&amp;psig=AOvVaw10DkLgSkI5hZT9UuGexPSq&amp;ust=1524285926184788" TargetMode="Externa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07504" y="3933056"/>
            <a:ext cx="8964488" cy="1201688"/>
          </a:xfrm>
        </p:spPr>
        <p:txBody>
          <a:bodyPr>
            <a:normAutofit fontScale="25000" lnSpcReduction="20000"/>
          </a:bodyPr>
          <a:lstStyle/>
          <a:p>
            <a:endParaRPr lang="pt-BR" dirty="0" smtClean="0"/>
          </a:p>
          <a:p>
            <a:endParaRPr lang="pt-BR" dirty="0" smtClean="0"/>
          </a:p>
          <a:p>
            <a:endParaRPr lang="pt-BR" dirty="0" smtClean="0"/>
          </a:p>
          <a:p>
            <a:r>
              <a:rPr lang="pt-BR" sz="96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ANATOMIA TOPOGRÁFICA DOS MEMBROS SUPERIORES</a:t>
            </a:r>
          </a:p>
          <a:p>
            <a:r>
              <a:rPr lang="pt-BR" sz="96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AULA 6: </a:t>
            </a:r>
            <a:r>
              <a:rPr lang="pt-BR" sz="96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Drenagem venosa e linfática dos membros superiores.</a:t>
            </a:r>
          </a:p>
        </p:txBody>
      </p:sp>
      <p:sp>
        <p:nvSpPr>
          <p:cNvPr id="3077" name="Text Box 5"/>
          <p:cNvSpPr txBox="1">
            <a:spLocks noChangeArrowheads="1"/>
          </p:cNvSpPr>
          <p:nvPr/>
        </p:nvSpPr>
        <p:spPr bwMode="auto">
          <a:xfrm>
            <a:off x="4644008" y="6279703"/>
            <a:ext cx="4319017" cy="400110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pt-BR" sz="2000" b="1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Prof. Dr. Luís Fernando </a:t>
            </a:r>
            <a:r>
              <a:rPr lang="pt-BR" sz="2000" b="1" dirty="0" err="1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Tirapelli</a:t>
            </a:r>
            <a:endParaRPr lang="pt-BR" sz="2000" b="1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5" descr="brasao USP - 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24328" y="196403"/>
            <a:ext cx="1499453" cy="19425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 descr="C:\Users\Lab Biol\Desktop\imagem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63688" y="116632"/>
            <a:ext cx="5462257" cy="4096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660680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Rot="1" noChangeArrowheads="1"/>
          </p:cNvSpPr>
          <p:nvPr>
            <p:ph type="title"/>
          </p:nvPr>
        </p:nvSpPr>
        <p:spPr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pt-BR" altLang="pt-BR" sz="2800" b="1" dirty="0" smtClean="0">
                <a:solidFill>
                  <a:schemeClr val="bg1"/>
                </a:solidFill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REFERÊNCIAS BIBLIOGRÁFICAS</a:t>
            </a:r>
          </a:p>
        </p:txBody>
      </p:sp>
      <p:sp>
        <p:nvSpPr>
          <p:cNvPr id="38915" name="Rectangle 3"/>
          <p:cNvSpPr>
            <a:spLocks noGrp="1" noChangeArrowheads="1"/>
          </p:cNvSpPr>
          <p:nvPr>
            <p:ph idx="1"/>
          </p:nvPr>
        </p:nvSpPr>
        <p:spPr>
          <a:xfrm>
            <a:off x="76200" y="1628800"/>
            <a:ext cx="8816975" cy="5355312"/>
          </a:xfrm>
        </p:spPr>
        <p:txBody>
          <a:bodyPr wrap="square">
            <a:spAutoFit/>
          </a:bodyPr>
          <a:lstStyle/>
          <a:p>
            <a:pPr marL="0" indent="0" algn="ctr">
              <a:spcBef>
                <a:spcPct val="0"/>
              </a:spcBef>
            </a:pPr>
            <a:r>
              <a:rPr lang="pt-BR" altLang="pt-BR" sz="1800" b="1" dirty="0" err="1" smtClean="0">
                <a:solidFill>
                  <a:srgbClr val="0070C0"/>
                </a:solidFill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Aumüller</a:t>
            </a:r>
            <a:r>
              <a:rPr lang="pt-BR" altLang="pt-BR" sz="1800" b="1" dirty="0" smtClean="0">
                <a:solidFill>
                  <a:srgbClr val="0070C0"/>
                </a:solidFill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, G. </a:t>
            </a:r>
            <a:r>
              <a:rPr lang="pt-BR" altLang="pt-BR" sz="1800" b="1" dirty="0" smtClean="0"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Anatomia. 1</a:t>
            </a:r>
            <a:r>
              <a:rPr lang="pt-BR" altLang="pt-BR" sz="1800" b="1" dirty="0" smtClean="0">
                <a:solidFill>
                  <a:srgbClr val="000514"/>
                </a:solidFill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ª </a:t>
            </a:r>
            <a:r>
              <a:rPr lang="pt-BR" altLang="pt-BR" sz="1800" b="1" dirty="0" err="1" smtClean="0">
                <a:solidFill>
                  <a:srgbClr val="000514"/>
                </a:solidFill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ed</a:t>
            </a:r>
            <a:r>
              <a:rPr lang="pt-BR" altLang="pt-BR" sz="1800" b="1" dirty="0" smtClean="0">
                <a:solidFill>
                  <a:srgbClr val="000514"/>
                </a:solidFill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, Rio de Janeiro: Guanabara </a:t>
            </a:r>
            <a:r>
              <a:rPr lang="pt-BR" altLang="pt-BR" sz="1800" b="1" dirty="0" err="1" smtClean="0">
                <a:solidFill>
                  <a:srgbClr val="000514"/>
                </a:solidFill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Koogan</a:t>
            </a:r>
            <a:r>
              <a:rPr lang="pt-BR" altLang="pt-BR" sz="1800" b="1" dirty="0" smtClean="0">
                <a:solidFill>
                  <a:srgbClr val="000514"/>
                </a:solidFill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 S.A., 2009.</a:t>
            </a:r>
          </a:p>
          <a:p>
            <a:pPr marL="0" indent="0" algn="ctr" eaLnBrk="1" hangingPunct="1">
              <a:spcBef>
                <a:spcPct val="0"/>
              </a:spcBef>
              <a:buNone/>
            </a:pPr>
            <a:endParaRPr lang="pt-BR" altLang="pt-BR" sz="1800" b="1" dirty="0" smtClean="0">
              <a:solidFill>
                <a:srgbClr val="0070C0"/>
              </a:solidFill>
              <a:latin typeface="Arial" panose="020B0604020202020204" pitchFamily="34" charset="0"/>
              <a:ea typeface="ＭＳ Ｐゴシック" pitchFamily="34" charset="-128"/>
              <a:cs typeface="Arial" panose="020B0604020202020204" pitchFamily="34" charset="0"/>
            </a:endParaRPr>
          </a:p>
          <a:p>
            <a:pPr marL="0" indent="0" algn="ctr" eaLnBrk="1" hangingPunct="1">
              <a:spcBef>
                <a:spcPct val="0"/>
              </a:spcBef>
            </a:pPr>
            <a:r>
              <a:rPr lang="pt-BR" altLang="pt-BR" sz="1800" b="1" dirty="0" err="1" smtClean="0">
                <a:solidFill>
                  <a:srgbClr val="0070C0"/>
                </a:solidFill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Drake</a:t>
            </a:r>
            <a:r>
              <a:rPr lang="pt-BR" altLang="pt-BR" sz="1800" b="1" dirty="0" smtClean="0">
                <a:solidFill>
                  <a:srgbClr val="0070C0"/>
                </a:solidFill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, </a:t>
            </a:r>
            <a:r>
              <a:rPr lang="pt-BR" altLang="pt-BR" sz="1800" b="1" dirty="0" smtClean="0">
                <a:solidFill>
                  <a:srgbClr val="000514"/>
                </a:solidFill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R.L., </a:t>
            </a:r>
            <a:r>
              <a:rPr lang="pt-BR" altLang="pt-BR" sz="1800" b="1" dirty="0" err="1" smtClean="0">
                <a:solidFill>
                  <a:srgbClr val="000514"/>
                </a:solidFill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Vogl</a:t>
            </a:r>
            <a:r>
              <a:rPr lang="pt-BR" altLang="pt-BR" sz="1800" b="1" dirty="0" smtClean="0">
                <a:solidFill>
                  <a:srgbClr val="000514"/>
                </a:solidFill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, W., Mitchell, A.W.M. Gray</a:t>
            </a:r>
            <a:r>
              <a:rPr lang="he-IL" altLang="pt-BR" sz="1800" b="1" dirty="0" smtClean="0">
                <a:solidFill>
                  <a:srgbClr val="000514"/>
                </a:solidFill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׳</a:t>
            </a:r>
            <a:r>
              <a:rPr lang="pt-BR" altLang="pt-BR" sz="1800" b="1" dirty="0" smtClean="0">
                <a:solidFill>
                  <a:srgbClr val="000514"/>
                </a:solidFill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s. Anatomia para estudantes. </a:t>
            </a:r>
          </a:p>
          <a:p>
            <a:pPr marL="0" indent="0" algn="ctr" eaLnBrk="1" hangingPunct="1">
              <a:spcBef>
                <a:spcPct val="0"/>
              </a:spcBef>
              <a:buFont typeface="Arial" charset="0"/>
              <a:buNone/>
            </a:pPr>
            <a:r>
              <a:rPr lang="pt-BR" altLang="pt-BR" sz="1800" b="1" dirty="0" smtClean="0">
                <a:solidFill>
                  <a:srgbClr val="000514"/>
                </a:solidFill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1ª ed. Rio de Janeiro: </a:t>
            </a:r>
            <a:r>
              <a:rPr lang="pt-BR" altLang="pt-BR" sz="1800" b="1" dirty="0" err="1" smtClean="0">
                <a:solidFill>
                  <a:srgbClr val="000514"/>
                </a:solidFill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Elsevier</a:t>
            </a:r>
            <a:r>
              <a:rPr lang="pt-BR" altLang="pt-BR" sz="1800" b="1" dirty="0" smtClean="0">
                <a:solidFill>
                  <a:srgbClr val="000514"/>
                </a:solidFill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 Editora </a:t>
            </a:r>
            <a:r>
              <a:rPr lang="pt-BR" altLang="pt-BR" sz="1800" b="1" dirty="0" err="1" smtClean="0">
                <a:solidFill>
                  <a:srgbClr val="000514"/>
                </a:solidFill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Ltda</a:t>
            </a:r>
            <a:r>
              <a:rPr lang="pt-BR" altLang="pt-BR" sz="1800" b="1" dirty="0" smtClean="0">
                <a:solidFill>
                  <a:srgbClr val="000514"/>
                </a:solidFill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, 2005.</a:t>
            </a:r>
          </a:p>
          <a:p>
            <a:pPr marL="0" indent="0" algn="ctr" eaLnBrk="1" hangingPunct="1">
              <a:spcBef>
                <a:spcPct val="0"/>
              </a:spcBef>
              <a:buFont typeface="Arial" charset="0"/>
              <a:buNone/>
            </a:pPr>
            <a:endParaRPr lang="he-IL" altLang="pt-BR" sz="1800" b="1" dirty="0" smtClean="0">
              <a:solidFill>
                <a:srgbClr val="000514"/>
              </a:solidFill>
              <a:latin typeface="Arial" panose="020B0604020202020204" pitchFamily="34" charset="0"/>
              <a:ea typeface="ＭＳ Ｐゴシック" pitchFamily="34" charset="-128"/>
              <a:cs typeface="Arial" panose="020B0604020202020204" pitchFamily="34" charset="0"/>
            </a:endParaRPr>
          </a:p>
          <a:p>
            <a:pPr marL="0" indent="0" algn="ctr" eaLnBrk="1" hangingPunct="1">
              <a:spcBef>
                <a:spcPct val="0"/>
              </a:spcBef>
            </a:pPr>
            <a:r>
              <a:rPr lang="pt-BR" altLang="pt-BR" sz="1800" b="1" dirty="0" smtClean="0">
                <a:solidFill>
                  <a:srgbClr val="0070C0"/>
                </a:solidFill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Gardner,</a:t>
            </a:r>
            <a:r>
              <a:rPr lang="pt-BR" altLang="pt-BR" sz="1800" b="1" dirty="0" smtClean="0">
                <a:solidFill>
                  <a:srgbClr val="FF0000"/>
                </a:solidFill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 </a:t>
            </a:r>
            <a:r>
              <a:rPr lang="pt-BR" altLang="pt-BR" sz="1800" b="1" dirty="0" smtClean="0">
                <a:solidFill>
                  <a:srgbClr val="000514"/>
                </a:solidFill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Gray e O</a:t>
            </a:r>
            <a:r>
              <a:rPr lang="he-IL" altLang="pt-BR" sz="1800" b="1" dirty="0" smtClean="0">
                <a:solidFill>
                  <a:srgbClr val="000514"/>
                </a:solidFill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׳</a:t>
            </a:r>
            <a:r>
              <a:rPr lang="pt-BR" altLang="pt-BR" sz="1800" b="1" dirty="0" err="1" smtClean="0">
                <a:solidFill>
                  <a:srgbClr val="000514"/>
                </a:solidFill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Rahilly</a:t>
            </a:r>
            <a:r>
              <a:rPr lang="pt-BR" altLang="pt-BR" sz="1800" b="1" dirty="0" smtClean="0">
                <a:solidFill>
                  <a:srgbClr val="000514"/>
                </a:solidFill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. Anatomia. </a:t>
            </a:r>
          </a:p>
          <a:p>
            <a:pPr marL="0" indent="0" algn="ctr" eaLnBrk="1" hangingPunct="1">
              <a:spcBef>
                <a:spcPct val="0"/>
              </a:spcBef>
              <a:buFont typeface="Arial" charset="0"/>
              <a:buNone/>
            </a:pPr>
            <a:r>
              <a:rPr lang="pt-BR" altLang="pt-BR" sz="1800" b="1" dirty="0" smtClean="0">
                <a:solidFill>
                  <a:srgbClr val="000514"/>
                </a:solidFill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4ª </a:t>
            </a:r>
            <a:r>
              <a:rPr lang="pt-BR" altLang="pt-BR" sz="1800" b="1" dirty="0" err="1" smtClean="0">
                <a:solidFill>
                  <a:srgbClr val="000514"/>
                </a:solidFill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ed</a:t>
            </a:r>
            <a:r>
              <a:rPr lang="pt-BR" altLang="pt-BR" sz="1800" b="1" dirty="0" smtClean="0">
                <a:solidFill>
                  <a:srgbClr val="000514"/>
                </a:solidFill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, Rio de Janeiro: Guanabara Koogan S.A., 1978.</a:t>
            </a:r>
          </a:p>
          <a:p>
            <a:pPr marL="0" indent="0" algn="ctr" eaLnBrk="1" hangingPunct="1">
              <a:spcBef>
                <a:spcPct val="0"/>
              </a:spcBef>
              <a:buFont typeface="Arial" charset="0"/>
              <a:buNone/>
            </a:pPr>
            <a:endParaRPr lang="pt-BR" altLang="pt-BR" sz="1800" b="1" dirty="0" smtClean="0">
              <a:solidFill>
                <a:srgbClr val="000514"/>
              </a:solidFill>
              <a:latin typeface="Arial" panose="020B0604020202020204" pitchFamily="34" charset="0"/>
              <a:ea typeface="ＭＳ Ｐゴシック" pitchFamily="34" charset="-128"/>
              <a:cs typeface="Arial" panose="020B0604020202020204" pitchFamily="34" charset="0"/>
            </a:endParaRPr>
          </a:p>
          <a:p>
            <a:pPr marL="0" indent="0" algn="ctr">
              <a:spcBef>
                <a:spcPct val="0"/>
              </a:spcBef>
            </a:pPr>
            <a:r>
              <a:rPr lang="pt-BR" altLang="pt-BR" sz="1800" b="1" dirty="0" smtClean="0">
                <a:solidFill>
                  <a:schemeClr val="accent1"/>
                </a:solidFill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Gray</a:t>
            </a:r>
            <a:r>
              <a:rPr lang="he-IL" altLang="pt-BR" sz="1800" b="1" dirty="0" smtClean="0">
                <a:solidFill>
                  <a:schemeClr val="accent1"/>
                </a:solidFill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׳</a:t>
            </a:r>
            <a:r>
              <a:rPr lang="pt-BR" altLang="pt-BR" sz="1800" b="1" dirty="0" smtClean="0">
                <a:solidFill>
                  <a:schemeClr val="accent1"/>
                </a:solidFill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s</a:t>
            </a:r>
            <a:r>
              <a:rPr lang="pt-BR" altLang="pt-BR" sz="1800" b="1" dirty="0" smtClean="0">
                <a:solidFill>
                  <a:srgbClr val="000514"/>
                </a:solidFill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. Anatomia. A base anatômica da prática clínica. 40ª ed. Rio de Janeiro: </a:t>
            </a:r>
            <a:r>
              <a:rPr lang="pt-BR" altLang="pt-BR" sz="1800" b="1" dirty="0" err="1" smtClean="0">
                <a:solidFill>
                  <a:srgbClr val="000514"/>
                </a:solidFill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Elsevier</a:t>
            </a:r>
            <a:r>
              <a:rPr lang="pt-BR" altLang="pt-BR" sz="1800" b="1" dirty="0" smtClean="0">
                <a:solidFill>
                  <a:srgbClr val="000514"/>
                </a:solidFill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 Editora </a:t>
            </a:r>
            <a:r>
              <a:rPr lang="pt-BR" altLang="pt-BR" sz="1800" b="1" dirty="0" err="1" smtClean="0">
                <a:solidFill>
                  <a:srgbClr val="000514"/>
                </a:solidFill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Ltda</a:t>
            </a:r>
            <a:r>
              <a:rPr lang="pt-BR" altLang="pt-BR" sz="1800" b="1" dirty="0" smtClean="0">
                <a:solidFill>
                  <a:srgbClr val="000514"/>
                </a:solidFill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, 2010.</a:t>
            </a:r>
          </a:p>
          <a:p>
            <a:pPr marL="0" indent="0" algn="ctr" eaLnBrk="1" hangingPunct="1">
              <a:spcBef>
                <a:spcPct val="0"/>
              </a:spcBef>
              <a:buFont typeface="Arial" charset="0"/>
              <a:buNone/>
            </a:pPr>
            <a:endParaRPr lang="pt-BR" altLang="pt-BR" sz="1800" b="1" dirty="0" smtClean="0">
              <a:solidFill>
                <a:srgbClr val="000514"/>
              </a:solidFill>
              <a:latin typeface="Arial" panose="020B0604020202020204" pitchFamily="34" charset="0"/>
              <a:ea typeface="ＭＳ Ｐゴシック" pitchFamily="34" charset="-128"/>
              <a:cs typeface="Arial" panose="020B0604020202020204" pitchFamily="34" charset="0"/>
            </a:endParaRPr>
          </a:p>
          <a:p>
            <a:pPr marL="0" indent="0" algn="ctr" eaLnBrk="1" hangingPunct="1">
              <a:spcBef>
                <a:spcPct val="0"/>
              </a:spcBef>
            </a:pPr>
            <a:r>
              <a:rPr lang="pt-BR" altLang="pt-BR" sz="1800" b="1" dirty="0" smtClean="0">
                <a:solidFill>
                  <a:srgbClr val="0070C0"/>
                </a:solidFill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Moore, </a:t>
            </a:r>
            <a:r>
              <a:rPr lang="pt-BR" altLang="pt-BR" sz="1800" b="1" dirty="0" smtClean="0">
                <a:solidFill>
                  <a:srgbClr val="000514"/>
                </a:solidFill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K.L.; </a:t>
            </a:r>
            <a:r>
              <a:rPr lang="pt-BR" altLang="pt-BR" sz="1800" b="1" dirty="0" err="1" smtClean="0">
                <a:solidFill>
                  <a:srgbClr val="000514"/>
                </a:solidFill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Dalley</a:t>
            </a:r>
            <a:r>
              <a:rPr lang="pt-BR" altLang="pt-BR" sz="1800" b="1" dirty="0" smtClean="0">
                <a:solidFill>
                  <a:srgbClr val="000514"/>
                </a:solidFill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, A.F. Anatomia orientada para a clínica. </a:t>
            </a:r>
          </a:p>
          <a:p>
            <a:pPr marL="0" indent="0" algn="ctr" eaLnBrk="1" hangingPunct="1">
              <a:spcBef>
                <a:spcPct val="0"/>
              </a:spcBef>
              <a:buFont typeface="Arial" charset="0"/>
              <a:buNone/>
            </a:pPr>
            <a:r>
              <a:rPr lang="pt-BR" altLang="pt-BR" sz="1800" b="1" dirty="0" smtClean="0">
                <a:solidFill>
                  <a:srgbClr val="000514"/>
                </a:solidFill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6ª </a:t>
            </a:r>
            <a:r>
              <a:rPr lang="pt-BR" altLang="pt-BR" sz="1800" b="1" dirty="0" err="1" smtClean="0">
                <a:solidFill>
                  <a:srgbClr val="000514"/>
                </a:solidFill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ed</a:t>
            </a:r>
            <a:r>
              <a:rPr lang="pt-BR" altLang="pt-BR" sz="1800" b="1" dirty="0" smtClean="0">
                <a:solidFill>
                  <a:srgbClr val="000514"/>
                </a:solidFill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, Rio de Janeiro: Guanabara Koogan S.A., 2011.</a:t>
            </a:r>
          </a:p>
          <a:p>
            <a:pPr marL="0" indent="0" algn="ctr" eaLnBrk="1" hangingPunct="1">
              <a:spcBef>
                <a:spcPct val="0"/>
              </a:spcBef>
              <a:buFont typeface="Arial" charset="0"/>
              <a:buNone/>
            </a:pPr>
            <a:endParaRPr lang="pt-BR" altLang="pt-BR" sz="1800" b="1" dirty="0" smtClean="0">
              <a:solidFill>
                <a:srgbClr val="000514"/>
              </a:solidFill>
              <a:latin typeface="Arial" panose="020B0604020202020204" pitchFamily="34" charset="0"/>
              <a:ea typeface="ＭＳ Ｐゴシック" pitchFamily="34" charset="-128"/>
              <a:cs typeface="Arial" panose="020B0604020202020204" pitchFamily="34" charset="0"/>
            </a:endParaRPr>
          </a:p>
          <a:p>
            <a:pPr marL="0" indent="0" algn="ctr">
              <a:spcBef>
                <a:spcPct val="0"/>
              </a:spcBef>
            </a:pPr>
            <a:r>
              <a:rPr lang="pt-BR" altLang="pt-BR" sz="1800" b="1" dirty="0" smtClean="0">
                <a:solidFill>
                  <a:schemeClr val="accent1"/>
                </a:solidFill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Snell, </a:t>
            </a:r>
            <a:r>
              <a:rPr lang="pt-BR" altLang="pt-BR" sz="1800" b="1" dirty="0" err="1" smtClean="0">
                <a:solidFill>
                  <a:schemeClr val="accent1"/>
                </a:solidFill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R.S</a:t>
            </a:r>
            <a:r>
              <a:rPr lang="pt-BR" altLang="pt-BR" sz="1800" b="1" dirty="0" err="1" smtClean="0">
                <a:solidFill>
                  <a:srgbClr val="000514"/>
                </a:solidFill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.</a:t>
            </a:r>
            <a:r>
              <a:rPr lang="pt-BR" altLang="pt-BR" sz="1800" b="1" dirty="0" smtClean="0">
                <a:solidFill>
                  <a:srgbClr val="000514"/>
                </a:solidFill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 Anatomia clínica para estudantes de medicina. 5ª </a:t>
            </a:r>
            <a:r>
              <a:rPr lang="pt-BR" altLang="pt-BR" sz="1800" b="1" dirty="0" err="1" smtClean="0">
                <a:solidFill>
                  <a:srgbClr val="000514"/>
                </a:solidFill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ed</a:t>
            </a:r>
            <a:r>
              <a:rPr lang="pt-BR" altLang="pt-BR" sz="1800" b="1" dirty="0" smtClean="0">
                <a:solidFill>
                  <a:srgbClr val="000514"/>
                </a:solidFill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, Rio de Janeiro: Guanabara </a:t>
            </a:r>
            <a:r>
              <a:rPr lang="pt-BR" altLang="pt-BR" sz="1800" b="1" dirty="0" err="1" smtClean="0">
                <a:solidFill>
                  <a:srgbClr val="000514"/>
                </a:solidFill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Koogan</a:t>
            </a:r>
            <a:r>
              <a:rPr lang="pt-BR" altLang="pt-BR" sz="1800" b="1" dirty="0" smtClean="0">
                <a:solidFill>
                  <a:srgbClr val="000514"/>
                </a:solidFill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 S.A., 1999.</a:t>
            </a:r>
          </a:p>
          <a:p>
            <a:pPr marL="0" indent="0" algn="ctr">
              <a:spcBef>
                <a:spcPct val="0"/>
              </a:spcBef>
            </a:pPr>
            <a:endParaRPr lang="pt-BR" altLang="pt-BR" sz="1800" b="1" dirty="0" smtClean="0">
              <a:solidFill>
                <a:srgbClr val="000514"/>
              </a:solidFill>
              <a:latin typeface="Arial" panose="020B0604020202020204" pitchFamily="34" charset="0"/>
              <a:ea typeface="ＭＳ Ｐゴシック" pitchFamily="34" charset="-128"/>
              <a:cs typeface="Arial" panose="020B0604020202020204" pitchFamily="34" charset="0"/>
            </a:endParaRPr>
          </a:p>
          <a:p>
            <a:pPr marL="0" indent="0" eaLnBrk="1" hangingPunct="1">
              <a:spcBef>
                <a:spcPct val="0"/>
              </a:spcBef>
              <a:buFont typeface="Arial" charset="0"/>
              <a:buNone/>
            </a:pPr>
            <a:endParaRPr lang="pt-BR" altLang="pt-BR" sz="1800" b="1" dirty="0" smtClean="0">
              <a:solidFill>
                <a:srgbClr val="000514"/>
              </a:solidFill>
              <a:latin typeface="Arial" panose="020B0604020202020204" pitchFamily="34" charset="0"/>
              <a:ea typeface="ＭＳ Ｐゴシック" pitchFamily="34" charset="-128"/>
              <a:cs typeface="Arial" panose="020B0604020202020204" pitchFamily="34" charset="0"/>
            </a:endParaRPr>
          </a:p>
          <a:p>
            <a:pPr marL="0" indent="0" eaLnBrk="1" hangingPunct="1">
              <a:spcBef>
                <a:spcPct val="0"/>
              </a:spcBef>
            </a:pPr>
            <a:endParaRPr lang="pt-BR" altLang="pt-BR" sz="1800" dirty="0" smtClean="0">
              <a:latin typeface="Comic Sans MS" pitchFamily="66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525432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solidFill>
            <a:schemeClr val="accent5">
              <a:lumMod val="40000"/>
              <a:lumOff val="60000"/>
            </a:schemeClr>
          </a:solidFill>
          <a:ln w="38100">
            <a:solidFill>
              <a:schemeClr val="tx2"/>
            </a:solidFill>
          </a:ln>
        </p:spPr>
        <p:txBody>
          <a:bodyPr>
            <a:normAutofit fontScale="90000"/>
          </a:bodyPr>
          <a:lstStyle/>
          <a:p>
            <a:r>
              <a:rPr lang="pt-BR" dirty="0" smtClean="0">
                <a:solidFill>
                  <a:schemeClr val="tx2"/>
                </a:solidFill>
              </a:rPr>
              <a:t>Vascularização do membro superior</a:t>
            </a:r>
            <a:endParaRPr lang="pt-BR" dirty="0">
              <a:solidFill>
                <a:schemeClr val="tx2"/>
              </a:solidFill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ln w="28575">
            <a:solidFill>
              <a:schemeClr val="tx2"/>
            </a:solidFill>
          </a:ln>
        </p:spPr>
        <p:txBody>
          <a:bodyPr/>
          <a:lstStyle/>
          <a:p>
            <a:pPr marL="0" indent="0" algn="ctr">
              <a:buNone/>
            </a:pPr>
            <a:endParaRPr lang="pt-BR" dirty="0" smtClean="0"/>
          </a:p>
          <a:p>
            <a:pPr marL="0" indent="0" algn="ctr">
              <a:buNone/>
            </a:pPr>
            <a:endParaRPr lang="pt-BR" dirty="0"/>
          </a:p>
          <a:p>
            <a:pPr marL="0" indent="0" algn="ctr">
              <a:buNone/>
            </a:pPr>
            <a:r>
              <a:rPr lang="pt-BR" dirty="0" smtClean="0"/>
              <a:t>1. Drenagem venosa</a:t>
            </a:r>
          </a:p>
          <a:p>
            <a:pPr marL="0" indent="0" algn="ctr">
              <a:buNone/>
            </a:pPr>
            <a:endParaRPr lang="pt-BR" dirty="0" smtClean="0"/>
          </a:p>
          <a:p>
            <a:pPr marL="0" indent="0" algn="ctr">
              <a:buNone/>
            </a:pPr>
            <a:r>
              <a:rPr lang="pt-BR" dirty="0" smtClean="0"/>
              <a:t>2. Drenagem linfática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xmlns="" val="710175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6"/>
          <p:cNvGrpSpPr>
            <a:grpSpLocks/>
          </p:cNvGrpSpPr>
          <p:nvPr/>
        </p:nvGrpSpPr>
        <p:grpSpPr bwMode="auto">
          <a:xfrm>
            <a:off x="766763" y="628650"/>
            <a:ext cx="7843837" cy="5314950"/>
            <a:chOff x="483" y="396"/>
            <a:chExt cx="4941" cy="3348"/>
          </a:xfrm>
        </p:grpSpPr>
        <p:pic>
          <p:nvPicPr>
            <p:cNvPr id="34818" name="Picture 2"/>
            <p:cNvPicPr>
              <a:picLocks noChangeAspect="1" noChangeArrowheads="1"/>
            </p:cNvPicPr>
            <p:nvPr/>
          </p:nvPicPr>
          <p:blipFill>
            <a:blip r:embed="rId2" cstate="print">
              <a:lum bright="-6000" contrast="6000"/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28" y="1248"/>
              <a:ext cx="2496" cy="2496"/>
            </a:xfrm>
            <a:prstGeom prst="rect">
              <a:avLst/>
            </a:prstGeom>
            <a:noFill/>
            <a:ln w="381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4819" name="Text Box 3"/>
            <p:cNvSpPr txBox="1">
              <a:spLocks noChangeArrowheads="1"/>
            </p:cNvSpPr>
            <p:nvPr/>
          </p:nvSpPr>
          <p:spPr bwMode="auto">
            <a:xfrm>
              <a:off x="483" y="396"/>
              <a:ext cx="4601" cy="368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pt-BR" altLang="pt-BR" sz="3200" b="1" dirty="0" smtClean="0">
                  <a:solidFill>
                    <a:srgbClr val="000099"/>
                  </a:solidFill>
                </a:rPr>
                <a:t>1. Drenagem venosa </a:t>
              </a:r>
              <a:r>
                <a:rPr lang="pt-BR" altLang="pt-BR" sz="3200" b="1" dirty="0">
                  <a:solidFill>
                    <a:srgbClr val="000099"/>
                  </a:solidFill>
                </a:rPr>
                <a:t>do Membro Superior</a:t>
              </a:r>
            </a:p>
          </p:txBody>
        </p:sp>
      </p:grpSp>
      <p:grpSp>
        <p:nvGrpSpPr>
          <p:cNvPr id="3" name="Group 17"/>
          <p:cNvGrpSpPr>
            <a:grpSpLocks/>
          </p:cNvGrpSpPr>
          <p:nvPr/>
        </p:nvGrpSpPr>
        <p:grpSpPr bwMode="auto">
          <a:xfrm>
            <a:off x="247650" y="2819400"/>
            <a:ext cx="3706813" cy="1600200"/>
            <a:chOff x="156" y="1776"/>
            <a:chExt cx="2335" cy="1008"/>
          </a:xfrm>
        </p:grpSpPr>
        <p:sp>
          <p:nvSpPr>
            <p:cNvPr id="34820" name="Text Box 4"/>
            <p:cNvSpPr txBox="1">
              <a:spLocks noChangeArrowheads="1"/>
            </p:cNvSpPr>
            <p:nvPr/>
          </p:nvSpPr>
          <p:spPr bwMode="auto">
            <a:xfrm>
              <a:off x="156" y="2112"/>
              <a:ext cx="1210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pt-BR" altLang="pt-BR" b="1"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Dois sistemas</a:t>
              </a:r>
            </a:p>
          </p:txBody>
        </p:sp>
        <p:sp>
          <p:nvSpPr>
            <p:cNvPr id="34821" name="AutoShape 5"/>
            <p:cNvSpPr>
              <a:spLocks/>
            </p:cNvSpPr>
            <p:nvPr/>
          </p:nvSpPr>
          <p:spPr bwMode="auto">
            <a:xfrm>
              <a:off x="1344" y="1776"/>
              <a:ext cx="288" cy="1008"/>
            </a:xfrm>
            <a:prstGeom prst="leftBrace">
              <a:avLst>
                <a:gd name="adj1" fmla="val 29167"/>
                <a:gd name="adj2" fmla="val 50000"/>
              </a:avLst>
            </a:prstGeom>
            <a:noFill/>
            <a:ln w="28575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34822" name="Text Box 6"/>
            <p:cNvSpPr txBox="1">
              <a:spLocks noChangeArrowheads="1"/>
            </p:cNvSpPr>
            <p:nvPr/>
          </p:nvSpPr>
          <p:spPr bwMode="auto">
            <a:xfrm>
              <a:off x="1512" y="1800"/>
              <a:ext cx="979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pt-BR" altLang="pt-BR" b="1"/>
                <a:t>superficial</a:t>
              </a:r>
            </a:p>
          </p:txBody>
        </p:sp>
        <p:sp>
          <p:nvSpPr>
            <p:cNvPr id="34823" name="Text Box 7"/>
            <p:cNvSpPr txBox="1">
              <a:spLocks noChangeArrowheads="1"/>
            </p:cNvSpPr>
            <p:nvPr/>
          </p:nvSpPr>
          <p:spPr bwMode="auto">
            <a:xfrm>
              <a:off x="1515" y="2400"/>
              <a:ext cx="885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pt-BR" altLang="pt-BR" b="1"/>
                <a:t>profundo</a:t>
              </a:r>
            </a:p>
          </p:txBody>
        </p:sp>
      </p:grpSp>
      <p:grpSp>
        <p:nvGrpSpPr>
          <p:cNvPr id="4" name="Group 14"/>
          <p:cNvGrpSpPr>
            <a:grpSpLocks/>
          </p:cNvGrpSpPr>
          <p:nvPr/>
        </p:nvGrpSpPr>
        <p:grpSpPr bwMode="auto">
          <a:xfrm>
            <a:off x="3962400" y="3048000"/>
            <a:ext cx="3505200" cy="685800"/>
            <a:chOff x="2496" y="1920"/>
            <a:chExt cx="2208" cy="432"/>
          </a:xfrm>
        </p:grpSpPr>
        <p:sp>
          <p:nvSpPr>
            <p:cNvPr id="34824" name="Line 8"/>
            <p:cNvSpPr>
              <a:spLocks noChangeShapeType="1"/>
            </p:cNvSpPr>
            <p:nvPr/>
          </p:nvSpPr>
          <p:spPr bwMode="auto">
            <a:xfrm>
              <a:off x="2496" y="1920"/>
              <a:ext cx="816" cy="0"/>
            </a:xfrm>
            <a:prstGeom prst="line">
              <a:avLst/>
            </a:prstGeom>
            <a:noFill/>
            <a:ln w="19050">
              <a:solidFill>
                <a:srgbClr val="000099"/>
              </a:solidFill>
              <a:round/>
              <a:headEnd type="none" w="sm" len="sm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34825" name="Line 9"/>
            <p:cNvSpPr>
              <a:spLocks noChangeShapeType="1"/>
            </p:cNvSpPr>
            <p:nvPr/>
          </p:nvSpPr>
          <p:spPr bwMode="auto">
            <a:xfrm>
              <a:off x="3024" y="1920"/>
              <a:ext cx="1680" cy="432"/>
            </a:xfrm>
            <a:prstGeom prst="line">
              <a:avLst/>
            </a:prstGeom>
            <a:noFill/>
            <a:ln w="19050">
              <a:solidFill>
                <a:srgbClr val="000099"/>
              </a:solidFill>
              <a:round/>
              <a:headEnd type="none" w="sm" len="sm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</p:grpSp>
      <p:grpSp>
        <p:nvGrpSpPr>
          <p:cNvPr id="5" name="Group 19"/>
          <p:cNvGrpSpPr>
            <a:grpSpLocks/>
          </p:cNvGrpSpPr>
          <p:nvPr/>
        </p:nvGrpSpPr>
        <p:grpSpPr bwMode="auto">
          <a:xfrm>
            <a:off x="3810000" y="3733800"/>
            <a:ext cx="3352800" cy="609600"/>
            <a:chOff x="2400" y="2352"/>
            <a:chExt cx="2112" cy="384"/>
          </a:xfrm>
        </p:grpSpPr>
        <p:sp>
          <p:nvSpPr>
            <p:cNvPr id="34826" name="Line 10"/>
            <p:cNvSpPr>
              <a:spLocks noChangeShapeType="1"/>
            </p:cNvSpPr>
            <p:nvPr/>
          </p:nvSpPr>
          <p:spPr bwMode="auto">
            <a:xfrm flipV="1">
              <a:off x="2400" y="2352"/>
              <a:ext cx="1824" cy="192"/>
            </a:xfrm>
            <a:prstGeom prst="line">
              <a:avLst/>
            </a:prstGeom>
            <a:noFill/>
            <a:ln w="19050">
              <a:solidFill>
                <a:srgbClr val="000099"/>
              </a:solidFill>
              <a:round/>
              <a:headEnd type="none" w="sm" len="sm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34827" name="Line 11"/>
            <p:cNvSpPr>
              <a:spLocks noChangeShapeType="1"/>
            </p:cNvSpPr>
            <p:nvPr/>
          </p:nvSpPr>
          <p:spPr bwMode="auto">
            <a:xfrm flipV="1">
              <a:off x="3456" y="2394"/>
              <a:ext cx="1056" cy="48"/>
            </a:xfrm>
            <a:prstGeom prst="line">
              <a:avLst/>
            </a:prstGeom>
            <a:noFill/>
            <a:ln w="19050">
              <a:solidFill>
                <a:srgbClr val="000099"/>
              </a:solidFill>
              <a:round/>
              <a:headEnd type="none" w="sm" len="sm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34828" name="Line 12"/>
            <p:cNvSpPr>
              <a:spLocks noChangeShapeType="1"/>
            </p:cNvSpPr>
            <p:nvPr/>
          </p:nvSpPr>
          <p:spPr bwMode="auto">
            <a:xfrm>
              <a:off x="3168" y="2448"/>
              <a:ext cx="288" cy="288"/>
            </a:xfrm>
            <a:prstGeom prst="line">
              <a:avLst/>
            </a:prstGeom>
            <a:noFill/>
            <a:ln w="19050">
              <a:solidFill>
                <a:srgbClr val="000099"/>
              </a:solidFill>
              <a:round/>
              <a:headEnd type="none" w="sm" len="sm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</p:grpSp>
    </p:spTree>
    <p:extLst>
      <p:ext uri="{BB962C8B-B14F-4D97-AF65-F5344CB8AC3E}">
        <p14:creationId xmlns:p14="http://schemas.microsoft.com/office/powerpoint/2010/main" xmlns="" val="1787341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81050" y="2057400"/>
            <a:ext cx="3219450" cy="3857625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0" name="Picture 6"/>
          <p:cNvPicPr preferRelativeResize="0">
            <a:picLocks noChangeArrowheads="1"/>
          </p:cNvPicPr>
          <p:nvPr/>
        </p:nvPicPr>
        <p:blipFill>
          <a:blip r:embed="rId3" cstate="print">
            <a:lum bright="-12000" contrast="12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14850" y="1828800"/>
            <a:ext cx="1968500" cy="43434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1" name="Picture 7"/>
          <p:cNvPicPr>
            <a:picLocks noChangeAspect="1" noChangeArrowheads="1"/>
          </p:cNvPicPr>
          <p:nvPr/>
        </p:nvPicPr>
        <p:blipFill>
          <a:blip r:embed="rId4" cstate="print">
            <a:lum bright="-12000" contrast="12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697663" y="1828800"/>
            <a:ext cx="1966912" cy="43434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152" name="Text Box 8"/>
          <p:cNvSpPr txBox="1">
            <a:spLocks noChangeArrowheads="1"/>
          </p:cNvSpPr>
          <p:nvPr/>
        </p:nvSpPr>
        <p:spPr bwMode="auto">
          <a:xfrm>
            <a:off x="1025283" y="261938"/>
            <a:ext cx="7095019" cy="8925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pt-BR" altLang="pt-BR" sz="3200" b="1" dirty="0"/>
              <a:t>Drenagem </a:t>
            </a:r>
            <a:r>
              <a:rPr lang="pt-BR" altLang="pt-BR" sz="3200" b="1" dirty="0" smtClean="0"/>
              <a:t>venosa </a:t>
            </a:r>
            <a:r>
              <a:rPr lang="pt-BR" altLang="pt-BR" sz="3200" b="1" dirty="0"/>
              <a:t>do Membro Superior</a:t>
            </a:r>
          </a:p>
          <a:p>
            <a:pPr algn="ctr"/>
            <a:r>
              <a:rPr lang="pt-BR" altLang="pt-BR" sz="2000" b="1" dirty="0">
                <a:solidFill>
                  <a:schemeClr val="tx2"/>
                </a:solidFill>
              </a:rPr>
              <a:t>Sistema superficial</a:t>
            </a:r>
          </a:p>
        </p:txBody>
      </p:sp>
      <p:sp>
        <p:nvSpPr>
          <p:cNvPr id="6153" name="Text Box 9"/>
          <p:cNvSpPr txBox="1">
            <a:spLocks noChangeArrowheads="1"/>
          </p:cNvSpPr>
          <p:nvPr/>
        </p:nvSpPr>
        <p:spPr bwMode="auto">
          <a:xfrm>
            <a:off x="7064375" y="1247775"/>
            <a:ext cx="13176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pt-BR" altLang="pt-BR" b="1">
                <a:solidFill>
                  <a:srgbClr val="000099"/>
                </a:solidFill>
              </a:rPr>
              <a:t>Anterior</a:t>
            </a:r>
          </a:p>
        </p:txBody>
      </p:sp>
      <p:sp>
        <p:nvSpPr>
          <p:cNvPr id="6154" name="Text Box 10"/>
          <p:cNvSpPr txBox="1">
            <a:spLocks noChangeArrowheads="1"/>
          </p:cNvSpPr>
          <p:nvPr/>
        </p:nvSpPr>
        <p:spPr bwMode="auto">
          <a:xfrm>
            <a:off x="4864100" y="1238250"/>
            <a:ext cx="13843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pt-BR" altLang="pt-BR" b="1">
                <a:solidFill>
                  <a:srgbClr val="000099"/>
                </a:solidFill>
              </a:rPr>
              <a:t>Posterior</a:t>
            </a:r>
          </a:p>
        </p:txBody>
      </p:sp>
      <p:grpSp>
        <p:nvGrpSpPr>
          <p:cNvPr id="2" name="Group 25"/>
          <p:cNvGrpSpPr>
            <a:grpSpLocks/>
          </p:cNvGrpSpPr>
          <p:nvPr/>
        </p:nvGrpSpPr>
        <p:grpSpPr bwMode="auto">
          <a:xfrm>
            <a:off x="4443413" y="4267200"/>
            <a:ext cx="977900" cy="371475"/>
            <a:chOff x="2799" y="2688"/>
            <a:chExt cx="616" cy="234"/>
          </a:xfrm>
        </p:grpSpPr>
        <p:sp>
          <p:nvSpPr>
            <p:cNvPr id="6158" name="Line 14"/>
            <p:cNvSpPr>
              <a:spLocks noChangeShapeType="1"/>
            </p:cNvSpPr>
            <p:nvPr/>
          </p:nvSpPr>
          <p:spPr bwMode="auto">
            <a:xfrm flipV="1">
              <a:off x="2994" y="2688"/>
              <a:ext cx="288" cy="96"/>
            </a:xfrm>
            <a:prstGeom prst="line">
              <a:avLst/>
            </a:prstGeom>
            <a:noFill/>
            <a:ln w="28575">
              <a:solidFill>
                <a:srgbClr val="FF3300"/>
              </a:solidFill>
              <a:round/>
              <a:headEnd type="none" w="sm" len="sm"/>
              <a:tailEnd type="triangle" w="sm" len="sm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6162" name="Text Box 18"/>
            <p:cNvSpPr txBox="1">
              <a:spLocks noChangeArrowheads="1"/>
            </p:cNvSpPr>
            <p:nvPr/>
          </p:nvSpPr>
          <p:spPr bwMode="auto">
            <a:xfrm>
              <a:off x="2799" y="2749"/>
              <a:ext cx="616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pt-BR" sz="1200" b="1"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v. basílica</a:t>
              </a:r>
              <a:endParaRPr lang="pt-BR" altLang="pt-BR" sz="1200" b="1">
                <a:effectLst>
                  <a:outerShdw blurRad="38100" dist="38100" dir="2700000" algn="tl">
                    <a:srgbClr val="C0C0C0"/>
                  </a:outerShdw>
                </a:effectLst>
              </a:endParaRPr>
            </a:p>
          </p:txBody>
        </p:sp>
      </p:grpSp>
      <p:grpSp>
        <p:nvGrpSpPr>
          <p:cNvPr id="3" name="Group 24"/>
          <p:cNvGrpSpPr>
            <a:grpSpLocks/>
          </p:cNvGrpSpPr>
          <p:nvPr/>
        </p:nvGrpSpPr>
        <p:grpSpPr bwMode="auto">
          <a:xfrm>
            <a:off x="5802313" y="3962400"/>
            <a:ext cx="977900" cy="534988"/>
            <a:chOff x="3655" y="2496"/>
            <a:chExt cx="616" cy="337"/>
          </a:xfrm>
        </p:grpSpPr>
        <p:sp>
          <p:nvSpPr>
            <p:cNvPr id="6159" name="Line 15"/>
            <p:cNvSpPr>
              <a:spLocks noChangeShapeType="1"/>
            </p:cNvSpPr>
            <p:nvPr/>
          </p:nvSpPr>
          <p:spPr bwMode="auto">
            <a:xfrm flipH="1" flipV="1">
              <a:off x="3724" y="2496"/>
              <a:ext cx="240" cy="192"/>
            </a:xfrm>
            <a:prstGeom prst="line">
              <a:avLst/>
            </a:prstGeom>
            <a:noFill/>
            <a:ln w="28575">
              <a:solidFill>
                <a:srgbClr val="FF3300"/>
              </a:solidFill>
              <a:round/>
              <a:headEnd type="none" w="sm" len="sm"/>
              <a:tailEnd type="triangle" w="sm" len="sm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6167" name="Text Box 23"/>
            <p:cNvSpPr txBox="1">
              <a:spLocks noChangeArrowheads="1"/>
            </p:cNvSpPr>
            <p:nvPr/>
          </p:nvSpPr>
          <p:spPr bwMode="auto">
            <a:xfrm>
              <a:off x="3655" y="2660"/>
              <a:ext cx="616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pt-BR" sz="1200" b="1"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v. cefálica</a:t>
              </a:r>
              <a:endParaRPr lang="pt-BR" altLang="pt-BR" sz="1200" b="1">
                <a:effectLst>
                  <a:outerShdw blurRad="38100" dist="38100" dir="2700000" algn="tl">
                    <a:srgbClr val="C0C0C0"/>
                  </a:outerShdw>
                </a:effectLst>
              </a:endParaRPr>
            </a:p>
          </p:txBody>
        </p:sp>
      </p:grpSp>
      <p:grpSp>
        <p:nvGrpSpPr>
          <p:cNvPr id="4" name="Group 31"/>
          <p:cNvGrpSpPr>
            <a:grpSpLocks/>
          </p:cNvGrpSpPr>
          <p:nvPr/>
        </p:nvGrpSpPr>
        <p:grpSpPr bwMode="auto">
          <a:xfrm>
            <a:off x="7797800" y="3124200"/>
            <a:ext cx="1355725" cy="1023938"/>
            <a:chOff x="4912" y="1968"/>
            <a:chExt cx="854" cy="645"/>
          </a:xfrm>
        </p:grpSpPr>
        <p:sp>
          <p:nvSpPr>
            <p:cNvPr id="6160" name="Line 16"/>
            <p:cNvSpPr>
              <a:spLocks noChangeShapeType="1"/>
            </p:cNvSpPr>
            <p:nvPr/>
          </p:nvSpPr>
          <p:spPr bwMode="auto">
            <a:xfrm flipH="1" flipV="1">
              <a:off x="4912" y="1968"/>
              <a:ext cx="320" cy="288"/>
            </a:xfrm>
            <a:prstGeom prst="line">
              <a:avLst/>
            </a:prstGeom>
            <a:noFill/>
            <a:ln w="28575">
              <a:solidFill>
                <a:srgbClr val="FF3300"/>
              </a:solidFill>
              <a:round/>
              <a:headEnd type="none" w="sm" len="sm"/>
              <a:tailEnd type="triangle" w="sm" len="sm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6170" name="Text Box 26"/>
            <p:cNvSpPr txBox="1">
              <a:spLocks noChangeArrowheads="1"/>
            </p:cNvSpPr>
            <p:nvPr/>
          </p:nvSpPr>
          <p:spPr bwMode="auto">
            <a:xfrm>
              <a:off x="5150" y="2210"/>
              <a:ext cx="616" cy="40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pt-BR" sz="1200" b="1"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v. mediana do antebraço</a:t>
              </a:r>
              <a:endParaRPr lang="pt-BR" altLang="pt-BR" sz="1200" b="1">
                <a:effectLst>
                  <a:outerShdw blurRad="38100" dist="38100" dir="2700000" algn="tl">
                    <a:srgbClr val="C0C0C0"/>
                  </a:outerShdw>
                </a:effectLst>
              </a:endParaRPr>
            </a:p>
          </p:txBody>
        </p:sp>
      </p:grpSp>
      <p:grpSp>
        <p:nvGrpSpPr>
          <p:cNvPr id="5" name="Group 32"/>
          <p:cNvGrpSpPr>
            <a:grpSpLocks/>
          </p:cNvGrpSpPr>
          <p:nvPr/>
        </p:nvGrpSpPr>
        <p:grpSpPr bwMode="auto">
          <a:xfrm>
            <a:off x="6629400" y="1905000"/>
            <a:ext cx="1133475" cy="773113"/>
            <a:chOff x="4176" y="1200"/>
            <a:chExt cx="714" cy="487"/>
          </a:xfrm>
        </p:grpSpPr>
        <p:sp>
          <p:nvSpPr>
            <p:cNvPr id="6172" name="Text Box 28"/>
            <p:cNvSpPr txBox="1">
              <a:spLocks noChangeArrowheads="1"/>
            </p:cNvSpPr>
            <p:nvPr/>
          </p:nvSpPr>
          <p:spPr bwMode="auto">
            <a:xfrm>
              <a:off x="4176" y="1200"/>
              <a:ext cx="616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pt-BR" sz="1200" b="1"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v. mediana do cotovelo</a:t>
              </a:r>
              <a:endParaRPr lang="pt-BR" altLang="pt-BR" sz="1200" b="1">
                <a:effectLst>
                  <a:outerShdw blurRad="38100" dist="38100" dir="2700000" algn="tl">
                    <a:srgbClr val="C0C0C0"/>
                  </a:outerShdw>
                </a:effectLst>
              </a:endParaRPr>
            </a:p>
          </p:txBody>
        </p:sp>
        <p:sp>
          <p:nvSpPr>
            <p:cNvPr id="6174" name="Line 30"/>
            <p:cNvSpPr>
              <a:spLocks noChangeShapeType="1"/>
            </p:cNvSpPr>
            <p:nvPr/>
          </p:nvSpPr>
          <p:spPr bwMode="auto">
            <a:xfrm>
              <a:off x="4506" y="1447"/>
              <a:ext cx="384" cy="240"/>
            </a:xfrm>
            <a:prstGeom prst="line">
              <a:avLst/>
            </a:prstGeom>
            <a:noFill/>
            <a:ln w="19050">
              <a:solidFill>
                <a:srgbClr val="FF3300"/>
              </a:solidFill>
              <a:round/>
              <a:headEnd type="none" w="sm" len="sm"/>
              <a:tailEnd type="triangle" w="sm" len="sm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20" name="CaixaDeTexto 19"/>
          <p:cNvSpPr txBox="1"/>
          <p:nvPr/>
        </p:nvSpPr>
        <p:spPr>
          <a:xfrm>
            <a:off x="179512" y="1383159"/>
            <a:ext cx="3744416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2400" dirty="0" smtClean="0"/>
              <a:t>Rede venosa dorsal da mão</a:t>
            </a:r>
            <a:endParaRPr lang="pt-BR" sz="2400" dirty="0"/>
          </a:p>
        </p:txBody>
      </p:sp>
    </p:spTree>
    <p:extLst>
      <p:ext uri="{BB962C8B-B14F-4D97-AF65-F5344CB8AC3E}">
        <p14:creationId xmlns:p14="http://schemas.microsoft.com/office/powerpoint/2010/main" xmlns="" val="4288583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 cstate="print">
            <a:lum bright="-12000" contrast="12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27138" y="1962150"/>
            <a:ext cx="2506662" cy="41148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62" name="Picture 6"/>
          <p:cNvPicPr>
            <a:picLocks noChangeAspect="1" noChangeArrowheads="1"/>
          </p:cNvPicPr>
          <p:nvPr/>
        </p:nvPicPr>
        <p:blipFill>
          <a:blip r:embed="rId3" cstate="print">
            <a:lum bright="-6000" contrast="6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97413" y="1962150"/>
            <a:ext cx="3455987" cy="413385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464" name="Text Box 8"/>
          <p:cNvSpPr txBox="1">
            <a:spLocks noChangeArrowheads="1"/>
          </p:cNvSpPr>
          <p:nvPr/>
        </p:nvSpPr>
        <p:spPr bwMode="auto">
          <a:xfrm>
            <a:off x="1025283" y="261938"/>
            <a:ext cx="7095019" cy="8617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pt-BR" altLang="pt-BR" sz="3200" b="1" dirty="0"/>
              <a:t>Drenagem </a:t>
            </a:r>
            <a:r>
              <a:rPr lang="pt-BR" altLang="pt-BR" sz="3200" b="1" dirty="0" smtClean="0"/>
              <a:t>venosa </a:t>
            </a:r>
            <a:r>
              <a:rPr lang="pt-BR" altLang="pt-BR" sz="3200" b="1" dirty="0"/>
              <a:t>do Membro Superior</a:t>
            </a:r>
          </a:p>
          <a:p>
            <a:pPr algn="ctr"/>
            <a:r>
              <a:rPr lang="pt-BR" altLang="pt-BR" b="1" dirty="0"/>
              <a:t>Sistema superficial</a:t>
            </a:r>
          </a:p>
        </p:txBody>
      </p:sp>
      <p:grpSp>
        <p:nvGrpSpPr>
          <p:cNvPr id="2" name="Group 13"/>
          <p:cNvGrpSpPr>
            <a:grpSpLocks/>
          </p:cNvGrpSpPr>
          <p:nvPr/>
        </p:nvGrpSpPr>
        <p:grpSpPr bwMode="auto">
          <a:xfrm>
            <a:off x="12700" y="3976688"/>
            <a:ext cx="2044700" cy="366712"/>
            <a:chOff x="8" y="2505"/>
            <a:chExt cx="1288" cy="231"/>
          </a:xfrm>
        </p:grpSpPr>
        <p:sp>
          <p:nvSpPr>
            <p:cNvPr id="19465" name="Text Box 9"/>
            <p:cNvSpPr txBox="1">
              <a:spLocks noChangeArrowheads="1"/>
            </p:cNvSpPr>
            <p:nvPr/>
          </p:nvSpPr>
          <p:spPr bwMode="auto">
            <a:xfrm>
              <a:off x="8" y="2505"/>
              <a:ext cx="768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pt-BR" sz="1800" b="1"/>
                <a:t>v. cefálica</a:t>
              </a:r>
              <a:endParaRPr lang="pt-BR" altLang="pt-BR" sz="1800" b="1"/>
            </a:p>
          </p:txBody>
        </p:sp>
        <p:sp>
          <p:nvSpPr>
            <p:cNvPr id="19466" name="Line 10"/>
            <p:cNvSpPr>
              <a:spLocks noChangeShapeType="1"/>
            </p:cNvSpPr>
            <p:nvPr/>
          </p:nvSpPr>
          <p:spPr bwMode="auto">
            <a:xfrm flipV="1">
              <a:off x="720" y="2592"/>
              <a:ext cx="576" cy="4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none" w="sm" len="sm"/>
              <a:tailEnd type="triangle" w="sm" len="sm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</p:grpSp>
      <p:grpSp>
        <p:nvGrpSpPr>
          <p:cNvPr id="3" name="Group 14"/>
          <p:cNvGrpSpPr>
            <a:grpSpLocks/>
          </p:cNvGrpSpPr>
          <p:nvPr/>
        </p:nvGrpSpPr>
        <p:grpSpPr bwMode="auto">
          <a:xfrm>
            <a:off x="2540000" y="4433888"/>
            <a:ext cx="2565400" cy="366712"/>
            <a:chOff x="1600" y="2793"/>
            <a:chExt cx="1616" cy="231"/>
          </a:xfrm>
        </p:grpSpPr>
        <p:sp>
          <p:nvSpPr>
            <p:cNvPr id="19467" name="Text Box 11"/>
            <p:cNvSpPr txBox="1">
              <a:spLocks noChangeArrowheads="1"/>
            </p:cNvSpPr>
            <p:nvPr/>
          </p:nvSpPr>
          <p:spPr bwMode="auto">
            <a:xfrm>
              <a:off x="2352" y="2793"/>
              <a:ext cx="864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pt-BR" sz="1800" b="1"/>
                <a:t>v. basilica</a:t>
              </a:r>
              <a:endParaRPr lang="pt-BR" altLang="pt-BR" sz="1800" b="1"/>
            </a:p>
          </p:txBody>
        </p:sp>
        <p:sp>
          <p:nvSpPr>
            <p:cNvPr id="19468" name="Line 12"/>
            <p:cNvSpPr>
              <a:spLocks noChangeShapeType="1"/>
            </p:cNvSpPr>
            <p:nvPr/>
          </p:nvSpPr>
          <p:spPr bwMode="auto">
            <a:xfrm flipH="1">
              <a:off x="1600" y="2928"/>
              <a:ext cx="816" cy="4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none" w="sm" len="sm"/>
              <a:tailEnd type="triangle" w="sm" len="sm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</p:grpSp>
      <p:grpSp>
        <p:nvGrpSpPr>
          <p:cNvPr id="4" name="Group 19"/>
          <p:cNvGrpSpPr>
            <a:grpSpLocks/>
          </p:cNvGrpSpPr>
          <p:nvPr/>
        </p:nvGrpSpPr>
        <p:grpSpPr bwMode="auto">
          <a:xfrm>
            <a:off x="-50800" y="5411788"/>
            <a:ext cx="2032000" cy="641350"/>
            <a:chOff x="-32" y="3409"/>
            <a:chExt cx="1280" cy="404"/>
          </a:xfrm>
        </p:grpSpPr>
        <p:sp>
          <p:nvSpPr>
            <p:cNvPr id="19472" name="Text Box 16"/>
            <p:cNvSpPr txBox="1">
              <a:spLocks noChangeArrowheads="1"/>
            </p:cNvSpPr>
            <p:nvPr/>
          </p:nvSpPr>
          <p:spPr bwMode="auto">
            <a:xfrm>
              <a:off x="-32" y="3409"/>
              <a:ext cx="960" cy="4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pt-BR" sz="1800" b="1"/>
                <a:t>v. mediana do antebraço</a:t>
              </a:r>
              <a:endParaRPr lang="pt-BR" altLang="pt-BR" sz="1800" b="1"/>
            </a:p>
          </p:txBody>
        </p:sp>
        <p:sp>
          <p:nvSpPr>
            <p:cNvPr id="19474" name="Line 18"/>
            <p:cNvSpPr>
              <a:spLocks noChangeShapeType="1"/>
            </p:cNvSpPr>
            <p:nvPr/>
          </p:nvSpPr>
          <p:spPr bwMode="auto">
            <a:xfrm>
              <a:off x="768" y="3552"/>
              <a:ext cx="480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none" w="sm" len="sm"/>
              <a:tailEnd type="triangle" w="sm" len="sm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</p:grpSp>
      <p:grpSp>
        <p:nvGrpSpPr>
          <p:cNvPr id="5" name="Group 23"/>
          <p:cNvGrpSpPr>
            <a:grpSpLocks/>
          </p:cNvGrpSpPr>
          <p:nvPr/>
        </p:nvGrpSpPr>
        <p:grpSpPr bwMode="auto">
          <a:xfrm>
            <a:off x="4800600" y="3478213"/>
            <a:ext cx="1422400" cy="517525"/>
            <a:chOff x="3024" y="2170"/>
            <a:chExt cx="896" cy="326"/>
          </a:xfrm>
        </p:grpSpPr>
        <p:sp>
          <p:nvSpPr>
            <p:cNvPr id="19477" name="Text Box 21"/>
            <p:cNvSpPr txBox="1">
              <a:spLocks noChangeArrowheads="1"/>
            </p:cNvSpPr>
            <p:nvPr/>
          </p:nvSpPr>
          <p:spPr bwMode="auto">
            <a:xfrm>
              <a:off x="3024" y="2170"/>
              <a:ext cx="768" cy="32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pt-BR" sz="1400" b="1"/>
                <a:t>v. mediana do cotovelo</a:t>
              </a:r>
              <a:endParaRPr lang="pt-BR" altLang="pt-BR" sz="1400" b="1"/>
            </a:p>
          </p:txBody>
        </p:sp>
        <p:sp>
          <p:nvSpPr>
            <p:cNvPr id="19478" name="Line 22"/>
            <p:cNvSpPr>
              <a:spLocks noChangeShapeType="1"/>
            </p:cNvSpPr>
            <p:nvPr/>
          </p:nvSpPr>
          <p:spPr bwMode="auto">
            <a:xfrm flipV="1">
              <a:off x="3648" y="2399"/>
              <a:ext cx="272" cy="1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none" w="sm" len="sm"/>
              <a:tailEnd type="triangle" w="sm" len="sm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</p:grpSp>
    </p:spTree>
    <p:extLst>
      <p:ext uri="{BB962C8B-B14F-4D97-AF65-F5344CB8AC3E}">
        <p14:creationId xmlns:p14="http://schemas.microsoft.com/office/powerpoint/2010/main" xmlns="" val="3622624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>
            <a:lum bright="-12000" contrast="18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00600" y="2438400"/>
            <a:ext cx="3848100" cy="379095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 cstate="print">
            <a:lum bright="-6000" contrast="6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66800" y="2552700"/>
            <a:ext cx="3438525" cy="352425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245" name="Text Box 5"/>
          <p:cNvSpPr txBox="1">
            <a:spLocks noChangeArrowheads="1"/>
          </p:cNvSpPr>
          <p:nvPr/>
        </p:nvSpPr>
        <p:spPr bwMode="auto">
          <a:xfrm>
            <a:off x="1025283" y="261938"/>
            <a:ext cx="7095019" cy="8617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pt-BR" altLang="pt-BR" sz="3200" b="1" dirty="0"/>
              <a:t>Drenagem </a:t>
            </a:r>
            <a:r>
              <a:rPr lang="pt-BR" altLang="pt-BR" sz="3200" b="1" dirty="0" smtClean="0"/>
              <a:t>venosa </a:t>
            </a:r>
            <a:r>
              <a:rPr lang="pt-BR" altLang="pt-BR" sz="3200" b="1" dirty="0"/>
              <a:t>do Membro Superior</a:t>
            </a:r>
          </a:p>
          <a:p>
            <a:pPr algn="ctr"/>
            <a:r>
              <a:rPr lang="pt-BR" altLang="pt-BR" b="1" dirty="0"/>
              <a:t>Sistema superficial</a:t>
            </a:r>
          </a:p>
        </p:txBody>
      </p:sp>
    </p:spTree>
    <p:extLst>
      <p:ext uri="{BB962C8B-B14F-4D97-AF65-F5344CB8AC3E}">
        <p14:creationId xmlns:p14="http://schemas.microsoft.com/office/powerpoint/2010/main" xmlns="" val="438329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54250" y="1676400"/>
            <a:ext cx="4635500" cy="4872038"/>
          </a:xfrm>
          <a:prstGeom prst="rect">
            <a:avLst/>
          </a:prstGeom>
          <a:noFill/>
          <a:ln w="19050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7107" name="Text Box 3"/>
          <p:cNvSpPr txBox="1">
            <a:spLocks noChangeArrowheads="1"/>
          </p:cNvSpPr>
          <p:nvPr/>
        </p:nvSpPr>
        <p:spPr bwMode="auto">
          <a:xfrm>
            <a:off x="1025285" y="323850"/>
            <a:ext cx="7095019" cy="8925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pt-BR" altLang="pt-BR" sz="3200" b="1" dirty="0" smtClean="0"/>
              <a:t>Drenagem venosa </a:t>
            </a:r>
            <a:r>
              <a:rPr lang="pt-BR" altLang="pt-BR" sz="3200" b="1" dirty="0"/>
              <a:t>do Membro Superior</a:t>
            </a:r>
          </a:p>
          <a:p>
            <a:pPr algn="ctr"/>
            <a:r>
              <a:rPr lang="pt-BR" altLang="pt-BR" sz="2000" b="1" dirty="0">
                <a:solidFill>
                  <a:schemeClr val="tx2"/>
                </a:solidFill>
              </a:rPr>
              <a:t>Sistema Profundo</a:t>
            </a:r>
          </a:p>
        </p:txBody>
      </p:sp>
      <p:sp>
        <p:nvSpPr>
          <p:cNvPr id="4" name="CaixaDeTexto 3"/>
          <p:cNvSpPr txBox="1"/>
          <p:nvPr/>
        </p:nvSpPr>
        <p:spPr>
          <a:xfrm>
            <a:off x="899592" y="3068960"/>
            <a:ext cx="2664296" cy="110799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b="1" dirty="0" smtClean="0"/>
              <a:t>Arcos palmares venosos  </a:t>
            </a:r>
            <a:r>
              <a:rPr lang="pt-BR" sz="2400" b="1" dirty="0" smtClean="0">
                <a:solidFill>
                  <a:schemeClr val="tx2"/>
                </a:solidFill>
              </a:rPr>
              <a:t>superficial e profundo</a:t>
            </a:r>
            <a:endParaRPr lang="pt-BR" sz="2400" b="1" dirty="0">
              <a:solidFill>
                <a:schemeClr val="tx2"/>
              </a:solidFill>
            </a:endParaRPr>
          </a:p>
        </p:txBody>
      </p:sp>
      <p:cxnSp>
        <p:nvCxnSpPr>
          <p:cNvPr id="6" name="Conector de seta reta 5"/>
          <p:cNvCxnSpPr/>
          <p:nvPr/>
        </p:nvCxnSpPr>
        <p:spPr>
          <a:xfrm flipV="1">
            <a:off x="5796136" y="3861048"/>
            <a:ext cx="144016" cy="576064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ector de seta reta 7"/>
          <p:cNvCxnSpPr/>
          <p:nvPr/>
        </p:nvCxnSpPr>
        <p:spPr>
          <a:xfrm flipV="1">
            <a:off x="5436096" y="3429000"/>
            <a:ext cx="72008" cy="576064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ector de seta reta 8"/>
          <p:cNvCxnSpPr/>
          <p:nvPr/>
        </p:nvCxnSpPr>
        <p:spPr>
          <a:xfrm>
            <a:off x="5652120" y="1988840"/>
            <a:ext cx="432048" cy="288032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6"/>
          <p:cNvPicPr>
            <a:picLocks noChangeAspect="1" noChangeArrowheads="1"/>
          </p:cNvPicPr>
          <p:nvPr/>
        </p:nvPicPr>
        <p:blipFill>
          <a:blip r:embed="rId3" cstate="print">
            <a:lum bright="-12000" contrast="18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504" y="1376908"/>
            <a:ext cx="3876675" cy="3924300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124442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9938" name="Object 2"/>
          <p:cNvGraphicFramePr>
            <a:graphicFrameLocks noChangeAspect="1"/>
          </p:cNvGraphicFramePr>
          <p:nvPr/>
        </p:nvGraphicFramePr>
        <p:xfrm>
          <a:off x="4387031" y="1693912"/>
          <a:ext cx="4289425" cy="4831432"/>
        </p:xfrm>
        <a:graphic>
          <a:graphicData uri="http://schemas.openxmlformats.org/presentationml/2006/ole">
            <p:oleObj spid="_x0000_s2051" name="CorelPhotoPaint.Image.8" r:id="rId3" imgW="6640402" imgH="6725744" progId="">
              <p:embed/>
            </p:oleObj>
          </a:graphicData>
        </a:graphic>
      </p:graphicFrame>
      <p:sp>
        <p:nvSpPr>
          <p:cNvPr id="39939" name="Rectangle 3"/>
          <p:cNvSpPr>
            <a:spLocks noChangeArrowheads="1"/>
          </p:cNvSpPr>
          <p:nvPr/>
        </p:nvSpPr>
        <p:spPr bwMode="auto">
          <a:xfrm>
            <a:off x="323850" y="476672"/>
            <a:ext cx="8547100" cy="523220"/>
          </a:xfrm>
          <a:prstGeom prst="rect">
            <a:avLst/>
          </a:prstGeom>
          <a:solidFill>
            <a:srgbClr val="92D050"/>
          </a:solidFill>
          <a:ln w="9525">
            <a:solidFill>
              <a:schemeClr val="accent3">
                <a:lumMod val="50000"/>
              </a:schemeClr>
            </a:solidFill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pt-BR" altLang="pt-BR" sz="28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Drenagem linfática do membro superior</a:t>
            </a:r>
            <a:endParaRPr lang="pt-BR" altLang="pt-BR" sz="2800" b="1" dirty="0">
              <a:solidFill>
                <a:srgbClr val="000099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940" name="Rectangle 4"/>
          <p:cNvSpPr>
            <a:spLocks noChangeArrowheads="1"/>
          </p:cNvSpPr>
          <p:nvPr/>
        </p:nvSpPr>
        <p:spPr bwMode="auto">
          <a:xfrm>
            <a:off x="323850" y="1854200"/>
            <a:ext cx="3810000" cy="447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20000"/>
              </a:spcBef>
              <a:buClr>
                <a:schemeClr val="bg2"/>
              </a:buClr>
              <a:buSzPct val="75000"/>
              <a:buFont typeface="Monotype Sorts" pitchFamily="2" charset="2"/>
              <a:buChar char="n"/>
            </a:pPr>
            <a:r>
              <a:rPr lang="pt-BR" altLang="pt-BR" sz="1700" b="1" dirty="0" smtClean="0"/>
              <a:t>Plexos </a:t>
            </a:r>
            <a:r>
              <a:rPr lang="pt-BR" altLang="pt-BR" sz="1700" b="1" dirty="0"/>
              <a:t>linfáticos </a:t>
            </a:r>
            <a:r>
              <a:rPr lang="pt-BR" altLang="pt-BR" sz="1700" b="1" dirty="0" smtClean="0"/>
              <a:t>digitais, </a:t>
            </a:r>
            <a:r>
              <a:rPr lang="pt-BR" altLang="pt-BR" sz="1700" b="1" dirty="0"/>
              <a:t>da palma e do dorso da </a:t>
            </a:r>
            <a:r>
              <a:rPr lang="pt-BR" altLang="pt-BR" sz="1700" b="1" dirty="0" smtClean="0"/>
              <a:t>mão acompanham </a:t>
            </a:r>
            <a:r>
              <a:rPr lang="pt-BR" altLang="pt-BR" sz="1700" b="1" dirty="0"/>
              <a:t>as vv. superficiais</a:t>
            </a:r>
            <a:r>
              <a:rPr lang="pt-BR" altLang="pt-BR" sz="1700" b="1" dirty="0" smtClean="0"/>
              <a:t>.</a:t>
            </a:r>
          </a:p>
          <a:p>
            <a:pPr algn="ctr">
              <a:spcBef>
                <a:spcPct val="20000"/>
              </a:spcBef>
              <a:buClr>
                <a:schemeClr val="bg2"/>
              </a:buClr>
              <a:buSzPct val="75000"/>
              <a:buFont typeface="Monotype Sorts" pitchFamily="2" charset="2"/>
              <a:buChar char="n"/>
            </a:pPr>
            <a:endParaRPr lang="pt-BR" altLang="pt-BR" sz="1700" b="1" dirty="0" smtClean="0"/>
          </a:p>
          <a:p>
            <a:pPr algn="ctr">
              <a:spcBef>
                <a:spcPct val="20000"/>
              </a:spcBef>
              <a:buClr>
                <a:schemeClr val="bg2"/>
              </a:buClr>
              <a:buSzPct val="75000"/>
              <a:buFont typeface="Monotype Sorts" pitchFamily="2" charset="2"/>
              <a:buChar char="n"/>
            </a:pPr>
            <a:endParaRPr lang="pt-BR" altLang="pt-BR" sz="1700" b="1" dirty="0"/>
          </a:p>
          <a:p>
            <a:pPr algn="ctr">
              <a:spcBef>
                <a:spcPct val="20000"/>
              </a:spcBef>
              <a:buClr>
                <a:schemeClr val="bg2"/>
              </a:buClr>
              <a:buSzPct val="75000"/>
              <a:buFont typeface="Monotype Sorts" pitchFamily="2" charset="2"/>
              <a:buChar char="n"/>
            </a:pPr>
            <a:r>
              <a:rPr lang="pt-BR" altLang="pt-BR" sz="1700" b="1" dirty="0" smtClean="0"/>
              <a:t>Alguns acompanham </a:t>
            </a:r>
            <a:r>
              <a:rPr lang="pt-BR" altLang="pt-BR" sz="1700" b="1" dirty="0"/>
              <a:t>a v. basílica </a:t>
            </a:r>
            <a:r>
              <a:rPr lang="pt-BR" altLang="pt-BR" sz="1700" b="1" dirty="0" smtClean="0"/>
              <a:t>para </a:t>
            </a:r>
            <a:r>
              <a:rPr lang="pt-BR" altLang="pt-BR" sz="1700" b="1" dirty="0" err="1"/>
              <a:t>linfonodos</a:t>
            </a:r>
            <a:r>
              <a:rPr lang="pt-BR" altLang="pt-BR" sz="1700" b="1" dirty="0"/>
              <a:t> </a:t>
            </a:r>
            <a:r>
              <a:rPr lang="pt-BR" altLang="pt-BR" sz="1700" b="1" dirty="0" smtClean="0">
                <a:solidFill>
                  <a:schemeClr val="tx2"/>
                </a:solidFill>
              </a:rPr>
              <a:t>supratrocleares;</a:t>
            </a:r>
            <a:endParaRPr lang="pt-BR" altLang="pt-BR" sz="1700" b="1" dirty="0">
              <a:solidFill>
                <a:schemeClr val="tx2"/>
              </a:solidFill>
            </a:endParaRPr>
          </a:p>
          <a:p>
            <a:pPr algn="ctr">
              <a:spcBef>
                <a:spcPct val="20000"/>
              </a:spcBef>
              <a:buClr>
                <a:schemeClr val="bg2"/>
              </a:buClr>
              <a:buSzPct val="75000"/>
              <a:buFont typeface="Monotype Sorts" pitchFamily="2" charset="2"/>
              <a:buChar char="n"/>
            </a:pPr>
            <a:r>
              <a:rPr lang="pt-BR" altLang="pt-BR" sz="1700" b="1" dirty="0" smtClean="0"/>
              <a:t>Para </a:t>
            </a:r>
            <a:r>
              <a:rPr lang="pt-BR" altLang="pt-BR" sz="1700" b="1" dirty="0" err="1" smtClean="0"/>
              <a:t>linfonodos</a:t>
            </a:r>
            <a:r>
              <a:rPr lang="pt-BR" altLang="pt-BR" sz="1700" b="1" dirty="0" smtClean="0"/>
              <a:t> </a:t>
            </a:r>
            <a:r>
              <a:rPr lang="pt-BR" altLang="pt-BR" sz="1700" b="1" dirty="0">
                <a:solidFill>
                  <a:schemeClr val="tx2"/>
                </a:solidFill>
              </a:rPr>
              <a:t>axilares </a:t>
            </a:r>
            <a:r>
              <a:rPr lang="pt-BR" altLang="pt-BR" sz="1700" b="1" dirty="0" smtClean="0">
                <a:solidFill>
                  <a:schemeClr val="tx2"/>
                </a:solidFill>
              </a:rPr>
              <a:t>laterais.</a:t>
            </a:r>
          </a:p>
          <a:p>
            <a:pPr algn="ctr">
              <a:spcBef>
                <a:spcPct val="20000"/>
              </a:spcBef>
              <a:buClr>
                <a:schemeClr val="bg2"/>
              </a:buClr>
              <a:buSzPct val="75000"/>
              <a:buFont typeface="Monotype Sorts" pitchFamily="2" charset="2"/>
              <a:buChar char="n"/>
            </a:pPr>
            <a:endParaRPr lang="pt-BR" altLang="pt-BR" sz="1700" b="1" dirty="0" smtClean="0">
              <a:solidFill>
                <a:schemeClr val="tx2"/>
              </a:solidFill>
            </a:endParaRPr>
          </a:p>
          <a:p>
            <a:pPr algn="ctr">
              <a:spcBef>
                <a:spcPct val="20000"/>
              </a:spcBef>
              <a:buClr>
                <a:schemeClr val="bg2"/>
              </a:buClr>
              <a:buSzPct val="75000"/>
              <a:buFont typeface="Monotype Sorts" pitchFamily="2" charset="2"/>
              <a:buChar char="n"/>
            </a:pPr>
            <a:endParaRPr lang="pt-BR" altLang="pt-BR" sz="1700" b="1" dirty="0">
              <a:solidFill>
                <a:schemeClr val="tx2"/>
              </a:solidFill>
            </a:endParaRPr>
          </a:p>
          <a:p>
            <a:pPr algn="ctr">
              <a:spcBef>
                <a:spcPct val="20000"/>
              </a:spcBef>
              <a:buClr>
                <a:schemeClr val="bg2"/>
              </a:buClr>
              <a:buSzPct val="75000"/>
              <a:buFont typeface="Monotype Sorts" pitchFamily="2" charset="2"/>
              <a:buChar char="n"/>
            </a:pPr>
            <a:r>
              <a:rPr lang="pt-BR" altLang="pt-BR" sz="1700" b="1" dirty="0"/>
              <a:t>Os vasos linfáticos profundos </a:t>
            </a:r>
            <a:r>
              <a:rPr lang="pt-BR" altLang="pt-BR" sz="1700" b="1" dirty="0" smtClean="0"/>
              <a:t>aos </a:t>
            </a:r>
            <a:r>
              <a:rPr lang="pt-BR" altLang="pt-BR" sz="1700" b="1" dirty="0" err="1" smtClean="0">
                <a:solidFill>
                  <a:schemeClr val="tx2"/>
                </a:solidFill>
              </a:rPr>
              <a:t>linfonodos</a:t>
            </a:r>
            <a:r>
              <a:rPr lang="pt-BR" altLang="pt-BR" sz="1700" b="1" dirty="0" smtClean="0">
                <a:solidFill>
                  <a:schemeClr val="tx2"/>
                </a:solidFill>
              </a:rPr>
              <a:t> </a:t>
            </a:r>
            <a:r>
              <a:rPr lang="pt-BR" altLang="pt-BR" sz="1700" b="1" dirty="0">
                <a:solidFill>
                  <a:schemeClr val="tx2"/>
                </a:solidFill>
              </a:rPr>
              <a:t>axilares</a:t>
            </a:r>
            <a:r>
              <a:rPr lang="pt-BR" altLang="pt-BR" sz="1700" dirty="0">
                <a:solidFill>
                  <a:schemeClr val="tx2"/>
                </a:solidFill>
              </a:rPr>
              <a:t>.</a:t>
            </a:r>
          </a:p>
        </p:txBody>
      </p:sp>
      <p:pic>
        <p:nvPicPr>
          <p:cNvPr id="2052" name="Picture 4" descr="Resultado de imagem para linfonodos axilares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63688" y="1124744"/>
            <a:ext cx="7164288" cy="5657705"/>
          </a:xfrm>
          <a:prstGeom prst="rect">
            <a:avLst/>
          </a:prstGeom>
          <a:noFill/>
          <a:ln>
            <a:solidFill>
              <a:schemeClr val="tx2"/>
            </a:solidFill>
          </a:ln>
        </p:spPr>
      </p:pic>
    </p:spTree>
    <p:extLst>
      <p:ext uri="{BB962C8B-B14F-4D97-AF65-F5344CB8AC3E}">
        <p14:creationId xmlns:p14="http://schemas.microsoft.com/office/powerpoint/2010/main" xmlns="" val="3564035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3994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2000"/>
                                        <p:tgtEl>
                                          <p:spTgt spid="3994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5" dur="2000"/>
                                        <p:tgtEl>
                                          <p:spTgt spid="3994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0" dur="2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5004048" y="260648"/>
            <a:ext cx="4032448" cy="1143000"/>
          </a:xfrm>
          <a:solidFill>
            <a:schemeClr val="accent1"/>
          </a:solidFill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pPr algn="l" eaLnBrk="1" hangingPunct="1">
              <a:defRPr/>
            </a:pPr>
            <a:r>
              <a:rPr lang="pt-BR" altLang="pt-BR" sz="2800" b="1" dirty="0" smtClean="0">
                <a:solidFill>
                  <a:schemeClr val="bg1"/>
                </a:solidFill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            RESUMO</a:t>
            </a:r>
          </a:p>
        </p:txBody>
      </p:sp>
      <p:sp>
        <p:nvSpPr>
          <p:cNvPr id="38915" name="Rectangle 3"/>
          <p:cNvSpPr>
            <a:spLocks noGrp="1" noChangeArrowheads="1"/>
          </p:cNvSpPr>
          <p:nvPr>
            <p:ph idx="1"/>
          </p:nvPr>
        </p:nvSpPr>
        <p:spPr>
          <a:xfrm>
            <a:off x="2051720" y="3829104"/>
            <a:ext cx="6841455" cy="1261884"/>
          </a:xfrm>
        </p:spPr>
        <p:txBody>
          <a:bodyPr wrap="square">
            <a:spAutoFit/>
          </a:bodyPr>
          <a:lstStyle/>
          <a:p>
            <a:pPr marL="0" indent="0" algn="ctr" eaLnBrk="1" hangingPunct="1">
              <a:spcBef>
                <a:spcPct val="0"/>
              </a:spcBef>
              <a:buNone/>
            </a:pPr>
            <a:endParaRPr lang="pt-BR" altLang="pt-BR" sz="2000" b="1" dirty="0" smtClean="0">
              <a:latin typeface="Arial" panose="020B0604020202020204" pitchFamily="34" charset="0"/>
              <a:ea typeface="ＭＳ Ｐゴシック" pitchFamily="34" charset="-128"/>
              <a:cs typeface="Arial" panose="020B0604020202020204" pitchFamily="34" charset="0"/>
            </a:endParaRPr>
          </a:p>
          <a:p>
            <a:pPr marL="0" indent="0" algn="ctr">
              <a:spcBef>
                <a:spcPct val="0"/>
              </a:spcBef>
            </a:pPr>
            <a:endParaRPr lang="pt-BR" altLang="pt-BR" sz="2000" b="1" dirty="0" smtClean="0">
              <a:latin typeface="Arial" panose="020B0604020202020204" pitchFamily="34" charset="0"/>
              <a:ea typeface="ＭＳ Ｐゴシック" pitchFamily="34" charset="-128"/>
              <a:cs typeface="Arial" panose="020B0604020202020204" pitchFamily="34" charset="0"/>
            </a:endParaRPr>
          </a:p>
          <a:p>
            <a:pPr marL="0" indent="0" algn="ctr" eaLnBrk="1" hangingPunct="1">
              <a:spcBef>
                <a:spcPct val="0"/>
              </a:spcBef>
              <a:buFont typeface="Arial" charset="0"/>
              <a:buNone/>
            </a:pPr>
            <a:endParaRPr lang="he-IL" altLang="pt-BR" sz="1800" b="1" dirty="0" smtClean="0">
              <a:solidFill>
                <a:srgbClr val="000514"/>
              </a:solidFill>
              <a:latin typeface="Arial" panose="020B0604020202020204" pitchFamily="34" charset="0"/>
              <a:ea typeface="ＭＳ Ｐゴシック" pitchFamily="34" charset="-128"/>
              <a:cs typeface="Arial" panose="020B0604020202020204" pitchFamily="34" charset="0"/>
            </a:endParaRPr>
          </a:p>
          <a:p>
            <a:pPr marL="0" indent="0" eaLnBrk="1" hangingPunct="1">
              <a:spcBef>
                <a:spcPct val="0"/>
              </a:spcBef>
              <a:buNone/>
            </a:pPr>
            <a:endParaRPr lang="pt-BR" altLang="pt-BR" sz="1800" dirty="0" smtClean="0">
              <a:latin typeface="Comic Sans MS" pitchFamily="66" charset="0"/>
              <a:ea typeface="ＭＳ Ｐゴシック" pitchFamily="34" charset="-128"/>
            </a:endParaRPr>
          </a:p>
        </p:txBody>
      </p:sp>
      <p:sp>
        <p:nvSpPr>
          <p:cNvPr id="8" name="CaixaDeTexto 7"/>
          <p:cNvSpPr txBox="1"/>
          <p:nvPr/>
        </p:nvSpPr>
        <p:spPr>
          <a:xfrm>
            <a:off x="1763688" y="4010288"/>
            <a:ext cx="655272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pt-BR" sz="2400" dirty="0" smtClean="0"/>
              <a:t> </a:t>
            </a:r>
            <a:r>
              <a:rPr lang="pt-BR" sz="2400" b="1" dirty="0" smtClean="0">
                <a:latin typeface="Arial" pitchFamily="34" charset="0"/>
                <a:cs typeface="Arial" pitchFamily="34" charset="0"/>
              </a:rPr>
              <a:t> Drenagem venosa: </a:t>
            </a:r>
            <a:r>
              <a:rPr lang="pt-BR" sz="24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superficial e profunda</a:t>
            </a:r>
          </a:p>
          <a:p>
            <a:pPr>
              <a:buFont typeface="Arial" pitchFamily="34" charset="0"/>
              <a:buChar char="•"/>
            </a:pPr>
            <a:endParaRPr lang="pt-BR" sz="2400" b="1" dirty="0">
              <a:latin typeface="Arial" pitchFamily="34" charset="0"/>
              <a:cs typeface="Arial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pt-BR" sz="2400" b="1" dirty="0" smtClean="0">
                <a:latin typeface="Arial" pitchFamily="34" charset="0"/>
                <a:cs typeface="Arial" pitchFamily="34" charset="0"/>
              </a:rPr>
              <a:t> Drenagem linfática</a:t>
            </a:r>
            <a:endParaRPr lang="pt-BR" sz="24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" name="Picture 2" descr="F:\AULAS APARELHO LOCOMOTOR  MEDICINA 2018\VASOS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4608512" cy="3456384"/>
          </a:xfrm>
          <a:prstGeom prst="rect">
            <a:avLst/>
          </a:prstGeom>
          <a:noFill/>
          <a:ln>
            <a:solidFill>
              <a:schemeClr val="tx2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565420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196</TotalTime>
  <Words>330</Words>
  <Application>Microsoft Office PowerPoint</Application>
  <PresentationFormat>Apresentação na tela (4:3)</PresentationFormat>
  <Paragraphs>67</Paragraphs>
  <Slides>10</Slides>
  <Notes>0</Notes>
  <HiddenSlides>0</HiddenSlides>
  <MMClips>0</MMClips>
  <ScaleCrop>false</ScaleCrop>
  <HeadingPairs>
    <vt:vector size="6" baseType="variant">
      <vt:variant>
        <vt:lpstr>Tema</vt:lpstr>
      </vt:variant>
      <vt:variant>
        <vt:i4>1</vt:i4>
      </vt:variant>
      <vt:variant>
        <vt:lpstr>Servidores OLE incorporados</vt:lpstr>
      </vt:variant>
      <vt:variant>
        <vt:i4>1</vt:i4>
      </vt:variant>
      <vt:variant>
        <vt:lpstr>Títulos de slides</vt:lpstr>
      </vt:variant>
      <vt:variant>
        <vt:i4>10</vt:i4>
      </vt:variant>
    </vt:vector>
  </HeadingPairs>
  <TitlesOfParts>
    <vt:vector size="12" baseType="lpstr">
      <vt:lpstr>Tema do Office</vt:lpstr>
      <vt:lpstr>CorelPhotoPaint.Image.8</vt:lpstr>
      <vt:lpstr>Slide 1</vt:lpstr>
      <vt:lpstr>Vascularização do membro superior</vt:lpstr>
      <vt:lpstr>Slide 3</vt:lpstr>
      <vt:lpstr>Slide 4</vt:lpstr>
      <vt:lpstr>Slide 5</vt:lpstr>
      <vt:lpstr>Slide 6</vt:lpstr>
      <vt:lpstr>Slide 7</vt:lpstr>
      <vt:lpstr>Slide 8</vt:lpstr>
      <vt:lpstr>            RESUMO</vt:lpstr>
      <vt:lpstr>REFERÊNCIAS BIBLIOGRÁFICAS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tirapelli</dc:creator>
  <cp:lastModifiedBy>tirapelli</cp:lastModifiedBy>
  <cp:revision>3</cp:revision>
  <dcterms:created xsi:type="dcterms:W3CDTF">2018-04-20T02:39:27Z</dcterms:created>
  <dcterms:modified xsi:type="dcterms:W3CDTF">2020-03-15T13:30:10Z</dcterms:modified>
</cp:coreProperties>
</file>