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291" r:id="rId2"/>
    <p:sldId id="290" r:id="rId3"/>
    <p:sldId id="407" r:id="rId4"/>
    <p:sldId id="408" r:id="rId5"/>
    <p:sldId id="409" r:id="rId6"/>
    <p:sldId id="410" r:id="rId7"/>
    <p:sldId id="411" r:id="rId8"/>
    <p:sldId id="365" r:id="rId9"/>
    <p:sldId id="366" r:id="rId10"/>
    <p:sldId id="367" r:id="rId11"/>
    <p:sldId id="368" r:id="rId12"/>
    <p:sldId id="369" r:id="rId13"/>
    <p:sldId id="371" r:id="rId14"/>
    <p:sldId id="377" r:id="rId15"/>
    <p:sldId id="378" r:id="rId16"/>
    <p:sldId id="379" r:id="rId17"/>
    <p:sldId id="380" r:id="rId18"/>
    <p:sldId id="381" r:id="rId19"/>
    <p:sldId id="382" r:id="rId20"/>
    <p:sldId id="383" r:id="rId21"/>
    <p:sldId id="338" r:id="rId22"/>
    <p:sldId id="340" r:id="rId23"/>
    <p:sldId id="341" r:id="rId24"/>
    <p:sldId id="393" r:id="rId25"/>
    <p:sldId id="342" r:id="rId26"/>
    <p:sldId id="398" r:id="rId27"/>
    <p:sldId id="391" r:id="rId28"/>
    <p:sldId id="343" r:id="rId29"/>
    <p:sldId id="344" r:id="rId30"/>
    <p:sldId id="345" r:id="rId31"/>
    <p:sldId id="346" r:id="rId32"/>
    <p:sldId id="347" r:id="rId33"/>
    <p:sldId id="348" r:id="rId34"/>
    <p:sldId id="394" r:id="rId35"/>
    <p:sldId id="385" r:id="rId36"/>
    <p:sldId id="349" r:id="rId37"/>
    <p:sldId id="356" r:id="rId38"/>
    <p:sldId id="412" r:id="rId39"/>
    <p:sldId id="415" r:id="rId40"/>
    <p:sldId id="416" r:id="rId41"/>
    <p:sldId id="417" r:id="rId42"/>
    <p:sldId id="418" r:id="rId43"/>
    <p:sldId id="422" r:id="rId44"/>
    <p:sldId id="423" r:id="rId45"/>
    <p:sldId id="424" r:id="rId46"/>
    <p:sldId id="425" r:id="rId47"/>
    <p:sldId id="426" r:id="rId48"/>
    <p:sldId id="427" r:id="rId49"/>
    <p:sldId id="428" r:id="rId50"/>
    <p:sldId id="429" r:id="rId51"/>
    <p:sldId id="430" r:id="rId52"/>
    <p:sldId id="431" r:id="rId53"/>
    <p:sldId id="432" r:id="rId54"/>
    <p:sldId id="433" r:id="rId55"/>
    <p:sldId id="434" r:id="rId56"/>
    <p:sldId id="435" r:id="rId57"/>
    <p:sldId id="436" r:id="rId58"/>
    <p:sldId id="437" r:id="rId59"/>
    <p:sldId id="438" r:id="rId60"/>
    <p:sldId id="439" r:id="rId61"/>
    <p:sldId id="440" r:id="rId62"/>
    <p:sldId id="446" r:id="rId63"/>
    <p:sldId id="450" r:id="rId64"/>
    <p:sldId id="456" r:id="rId65"/>
    <p:sldId id="457" r:id="rId66"/>
    <p:sldId id="458" r:id="rId67"/>
    <p:sldId id="464" r:id="rId68"/>
    <p:sldId id="465" r:id="rId69"/>
    <p:sldId id="358" r:id="rId70"/>
    <p:sldId id="357" r:id="rId71"/>
    <p:sldId id="490" r:id="rId72"/>
    <p:sldId id="478" r:id="rId73"/>
    <p:sldId id="467" r:id="rId74"/>
    <p:sldId id="468" r:id="rId75"/>
    <p:sldId id="469" r:id="rId76"/>
    <p:sldId id="473" r:id="rId77"/>
    <p:sldId id="474" r:id="rId78"/>
    <p:sldId id="475" r:id="rId79"/>
    <p:sldId id="476" r:id="rId80"/>
    <p:sldId id="484" r:id="rId81"/>
    <p:sldId id="485" r:id="rId82"/>
    <p:sldId id="486" r:id="rId83"/>
    <p:sldId id="487" r:id="rId84"/>
    <p:sldId id="488" r:id="rId85"/>
    <p:sldId id="359" r:id="rId86"/>
    <p:sldId id="361" r:id="rId87"/>
    <p:sldId id="360" r:id="rId88"/>
    <p:sldId id="362" r:id="rId89"/>
    <p:sldId id="489" r:id="rId90"/>
    <p:sldId id="305" r:id="rId91"/>
    <p:sldId id="396" r:id="rId92"/>
    <p:sldId id="397" r:id="rId93"/>
    <p:sldId id="335" r:id="rId94"/>
    <p:sldId id="399" r:id="rId95"/>
  </p:sldIdLst>
  <p:sldSz cx="9144000" cy="6858000" type="screen4x3"/>
  <p:notesSz cx="6858000" cy="9555163"/>
  <p:defaultTextStyle>
    <a:defPPr>
      <a:defRPr lang="pt-BR"/>
    </a:defPPr>
    <a:lvl1pPr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16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390058"/>
    <a:srgbClr val="006600"/>
    <a:srgbClr val="0033CC"/>
    <a:srgbClr val="000066"/>
    <a:srgbClr val="B0A3FB"/>
    <a:srgbClr val="CCFF99"/>
    <a:srgbClr val="0033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843" autoAdjust="0"/>
    <p:restoredTop sz="94279" autoAdjust="0"/>
  </p:normalViewPr>
  <p:slideViewPr>
    <p:cSldViewPr>
      <p:cViewPr varScale="1">
        <p:scale>
          <a:sx n="68" d="100"/>
          <a:sy n="68" d="100"/>
        </p:scale>
        <p:origin x="1272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0773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686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27" tIns="45713" rIns="91427" bIns="45713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E800E45-3704-417D-A12F-0D21884015A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73526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246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039813" y="715963"/>
            <a:ext cx="4779962" cy="3584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538663"/>
            <a:ext cx="5029200" cy="430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noProof="0"/>
              <a:t>Clique para editar os estilos do texto mestre</a:t>
            </a:r>
          </a:p>
          <a:p>
            <a:pPr lvl="1"/>
            <a:r>
              <a:rPr lang="pt-BR" noProof="0"/>
              <a:t>Segundo nível</a:t>
            </a:r>
          </a:p>
          <a:p>
            <a:pPr lvl="2"/>
            <a:r>
              <a:rPr lang="pt-BR" noProof="0"/>
              <a:t>Terceiro nível</a:t>
            </a:r>
          </a:p>
          <a:p>
            <a:pPr lvl="3"/>
            <a:r>
              <a:rPr lang="pt-BR" noProof="0"/>
              <a:t>Quarto nível</a:t>
            </a:r>
          </a:p>
          <a:p>
            <a:pPr lvl="4"/>
            <a:r>
              <a:rPr lang="pt-BR" noProof="0"/>
              <a:t>Quinto nível</a:t>
            </a:r>
          </a:p>
        </p:txBody>
      </p:sp>
      <p:sp>
        <p:nvSpPr>
          <p:cNvPr id="4096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0773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096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B23C72B9-D9D6-4343-8256-329D5F8EB863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06947225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57541E7-9F10-47AC-A9D1-262248FA415C}" type="slidenum">
              <a:rPr lang="pt-BR" altLang="pt-BR" sz="1200" smtClean="0"/>
              <a:pPr/>
              <a:t>1</a:t>
            </a:fld>
            <a:endParaRPr lang="pt-BR" altLang="pt-BR" sz="1200"/>
          </a:p>
        </p:txBody>
      </p:sp>
      <p:sp>
        <p:nvSpPr>
          <p:cNvPr id="634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34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4FC020C-87CA-44A9-BFBE-3AEC8F646BF2}" type="slidenum">
              <a:rPr lang="pt-BR" altLang="pt-BR" sz="1200" smtClean="0"/>
              <a:pPr/>
              <a:t>2</a:t>
            </a:fld>
            <a:endParaRPr lang="pt-BR" altLang="pt-BR" sz="120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 txBox="1">
            <a:spLocks noGrp="1" noChangeArrowheads="1"/>
          </p:cNvSpPr>
          <p:nvPr/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E2C7D763-1A04-4E32-A89D-0EB2D3340008}" type="slidenum">
              <a:rPr lang="pt-BR" altLang="pt-BR" sz="1200"/>
              <a:pPr algn="r"/>
              <a:t>3</a:t>
            </a:fld>
            <a:endParaRPr lang="pt-BR" altLang="pt-BR" sz="120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 txBox="1">
            <a:spLocks noGrp="1" noChangeArrowheads="1"/>
          </p:cNvSpPr>
          <p:nvPr/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0F20F9C3-67B4-4A3B-854D-B82B428CC04D}" type="slidenum">
              <a:rPr lang="pt-BR" altLang="pt-BR" sz="1200"/>
              <a:pPr algn="r"/>
              <a:t>4</a:t>
            </a:fld>
            <a:endParaRPr lang="pt-BR" altLang="pt-BR" sz="1200"/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7"/>
          <p:cNvSpPr txBox="1">
            <a:spLocks noGrp="1" noChangeArrowheads="1"/>
          </p:cNvSpPr>
          <p:nvPr/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DB05E7B-0BAD-4034-A1AC-EE48D444450C}" type="slidenum">
              <a:rPr lang="pt-BR" altLang="pt-BR" sz="1200"/>
              <a:pPr algn="r"/>
              <a:t>5</a:t>
            </a:fld>
            <a:endParaRPr lang="pt-BR" altLang="pt-BR" sz="1200"/>
          </a:p>
        </p:txBody>
      </p:sp>
      <p:sp>
        <p:nvSpPr>
          <p:cNvPr id="972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72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 txBox="1">
            <a:spLocks noGrp="1" noChangeArrowheads="1"/>
          </p:cNvSpPr>
          <p:nvPr/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876E9A17-8B1C-471B-A1A5-46973D2D8B0F}" type="slidenum">
              <a:rPr lang="pt-BR" altLang="pt-BR" sz="1200"/>
              <a:pPr algn="r"/>
              <a:t>6</a:t>
            </a:fld>
            <a:endParaRPr lang="pt-BR" altLang="pt-BR" sz="1200"/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274" name="Rectangle 7"/>
          <p:cNvSpPr txBox="1">
            <a:spLocks noGrp="1" noChangeArrowheads="1"/>
          </p:cNvSpPr>
          <p:nvPr/>
        </p:nvSpPr>
        <p:spPr bwMode="auto">
          <a:xfrm>
            <a:off x="3886200" y="9077325"/>
            <a:ext cx="2971800" cy="47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54DE258-E20C-478D-9665-B1029EC282DE}" type="slidenum">
              <a:rPr lang="pt-BR" altLang="pt-BR" sz="1200"/>
              <a:pPr algn="r"/>
              <a:t>89</a:t>
            </a:fld>
            <a:endParaRPr lang="pt-BR" altLang="pt-BR" sz="1200"/>
          </a:p>
        </p:txBody>
      </p:sp>
      <p:sp>
        <p:nvSpPr>
          <p:cNvPr id="1822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" altLang="pt-B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t-BR"/>
              <a:t>Clique para editar o estilo do subtítulo mestre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3C5E11-DE10-4FE1-89AF-3AB342D432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86942514"/>
      </p:ext>
    </p:extLst>
  </p:cSld>
  <p:clrMapOvr>
    <a:masterClrMapping/>
  </p:clrMapOvr>
  <p:transition>
    <p:zoom dir="in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9AAAA3-84F6-49FB-AFF3-8123092F523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6749099"/>
      </p:ext>
    </p:extLst>
  </p:cSld>
  <p:clrMapOvr>
    <a:masterClrMapping/>
  </p:clrMapOvr>
  <p:transition>
    <p:zoom dir="in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5B1ADA-82E7-45D5-BCA7-BE411220B25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13884754"/>
      </p:ext>
    </p:extLst>
  </p:cSld>
  <p:clrMapOvr>
    <a:masterClrMapping/>
  </p:clrMapOvr>
  <p:transition>
    <p:zoom dir="in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onteúdo 1"/>
          <p:cNvSpPr>
            <a:spLocks noGrp="1"/>
          </p:cNvSpPr>
          <p:nvPr>
            <p:ph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E4C0F8-E948-40C1-9A68-F8FAAC0E0FB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90734861"/>
      </p:ext>
    </p:extLst>
  </p:cSld>
  <p:clrMapOvr>
    <a:masterClrMapping/>
  </p:clrMapOvr>
  <p:transition>
    <p:zoom dir="in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ítulo, conteúdo e 2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E9259-BCC6-480C-9B65-811674F7B21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58707149"/>
      </p:ext>
    </p:extLst>
  </p:cSld>
  <p:clrMapOvr>
    <a:masterClrMapping/>
  </p:clrMapOvr>
  <p:transition>
    <p:zoom dir="in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ítulo e 4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Conteúdo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3616AD-F0A1-47FE-AFF0-AF350357864B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40865790"/>
      </p:ext>
    </p:extLst>
  </p:cSld>
  <p:clrMapOvr>
    <a:masterClrMapping/>
  </p:clrMapOvr>
  <p:transition>
    <p:zoom dir="in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38DF0D-96AA-4CAE-AFEF-D2C825B5B12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54164585"/>
      </p:ext>
    </p:extLst>
  </p:cSld>
  <p:clrMapOvr>
    <a:masterClrMapping/>
  </p:clrMapOvr>
  <p:transition>
    <p:zoom dir="in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BD90B4-4DE2-4210-B116-E92EAC57CD4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203304998"/>
      </p:ext>
    </p:extLst>
  </p:cSld>
  <p:clrMapOvr>
    <a:masterClrMapping/>
  </p:clrMapOvr>
  <p:transition>
    <p:zoom dir="in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7BCE39D-F7A6-49F8-805A-865550B215C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7232907"/>
      </p:ext>
    </p:extLst>
  </p:cSld>
  <p:clrMapOvr>
    <a:masterClrMapping/>
  </p:clrMapOvr>
  <p:transition>
    <p:zoom dir="in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D11B53-B307-4F3F-AA44-164C412BC3F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27851826"/>
      </p:ext>
    </p:extLst>
  </p:cSld>
  <p:clrMapOvr>
    <a:masterClrMapping/>
  </p:clrMapOvr>
  <p:transition>
    <p:zoom dir="in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27EC94-1CED-40B6-98F9-63CA9A29AA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52379238"/>
      </p:ext>
    </p:extLst>
  </p:cSld>
  <p:clrMapOvr>
    <a:masterClrMapping/>
  </p:clrMapOvr>
  <p:transition>
    <p:zoom dir="in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A2F439-DE80-4289-A623-CBF40F86451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14263642"/>
      </p:ext>
    </p:extLst>
  </p:cSld>
  <p:clrMapOvr>
    <a:masterClrMapping/>
  </p:clrMapOvr>
  <p:transition>
    <p:zoom dir="in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FACCDB-DD41-424F-99A6-D7BE60AC79D1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28570582"/>
      </p:ext>
    </p:extLst>
  </p:cSld>
  <p:clrMapOvr>
    <a:masterClrMapping/>
  </p:clrMapOvr>
  <p:transition>
    <p:zoom dir="in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/>
              <a:t>Clique para editar o estilo do título mestre</a:t>
            </a:r>
            <a:endParaRPr lang="en-US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69695D-A7E8-4496-8835-C1B49B24FC1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08118683"/>
      </p:ext>
    </p:extLst>
  </p:cSld>
  <p:clrMapOvr>
    <a:masterClrMapping/>
  </p:clrMapOvr>
  <p:transition>
    <p:zoom dir="in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094E28EB-A032-4A22-A833-D2B18BF7C43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ransition>
    <p:zoom dir="in"/>
  </p:transition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http://www.pclq.usp.br/logo%20esalq.jpg" TargetMode="External"/><Relationship Id="rId3" Type="http://schemas.openxmlformats.org/officeDocument/2006/relationships/image" Target="../media/image1.wmf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wmf"/><Relationship Id="rId4" Type="http://schemas.openxmlformats.org/officeDocument/2006/relationships/image" Target="../media/image2.w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2.xml"/><Relationship Id="rId6" Type="http://schemas.openxmlformats.org/officeDocument/2006/relationships/image" Target="http://www.pclq.usp.br/logo%20esalq.jpg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pclq.usp.br/logo%20esalq.jpg" TargetMode="Externa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../../Antonio/ESALQ/Ara&#231;atuba/Aula%2023-07-2011%20-%20Qualidade%20da%20MP/Aula%2023-07-2011%20-%20Qualidade%20da%20mat&#233;ria-prima%20(Ara&#231;atuba)/Indice%20de%20matura&#231;&#227;o.ppt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Efeito%20do%20teor%20de%20fibra%20sobre%20a%20extra&#231;&#227;o%20da%20sacarose1.pptx" TargetMode="External"/><Relationship Id="rId1" Type="http://schemas.openxmlformats.org/officeDocument/2006/relationships/slideLayout" Target="../slideLayouts/slideLayout4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pclq.usp.br/logo%20esalq.jpg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3.xml"/><Relationship Id="rId6" Type="http://schemas.openxmlformats.org/officeDocument/2006/relationships/image" Target="http://www.pclq.usp.br/logo%20esalq.jpg" TargetMode="External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clq.usp.br/logo%20esalq.jpg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clq.usp.br/logo%20esalq.jpg" TargetMode="Externa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clq.usp.br/logo%20esalq.jpg" TargetMode="Externa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clq.usp.br/logo%20esalq.jpg" TargetMode="Externa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image" Target="../media/image38.wmf"/><Relationship Id="rId7" Type="http://schemas.openxmlformats.org/officeDocument/2006/relationships/image" Target="../media/image4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4.xml"/><Relationship Id="rId6" Type="http://schemas.openxmlformats.org/officeDocument/2006/relationships/hyperlink" Target="Efeito%20do%20amido%20no%20decantador.pptx" TargetMode="External"/><Relationship Id="rId5" Type="http://schemas.openxmlformats.org/officeDocument/2006/relationships/image" Target="../media/image39.wmf"/><Relationship Id="rId4" Type="http://schemas.openxmlformats.org/officeDocument/2006/relationships/hyperlink" Target="precipita&#231;&#227;o%20vs%20polimeros1.ppt" TargetMode="External"/><Relationship Id="rId9" Type="http://schemas.openxmlformats.org/officeDocument/2006/relationships/image" Target="http://www.pclq.usp.br/logo%20esalq.jpg" TargetMode="Externa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http://www.pclq.usp.br/logo%20esalq.jpg" TargetMode="Externa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wmf"/><Relationship Id="rId1" Type="http://schemas.openxmlformats.org/officeDocument/2006/relationships/slideLayout" Target="../slideLayouts/slideLayout2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3.wmf"/><Relationship Id="rId1" Type="http://schemas.openxmlformats.org/officeDocument/2006/relationships/slideLayout" Target="../slideLayouts/slideLayout4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hyperlink" Target="Deteriora&#231;&#227;o%20microbiana.pptx" TargetMode="External"/><Relationship Id="rId7" Type="http://schemas.openxmlformats.org/officeDocument/2006/relationships/image" Target="http://www.pclq.usp.br/logo%20esalq.jpg" TargetMode="External"/><Relationship Id="rId2" Type="http://schemas.openxmlformats.org/officeDocument/2006/relationships/image" Target="../media/image54.wm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55.w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Relationship Id="rId4" Type="http://schemas.openxmlformats.org/officeDocument/2006/relationships/image" Target="http://www.pclq.usp.br/logo%20esalq.jpg" TargetMode="Externa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http://www.pclq.usp.br/logo%20esalq.jpg" TargetMode="Externa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pclq.usp.br/logo%20esalq.jpg" TargetMode="Externa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pclq.usp.br/logo%20esalq.jpg" TargetMode="Externa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4" Type="http://schemas.openxmlformats.org/officeDocument/2006/relationships/image" Target="http://www.pclq.usp.br/logo%20esalq.jpg" TargetMode="Externa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http://www.apta.sp.gov.br/cana/workshops.php.%20Acesso%20em%2002/03/2010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hyperlink" Target="mailto:asbaptis@usp.br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http://www.pclq.usp.br/logo%20esalq.jpg" TargetMode="External"/><Relationship Id="rId4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4AF5BFD-F66B-4F60-A040-6B6FF79D1FC9}" type="slidenum">
              <a:rPr lang="pt-BR" altLang="pt-BR" sz="1400" smtClean="0"/>
              <a:pPr/>
              <a:t>1</a:t>
            </a:fld>
            <a:endParaRPr lang="pt-BR" altLang="pt-BR" sz="1400"/>
          </a:p>
        </p:txBody>
      </p:sp>
      <p:pic>
        <p:nvPicPr>
          <p:cNvPr id="5124" name="Picture 2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3573463"/>
            <a:ext cx="1835150" cy="240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5" name="Rectangle 22"/>
          <p:cNvSpPr>
            <a:spLocks noGrp="1" noChangeArrowheads="1"/>
          </p:cNvSpPr>
          <p:nvPr>
            <p:ph type="subTitle" idx="1"/>
          </p:nvPr>
        </p:nvSpPr>
        <p:spPr>
          <a:xfrm>
            <a:off x="1042988" y="2133600"/>
            <a:ext cx="7345362" cy="1439863"/>
          </a:xfrm>
          <a:noFill/>
        </p:spPr>
        <p:txBody>
          <a:bodyPr/>
          <a:lstStyle/>
          <a:p>
            <a:pPr>
              <a:spcBef>
                <a:spcPct val="0"/>
              </a:spcBef>
            </a:pPr>
            <a:r>
              <a:rPr lang="pt-BR" altLang="pt-BR" sz="2600" b="1" dirty="0">
                <a:solidFill>
                  <a:srgbClr val="006600"/>
                </a:solidFill>
              </a:rPr>
              <a:t>QUALIDADE DA CANA-DE-AÇÚCAR COMO MATÉRIA-PRIMA PARA A INDÚSTRIA SUCROENERGÉTICA</a:t>
            </a:r>
          </a:p>
        </p:txBody>
      </p:sp>
      <p:pic>
        <p:nvPicPr>
          <p:cNvPr id="5126" name="Picture 2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276600" y="4419600"/>
            <a:ext cx="183515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7" name="Picture 2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129463" y="4005263"/>
            <a:ext cx="1835150" cy="233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77" name="Rectangle 25"/>
          <p:cNvSpPr>
            <a:spLocks noChangeArrowheads="1"/>
          </p:cNvSpPr>
          <p:nvPr/>
        </p:nvSpPr>
        <p:spPr bwMode="auto">
          <a:xfrm>
            <a:off x="2052638" y="5661025"/>
            <a:ext cx="5040312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>
              <a:defRPr/>
            </a:pPr>
            <a:r>
              <a:rPr lang="pt-BR" sz="2600" dirty="0">
                <a:solidFill>
                  <a:schemeClr val="accent6">
                    <a:lumMod val="75000"/>
                  </a:schemeClr>
                </a:solidFill>
                <a:latin typeface="Comic Sans MS" pitchFamily="66" charset="0"/>
              </a:rPr>
              <a:t>Prof. Antonio Sampaio Baptista</a:t>
            </a:r>
          </a:p>
          <a:p>
            <a:pPr algn="r">
              <a:defRPr/>
            </a:pPr>
            <a:r>
              <a:rPr lang="pt-BR" sz="2200" b="1" dirty="0">
                <a:latin typeface="Comic Sans MS" pitchFamily="66" charset="0"/>
              </a:rPr>
              <a:t>LAN/ESALQ/USP</a:t>
            </a:r>
            <a:r>
              <a:rPr lang="es-ES" sz="2200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br>
              <a:rPr lang="pt-PT" sz="2200" b="1" dirty="0">
                <a:solidFill>
                  <a:srgbClr val="008000"/>
                </a:solidFill>
                <a:latin typeface="Comic Sans MS" pitchFamily="66" charset="0"/>
                <a:cs typeface="Times New Roman" pitchFamily="18" charset="0"/>
              </a:rPr>
            </a:br>
            <a:endParaRPr lang="pt-BR" sz="2200" b="1" dirty="0">
              <a:solidFill>
                <a:srgbClr val="008000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5132" name="Rectangle 12"/>
          <p:cNvSpPr>
            <a:spLocks noChangeArrowheads="1"/>
          </p:cNvSpPr>
          <p:nvPr/>
        </p:nvSpPr>
        <p:spPr bwMode="auto">
          <a:xfrm>
            <a:off x="179388" y="620713"/>
            <a:ext cx="8785225" cy="1296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algn="ctr">
              <a:defRPr sz="4400">
                <a:solidFill>
                  <a:schemeClr val="tx1"/>
                </a:solidFill>
                <a:latin typeface="Times New Roman" pitchFamily="18" charset="0"/>
              </a:defRPr>
            </a:lvl1pPr>
            <a:lvl2pPr algn="ctr">
              <a:defRPr sz="4400">
                <a:solidFill>
                  <a:schemeClr val="tx1"/>
                </a:solidFill>
                <a:latin typeface="Times New Roman" pitchFamily="18" charset="0"/>
              </a:defRPr>
            </a:lvl2pPr>
            <a:lvl3pPr algn="ctr">
              <a:defRPr sz="4400">
                <a:solidFill>
                  <a:schemeClr val="tx1"/>
                </a:solidFill>
                <a:latin typeface="Times New Roman" pitchFamily="18" charset="0"/>
              </a:defRPr>
            </a:lvl3pPr>
            <a:lvl4pPr algn="ctr">
              <a:defRPr sz="4400">
                <a:solidFill>
                  <a:schemeClr val="tx1"/>
                </a:solidFill>
                <a:latin typeface="Times New Roman" pitchFamily="18" charset="0"/>
              </a:defRPr>
            </a:lvl4pPr>
            <a:lvl5pPr algn="ctr">
              <a:defRPr sz="4400">
                <a:solidFill>
                  <a:schemeClr val="tx1"/>
                </a:solidFill>
                <a:latin typeface="Times New Roman" pitchFamily="18" charset="0"/>
              </a:defRPr>
            </a:lvl5pPr>
            <a:lvl6pPr marL="4572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6pPr>
            <a:lvl7pPr marL="9144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7pPr>
            <a:lvl8pPr marL="13716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8pPr>
            <a:lvl9pPr marL="1828800" algn="ctr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80000"/>
              </a:lnSpc>
            </a:pPr>
            <a:r>
              <a:rPr lang="pt-PT" altLang="pt-BR" sz="2600" b="1">
                <a:cs typeface="Times New Roman" pitchFamily="18" charset="0"/>
              </a:rPr>
              <a:t>Universidade de São Paulo – USP</a:t>
            </a:r>
            <a:br>
              <a:rPr lang="pt-PT" altLang="pt-BR" sz="2600" b="1">
                <a:cs typeface="Times New Roman" pitchFamily="18" charset="0"/>
              </a:rPr>
            </a:br>
            <a:br>
              <a:rPr lang="pt-PT" altLang="pt-BR" sz="1200" b="1">
                <a:cs typeface="Times New Roman" pitchFamily="18" charset="0"/>
              </a:rPr>
            </a:br>
            <a:r>
              <a:rPr lang="pt-PT" altLang="pt-BR" sz="2600">
                <a:cs typeface="Times New Roman" pitchFamily="18" charset="0"/>
              </a:rPr>
              <a:t>Escola Superior de Agricultura “Luiz de Queiroz” – Esalq</a:t>
            </a:r>
            <a:br>
              <a:rPr lang="pt-PT" altLang="pt-BR" sz="2600">
                <a:cs typeface="Times New Roman" pitchFamily="18" charset="0"/>
              </a:rPr>
            </a:br>
            <a:r>
              <a:rPr lang="pt-PT" altLang="pt-BR" sz="2200">
                <a:cs typeface="Times New Roman" pitchFamily="18" charset="0"/>
              </a:rPr>
              <a:t>Departamento de Agroindústria, Alimentos e Nutrição - LAN</a:t>
            </a:r>
            <a:endParaRPr lang="pt-BR" altLang="pt-BR" sz="2200"/>
          </a:p>
        </p:txBody>
      </p:sp>
      <p:pic>
        <p:nvPicPr>
          <p:cNvPr id="5133" name="Picture 13" descr="logo1_usp_on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44450"/>
            <a:ext cx="1260475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http://www.pclq.usp.br/logo%20esalq.jpg"/>
          <p:cNvPicPr>
            <a:picLocks noChangeAspect="1" noChangeArrowheads="1"/>
          </p:cNvPicPr>
          <p:nvPr/>
        </p:nvPicPr>
        <p:blipFill>
          <a:blip r:embed="rId7" r:link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4675" y="44450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5" name="Line 15"/>
          <p:cNvSpPr>
            <a:spLocks noChangeShapeType="1"/>
          </p:cNvSpPr>
          <p:nvPr/>
        </p:nvSpPr>
        <p:spPr bwMode="auto">
          <a:xfrm>
            <a:off x="0" y="1125538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ítulo 1"/>
          <p:cNvSpPr>
            <a:spLocks noGrp="1"/>
          </p:cNvSpPr>
          <p:nvPr>
            <p:ph type="title"/>
          </p:nvPr>
        </p:nvSpPr>
        <p:spPr>
          <a:xfrm>
            <a:off x="685800" y="1484313"/>
            <a:ext cx="5470525" cy="496887"/>
          </a:xfrm>
        </p:spPr>
        <p:txBody>
          <a:bodyPr/>
          <a:lstStyle/>
          <a:p>
            <a:pPr algn="l"/>
            <a:r>
              <a:rPr lang="pt-BR" altLang="pt-BR" sz="2600">
                <a:latin typeface="Comic Sans MS" pitchFamily="66" charset="0"/>
              </a:rPr>
              <a:t>1 – Introdução</a:t>
            </a:r>
            <a:endParaRPr lang="en-US" altLang="pt-BR" sz="2600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760413" y="1254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/>
              <a:t>Qualidade da matéria-prima para a indústria sucroenergética</a:t>
            </a:r>
            <a:endParaRPr lang="en-US" sz="26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9220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0" name="Título 1"/>
          <p:cNvSpPr txBox="1">
            <a:spLocks/>
          </p:cNvSpPr>
          <p:nvPr/>
        </p:nvSpPr>
        <p:spPr bwMode="auto">
          <a:xfrm>
            <a:off x="179388" y="52292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b="1" dirty="0"/>
              <a:t> </a:t>
            </a:r>
            <a:r>
              <a:rPr lang="pt-BR" sz="2200" b="1" dirty="0">
                <a:latin typeface="Comic Sans MS" pitchFamily="66" charset="0"/>
              </a:rPr>
              <a:t>Em uma análise simplista, o que é importante ter na cana para produzir açúcar?</a:t>
            </a:r>
            <a:endParaRPr lang="en-US" sz="2200" kern="0" dirty="0">
              <a:latin typeface="Comic Sans MS" pitchFamily="66" charset="0"/>
              <a:ea typeface="+mj-ea"/>
              <a:cs typeface="+mj-cs"/>
            </a:endParaRPr>
          </a:p>
        </p:txBody>
      </p:sp>
      <p:grpSp>
        <p:nvGrpSpPr>
          <p:cNvPr id="9223" name="Grupo 23"/>
          <p:cNvGrpSpPr>
            <a:grpSpLocks/>
          </p:cNvGrpSpPr>
          <p:nvPr/>
        </p:nvGrpSpPr>
        <p:grpSpPr bwMode="auto">
          <a:xfrm>
            <a:off x="71438" y="2205038"/>
            <a:ext cx="8964612" cy="3167062"/>
            <a:chOff x="723" y="2204864"/>
            <a:chExt cx="8963491" cy="3167191"/>
          </a:xfrm>
        </p:grpSpPr>
        <p:sp>
          <p:nvSpPr>
            <p:cNvPr id="9224" name="Text Box 14"/>
            <p:cNvSpPr txBox="1">
              <a:spLocks noChangeArrowheads="1"/>
            </p:cNvSpPr>
            <p:nvPr/>
          </p:nvSpPr>
          <p:spPr bwMode="ltGray">
            <a:xfrm>
              <a:off x="723" y="2204864"/>
              <a:ext cx="8963491" cy="250848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2 Como é obtido o açúcar?</a:t>
              </a:r>
            </a:p>
            <a:p>
              <a:pPr>
                <a:spcBef>
                  <a:spcPct val="50000"/>
                </a:spcBef>
              </a:pPr>
              <a:endParaRPr lang="pt-BR" altLang="pt-BR" sz="2200" dirty="0">
                <a:solidFill>
                  <a:srgbClr val="002060"/>
                </a:solidFill>
                <a:latin typeface="Comic Sans MS" pitchFamily="66" charset="0"/>
              </a:endParaRPr>
            </a:p>
            <a:p>
              <a:pPr>
                <a:spcBef>
                  <a:spcPct val="50000"/>
                </a:spcBef>
              </a:pPr>
              <a:endParaRPr lang="pt-BR" altLang="pt-BR" sz="1200" dirty="0">
                <a:solidFill>
                  <a:srgbClr val="002060"/>
                </a:solidFill>
                <a:latin typeface="Comic Sans MS" pitchFamily="66" charset="0"/>
              </a:endParaRPr>
            </a:p>
            <a:p>
              <a:pPr>
                <a:spcBef>
                  <a:spcPct val="50000"/>
                </a:spcBef>
              </a:pPr>
              <a:endParaRPr lang="pt-BR" altLang="pt-BR" sz="1200" dirty="0">
                <a:solidFill>
                  <a:srgbClr val="002060"/>
                </a:solidFill>
                <a:latin typeface="Comic Sans MS" pitchFamily="66" charset="0"/>
              </a:endParaRPr>
            </a:p>
            <a:p>
              <a:pPr>
                <a:spcBef>
                  <a:spcPct val="50000"/>
                </a:spcBef>
                <a:buFont typeface="Arial" charset="0"/>
                <a:buChar char="•"/>
              </a:pP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C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22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0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11</a:t>
              </a:r>
              <a:r>
                <a:rPr lang="pt-BR" altLang="pt-BR" sz="2200" baseline="30000" dirty="0">
                  <a:solidFill>
                    <a:srgbClr val="002060"/>
                  </a:solidFill>
                  <a:latin typeface="Comic Sans MS" pitchFamily="66" charset="0"/>
                </a:rPr>
                <a:t> +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 C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6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O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6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 + C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6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O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6 +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 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O         C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22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0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11 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+ H</a:t>
              </a:r>
              <a:r>
                <a:rPr lang="pt-BR" altLang="pt-BR" sz="2200" baseline="-25000" dirty="0">
                  <a:solidFill>
                    <a:srgbClr val="002060"/>
                  </a:solidFill>
                  <a:latin typeface="Comic Sans MS" pitchFamily="66" charset="0"/>
                </a:rPr>
                <a:t>2</a:t>
              </a: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O + AR +</a:t>
              </a:r>
              <a:r>
                <a:rPr lang="pt-BR" altLang="pt-BR" sz="2200" dirty="0" err="1">
                  <a:solidFill>
                    <a:srgbClr val="002060"/>
                  </a:solidFill>
                  <a:latin typeface="Comic Sans MS" pitchFamily="66" charset="0"/>
                </a:rPr>
                <a:t>Sac</a:t>
              </a:r>
              <a:endParaRPr lang="pt-BR" altLang="pt-BR" sz="2200" dirty="0">
                <a:solidFill>
                  <a:srgbClr val="002060"/>
                </a:solidFill>
                <a:latin typeface="Comic Sans MS" pitchFamily="66" charset="0"/>
              </a:endParaRPr>
            </a:p>
            <a:p>
              <a:pPr>
                <a:spcBef>
                  <a:spcPct val="50000"/>
                </a:spcBef>
              </a:pPr>
              <a:r>
                <a:rPr lang="pt-BR" altLang="pt-BR" sz="2200" dirty="0">
                  <a:solidFill>
                    <a:srgbClr val="002060"/>
                  </a:solidFill>
                  <a:latin typeface="Comic Sans MS" pitchFamily="66" charset="0"/>
                </a:rPr>
                <a:t> Sacarose + glicose + frutose + água	</a:t>
              </a:r>
            </a:p>
          </p:txBody>
        </p:sp>
        <p:cxnSp>
          <p:nvCxnSpPr>
            <p:cNvPr id="9225" name="Conector de seta reta 10"/>
            <p:cNvCxnSpPr>
              <a:cxnSpLocks noChangeShapeType="1"/>
            </p:cNvCxnSpPr>
            <p:nvPr/>
          </p:nvCxnSpPr>
          <p:spPr bwMode="auto">
            <a:xfrm>
              <a:off x="4788718" y="4005064"/>
              <a:ext cx="647991" cy="0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Arco 12"/>
            <p:cNvSpPr/>
            <p:nvPr/>
          </p:nvSpPr>
          <p:spPr bwMode="auto">
            <a:xfrm rot="10800000">
              <a:off x="4932717" y="3357436"/>
              <a:ext cx="503175" cy="647726"/>
            </a:xfrm>
            <a:prstGeom prst="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227" name="CaixaDeTexto 14"/>
            <p:cNvSpPr txBox="1">
              <a:spLocks noChangeArrowheads="1"/>
            </p:cNvSpPr>
            <p:nvPr/>
          </p:nvSpPr>
          <p:spPr bwMode="auto">
            <a:xfrm>
              <a:off x="4356215" y="3284984"/>
              <a:ext cx="1394934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pt-BR" altLang="pt-BR" sz="2000"/>
                <a:t>Evaporação</a:t>
              </a:r>
              <a:endParaRPr lang="en-US" altLang="pt-BR" sz="2000"/>
            </a:p>
          </p:txBody>
        </p:sp>
        <p:sp>
          <p:nvSpPr>
            <p:cNvPr id="9228" name="Chave direita 16"/>
            <p:cNvSpPr>
              <a:spLocks/>
            </p:cNvSpPr>
            <p:nvPr/>
          </p:nvSpPr>
          <p:spPr bwMode="auto">
            <a:xfrm rot="5400000">
              <a:off x="7596275" y="3500945"/>
              <a:ext cx="216111" cy="1800233"/>
            </a:xfrm>
            <a:prstGeom prst="rightBrace">
              <a:avLst>
                <a:gd name="adj1" fmla="val 8330"/>
                <a:gd name="adj2" fmla="val 50000"/>
              </a:avLst>
            </a:prstGeom>
            <a:solidFill>
              <a:schemeClr val="bg1">
                <a:alpha val="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9229" name="CaixaDeTexto 18"/>
            <p:cNvSpPr txBox="1">
              <a:spLocks noChangeArrowheads="1"/>
            </p:cNvSpPr>
            <p:nvPr/>
          </p:nvSpPr>
          <p:spPr bwMode="auto">
            <a:xfrm>
              <a:off x="4644214" y="4149080"/>
              <a:ext cx="2304256" cy="7694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200">
                  <a:latin typeface="Comic Sans MS" pitchFamily="66" charset="0"/>
                </a:rPr>
                <a:t> Cristais de sacarose</a:t>
              </a:r>
              <a:endParaRPr lang="en-US" altLang="pt-BR" sz="2200"/>
            </a:p>
          </p:txBody>
        </p:sp>
        <p:sp>
          <p:nvSpPr>
            <p:cNvPr id="9230" name="CaixaDeTexto 20"/>
            <p:cNvSpPr txBox="1">
              <a:spLocks noChangeArrowheads="1"/>
            </p:cNvSpPr>
            <p:nvPr/>
          </p:nvSpPr>
          <p:spPr bwMode="auto">
            <a:xfrm>
              <a:off x="7236296" y="4510281"/>
              <a:ext cx="151216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200">
                  <a:latin typeface="Comic Sans MS" pitchFamily="66" charset="0"/>
                </a:rPr>
                <a:t> Melaço</a:t>
              </a:r>
              <a:endParaRPr lang="en-US" altLang="pt-BR" sz="2200"/>
            </a:p>
          </p:txBody>
        </p:sp>
        <p:sp>
          <p:nvSpPr>
            <p:cNvPr id="9231" name="Chave direita 21"/>
            <p:cNvSpPr>
              <a:spLocks/>
            </p:cNvSpPr>
            <p:nvPr/>
          </p:nvSpPr>
          <p:spPr bwMode="auto">
            <a:xfrm rot="5400000">
              <a:off x="2807803" y="4185085"/>
              <a:ext cx="360041" cy="1296144"/>
            </a:xfrm>
            <a:prstGeom prst="rightBrace">
              <a:avLst>
                <a:gd name="adj1" fmla="val 8333"/>
                <a:gd name="adj2" fmla="val 50000"/>
              </a:avLst>
            </a:prstGeom>
            <a:solidFill>
              <a:schemeClr val="bg1">
                <a:alpha val="0"/>
              </a:schemeClr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9232" name="CaixaDeTexto 22"/>
            <p:cNvSpPr txBox="1">
              <a:spLocks noChangeArrowheads="1"/>
            </p:cNvSpPr>
            <p:nvPr/>
          </p:nvSpPr>
          <p:spPr bwMode="auto">
            <a:xfrm>
              <a:off x="2267744" y="4941168"/>
              <a:ext cx="1512168" cy="4308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200">
                  <a:latin typeface="Comic Sans MS" pitchFamily="66" charset="0"/>
                </a:rPr>
                <a:t>AR</a:t>
              </a:r>
              <a:endParaRPr lang="en-US" altLang="pt-BR" sz="2200"/>
            </a:p>
          </p:txBody>
        </p:sp>
      </p:grpSp>
      <p:pic>
        <p:nvPicPr>
          <p:cNvPr id="9235" name="Picture 1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ítulo 1"/>
          <p:cNvSpPr>
            <a:spLocks noGrp="1"/>
          </p:cNvSpPr>
          <p:nvPr>
            <p:ph type="title"/>
          </p:nvPr>
        </p:nvSpPr>
        <p:spPr>
          <a:xfrm>
            <a:off x="611188" y="1557338"/>
            <a:ext cx="5470525" cy="496887"/>
          </a:xfrm>
        </p:spPr>
        <p:txBody>
          <a:bodyPr/>
          <a:lstStyle/>
          <a:p>
            <a:pPr algn="l"/>
            <a:r>
              <a:rPr lang="pt-BR" altLang="pt-BR" sz="2600">
                <a:latin typeface="Comic Sans MS" pitchFamily="66" charset="0"/>
              </a:rPr>
              <a:t>1 – Introdução</a:t>
            </a:r>
            <a:endParaRPr lang="en-US" altLang="pt-BR" sz="2600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687388" y="1254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2060"/>
                </a:solidFill>
              </a:rPr>
              <a:t>Qualidade da matéria-prima para a indústria sucroenergética</a:t>
            </a:r>
            <a:endParaRPr lang="en-US" sz="2600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0244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0" name="Título 1"/>
          <p:cNvSpPr txBox="1">
            <a:spLocks/>
          </p:cNvSpPr>
          <p:nvPr/>
        </p:nvSpPr>
        <p:spPr bwMode="auto">
          <a:xfrm>
            <a:off x="611188" y="4797425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b="1" dirty="0">
                <a:solidFill>
                  <a:srgbClr val="006600"/>
                </a:solidFill>
              </a:rPr>
              <a:t> </a:t>
            </a:r>
            <a:r>
              <a:rPr lang="pt-BR" sz="2200" b="1" dirty="0">
                <a:solidFill>
                  <a:srgbClr val="006600"/>
                </a:solidFill>
                <a:latin typeface="Comic Sans MS" pitchFamily="66" charset="0"/>
              </a:rPr>
              <a:t>Em uma análise bem simples, o que é importante ter na cana para produzir eletricidade?</a:t>
            </a:r>
            <a:endParaRPr lang="en-US" sz="2200" kern="0" dirty="0">
              <a:solidFill>
                <a:srgbClr val="0066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0248" name="Text Box 14"/>
          <p:cNvSpPr txBox="1">
            <a:spLocks noChangeArrowheads="1"/>
          </p:cNvSpPr>
          <p:nvPr/>
        </p:nvSpPr>
        <p:spPr bwMode="ltGray">
          <a:xfrm>
            <a:off x="179388" y="2309813"/>
            <a:ext cx="8497887" cy="1982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3 Como é obtida a bioeletricidade?</a:t>
            </a:r>
          </a:p>
          <a:p>
            <a:pPr>
              <a:spcBef>
                <a:spcPct val="50000"/>
              </a:spcBef>
            </a:pPr>
            <a:endParaRPr lang="pt-BR" altLang="pt-BR" sz="120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pt-BR" altLang="pt-BR" sz="1200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Biomassa (fibra)</a:t>
            </a:r>
          </a:p>
          <a:p>
            <a:pPr>
              <a:spcBef>
                <a:spcPct val="50000"/>
              </a:spcBef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 </a:t>
            </a:r>
          </a:p>
        </p:txBody>
      </p:sp>
      <p:grpSp>
        <p:nvGrpSpPr>
          <p:cNvPr id="10264" name="Group 24"/>
          <p:cNvGrpSpPr>
            <a:grpSpLocks/>
          </p:cNvGrpSpPr>
          <p:nvPr/>
        </p:nvGrpSpPr>
        <p:grpSpPr bwMode="auto">
          <a:xfrm>
            <a:off x="2482850" y="2916238"/>
            <a:ext cx="5976938" cy="1733550"/>
            <a:chOff x="1564" y="1837"/>
            <a:chExt cx="3765" cy="1092"/>
          </a:xfrm>
        </p:grpSpPr>
        <p:cxnSp>
          <p:nvCxnSpPr>
            <p:cNvPr id="10249" name="Conector de seta reta 10"/>
            <p:cNvCxnSpPr>
              <a:cxnSpLocks noChangeShapeType="1"/>
            </p:cNvCxnSpPr>
            <p:nvPr/>
          </p:nvCxnSpPr>
          <p:spPr bwMode="auto">
            <a:xfrm>
              <a:off x="1700" y="2250"/>
              <a:ext cx="590" cy="1"/>
            </a:xfrm>
            <a:prstGeom prst="straightConnector1">
              <a:avLst/>
            </a:prstGeom>
            <a:noFill/>
            <a:ln w="9525" algn="ctr">
              <a:solidFill>
                <a:schemeClr val="tx1"/>
              </a:solidFill>
              <a:round/>
              <a:headEnd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sp>
          <p:nvSpPr>
            <p:cNvPr id="13" name="Arco 12"/>
            <p:cNvSpPr/>
            <p:nvPr/>
          </p:nvSpPr>
          <p:spPr bwMode="auto">
            <a:xfrm rot="10800000">
              <a:off x="1927" y="1843"/>
              <a:ext cx="317" cy="408"/>
            </a:xfrm>
            <a:prstGeom prst="arc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1" name="CaixaDeTexto 14"/>
            <p:cNvSpPr txBox="1">
              <a:spLocks noChangeArrowheads="1"/>
            </p:cNvSpPr>
            <p:nvPr/>
          </p:nvSpPr>
          <p:spPr bwMode="auto">
            <a:xfrm>
              <a:off x="1564" y="1837"/>
              <a:ext cx="844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pt-BR" altLang="pt-BR" sz="2000"/>
                <a:t>Combustão</a:t>
              </a:r>
              <a:endParaRPr lang="en-US" altLang="pt-BR" sz="2000"/>
            </a:p>
          </p:txBody>
        </p:sp>
        <p:sp>
          <p:nvSpPr>
            <p:cNvPr id="10252" name="CaixaDeTexto 18"/>
            <p:cNvSpPr txBox="1">
              <a:spLocks noChangeArrowheads="1"/>
            </p:cNvSpPr>
            <p:nvPr/>
          </p:nvSpPr>
          <p:spPr bwMode="auto">
            <a:xfrm>
              <a:off x="2335" y="1908"/>
              <a:ext cx="635" cy="4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200">
                  <a:latin typeface="Comic Sans MS" pitchFamily="66" charset="0"/>
                </a:rPr>
                <a:t>Vapor </a:t>
              </a:r>
              <a:r>
                <a:rPr lang="pt-BR" altLang="pt-BR" sz="2000">
                  <a:latin typeface="Comic Sans MS" pitchFamily="66" charset="0"/>
                </a:rPr>
                <a:t>vivo</a:t>
              </a:r>
              <a:endParaRPr lang="en-US" altLang="pt-BR" sz="2000"/>
            </a:p>
          </p:txBody>
        </p:sp>
        <p:sp>
          <p:nvSpPr>
            <p:cNvPr id="10253" name="CaixaDeTexto 14"/>
            <p:cNvSpPr txBox="1">
              <a:spLocks noChangeArrowheads="1"/>
            </p:cNvSpPr>
            <p:nvPr/>
          </p:nvSpPr>
          <p:spPr bwMode="auto">
            <a:xfrm>
              <a:off x="1746" y="2225"/>
              <a:ext cx="657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r>
                <a:rPr lang="pt-BR" altLang="pt-BR" sz="2000"/>
                <a:t>Caldeira</a:t>
              </a:r>
              <a:endParaRPr lang="en-US" altLang="pt-BR" sz="2000"/>
            </a:p>
          </p:txBody>
        </p:sp>
        <p:sp>
          <p:nvSpPr>
            <p:cNvPr id="10254" name="CaixaDeTexto 25"/>
            <p:cNvSpPr txBox="1">
              <a:spLocks noChangeArrowheads="1"/>
            </p:cNvSpPr>
            <p:nvPr/>
          </p:nvSpPr>
          <p:spPr bwMode="auto">
            <a:xfrm>
              <a:off x="3197" y="2045"/>
              <a:ext cx="77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000">
                  <a:latin typeface="Comic Sans MS" pitchFamily="66" charset="0"/>
                </a:rPr>
                <a:t>Turbina</a:t>
              </a:r>
              <a:endParaRPr lang="en-US" altLang="pt-BR" sz="2000"/>
            </a:p>
          </p:txBody>
        </p:sp>
        <p:sp>
          <p:nvSpPr>
            <p:cNvPr id="10255" name="CaixaDeTexto 26"/>
            <p:cNvSpPr txBox="1">
              <a:spLocks noChangeArrowheads="1"/>
            </p:cNvSpPr>
            <p:nvPr/>
          </p:nvSpPr>
          <p:spPr bwMode="auto">
            <a:xfrm>
              <a:off x="4195" y="2045"/>
              <a:ext cx="862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000">
                  <a:latin typeface="Comic Sans MS" pitchFamily="66" charset="0"/>
                </a:rPr>
                <a:t>Gerador</a:t>
              </a:r>
              <a:endParaRPr lang="en-US" altLang="pt-BR" sz="2000"/>
            </a:p>
          </p:txBody>
        </p:sp>
        <p:sp>
          <p:nvSpPr>
            <p:cNvPr id="10256" name="CaixaDeTexto 27"/>
            <p:cNvSpPr txBox="1">
              <a:spLocks noChangeArrowheads="1"/>
            </p:cNvSpPr>
            <p:nvPr/>
          </p:nvSpPr>
          <p:spPr bwMode="auto">
            <a:xfrm>
              <a:off x="3968" y="2679"/>
              <a:ext cx="1361" cy="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/>
              <a:r>
                <a:rPr lang="pt-BR" altLang="pt-BR" sz="2000">
                  <a:latin typeface="Comic Sans MS" pitchFamily="66" charset="0"/>
                </a:rPr>
                <a:t>bioeletricidade</a:t>
              </a:r>
              <a:endParaRPr lang="en-US" altLang="pt-BR" sz="2000"/>
            </a:p>
          </p:txBody>
        </p:sp>
        <p:sp>
          <p:nvSpPr>
            <p:cNvPr id="29" name="Seta para a direita listrada 28"/>
            <p:cNvSpPr/>
            <p:nvPr/>
          </p:nvSpPr>
          <p:spPr bwMode="auto">
            <a:xfrm>
              <a:off x="3968" y="2044"/>
              <a:ext cx="272" cy="272"/>
            </a:xfrm>
            <a:prstGeom prst="strip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Seta para a direita listrada 29"/>
            <p:cNvSpPr/>
            <p:nvPr/>
          </p:nvSpPr>
          <p:spPr bwMode="auto">
            <a:xfrm>
              <a:off x="2970" y="2044"/>
              <a:ext cx="272" cy="272"/>
            </a:xfrm>
            <a:prstGeom prst="stripedRightArrow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wrap="none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259" name="Seta para baixo 31"/>
            <p:cNvSpPr>
              <a:spLocks noChangeArrowheads="1"/>
            </p:cNvSpPr>
            <p:nvPr/>
          </p:nvSpPr>
          <p:spPr bwMode="auto">
            <a:xfrm>
              <a:off x="4467" y="2296"/>
              <a:ext cx="272" cy="363"/>
            </a:xfrm>
            <a:prstGeom prst="downArrow">
              <a:avLst>
                <a:gd name="adj1" fmla="val 50000"/>
                <a:gd name="adj2" fmla="val 50046"/>
              </a:avLst>
            </a:prstGeom>
            <a:solidFill>
              <a:schemeClr val="accent1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</p:grpSp>
      <p:pic>
        <p:nvPicPr>
          <p:cNvPr id="10262" name="Picture 22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3" name="Picture 23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ítulo 1"/>
          <p:cNvSpPr>
            <a:spLocks noGrp="1"/>
          </p:cNvSpPr>
          <p:nvPr>
            <p:ph type="title"/>
          </p:nvPr>
        </p:nvSpPr>
        <p:spPr>
          <a:xfrm>
            <a:off x="611188" y="692150"/>
            <a:ext cx="5470525" cy="496888"/>
          </a:xfrm>
        </p:spPr>
        <p:txBody>
          <a:bodyPr/>
          <a:lstStyle/>
          <a:p>
            <a:pPr algn="l"/>
            <a:r>
              <a:rPr lang="pt-BR" altLang="pt-BR" sz="2600">
                <a:latin typeface="Comic Sans MS" pitchFamily="66" charset="0"/>
              </a:rPr>
              <a:t>1 – Introdução</a:t>
            </a:r>
            <a:endParaRPr lang="en-US" altLang="pt-BR" sz="2600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611188" y="125413"/>
            <a:ext cx="7772400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2060"/>
                </a:solidFill>
              </a:rPr>
              <a:t>Qualidade da matéria-prima</a:t>
            </a:r>
            <a:endParaRPr lang="en-US" sz="2600" kern="0" dirty="0">
              <a:solidFill>
                <a:srgbClr val="002060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grpSp>
        <p:nvGrpSpPr>
          <p:cNvPr id="11296" name="Group 32"/>
          <p:cNvGrpSpPr>
            <a:grpSpLocks/>
          </p:cNvGrpSpPr>
          <p:nvPr/>
        </p:nvGrpSpPr>
        <p:grpSpPr bwMode="auto">
          <a:xfrm>
            <a:off x="0" y="1196975"/>
            <a:ext cx="9144000" cy="4779963"/>
            <a:chOff x="0" y="754"/>
            <a:chExt cx="5760" cy="3011"/>
          </a:xfrm>
        </p:grpSpPr>
        <p:sp>
          <p:nvSpPr>
            <p:cNvPr id="11268" name="Line 9"/>
            <p:cNvSpPr>
              <a:spLocks noChangeShapeType="1"/>
            </p:cNvSpPr>
            <p:nvPr/>
          </p:nvSpPr>
          <p:spPr bwMode="ltGray">
            <a:xfrm>
              <a:off x="0" y="754"/>
              <a:ext cx="5760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/>
            <a:lstStyle/>
            <a:p>
              <a:endParaRPr lang="pt-BR"/>
            </a:p>
          </p:txBody>
        </p:sp>
        <p:sp>
          <p:nvSpPr>
            <p:cNvPr id="11272" name="Text Box 24"/>
            <p:cNvSpPr txBox="1">
              <a:spLocks noChangeArrowheads="1"/>
            </p:cNvSpPr>
            <p:nvPr/>
          </p:nvSpPr>
          <p:spPr bwMode="ltGray">
            <a:xfrm>
              <a:off x="1519" y="845"/>
              <a:ext cx="1270" cy="274"/>
            </a:xfrm>
            <a:prstGeom prst="rect">
              <a:avLst/>
            </a:prstGeom>
            <a:noFill/>
            <a:ln w="38100" cmpd="dbl">
              <a:solidFill>
                <a:srgbClr val="0000FF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Cana-de-açúcar</a:t>
              </a:r>
            </a:p>
          </p:txBody>
        </p:sp>
        <p:sp>
          <p:nvSpPr>
            <p:cNvPr id="11273" name="Text Box 25"/>
            <p:cNvSpPr txBox="1">
              <a:spLocks noChangeArrowheads="1"/>
            </p:cNvSpPr>
            <p:nvPr/>
          </p:nvSpPr>
          <p:spPr bwMode="ltGray">
            <a:xfrm>
              <a:off x="3197" y="845"/>
              <a:ext cx="1497" cy="274"/>
            </a:xfrm>
            <a:prstGeom prst="rect">
              <a:avLst/>
            </a:prstGeom>
            <a:noFill/>
            <a:ln w="38100" cmpd="dbl">
              <a:solidFill>
                <a:srgbClr val="FFCC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Fibra </a:t>
              </a:r>
              <a:r>
                <a:rPr lang="pt-BR" altLang="pt-BR" sz="2000">
                  <a:sym typeface="Symbol" pitchFamily="18" charset="2"/>
                </a:rPr>
                <a:t> 8 – 14 %</a:t>
              </a:r>
            </a:p>
          </p:txBody>
        </p:sp>
        <p:sp>
          <p:nvSpPr>
            <p:cNvPr id="11274" name="Text Box 26"/>
            <p:cNvSpPr txBox="1">
              <a:spLocks noChangeArrowheads="1"/>
            </p:cNvSpPr>
            <p:nvPr/>
          </p:nvSpPr>
          <p:spPr bwMode="ltGray">
            <a:xfrm>
              <a:off x="476" y="1344"/>
              <a:ext cx="1406" cy="266"/>
            </a:xfrm>
            <a:prstGeom prst="rect">
              <a:avLst/>
            </a:prstGeom>
            <a:noFill/>
            <a:ln w="25400">
              <a:solidFill>
                <a:srgbClr val="339966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Caldo </a:t>
              </a:r>
              <a:r>
                <a:rPr lang="pt-BR" altLang="pt-BR" sz="2000">
                  <a:sym typeface="Symbol" pitchFamily="18" charset="2"/>
                </a:rPr>
                <a:t> 86 – 92 %</a:t>
              </a:r>
            </a:p>
          </p:txBody>
        </p:sp>
        <p:sp>
          <p:nvSpPr>
            <p:cNvPr id="11275" name="Text Box 27"/>
            <p:cNvSpPr txBox="1">
              <a:spLocks noChangeArrowheads="1"/>
            </p:cNvSpPr>
            <p:nvPr/>
          </p:nvSpPr>
          <p:spPr bwMode="ltGray">
            <a:xfrm>
              <a:off x="3198" y="1388"/>
              <a:ext cx="1406" cy="274"/>
            </a:xfrm>
            <a:prstGeom prst="rect">
              <a:avLst/>
            </a:prstGeom>
            <a:noFill/>
            <a:ln w="38100" cmpd="dbl">
              <a:solidFill>
                <a:srgbClr val="33CCC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Água </a:t>
              </a:r>
              <a:r>
                <a:rPr lang="pt-BR" altLang="pt-BR" sz="2000">
                  <a:sym typeface="Symbol" pitchFamily="18" charset="2"/>
                </a:rPr>
                <a:t> 75 – 82 %</a:t>
              </a:r>
            </a:p>
          </p:txBody>
        </p:sp>
        <p:sp>
          <p:nvSpPr>
            <p:cNvPr id="11276" name="Text Box 28"/>
            <p:cNvSpPr txBox="1">
              <a:spLocks noChangeArrowheads="1"/>
            </p:cNvSpPr>
            <p:nvPr/>
          </p:nvSpPr>
          <p:spPr bwMode="ltGray">
            <a:xfrm>
              <a:off x="431" y="1985"/>
              <a:ext cx="2223" cy="266"/>
            </a:xfrm>
            <a:prstGeom prst="rect">
              <a:avLst/>
            </a:prstGeom>
            <a:noFill/>
            <a:ln w="25400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Sólidos solúveis </a:t>
              </a:r>
              <a:r>
                <a:rPr lang="pt-BR" altLang="pt-BR" sz="2000">
                  <a:sym typeface="Symbol" pitchFamily="18" charset="2"/>
                </a:rPr>
                <a:t> 18 – 25 %</a:t>
              </a:r>
            </a:p>
          </p:txBody>
        </p:sp>
        <p:sp>
          <p:nvSpPr>
            <p:cNvPr id="11277" name="AutoShape 29"/>
            <p:cNvSpPr>
              <a:spLocks noChangeArrowheads="1"/>
            </p:cNvSpPr>
            <p:nvPr/>
          </p:nvSpPr>
          <p:spPr bwMode="ltGray">
            <a:xfrm>
              <a:off x="2835" y="936"/>
              <a:ext cx="362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401 w 21600"/>
                <a:gd name="T13" fmla="*/ 5400 h 21600"/>
                <a:gd name="T14" fmla="*/ 18915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278" name="AutoShape 30"/>
            <p:cNvSpPr>
              <a:spLocks noChangeArrowheads="1"/>
            </p:cNvSpPr>
            <p:nvPr/>
          </p:nvSpPr>
          <p:spPr bwMode="ltGray">
            <a:xfrm rot="10800000">
              <a:off x="975" y="981"/>
              <a:ext cx="499" cy="31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17694720 60000 65536"/>
                <a:gd name="T13" fmla="*/ 11796480 60000 65536"/>
                <a:gd name="T14" fmla="*/ 11796480 60000 65536"/>
                <a:gd name="T15" fmla="*/ 5898240 60000 65536"/>
                <a:gd name="T16" fmla="*/ 0 60000 65536"/>
                <a:gd name="T17" fmla="*/ 0 60000 65536"/>
                <a:gd name="T18" fmla="*/ 0 w 21600"/>
                <a:gd name="T19" fmla="*/ 16981 h 21600"/>
                <a:gd name="T20" fmla="*/ 17271 w 21600"/>
                <a:gd name="T21" fmla="*/ 21600 h 21600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21600" h="21600">
                  <a:moveTo>
                    <a:pt x="15429" y="0"/>
                  </a:moveTo>
                  <a:lnTo>
                    <a:pt x="9257" y="7226"/>
                  </a:lnTo>
                  <a:lnTo>
                    <a:pt x="13586" y="7226"/>
                  </a:lnTo>
                  <a:lnTo>
                    <a:pt x="13586" y="16991"/>
                  </a:lnTo>
                  <a:lnTo>
                    <a:pt x="0" y="16991"/>
                  </a:lnTo>
                  <a:lnTo>
                    <a:pt x="0" y="21600"/>
                  </a:lnTo>
                  <a:lnTo>
                    <a:pt x="17271" y="21600"/>
                  </a:lnTo>
                  <a:lnTo>
                    <a:pt x="17271" y="7226"/>
                  </a:lnTo>
                  <a:lnTo>
                    <a:pt x="21600" y="7226"/>
                  </a:lnTo>
                  <a:close/>
                </a:path>
              </a:pathLst>
            </a:custGeom>
            <a:solidFill>
              <a:srgbClr val="339966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279" name="AutoShape 31"/>
            <p:cNvSpPr>
              <a:spLocks noChangeArrowheads="1"/>
            </p:cNvSpPr>
            <p:nvPr/>
          </p:nvSpPr>
          <p:spPr bwMode="ltGray">
            <a:xfrm>
              <a:off x="1927" y="1435"/>
              <a:ext cx="1224" cy="13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71 w 21600"/>
                <a:gd name="T13" fmla="*/ 5400 h 21600"/>
                <a:gd name="T14" fmla="*/ 18900 w 21600"/>
                <a:gd name="T15" fmla="*/ 162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280" name="AutoShape 32"/>
            <p:cNvSpPr>
              <a:spLocks noChangeArrowheads="1"/>
            </p:cNvSpPr>
            <p:nvPr/>
          </p:nvSpPr>
          <p:spPr bwMode="ltGray">
            <a:xfrm>
              <a:off x="1066" y="1616"/>
              <a:ext cx="181" cy="340"/>
            </a:xfrm>
            <a:prstGeom prst="downArrow">
              <a:avLst>
                <a:gd name="adj1" fmla="val 50000"/>
                <a:gd name="adj2" fmla="val 46961"/>
              </a:avLst>
            </a:pr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11281" name="Text Box 33"/>
            <p:cNvSpPr txBox="1">
              <a:spLocks noChangeArrowheads="1"/>
            </p:cNvSpPr>
            <p:nvPr/>
          </p:nvSpPr>
          <p:spPr bwMode="ltGray">
            <a:xfrm>
              <a:off x="431" y="2614"/>
              <a:ext cx="2223" cy="266"/>
            </a:xfrm>
            <a:prstGeom prst="rect">
              <a:avLst/>
            </a:prstGeom>
            <a:noFill/>
            <a:ln w="25400">
              <a:solidFill>
                <a:srgbClr val="FF66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Açúcares </a:t>
              </a:r>
              <a:r>
                <a:rPr lang="pt-BR" altLang="pt-BR" sz="2000">
                  <a:sym typeface="Symbol" pitchFamily="18" charset="2"/>
                </a:rPr>
                <a:t> 15 – 24 %</a:t>
              </a:r>
            </a:p>
          </p:txBody>
        </p:sp>
        <p:sp>
          <p:nvSpPr>
            <p:cNvPr id="11282" name="AutoShape 34"/>
            <p:cNvSpPr>
              <a:spLocks noChangeArrowheads="1"/>
            </p:cNvSpPr>
            <p:nvPr/>
          </p:nvSpPr>
          <p:spPr bwMode="ltGray">
            <a:xfrm>
              <a:off x="1066" y="2274"/>
              <a:ext cx="181" cy="340"/>
            </a:xfrm>
            <a:prstGeom prst="downArrow">
              <a:avLst>
                <a:gd name="adj1" fmla="val 50000"/>
                <a:gd name="adj2" fmla="val 46961"/>
              </a:avLst>
            </a:prstGeom>
            <a:solidFill>
              <a:srgbClr val="FF66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11283" name="Text Box 35"/>
            <p:cNvSpPr txBox="1">
              <a:spLocks noChangeArrowheads="1"/>
            </p:cNvSpPr>
            <p:nvPr/>
          </p:nvSpPr>
          <p:spPr bwMode="ltGray">
            <a:xfrm>
              <a:off x="3243" y="1932"/>
              <a:ext cx="1905" cy="274"/>
            </a:xfrm>
            <a:prstGeom prst="rect">
              <a:avLst/>
            </a:prstGeom>
            <a:noFill/>
            <a:ln w="38100" cmpd="dbl">
              <a:solidFill>
                <a:srgbClr val="FFFF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Não açúcares </a:t>
              </a:r>
              <a:r>
                <a:rPr lang="pt-BR" altLang="pt-BR" sz="2000">
                  <a:sym typeface="Symbol" pitchFamily="18" charset="2"/>
                </a:rPr>
                <a:t> 1 – 2,5 %</a:t>
              </a:r>
            </a:p>
          </p:txBody>
        </p:sp>
        <p:sp>
          <p:nvSpPr>
            <p:cNvPr id="11284" name="AutoShape 36"/>
            <p:cNvSpPr>
              <a:spLocks noChangeArrowheads="1"/>
            </p:cNvSpPr>
            <p:nvPr/>
          </p:nvSpPr>
          <p:spPr bwMode="ltGray">
            <a:xfrm>
              <a:off x="2652" y="2023"/>
              <a:ext cx="545" cy="138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369 w 21600"/>
                <a:gd name="T13" fmla="*/ 5478 h 21600"/>
                <a:gd name="T14" fmla="*/ 18905 w 21600"/>
                <a:gd name="T15" fmla="*/ 16122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6200" y="0"/>
                  </a:moveTo>
                  <a:lnTo>
                    <a:pt x="16200" y="5400"/>
                  </a:lnTo>
                  <a:lnTo>
                    <a:pt x="3375" y="5400"/>
                  </a:lnTo>
                  <a:lnTo>
                    <a:pt x="3375" y="16200"/>
                  </a:lnTo>
                  <a:lnTo>
                    <a:pt x="16200" y="16200"/>
                  </a:lnTo>
                  <a:lnTo>
                    <a:pt x="16200" y="21600"/>
                  </a:lnTo>
                  <a:lnTo>
                    <a:pt x="21600" y="10800"/>
                  </a:lnTo>
                  <a:close/>
                </a:path>
                <a:path w="21600" h="21600">
                  <a:moveTo>
                    <a:pt x="1350" y="5400"/>
                  </a:moveTo>
                  <a:lnTo>
                    <a:pt x="1350" y="16200"/>
                  </a:lnTo>
                  <a:lnTo>
                    <a:pt x="2700" y="16200"/>
                  </a:lnTo>
                  <a:lnTo>
                    <a:pt x="2700" y="5400"/>
                  </a:lnTo>
                  <a:close/>
                </a:path>
                <a:path w="21600" h="21600">
                  <a:moveTo>
                    <a:pt x="0" y="5400"/>
                  </a:moveTo>
                  <a:lnTo>
                    <a:pt x="0" y="16200"/>
                  </a:lnTo>
                  <a:lnTo>
                    <a:pt x="675" y="16200"/>
                  </a:lnTo>
                  <a:lnTo>
                    <a:pt x="675" y="5400"/>
                  </a:lnTo>
                  <a:close/>
                </a:path>
              </a:pathLst>
            </a:custGeom>
            <a:solidFill>
              <a:srgbClr val="FF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  <p:sp>
          <p:nvSpPr>
            <p:cNvPr id="11285" name="AutoShape 37"/>
            <p:cNvSpPr>
              <a:spLocks noChangeArrowheads="1"/>
            </p:cNvSpPr>
            <p:nvPr/>
          </p:nvSpPr>
          <p:spPr bwMode="ltGray">
            <a:xfrm>
              <a:off x="567" y="2932"/>
              <a:ext cx="181" cy="340"/>
            </a:xfrm>
            <a:prstGeom prst="downArrow">
              <a:avLst>
                <a:gd name="adj1" fmla="val 50000"/>
                <a:gd name="adj2" fmla="val 46961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11286" name="AutoShape 38"/>
            <p:cNvSpPr>
              <a:spLocks noChangeArrowheads="1"/>
            </p:cNvSpPr>
            <p:nvPr/>
          </p:nvSpPr>
          <p:spPr bwMode="ltGray">
            <a:xfrm>
              <a:off x="1474" y="2932"/>
              <a:ext cx="181" cy="340"/>
            </a:xfrm>
            <a:prstGeom prst="downArrow">
              <a:avLst>
                <a:gd name="adj1" fmla="val 50000"/>
                <a:gd name="adj2" fmla="val 46961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11287" name="AutoShape 39"/>
            <p:cNvSpPr>
              <a:spLocks noChangeArrowheads="1"/>
            </p:cNvSpPr>
            <p:nvPr/>
          </p:nvSpPr>
          <p:spPr bwMode="ltGray">
            <a:xfrm>
              <a:off x="2381" y="2932"/>
              <a:ext cx="181" cy="340"/>
            </a:xfrm>
            <a:prstGeom prst="downArrow">
              <a:avLst>
                <a:gd name="adj1" fmla="val 50000"/>
                <a:gd name="adj2" fmla="val 46961"/>
              </a:avLst>
            </a:prstGeom>
            <a:solidFill>
              <a:srgbClr val="008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11288" name="Text Box 40"/>
            <p:cNvSpPr txBox="1">
              <a:spLocks noChangeArrowheads="1"/>
            </p:cNvSpPr>
            <p:nvPr/>
          </p:nvSpPr>
          <p:spPr bwMode="ltGray">
            <a:xfrm>
              <a:off x="204" y="3299"/>
              <a:ext cx="908" cy="466"/>
            </a:xfrm>
            <a:prstGeom prst="rect">
              <a:avLst/>
            </a:prstGeom>
            <a:noFill/>
            <a:ln w="38100" cmpd="dbl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>
                  <a:solidFill>
                    <a:srgbClr val="006600"/>
                  </a:solidFill>
                </a:rPr>
                <a:t>Sacarose </a:t>
              </a:r>
              <a:r>
                <a:rPr lang="pt-BR" altLang="pt-BR" sz="2000">
                  <a:solidFill>
                    <a:srgbClr val="006600"/>
                  </a:solidFill>
                  <a:sym typeface="Symbol" pitchFamily="18" charset="2"/>
                </a:rPr>
                <a:t> 12 – 24 %</a:t>
              </a:r>
            </a:p>
          </p:txBody>
        </p:sp>
        <p:sp>
          <p:nvSpPr>
            <p:cNvPr id="11289" name="Text Box 41"/>
            <p:cNvSpPr txBox="1">
              <a:spLocks noChangeArrowheads="1"/>
            </p:cNvSpPr>
            <p:nvPr/>
          </p:nvSpPr>
          <p:spPr bwMode="ltGray">
            <a:xfrm>
              <a:off x="1156" y="3295"/>
              <a:ext cx="862" cy="466"/>
            </a:xfrm>
            <a:prstGeom prst="rect">
              <a:avLst/>
            </a:prstGeom>
            <a:noFill/>
            <a:ln w="38100" cmpd="dbl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>
                  <a:solidFill>
                    <a:srgbClr val="0000CC"/>
                  </a:solidFill>
                </a:rPr>
                <a:t>Glicose   0,2</a:t>
              </a:r>
              <a:r>
                <a:rPr lang="pt-BR" altLang="pt-BR" sz="2000">
                  <a:solidFill>
                    <a:srgbClr val="0000CC"/>
                  </a:solidFill>
                  <a:sym typeface="Symbol" pitchFamily="18" charset="2"/>
                </a:rPr>
                <a:t> – 1 %</a:t>
              </a:r>
            </a:p>
          </p:txBody>
        </p:sp>
        <p:sp>
          <p:nvSpPr>
            <p:cNvPr id="11290" name="Text Box 42"/>
            <p:cNvSpPr txBox="1">
              <a:spLocks noChangeArrowheads="1"/>
            </p:cNvSpPr>
            <p:nvPr/>
          </p:nvSpPr>
          <p:spPr bwMode="ltGray">
            <a:xfrm>
              <a:off x="2063" y="3299"/>
              <a:ext cx="862" cy="466"/>
            </a:xfrm>
            <a:prstGeom prst="rect">
              <a:avLst/>
            </a:prstGeom>
            <a:noFill/>
            <a:ln w="38100" cmpd="dbl">
              <a:solidFill>
                <a:srgbClr val="008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>
                  <a:solidFill>
                    <a:srgbClr val="800000"/>
                  </a:solidFill>
                </a:rPr>
                <a:t>Frutose   0,2</a:t>
              </a:r>
              <a:r>
                <a:rPr lang="pt-BR" altLang="pt-BR" sz="2000">
                  <a:solidFill>
                    <a:srgbClr val="800000"/>
                  </a:solidFill>
                  <a:sym typeface="Symbol" pitchFamily="18" charset="2"/>
                </a:rPr>
                <a:t> – 1 %</a:t>
              </a:r>
            </a:p>
          </p:txBody>
        </p:sp>
        <p:sp>
          <p:nvSpPr>
            <p:cNvPr id="11291" name="Text Box 43"/>
            <p:cNvSpPr txBox="1">
              <a:spLocks noChangeArrowheads="1"/>
            </p:cNvSpPr>
            <p:nvPr/>
          </p:nvSpPr>
          <p:spPr bwMode="ltGray">
            <a:xfrm>
              <a:off x="2971" y="2388"/>
              <a:ext cx="907" cy="466"/>
            </a:xfrm>
            <a:prstGeom prst="rect">
              <a:avLst/>
            </a:prstGeom>
            <a:noFill/>
            <a:ln w="38100" cmpd="dbl">
              <a:solidFill>
                <a:srgbClr val="80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Orgânicos 0,8</a:t>
              </a:r>
              <a:r>
                <a:rPr lang="pt-BR" altLang="pt-BR" sz="2000">
                  <a:sym typeface="Symbol" pitchFamily="18" charset="2"/>
                </a:rPr>
                <a:t> – 1,8 %</a:t>
              </a:r>
            </a:p>
          </p:txBody>
        </p:sp>
        <p:sp>
          <p:nvSpPr>
            <p:cNvPr id="11292" name="Text Box 44"/>
            <p:cNvSpPr txBox="1">
              <a:spLocks noChangeArrowheads="1"/>
            </p:cNvSpPr>
            <p:nvPr/>
          </p:nvSpPr>
          <p:spPr bwMode="ltGray">
            <a:xfrm>
              <a:off x="4558" y="2433"/>
              <a:ext cx="953" cy="466"/>
            </a:xfrm>
            <a:prstGeom prst="rect">
              <a:avLst/>
            </a:prstGeom>
            <a:noFill/>
            <a:ln w="38100" cmpd="dbl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</a:pPr>
              <a:r>
                <a:rPr lang="pt-BR" altLang="pt-BR" sz="2000"/>
                <a:t>Inorgânicos</a:t>
              </a:r>
              <a:r>
                <a:rPr lang="pt-BR" altLang="pt-BR" sz="2000">
                  <a:sym typeface="Symbol" pitchFamily="18" charset="2"/>
                </a:rPr>
                <a:t> 0,2 – 0,7 %</a:t>
              </a:r>
            </a:p>
          </p:txBody>
        </p:sp>
        <p:sp>
          <p:nvSpPr>
            <p:cNvPr id="11293" name="AutoShape 45"/>
            <p:cNvSpPr>
              <a:spLocks noChangeArrowheads="1"/>
            </p:cNvSpPr>
            <p:nvPr/>
          </p:nvSpPr>
          <p:spPr bwMode="ltGray">
            <a:xfrm>
              <a:off x="3878" y="2206"/>
              <a:ext cx="680" cy="454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17694720 60000 65536"/>
                <a:gd name="T9" fmla="*/ 11796480 60000 65536"/>
                <a:gd name="T10" fmla="*/ 5898240 60000 65536"/>
                <a:gd name="T11" fmla="*/ 0 60000 65536"/>
                <a:gd name="T12" fmla="*/ 3558 w 21600"/>
                <a:gd name="T13" fmla="*/ 17651 h 21600"/>
                <a:gd name="T14" fmla="*/ 18042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0"/>
                  </a:moveTo>
                  <a:lnTo>
                    <a:pt x="9720" y="6450"/>
                  </a:lnTo>
                  <a:lnTo>
                    <a:pt x="9720" y="17673"/>
                  </a:lnTo>
                  <a:lnTo>
                    <a:pt x="3548" y="17673"/>
                  </a:lnTo>
                  <a:lnTo>
                    <a:pt x="0" y="19636"/>
                  </a:lnTo>
                  <a:lnTo>
                    <a:pt x="3548" y="21600"/>
                  </a:lnTo>
                  <a:lnTo>
                    <a:pt x="18052" y="21600"/>
                  </a:lnTo>
                  <a:lnTo>
                    <a:pt x="21600" y="19636"/>
                  </a:lnTo>
                  <a:lnTo>
                    <a:pt x="18052" y="17673"/>
                  </a:lnTo>
                  <a:lnTo>
                    <a:pt x="11880" y="17673"/>
                  </a:lnTo>
                  <a:lnTo>
                    <a:pt x="11880" y="6450"/>
                  </a:lnTo>
                  <a:close/>
                </a:path>
              </a:pathLst>
            </a:custGeom>
            <a:solidFill>
              <a:srgbClr val="80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pt-BR"/>
            </a:p>
          </p:txBody>
        </p:sp>
      </p:grpSp>
      <p:sp>
        <p:nvSpPr>
          <p:cNvPr id="11271" name="Text Box 47"/>
          <p:cNvSpPr txBox="1">
            <a:spLocks noChangeArrowheads="1"/>
          </p:cNvSpPr>
          <p:nvPr/>
        </p:nvSpPr>
        <p:spPr bwMode="ltGray">
          <a:xfrm>
            <a:off x="468313" y="6021388"/>
            <a:ext cx="8351837" cy="84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 dirty="0">
                <a:solidFill>
                  <a:srgbClr val="002060"/>
                </a:solidFill>
              </a:rPr>
              <a:t>Figura 1 – Características tecnológica da cana-de-açúcar madura. </a:t>
            </a:r>
          </a:p>
          <a:p>
            <a:pPr algn="r">
              <a:spcBef>
                <a:spcPct val="50000"/>
              </a:spcBef>
            </a:pPr>
            <a:r>
              <a:rPr lang="pt-BR" altLang="pt-BR" sz="1800" dirty="0">
                <a:solidFill>
                  <a:srgbClr val="002060"/>
                </a:solidFill>
              </a:rPr>
              <a:t>(Fonte: Waldemar, 2007)</a:t>
            </a:r>
          </a:p>
        </p:txBody>
      </p:sp>
    </p:spTree>
  </p:cSld>
  <p:clrMapOvr>
    <a:masterClrMapping/>
  </p:clrMapOvr>
  <p:transition>
    <p:zoom dir="in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ítulo 1"/>
          <p:cNvSpPr>
            <a:spLocks noGrp="1"/>
          </p:cNvSpPr>
          <p:nvPr>
            <p:ph type="title"/>
          </p:nvPr>
        </p:nvSpPr>
        <p:spPr>
          <a:xfrm>
            <a:off x="611188" y="1709738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latin typeface="Comic Sans MS" pitchFamily="66" charset="0"/>
              </a:rPr>
              <a:t>2 – Considerações gerais</a:t>
            </a:r>
            <a:endParaRPr lang="en-US" altLang="pt-BR" sz="2600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547813" y="414338"/>
            <a:ext cx="604837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latin typeface="Comic Sans MS" pitchFamily="66" charset="0"/>
              </a:rPr>
              <a:t>QUALIDADE DA MATÉRIA-PRIMA</a:t>
            </a:r>
            <a:endParaRPr lang="en-US" sz="2600" kern="0" dirty="0"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2292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2294" name="Text Box 47"/>
          <p:cNvSpPr txBox="1">
            <a:spLocks noChangeArrowheads="1"/>
          </p:cNvSpPr>
          <p:nvPr/>
        </p:nvSpPr>
        <p:spPr bwMode="ltGray">
          <a:xfrm>
            <a:off x="612775" y="2538413"/>
            <a:ext cx="6623050" cy="333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O que define a qualidade dessa matéria-prima?</a:t>
            </a:r>
          </a:p>
          <a:p>
            <a:pPr>
              <a:spcBef>
                <a:spcPct val="50000"/>
              </a:spcBef>
            </a:pPr>
            <a:endParaRPr lang="pt-BR" altLang="pt-BR">
              <a:solidFill>
                <a:srgbClr val="002060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 Teor de sacarose;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Teores de açúcares redutores;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 Teor de fibra;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 Nutrientes;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pt-BR" altLang="pt-BR" sz="2200">
                <a:solidFill>
                  <a:srgbClr val="002060"/>
                </a:solidFill>
                <a:latin typeface="Comic Sans MS" pitchFamily="66" charset="0"/>
              </a:rPr>
              <a:t> Impurezas.</a:t>
            </a:r>
            <a:endParaRPr lang="pt-BR" altLang="pt-BR" sz="1800">
              <a:solidFill>
                <a:srgbClr val="002060"/>
              </a:solidFill>
              <a:latin typeface="Comic Sans MS" pitchFamily="66" charset="0"/>
            </a:endParaRPr>
          </a:p>
        </p:txBody>
      </p:sp>
      <p:pic>
        <p:nvPicPr>
          <p:cNvPr id="12297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8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ítulo 1"/>
          <p:cNvSpPr>
            <a:spLocks noGrp="1"/>
          </p:cNvSpPr>
          <p:nvPr>
            <p:ph type="title"/>
          </p:nvPr>
        </p:nvSpPr>
        <p:spPr>
          <a:xfrm>
            <a:off x="611188" y="1349375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0066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latin typeface="Comic Sans MS" pitchFamily="66" charset="0"/>
              </a:rPr>
              <a:t>QUALIDADE DA MATÉRIA-PRIMA</a:t>
            </a:r>
            <a:endParaRPr lang="en-US" sz="2600" kern="0" dirty="0"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6390" name="Text Box 47"/>
          <p:cNvSpPr txBox="1">
            <a:spLocks noChangeArrowheads="1"/>
          </p:cNvSpPr>
          <p:nvPr/>
        </p:nvSpPr>
        <p:spPr bwMode="ltGray">
          <a:xfrm>
            <a:off x="755650" y="2227263"/>
            <a:ext cx="7561263" cy="76944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pt-BR" altLang="pt-BR" sz="2200" dirty="0">
                <a:latin typeface="Comic Sans MS" pitchFamily="66" charset="0"/>
              </a:rPr>
              <a:t>Como é o comportamento dos açúcares na cana-de-açúcar no decorrer das estações do ano?</a:t>
            </a:r>
            <a:endParaRPr lang="pt-BR" altLang="pt-BR" dirty="0">
              <a:latin typeface="Comic Sans MS" pitchFamily="66" charset="0"/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611560" y="3212976"/>
            <a:ext cx="7416824" cy="432048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Varia com a idade da planta e com a época do ano.</a:t>
            </a:r>
            <a:endParaRPr lang="en-US" sz="2200" dirty="0">
              <a:latin typeface="Comic Sans MS" pitchFamily="66" charset="0"/>
            </a:endParaRPr>
          </a:p>
        </p:txBody>
      </p:sp>
      <p:sp>
        <p:nvSpPr>
          <p:cNvPr id="22" name="CaixaDeTexto 21"/>
          <p:cNvSpPr txBox="1"/>
          <p:nvPr/>
        </p:nvSpPr>
        <p:spPr>
          <a:xfrm>
            <a:off x="827584" y="3789040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 Período chuvoso e alta temperatura (verão)</a:t>
            </a:r>
          </a:p>
          <a:p>
            <a:pPr>
              <a:buFont typeface="Wingdings" pitchFamily="2" charset="2"/>
              <a:buChar char="ü"/>
              <a:defRPr/>
            </a:pPr>
            <a:endParaRPr lang="pt-BR" sz="2200" dirty="0">
              <a:solidFill>
                <a:srgbClr val="000066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  <a:sym typeface="Symbol"/>
              </a:rPr>
              <a:t>     [glicose e frutose] e  [sacarose]</a:t>
            </a:r>
            <a:endParaRPr lang="en-US" sz="2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27584" y="5273332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Do ponto de vista técnico, o que é mais interessante produzir nessa época do ano, etanol ou açúcar? Qual é a conseqüência se priorizar a produção de açúcar?</a:t>
            </a:r>
            <a:endParaRPr lang="en-US" sz="2200" dirty="0">
              <a:latin typeface="Comic Sans MS" pitchFamily="66" charset="0"/>
            </a:endParaRPr>
          </a:p>
        </p:txBody>
      </p:sp>
      <p:pic>
        <p:nvPicPr>
          <p:cNvPr id="16402" name="Picture 1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03" name="Picture 1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ítulo 1"/>
          <p:cNvSpPr>
            <a:spLocks noGrp="1"/>
          </p:cNvSpPr>
          <p:nvPr>
            <p:ph type="title"/>
          </p:nvPr>
        </p:nvSpPr>
        <p:spPr>
          <a:xfrm>
            <a:off x="611188" y="1420813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3300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330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0066"/>
                </a:solidFill>
                <a:latin typeface="Comic Sans MS" pitchFamily="66" charset="0"/>
              </a:rPr>
              <a:t>QUALIDADE DA MATÉRIA-PRIMA</a:t>
            </a:r>
            <a:endParaRPr lang="en-US" sz="2600" kern="0" dirty="0">
              <a:solidFill>
                <a:srgbClr val="000066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2" name="CaixaDeTexto 21"/>
          <p:cNvSpPr txBox="1"/>
          <p:nvPr/>
        </p:nvSpPr>
        <p:spPr>
          <a:xfrm>
            <a:off x="827584" y="1960964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 Período seco (outono - primavera)</a:t>
            </a:r>
          </a:p>
          <a:p>
            <a:pPr>
              <a:buFont typeface="Wingdings" pitchFamily="2" charset="2"/>
              <a:buChar char="ü"/>
              <a:defRPr/>
            </a:pPr>
            <a:endParaRPr lang="pt-BR" sz="2200" dirty="0">
              <a:solidFill>
                <a:srgbClr val="000066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  <a:sym typeface="Symbol"/>
              </a:rPr>
              <a:t>      [sacarose] e  [glicose e frutose] </a:t>
            </a:r>
            <a:endParaRPr lang="en-US" sz="2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9" name="CaixaDeTexto 8"/>
          <p:cNvSpPr txBox="1"/>
          <p:nvPr/>
        </p:nvSpPr>
        <p:spPr>
          <a:xfrm>
            <a:off x="827584" y="3212976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Do ponto de vista técnico, o que é mais interessante produzir nessa época do ano, etanol ou açúcar? </a:t>
            </a:r>
          </a:p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Tanto faz, açúcar ou etanol.</a:t>
            </a:r>
            <a:endParaRPr lang="en-US" sz="2200" dirty="0">
              <a:latin typeface="Comic Sans MS" pitchFamily="66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99592" y="4581128"/>
            <a:ext cx="7416824" cy="4308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 Por que tanto faz produzir  açúcar ou etanol?</a:t>
            </a:r>
            <a:endParaRPr lang="en-US" sz="2200" dirty="0">
              <a:latin typeface="Comic Sans MS" pitchFamily="66" charset="0"/>
            </a:endParaRPr>
          </a:p>
        </p:txBody>
      </p:sp>
      <p:sp>
        <p:nvSpPr>
          <p:cNvPr id="12" name="CaixaDeTexto 11"/>
          <p:cNvSpPr txBox="1"/>
          <p:nvPr/>
        </p:nvSpPr>
        <p:spPr>
          <a:xfrm>
            <a:off x="971600" y="5229200"/>
            <a:ext cx="7416824" cy="76944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  Por que a cana-de-açúcar normalmente é colhida na época seca do ano?</a:t>
            </a:r>
            <a:endParaRPr lang="en-US" sz="2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17428" name="Picture 20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9" name="Picture 21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ítulo 1"/>
          <p:cNvSpPr>
            <a:spLocks noGrp="1"/>
          </p:cNvSpPr>
          <p:nvPr>
            <p:ph type="title"/>
          </p:nvPr>
        </p:nvSpPr>
        <p:spPr>
          <a:xfrm>
            <a:off x="611188" y="1196975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latin typeface="Comic Sans MS" pitchFamily="66" charset="0"/>
              </a:rPr>
              <a:t>2 – Considerações gerais</a:t>
            </a:r>
            <a:endParaRPr lang="en-US" altLang="pt-BR" sz="2600"/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3300"/>
                </a:solidFill>
                <a:latin typeface="Comic Sans MS" pitchFamily="66" charset="0"/>
              </a:rPr>
              <a:t>QUALIDADE DA MATÉRIA-PRIMA</a:t>
            </a:r>
            <a:endParaRPr lang="en-US" sz="2600" kern="0" dirty="0">
              <a:solidFill>
                <a:srgbClr val="0033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2" name="CaixaDeTexto 21"/>
          <p:cNvSpPr txBox="1"/>
          <p:nvPr/>
        </p:nvSpPr>
        <p:spPr>
          <a:xfrm>
            <a:off x="827584" y="1845985"/>
            <a:ext cx="7416824" cy="430887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dirty="0">
                <a:latin typeface="Comic Sans MS" pitchFamily="66" charset="0"/>
              </a:rPr>
              <a:t> Estudo de caso 1: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27584" y="2486506"/>
            <a:ext cx="7416824" cy="1446550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 Há alguns projetos novos de usinas que pretendem estender a safra para 300 a 330 dias por ano. Qual é a conseqüência dessa decisão sobre a qualidade da matéria-prima?</a:t>
            </a:r>
            <a:endParaRPr lang="en-US" sz="2200" dirty="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99592" y="4365104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 Do que foi discutido até  agora, do ponto de vista gerencial, quais devem ser as decisões, considerando os aspectos tecnológicos da matéria-prima?</a:t>
            </a:r>
            <a:endParaRPr lang="en-US" sz="2200" dirty="0">
              <a:latin typeface="Comic Sans MS" pitchFamily="66" charset="0"/>
            </a:endParaRPr>
          </a:p>
        </p:txBody>
      </p:sp>
      <p:pic>
        <p:nvPicPr>
          <p:cNvPr id="18449" name="Picture 1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50" name="Picture 1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ítulo 1"/>
          <p:cNvSpPr>
            <a:spLocks noGrp="1"/>
          </p:cNvSpPr>
          <p:nvPr>
            <p:ph type="title"/>
          </p:nvPr>
        </p:nvSpPr>
        <p:spPr>
          <a:xfrm>
            <a:off x="611188" y="1420813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3300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330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2060"/>
                </a:solidFill>
                <a:latin typeface="Comic Sans MS" pitchFamily="66" charset="0"/>
              </a:rPr>
              <a:t>QUALIDADE DA MATÉRIA-PRIMA</a:t>
            </a:r>
            <a:endParaRPr lang="en-US" sz="2600" kern="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2" name="CaixaDeTexto 21"/>
          <p:cNvSpPr txBox="1"/>
          <p:nvPr/>
        </p:nvSpPr>
        <p:spPr>
          <a:xfrm>
            <a:off x="827584" y="2011487"/>
            <a:ext cx="7416824" cy="76944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dirty="0">
                <a:latin typeface="Comic Sans MS" pitchFamily="66" charset="0"/>
              </a:rPr>
              <a:t>Durante o período seco do ano há diferença de comportamento dos açúcares na cana-de-açúcar.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827584" y="2852936"/>
            <a:ext cx="7416824" cy="1107996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solidFill>
                  <a:srgbClr val="002060"/>
                </a:solidFill>
                <a:latin typeface="Comic Sans MS" pitchFamily="66" charset="0"/>
              </a:rPr>
              <a:t> Isso ocorre porque há variação genética entre as plantas de cana-de-açúcar.  Por isso, essas são agrupadas em variedades.</a:t>
            </a:r>
            <a:endParaRPr lang="en-US" sz="2200" dirty="0">
              <a:solidFill>
                <a:srgbClr val="002060"/>
              </a:solidFill>
              <a:latin typeface="Comic Sans MS" pitchFamily="66" charset="0"/>
            </a:endParaRPr>
          </a:p>
        </p:txBody>
      </p:sp>
      <p:sp>
        <p:nvSpPr>
          <p:cNvPr id="10" name="CaixaDeTexto 9"/>
          <p:cNvSpPr txBox="1"/>
          <p:nvPr/>
        </p:nvSpPr>
        <p:spPr>
          <a:xfrm>
            <a:off x="899592" y="4365104"/>
            <a:ext cx="7416824" cy="769441"/>
          </a:xfrm>
          <a:prstGeom prst="rect">
            <a:avLst/>
          </a:prstGeom>
          <a:solidFill>
            <a:schemeClr val="bg1"/>
          </a:solidFill>
          <a:scene3d>
            <a:camera prst="orthographicFront"/>
            <a:lightRig rig="threePt" dir="t"/>
          </a:scene3d>
          <a:sp3d extrusionH="76200">
            <a:extrusionClr>
              <a:schemeClr val="bg1"/>
            </a:extrusionClr>
          </a:sp3d>
        </p:spPr>
        <p:txBody>
          <a:bodyPr>
            <a:spAutoFit/>
          </a:bodyPr>
          <a:lstStyle/>
          <a:p>
            <a:pPr>
              <a:buFont typeface="Wingdings" pitchFamily="2" charset="2"/>
              <a:buChar char="v"/>
              <a:defRPr/>
            </a:pPr>
            <a:r>
              <a:rPr lang="pt-BR" sz="2200" dirty="0">
                <a:latin typeface="Comic Sans MS" pitchFamily="66" charset="0"/>
              </a:rPr>
              <a:t>  Os principais grupos de variedades de cana-de-açúcar são: precoce, médias e tardias (Figura 1)</a:t>
            </a:r>
            <a:endParaRPr lang="en-US" sz="2200" dirty="0">
              <a:latin typeface="Comic Sans MS" pitchFamily="66" charset="0"/>
            </a:endParaRPr>
          </a:p>
        </p:txBody>
      </p:sp>
      <p:pic>
        <p:nvPicPr>
          <p:cNvPr id="20497" name="Picture 1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8" name="Picture 1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ítulo 1"/>
          <p:cNvSpPr>
            <a:spLocks noGrp="1"/>
          </p:cNvSpPr>
          <p:nvPr>
            <p:ph type="title"/>
          </p:nvPr>
        </p:nvSpPr>
        <p:spPr>
          <a:xfrm>
            <a:off x="611188" y="1349375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2060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206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3300"/>
                </a:solidFill>
                <a:latin typeface="Comic Sans MS" pitchFamily="66" charset="0"/>
              </a:rPr>
              <a:t>QUALIDADE DA MATÉRIA-PRIMA</a:t>
            </a:r>
            <a:endParaRPr lang="en-US" sz="2600" kern="0" dirty="0">
              <a:solidFill>
                <a:srgbClr val="0033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pic>
        <p:nvPicPr>
          <p:cNvPr id="21510" name="Picture 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 rot="21540000">
            <a:off x="971550" y="1906588"/>
            <a:ext cx="7197725" cy="3963987"/>
          </a:xfrm>
          <a:noFill/>
        </p:spPr>
      </p:pic>
      <p:pic>
        <p:nvPicPr>
          <p:cNvPr id="21511" name="Picture 6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619250" y="5876925"/>
            <a:ext cx="6624638" cy="512763"/>
          </a:xfrm>
          <a:noFill/>
        </p:spPr>
      </p:pic>
      <p:pic>
        <p:nvPicPr>
          <p:cNvPr id="21514" name="Picture 10" descr="logo1_usp_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15" name="Picture 11" descr="http://www.pclq.usp.br/logo%20esalq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ítulo 1"/>
          <p:cNvSpPr>
            <a:spLocks noGrp="1"/>
          </p:cNvSpPr>
          <p:nvPr>
            <p:ph type="title"/>
          </p:nvPr>
        </p:nvSpPr>
        <p:spPr>
          <a:xfrm>
            <a:off x="611188" y="1349375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3300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330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latin typeface="Comic Sans MS" pitchFamily="66" charset="0"/>
              </a:rPr>
              <a:t>QUALIDADE DA MATÉRIA-PRIMA</a:t>
            </a:r>
            <a:endParaRPr lang="en-US" sz="2600" kern="0" dirty="0"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22532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2534" name="CaixaDeTexto 7"/>
          <p:cNvSpPr txBox="1">
            <a:spLocks noChangeArrowheads="1"/>
          </p:cNvSpPr>
          <p:nvPr/>
        </p:nvSpPr>
        <p:spPr bwMode="auto">
          <a:xfrm>
            <a:off x="755650" y="2033588"/>
            <a:ext cx="77771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pt-BR" altLang="pt-BR" sz="2200">
                <a:latin typeface="Comic Sans MS" pitchFamily="66" charset="0"/>
              </a:rPr>
              <a:t>  O planejamento do plantio de diferentes variedades de cana-de-açúcar é muito importante na definição da qualidade da matéria-prima .</a:t>
            </a:r>
            <a:endParaRPr lang="en-US" altLang="pt-BR" sz="2200">
              <a:latin typeface="Comic Sans MS" pitchFamily="66" charset="0"/>
            </a:endParaRPr>
          </a:p>
        </p:txBody>
      </p:sp>
      <p:sp>
        <p:nvSpPr>
          <p:cNvPr id="22535" name="CaixaDeTexto 8"/>
          <p:cNvSpPr txBox="1">
            <a:spLocks noChangeArrowheads="1"/>
          </p:cNvSpPr>
          <p:nvPr/>
        </p:nvSpPr>
        <p:spPr bwMode="auto">
          <a:xfrm>
            <a:off x="755650" y="3235325"/>
            <a:ext cx="7777163" cy="76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 No planejamento é feita a setorização onde é definida a quantidade de cana que deve ser colhida por dia.  </a:t>
            </a:r>
            <a:endParaRPr lang="en-US" altLang="pt-BR" sz="22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22536" name="CaixaDeTexto 9"/>
          <p:cNvSpPr txBox="1">
            <a:spLocks noChangeArrowheads="1"/>
          </p:cNvSpPr>
          <p:nvPr/>
        </p:nvSpPr>
        <p:spPr bwMode="auto">
          <a:xfrm>
            <a:off x="755650" y="4143375"/>
            <a:ext cx="7777163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 Na escolha da variedade da cana, são preferíveis aquelas que apresentam altos teores de sacarose durante a safra. Além disso, que tenha quantidade o suficiente de fibra para garantir o balanço energético da usina;</a:t>
            </a:r>
          </a:p>
        </p:txBody>
      </p:sp>
      <p:pic>
        <p:nvPicPr>
          <p:cNvPr id="22539" name="Picture 11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40" name="Picture 12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Espaço Reservado para Número de Slide 5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1B5551B-5A5C-494C-957B-194E0556097E}" type="slidenum">
              <a:rPr lang="pt-BR" altLang="pt-BR" sz="1400" smtClean="0"/>
              <a:pPr/>
              <a:t>2</a:t>
            </a:fld>
            <a:endParaRPr lang="pt-BR" altLang="pt-BR" sz="1400"/>
          </a:p>
        </p:txBody>
      </p:sp>
      <p:sp>
        <p:nvSpPr>
          <p:cNvPr id="6147" name="Rectangle 5"/>
          <p:cNvSpPr>
            <a:spLocks noChangeArrowheads="1"/>
          </p:cNvSpPr>
          <p:nvPr/>
        </p:nvSpPr>
        <p:spPr bwMode="auto">
          <a:xfrm>
            <a:off x="611188" y="0"/>
            <a:ext cx="8280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600" b="1"/>
              <a:t>Qualidade da matéria-prima para a indústria sucroenergética</a:t>
            </a:r>
            <a:endParaRPr lang="pt-BR" altLang="pt-BR" sz="2300" b="1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6149" name="Text Box 14"/>
          <p:cNvSpPr txBox="1">
            <a:spLocks noChangeArrowheads="1"/>
          </p:cNvSpPr>
          <p:nvPr/>
        </p:nvSpPr>
        <p:spPr bwMode="ltGray">
          <a:xfrm>
            <a:off x="900113" y="1700213"/>
            <a:ext cx="7775575" cy="432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1 – Introdução</a:t>
            </a:r>
          </a:p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2 – Considerações gerais</a:t>
            </a:r>
          </a:p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3 – Parâmetros de qualidade da cana como matéria-prima</a:t>
            </a:r>
          </a:p>
          <a:p>
            <a:pPr marL="447675" indent="-447675"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4 – Fatores que interferem na qualidade da matéria-prima e suas inter-relações com o processo industrial</a:t>
            </a:r>
          </a:p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5 – Indicadores de qualidade da matéria-prima</a:t>
            </a:r>
          </a:p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6- Considerações finais</a:t>
            </a:r>
          </a:p>
          <a:p>
            <a:pPr>
              <a:spcBef>
                <a:spcPct val="50000"/>
              </a:spcBef>
              <a:defRPr/>
            </a:pPr>
            <a:r>
              <a:rPr lang="pt-BR" sz="2200" dirty="0">
                <a:solidFill>
                  <a:srgbClr val="000066"/>
                </a:solidFill>
                <a:latin typeface="Comic Sans MS" pitchFamily="66" charset="0"/>
              </a:rPr>
              <a:t>7 - Referências</a:t>
            </a:r>
          </a:p>
          <a:p>
            <a:pPr>
              <a:spcBef>
                <a:spcPct val="50000"/>
              </a:spcBef>
              <a:defRPr/>
            </a:pPr>
            <a:endParaRPr lang="pt-BR" sz="2200" dirty="0">
              <a:solidFill>
                <a:srgbClr val="006600"/>
              </a:solidFill>
              <a:latin typeface="Comic Sans MS" pitchFamily="66" charset="0"/>
            </a:endParaRPr>
          </a:p>
        </p:txBody>
      </p:sp>
      <p:pic>
        <p:nvPicPr>
          <p:cNvPr id="6152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ítulo 1"/>
          <p:cNvSpPr>
            <a:spLocks noGrp="1"/>
          </p:cNvSpPr>
          <p:nvPr>
            <p:ph type="title"/>
          </p:nvPr>
        </p:nvSpPr>
        <p:spPr>
          <a:xfrm>
            <a:off x="611188" y="1349375"/>
            <a:ext cx="5470525" cy="495300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2 – Considerações gerais</a:t>
            </a:r>
            <a:endParaRPr lang="en-US" altLang="pt-BR" sz="2600">
              <a:solidFill>
                <a:srgbClr val="000066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3300"/>
                </a:solidFill>
                <a:latin typeface="Comic Sans MS" pitchFamily="66" charset="0"/>
              </a:rPr>
              <a:t>QUALIDADE DA MATÉRIA-PRIMA</a:t>
            </a:r>
            <a:endParaRPr lang="en-US" sz="2600" kern="0" dirty="0">
              <a:solidFill>
                <a:srgbClr val="00330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23558" name="CaixaDeTexto 7"/>
          <p:cNvSpPr txBox="1">
            <a:spLocks noChangeArrowheads="1"/>
          </p:cNvSpPr>
          <p:nvPr/>
        </p:nvSpPr>
        <p:spPr bwMode="auto">
          <a:xfrm>
            <a:off x="755650" y="2033588"/>
            <a:ext cx="7777163" cy="2462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  No planejamento do plantio é muito importante prevê a logística de transporte, de modo que durante a safra a distância média e o tempo de transporte das diferentes frentes de colheita sejam semelhantes.  Isso permite garantir um fornecimento uniforme e constante de matéria-prima na usina durante toda a safra. Além disso, facilita a entrega de cana de boa qualidade;</a:t>
            </a:r>
            <a:endParaRPr lang="en-US" altLang="pt-BR" sz="220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23559" name="CaixaDeTexto 11"/>
          <p:cNvSpPr txBox="1">
            <a:spLocks noChangeArrowheads="1"/>
          </p:cNvSpPr>
          <p:nvPr/>
        </p:nvSpPr>
        <p:spPr bwMode="auto">
          <a:xfrm>
            <a:off x="755650" y="4654550"/>
            <a:ext cx="77771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Char char="Ø"/>
            </a:pPr>
            <a:r>
              <a:rPr lang="pt-BR" altLang="pt-BR" sz="2200">
                <a:latin typeface="Comic Sans MS" pitchFamily="66" charset="0"/>
              </a:rPr>
              <a:t>  No planejamento do plantio é fundamental prever o tipo de colheita a ser adotado.  Isso vai permitir reduzir as quantidades de impurezas conduzidas à usina.</a:t>
            </a:r>
            <a:endParaRPr lang="en-US" altLang="pt-BR" sz="2200">
              <a:latin typeface="Comic Sans MS" pitchFamily="66" charset="0"/>
            </a:endParaRPr>
          </a:p>
        </p:txBody>
      </p:sp>
      <p:pic>
        <p:nvPicPr>
          <p:cNvPr id="23562" name="Picture 10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63" name="Picture 11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0C883BD-C71A-4A37-8EFD-4A1F5EC447D6}" type="slidenum">
              <a:rPr lang="pt-BR" altLang="pt-BR" sz="1400" smtClean="0"/>
              <a:pPr/>
              <a:t>21</a:t>
            </a:fld>
            <a:endParaRPr lang="pt-BR" altLang="pt-BR" sz="1400"/>
          </a:p>
        </p:txBody>
      </p:sp>
      <p:sp>
        <p:nvSpPr>
          <p:cNvPr id="24579" name="Text Box 3"/>
          <p:cNvSpPr txBox="1">
            <a:spLocks noChangeArrowheads="1"/>
          </p:cNvSpPr>
          <p:nvPr/>
        </p:nvSpPr>
        <p:spPr bwMode="ltGray">
          <a:xfrm>
            <a:off x="250825" y="1412875"/>
            <a:ext cx="8461375" cy="435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lvl="1"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Do ponto de vista agroindustrial é muito importante entender que a matéria-prima não deve ser analisada apenas em função da quantidade, por que?</a:t>
            </a:r>
          </a:p>
          <a:p>
            <a:pPr lvl="1"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A cana-de-açúcar deve prover a indústria de matéria-prima o suficiente para a produção eficiente dos seus principais produtos, subprodutos e produtos secundários, de forma que haja aproveitamento industrial ecologicamente correto desse material, sem desperdício de energia sob qualquer forma. Para que isto ocorra além de apresentar características tecnológicas adequadas, é preciso que a matéria-prima esteja disponível durante toda a safra e sem variação de oferta.</a:t>
            </a:r>
          </a:p>
          <a:p>
            <a:pPr lvl="1" algn="just">
              <a:spcBef>
                <a:spcPct val="50000"/>
              </a:spcBef>
              <a:buClr>
                <a:srgbClr val="FFFF00"/>
              </a:buClr>
              <a:buFont typeface="Wingdings" pitchFamily="2" charset="2"/>
              <a:buChar char="ü"/>
            </a:pPr>
            <a:r>
              <a:rPr lang="pt-BR" altLang="pt-BR" sz="2000">
                <a:solidFill>
                  <a:srgbClr val="003300"/>
                </a:solidFill>
                <a:latin typeface="Comic Sans MS" pitchFamily="66" charset="0"/>
              </a:rPr>
              <a:t> A qualidade da matéria-prima deve atender às necessidades da usina.</a:t>
            </a:r>
          </a:p>
        </p:txBody>
      </p:sp>
      <p:sp>
        <p:nvSpPr>
          <p:cNvPr id="24580" name="Line 4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8" name="Título 1"/>
          <p:cNvSpPr txBox="1">
            <a:spLocks/>
          </p:cNvSpPr>
          <p:nvPr/>
        </p:nvSpPr>
        <p:spPr bwMode="auto">
          <a:xfrm>
            <a:off x="1476375" y="333375"/>
            <a:ext cx="6048375" cy="70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latin typeface="Comic Sans MS" pitchFamily="66" charset="0"/>
              </a:rPr>
              <a:t>QUALIDADE DA MATÉRIA-PRIMA</a:t>
            </a:r>
            <a:endParaRPr lang="en-US" sz="2600" kern="0" dirty="0"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4584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585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60D8E54-64C4-4AC5-B708-1BF1EBCB6456}" type="slidenum">
              <a:rPr lang="pt-BR" altLang="pt-BR" sz="1400" smtClean="0"/>
              <a:pPr/>
              <a:t>22</a:t>
            </a:fld>
            <a:endParaRPr lang="pt-BR" altLang="pt-BR" sz="1400"/>
          </a:p>
        </p:txBody>
      </p:sp>
      <p:sp>
        <p:nvSpPr>
          <p:cNvPr id="25603" name="Line 3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25604" name="Rectangle 28"/>
          <p:cNvSpPr>
            <a:spLocks noChangeArrowheads="1"/>
          </p:cNvSpPr>
          <p:nvPr/>
        </p:nvSpPr>
        <p:spPr bwMode="ltGray">
          <a:xfrm>
            <a:off x="179388" y="1443038"/>
            <a:ext cx="9005887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buFont typeface="Wingdings" pitchFamily="2" charset="2"/>
              <a:buChar char="ü"/>
            </a:pPr>
            <a:r>
              <a:rPr lang="pt-BR" altLang="pt-BR" sz="2200" b="1">
                <a:solidFill>
                  <a:srgbClr val="000066"/>
                </a:solidFill>
                <a:latin typeface="Comic Sans MS" pitchFamily="66" charset="0"/>
              </a:rPr>
              <a:t> Dois tipos de fatores afetam a qualidade da matéria-prima </a:t>
            </a:r>
          </a:p>
          <a:p>
            <a:pPr>
              <a:buFont typeface="Wingdings" pitchFamily="2" charset="2"/>
              <a:buNone/>
            </a:pPr>
            <a:r>
              <a:rPr lang="pt-BR" altLang="pt-BR" sz="2200" b="1">
                <a:solidFill>
                  <a:srgbClr val="000066"/>
                </a:solidFill>
                <a:latin typeface="Comic Sans MS" pitchFamily="66" charset="0"/>
              </a:rPr>
              <a:t>    destinada à indústria:</a:t>
            </a: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 </a:t>
            </a:r>
          </a:p>
        </p:txBody>
      </p:sp>
      <p:sp>
        <p:nvSpPr>
          <p:cNvPr id="25605" name="Rectangle 29"/>
          <p:cNvSpPr>
            <a:spLocks noChangeArrowheads="1"/>
          </p:cNvSpPr>
          <p:nvPr/>
        </p:nvSpPr>
        <p:spPr bwMode="ltGray">
          <a:xfrm>
            <a:off x="323850" y="2139950"/>
            <a:ext cx="8208963" cy="222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1938" indent="-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endParaRPr lang="pt-BR" altLang="pt-BR" sz="2000">
              <a:solidFill>
                <a:srgbClr val="003300"/>
              </a:solidFill>
            </a:endParaRPr>
          </a:p>
          <a:p>
            <a:pPr algn="just"/>
            <a:r>
              <a:rPr lang="pt-BR" altLang="pt-BR" sz="2000">
                <a:solidFill>
                  <a:srgbClr val="003300"/>
                </a:solidFill>
                <a:latin typeface="Comic Sans MS" pitchFamily="66" charset="0"/>
              </a:rPr>
              <a:t>1) </a:t>
            </a:r>
            <a:r>
              <a:rPr lang="pt-BR" altLang="pt-BR" sz="2000" b="1" u="sng">
                <a:solidFill>
                  <a:srgbClr val="003300"/>
                </a:solidFill>
                <a:latin typeface="Comic Sans MS" pitchFamily="66" charset="0"/>
              </a:rPr>
              <a:t>Fatores intrínsecos</a:t>
            </a:r>
            <a:r>
              <a:rPr lang="pt-BR" altLang="pt-BR" sz="2000">
                <a:solidFill>
                  <a:srgbClr val="003300"/>
                </a:solidFill>
                <a:latin typeface="Comic Sans MS" pitchFamily="66" charset="0"/>
              </a:rPr>
              <a:t>: relacionados à composição da cana (teores de sacarose, açúcares redutores, fibras e minerais), sendo estes afetados de acordo com a variedade da cana, variações de clima (temperatura, umidade relativa do ar, chuva), solo e tratos culturais;</a:t>
            </a:r>
          </a:p>
          <a:p>
            <a:pPr algn="just"/>
            <a:endParaRPr lang="pt-BR" altLang="pt-BR" sz="200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25606" name="Rectangle 30"/>
          <p:cNvSpPr>
            <a:spLocks noChangeArrowheads="1"/>
          </p:cNvSpPr>
          <p:nvPr/>
        </p:nvSpPr>
        <p:spPr bwMode="ltGray">
          <a:xfrm>
            <a:off x="250825" y="4244975"/>
            <a:ext cx="8208963" cy="192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363538" indent="-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/>
            <a:endParaRPr lang="pt-BR" altLang="pt-BR" sz="2000">
              <a:solidFill>
                <a:schemeClr val="tx2"/>
              </a:solidFill>
            </a:endParaRPr>
          </a:p>
          <a:p>
            <a:pPr algn="just">
              <a:buSzPct val="100000"/>
              <a:buFont typeface="Symbol" pitchFamily="18" charset="2"/>
              <a:buNone/>
            </a:pPr>
            <a:r>
              <a:rPr lang="pt-BR" altLang="pt-BR" sz="2000" b="1">
                <a:solidFill>
                  <a:schemeClr val="tx2"/>
                </a:solidFill>
                <a:latin typeface="Tahoma" pitchFamily="34" charset="0"/>
              </a:rPr>
              <a:t>2)  </a:t>
            </a:r>
            <a:r>
              <a:rPr lang="pt-BR" altLang="pt-BR" sz="2000" b="1" u="sng">
                <a:solidFill>
                  <a:schemeClr val="tx2"/>
                </a:solidFill>
                <a:latin typeface="Tahoma" pitchFamily="34" charset="0"/>
              </a:rPr>
              <a:t>Fatores extrínsecos:</a:t>
            </a:r>
            <a:r>
              <a:rPr lang="pt-BR" altLang="pt-BR" sz="2000">
                <a:solidFill>
                  <a:schemeClr val="tx2"/>
                </a:solidFill>
                <a:latin typeface="Tahoma" pitchFamily="34" charset="0"/>
              </a:rPr>
              <a:t> relacionados a materiais estranhos ao colmo (terra, pedra, restos de cultura, plantas invasoras) ou compostos produzidos por microrganismos devido à sua ação sobre os açúcares do colmo.</a:t>
            </a:r>
            <a:r>
              <a:rPr lang="pt-BR" altLang="pt-BR" sz="2000">
                <a:solidFill>
                  <a:schemeClr val="tx2"/>
                </a:solidFill>
              </a:rPr>
              <a:t> </a:t>
            </a:r>
          </a:p>
          <a:p>
            <a:pPr algn="just"/>
            <a:endParaRPr lang="pt-BR" altLang="pt-BR" sz="2000">
              <a:solidFill>
                <a:schemeClr val="tx2"/>
              </a:solidFill>
            </a:endParaRPr>
          </a:p>
        </p:txBody>
      </p:sp>
      <p:sp>
        <p:nvSpPr>
          <p:cNvPr id="25607" name="Rectangle 32"/>
          <p:cNvSpPr>
            <a:spLocks noGrp="1" noChangeArrowheads="1"/>
          </p:cNvSpPr>
          <p:nvPr>
            <p:ph sz="half" idx="1"/>
          </p:nvPr>
        </p:nvSpPr>
        <p:spPr>
          <a:xfrm>
            <a:off x="827088" y="404813"/>
            <a:ext cx="7812087" cy="647700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600" b="1" dirty="0">
                <a:latin typeface="Comic Sans MS" pitchFamily="66" charset="0"/>
              </a:rPr>
              <a:t>3  </a:t>
            </a:r>
            <a:r>
              <a:rPr lang="pt-BR" altLang="pt-BR" sz="2600" b="1" u="sng" dirty="0">
                <a:latin typeface="Comic Sans MS" pitchFamily="66" charset="0"/>
              </a:rPr>
              <a:t>Parâmetros de qualidade da matéria-prima</a:t>
            </a:r>
            <a:endParaRPr lang="pt-BR" altLang="pt-BR" sz="2600" dirty="0">
              <a:latin typeface="Comic Sans MS" pitchFamily="66" charset="0"/>
            </a:endParaRPr>
          </a:p>
          <a:p>
            <a:pPr lvl="4" algn="ctr"/>
            <a:endParaRPr lang="pt-BR" altLang="pt-BR" dirty="0"/>
          </a:p>
          <a:p>
            <a:pPr lvl="4" algn="ctr">
              <a:buFontTx/>
              <a:buNone/>
            </a:pPr>
            <a:endParaRPr lang="pt-BR" altLang="pt-BR" sz="2600" dirty="0">
              <a:latin typeface="Tahoma" pitchFamily="34" charset="0"/>
            </a:endParaRPr>
          </a:p>
        </p:txBody>
      </p:sp>
      <p:pic>
        <p:nvPicPr>
          <p:cNvPr id="25610" name="Picture 10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611" name="Picture 11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2DE7E7A7-EA34-43DC-ACC0-F4EC61D78E48}" type="slidenum">
              <a:rPr lang="pt-BR" altLang="pt-BR" sz="1400" smtClean="0"/>
              <a:pPr/>
              <a:t>23</a:t>
            </a:fld>
            <a:endParaRPr lang="pt-BR" altLang="pt-BR" sz="1400"/>
          </a:p>
        </p:txBody>
      </p:sp>
      <p:sp>
        <p:nvSpPr>
          <p:cNvPr id="26627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187450" y="333375"/>
            <a:ext cx="7488238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 </a:t>
            </a:r>
            <a:r>
              <a:rPr lang="pt-BR" altLang="pt-BR" sz="2600" u="sng">
                <a:solidFill>
                  <a:srgbClr val="000066"/>
                </a:solidFill>
                <a:latin typeface="Comic Sans MS" pitchFamily="66" charset="0"/>
              </a:rPr>
              <a:t>Parâmetros de qualidade da matéria-prima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26629" name="Rectangle 4"/>
          <p:cNvSpPr>
            <a:spLocks noChangeArrowheads="1"/>
          </p:cNvSpPr>
          <p:nvPr/>
        </p:nvSpPr>
        <p:spPr bwMode="ltGray">
          <a:xfrm>
            <a:off x="250825" y="1209675"/>
            <a:ext cx="8443913" cy="474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3.1 </a:t>
            </a:r>
            <a:r>
              <a:rPr lang="pt-BR" altLang="pt-BR" sz="2200" b="1" u="sng">
                <a:latin typeface="Comic Sans MS" pitchFamily="66" charset="0"/>
              </a:rPr>
              <a:t>Pol (pol%caldo)</a:t>
            </a:r>
            <a:r>
              <a:rPr lang="pt-BR" altLang="pt-BR" sz="2200" b="1">
                <a:latin typeface="Comic Sans MS" pitchFamily="66" charset="0"/>
              </a:rPr>
              <a:t>: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 </a:t>
            </a: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É a percentagem de sacarose aparente contida no caldo.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Sendo determinada por métodos polarimétricos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   (sacarímetros ou polarímetros).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 Para a indústria, quanto mais elevados os teores de Pol , melhor.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2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Em geral, as variedades de cana-de-açúcar apresentam de 12 a 24 % de Pol. Do ponto de vista técnico-econômico, recomenda-se iniciar a colheita quando esta apresentar  mais de 13 % de Pol.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2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Qual é a consequência para o processo industrial quando realiza a colheita da cana com baixo teor de Pol (≤ 12 %)?</a:t>
            </a:r>
          </a:p>
        </p:txBody>
      </p:sp>
      <p:pic>
        <p:nvPicPr>
          <p:cNvPr id="26632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33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3753C1AA-CF58-49D5-B582-5F969DC8B732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5A5D4ACE-F894-4BA2-8C44-4959185FFB7A}" type="slidenum">
              <a:rPr lang="pt-BR" altLang="pt-BR" sz="1400" smtClean="0"/>
              <a:pPr/>
              <a:t>24</a:t>
            </a:fld>
            <a:endParaRPr lang="pt-BR" altLang="pt-BR" sz="1400"/>
          </a:p>
        </p:txBody>
      </p:sp>
      <p:sp>
        <p:nvSpPr>
          <p:cNvPr id="2765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190625" y="333375"/>
            <a:ext cx="7773988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>
                <a:solidFill>
                  <a:srgbClr val="003300"/>
                </a:solidFill>
                <a:latin typeface="Comic Sans MS" pitchFamily="66" charset="0"/>
              </a:rPr>
              <a:t>3  </a:t>
            </a:r>
            <a:r>
              <a:rPr lang="pt-BR" altLang="pt-BR" sz="2600" u="sng">
                <a:solidFill>
                  <a:srgbClr val="003300"/>
                </a:solidFill>
                <a:latin typeface="Comic Sans MS" pitchFamily="66" charset="0"/>
              </a:rPr>
              <a:t>Parâmetros de qualidade da matéria-prima</a:t>
            </a:r>
            <a:endParaRPr lang="pt-BR" altLang="pt-BR" sz="390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27653" name="Rectangle 7"/>
          <p:cNvSpPr>
            <a:spLocks noChangeArrowheads="1"/>
          </p:cNvSpPr>
          <p:nvPr/>
        </p:nvSpPr>
        <p:spPr bwMode="ltGray">
          <a:xfrm>
            <a:off x="282575" y="1484313"/>
            <a:ext cx="8743950" cy="3816350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solidFill>
                  <a:schemeClr val="bg1"/>
                </a:solidFill>
                <a:latin typeface="Comic Sans MS" pitchFamily="66" charset="0"/>
              </a:rPr>
              <a:t>3.2 </a:t>
            </a:r>
            <a:r>
              <a:rPr lang="pt-BR" altLang="pt-BR" sz="2200" b="1" u="sng">
                <a:solidFill>
                  <a:schemeClr val="bg1"/>
                </a:solidFill>
                <a:latin typeface="Comic Sans MS" pitchFamily="66" charset="0"/>
                <a:hlinkClick r:id="rId2" action="ppaction://hlinkpres?slideindex=1&amp;slidetitle="/>
              </a:rPr>
              <a:t>Brix</a:t>
            </a:r>
            <a:r>
              <a:rPr lang="pt-BR" altLang="pt-BR" sz="2200" b="1">
                <a:solidFill>
                  <a:schemeClr val="bg1"/>
                </a:solidFill>
                <a:latin typeface="Comic Sans MS" pitchFamily="66" charset="0"/>
              </a:rPr>
              <a:t>:</a:t>
            </a: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É o parâmetro mais utilizado na indústria do açúcar e álcool.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Expressa a percentagem (p/p) dos sólidos solúveis contidos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    em uma solução açucarada impura.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O brix normalmente é determinado por aparelhos denominados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      refratômetros.</a:t>
            </a:r>
          </a:p>
          <a:p>
            <a:pPr algn="just">
              <a:buFont typeface="Wingdings" pitchFamily="2" charset="2"/>
              <a:buNone/>
            </a:pPr>
            <a:endParaRPr lang="pt-BR" altLang="pt-BR" sz="20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 É primeiro parâmetro analisado para verificar se a cana está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       madura. </a:t>
            </a:r>
          </a:p>
        </p:txBody>
      </p:sp>
      <p:pic>
        <p:nvPicPr>
          <p:cNvPr id="27656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657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C5BFE6D0-4CF3-4265-9506-449D8663AB9C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B9AAC3B-362F-424D-A43E-8E13B7ADB6C1}" type="slidenum">
              <a:rPr lang="pt-BR" altLang="pt-BR" sz="1400" smtClean="0"/>
              <a:pPr/>
              <a:t>25</a:t>
            </a:fld>
            <a:endParaRPr lang="pt-BR" altLang="pt-BR" sz="1400"/>
          </a:p>
        </p:txBody>
      </p:sp>
      <p:sp>
        <p:nvSpPr>
          <p:cNvPr id="28675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046163" y="260350"/>
            <a:ext cx="7773987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>
                <a:solidFill>
                  <a:srgbClr val="003300"/>
                </a:solidFill>
                <a:latin typeface="Arial" charset="0"/>
                <a:cs typeface="Arial" charset="0"/>
              </a:rPr>
              <a:t>3  </a:t>
            </a:r>
            <a:r>
              <a:rPr lang="pt-BR" altLang="pt-BR" sz="2600" b="1" u="sng">
                <a:solidFill>
                  <a:srgbClr val="003300"/>
                </a:solidFill>
                <a:latin typeface="Arial" charset="0"/>
                <a:cs typeface="Arial" charset="0"/>
              </a:rPr>
              <a:t>Parâmetros de qualidade da matéria-prima</a:t>
            </a:r>
            <a:endParaRPr lang="pt-BR" altLang="pt-BR" sz="3900">
              <a:solidFill>
                <a:srgbClr val="003300"/>
              </a:solidFill>
              <a:latin typeface="Arial" charset="0"/>
              <a:cs typeface="Arial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003300"/>
              </a:solidFill>
              <a:latin typeface="Arial" charset="0"/>
              <a:cs typeface="Arial" charset="0"/>
            </a:endParaRPr>
          </a:p>
        </p:txBody>
      </p:sp>
      <p:sp>
        <p:nvSpPr>
          <p:cNvPr id="28677" name="Rectangle 4"/>
          <p:cNvSpPr>
            <a:spLocks noChangeArrowheads="1"/>
          </p:cNvSpPr>
          <p:nvPr/>
        </p:nvSpPr>
        <p:spPr bwMode="ltGray">
          <a:xfrm>
            <a:off x="395288" y="1485900"/>
            <a:ext cx="8280400" cy="409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3.3 </a:t>
            </a:r>
            <a:r>
              <a:rPr lang="pt-BR" altLang="pt-BR" sz="2200" b="1" u="sng">
                <a:latin typeface="Comic Sans MS" pitchFamily="66" charset="0"/>
              </a:rPr>
              <a:t>Pureza aparente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 Reflete a relação da POL sobre os demais sólidos solúveis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    (POL/BRIX*100).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A pureza é um valor calculado e não avaliado diretamente.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Quando a cana está madura a pureza é maior do que a cana está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    verde.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 O valor de pureza é sempre menor do que 100 %.  Porque a        sacarose  é apenas um entre todos os sólidos solúveis.</a:t>
            </a:r>
          </a:p>
          <a:p>
            <a:pPr algn="just">
              <a:buFont typeface="Wingdings" pitchFamily="2" charset="2"/>
              <a:buNone/>
            </a:pPr>
            <a:endParaRPr lang="pt-BR" altLang="pt-BR" sz="200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v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A pureza aparente na madura é maior do que 85 %;</a:t>
            </a:r>
          </a:p>
          <a:p>
            <a:pPr algn="just"/>
            <a:endParaRPr lang="pt-BR" altLang="pt-BR" sz="200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28680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681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9C0F8D08-750E-499C-9CDC-306286D0966C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5FFD114-EB07-4C82-8547-EC383CF38F67}" type="slidenum">
              <a:rPr lang="pt-BR" altLang="pt-BR" sz="1400" smtClean="0"/>
              <a:pPr/>
              <a:t>26</a:t>
            </a:fld>
            <a:endParaRPr lang="pt-BR" altLang="pt-BR" sz="1400"/>
          </a:p>
        </p:txBody>
      </p:sp>
      <p:sp>
        <p:nvSpPr>
          <p:cNvPr id="29699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01700" y="260350"/>
            <a:ext cx="7773988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>
                <a:solidFill>
                  <a:srgbClr val="003300"/>
                </a:solidFill>
                <a:latin typeface="Arial" charset="0"/>
                <a:cs typeface="Arial" charset="0"/>
              </a:rPr>
              <a:t>3  </a:t>
            </a:r>
            <a:r>
              <a:rPr lang="pt-BR" altLang="pt-BR" sz="2600" b="1" u="sng">
                <a:solidFill>
                  <a:srgbClr val="003300"/>
                </a:solidFill>
                <a:latin typeface="Arial" charset="0"/>
                <a:cs typeface="Arial" charset="0"/>
              </a:rPr>
              <a:t>Parâmetros de qualidade da matéria-prima</a:t>
            </a:r>
            <a:endParaRPr lang="pt-BR" altLang="pt-BR" sz="3900">
              <a:solidFill>
                <a:srgbClr val="003300"/>
              </a:solidFill>
              <a:latin typeface="Arial" charset="0"/>
              <a:cs typeface="Arial" charset="0"/>
            </a:endParaRPr>
          </a:p>
        </p:txBody>
      </p:sp>
      <p:sp>
        <p:nvSpPr>
          <p:cNvPr id="29701" name="Rectangle 4"/>
          <p:cNvSpPr>
            <a:spLocks noChangeArrowheads="1"/>
          </p:cNvSpPr>
          <p:nvPr/>
        </p:nvSpPr>
        <p:spPr bwMode="ltGray">
          <a:xfrm>
            <a:off x="395288" y="1700213"/>
            <a:ext cx="8280400" cy="307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261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3.3 </a:t>
            </a:r>
            <a:r>
              <a:rPr lang="pt-BR" altLang="pt-BR" sz="2200" b="1" u="sng">
                <a:latin typeface="Comic Sans MS" pitchFamily="66" charset="0"/>
              </a:rPr>
              <a:t>Pureza aparente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No pico da maturação essa relação (Pol/Brix) chegar a ser</a:t>
            </a:r>
          </a:p>
          <a:p>
            <a:pPr algn="just"/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    maior que 95 %</a:t>
            </a:r>
          </a:p>
          <a:p>
            <a:pPr algn="just"/>
            <a:endParaRPr lang="pt-BR" altLang="pt-BR" sz="200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</a:rPr>
              <a:t> </a:t>
            </a:r>
            <a:r>
              <a:rPr lang="pt-BR" altLang="pt-BR" sz="2000">
                <a:latin typeface="Comic Sans MS" pitchFamily="66" charset="0"/>
              </a:rPr>
              <a:t>Um canavial foi colhido em época na programada em função de um incêndio clandestino, ao verificar a análise química você observa que a pureza aparente é de 55 %.  É preferível destinar essa cana para produção de açúcar ou etanol? Por que?</a:t>
            </a:r>
          </a:p>
        </p:txBody>
      </p:sp>
      <p:pic>
        <p:nvPicPr>
          <p:cNvPr id="29704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705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0EC40AC3-84D6-4E15-962A-60497F4F68DE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2528078-DFBB-4742-96D1-FF534DE16A10}" type="slidenum">
              <a:rPr lang="pt-BR" altLang="pt-BR" sz="1400" smtClean="0"/>
              <a:pPr/>
              <a:t>27</a:t>
            </a:fld>
            <a:endParaRPr lang="pt-BR" altLang="pt-BR" sz="1400"/>
          </a:p>
        </p:txBody>
      </p:sp>
      <p:sp>
        <p:nvSpPr>
          <p:cNvPr id="30723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74725" y="333375"/>
            <a:ext cx="7773988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>
                <a:latin typeface="Tahoma" pitchFamily="34" charset="0"/>
              </a:rPr>
              <a:t>3  </a:t>
            </a:r>
            <a:r>
              <a:rPr lang="pt-BR" altLang="pt-BR" sz="2600" u="sng">
                <a:latin typeface="Tahoma" pitchFamily="34" charset="0"/>
              </a:rPr>
              <a:t>Parâmetros de qualidade da matéria-prima</a:t>
            </a:r>
            <a:endParaRPr lang="pt-BR" altLang="pt-BR" sz="3900">
              <a:latin typeface="Tahoma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latin typeface="Tahoma" pitchFamily="34" charset="0"/>
            </a:endParaRPr>
          </a:p>
        </p:txBody>
      </p:sp>
      <p:sp>
        <p:nvSpPr>
          <p:cNvPr id="30725" name="Rectangle 5"/>
          <p:cNvSpPr>
            <a:spLocks noChangeArrowheads="1"/>
          </p:cNvSpPr>
          <p:nvPr/>
        </p:nvSpPr>
        <p:spPr bwMode="ltGray">
          <a:xfrm>
            <a:off x="433388" y="1527175"/>
            <a:ext cx="8170862" cy="3754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solidFill>
                  <a:srgbClr val="003300"/>
                </a:solidFill>
                <a:latin typeface="Comic Sans MS" pitchFamily="66" charset="0"/>
              </a:rPr>
              <a:t>3.4 </a:t>
            </a:r>
            <a:r>
              <a:rPr lang="pt-BR" altLang="pt-BR" sz="2200" b="1" u="sng">
                <a:solidFill>
                  <a:srgbClr val="003300"/>
                </a:solidFill>
                <a:latin typeface="Comic Sans MS" pitchFamily="66" charset="0"/>
              </a:rPr>
              <a:t>Fibra</a:t>
            </a:r>
            <a:r>
              <a:rPr lang="pt-BR" altLang="pt-BR" sz="2200" b="1">
                <a:solidFill>
                  <a:srgbClr val="003300"/>
                </a:solidFill>
                <a:latin typeface="Comic Sans MS" pitchFamily="66" charset="0"/>
              </a:rPr>
              <a:t>:</a:t>
            </a: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1000">
              <a:solidFill>
                <a:srgbClr val="0033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3300"/>
                </a:solidFill>
                <a:latin typeface="Comic Sans MS" pitchFamily="66" charset="0"/>
              </a:rPr>
              <a:t> É a matéria insolúvel em água contida na cana;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12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Plantas mais ricas em fibras são mais tolerantes ao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     tombamento e mais tolerantes à entrada de pragas e doenças;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No início de safra – usar variedades mais ricas em fibras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22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Do ponto de vista industrial – importante para o balanço energético.</a:t>
            </a:r>
          </a:p>
        </p:txBody>
      </p:sp>
      <p:pic>
        <p:nvPicPr>
          <p:cNvPr id="30728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29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2764B03A-4CA6-4BCB-BA60-36A666B7B7E8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41EF549-4159-4C75-82CA-F000B8A46136}" type="slidenum">
              <a:rPr lang="pt-BR" altLang="pt-BR" sz="1400" smtClean="0"/>
              <a:pPr/>
              <a:t>28</a:t>
            </a:fld>
            <a:endParaRPr lang="pt-BR" altLang="pt-BR" sz="1400"/>
          </a:p>
        </p:txBody>
      </p:sp>
      <p:sp>
        <p:nvSpPr>
          <p:cNvPr id="31747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74725" y="188913"/>
            <a:ext cx="7342188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>
                <a:solidFill>
                  <a:srgbClr val="000066"/>
                </a:solidFill>
                <a:latin typeface="Segoe UI" pitchFamily="34" charset="0"/>
              </a:rPr>
              <a:t>3  </a:t>
            </a:r>
            <a:r>
              <a:rPr lang="pt-BR" altLang="pt-BR" sz="2600" b="1" u="sng">
                <a:solidFill>
                  <a:srgbClr val="000066"/>
                </a:solidFill>
                <a:latin typeface="Segoe UI" pitchFamily="34" charset="0"/>
              </a:rPr>
              <a:t>Parâmetros de qualidade da matéria-prima</a:t>
            </a:r>
            <a:endParaRPr lang="pt-BR" altLang="pt-BR" sz="3900">
              <a:solidFill>
                <a:srgbClr val="000066"/>
              </a:solidFill>
              <a:latin typeface="Segoe UI" pitchFamily="34" charset="0"/>
            </a:endParaRPr>
          </a:p>
        </p:txBody>
      </p:sp>
      <p:sp>
        <p:nvSpPr>
          <p:cNvPr id="29700" name="Line 3"/>
          <p:cNvSpPr>
            <a:spLocks noChangeShapeType="1"/>
          </p:cNvSpPr>
          <p:nvPr/>
        </p:nvSpPr>
        <p:spPr bwMode="ltGray">
          <a:xfrm>
            <a:off x="0" y="836613"/>
            <a:ext cx="9144000" cy="0"/>
          </a:xfrm>
          <a:prstGeom prst="line">
            <a:avLst/>
          </a:prstGeom>
          <a:noFill/>
          <a:ln w="38100">
            <a:solidFill>
              <a:schemeClr val="accent2">
                <a:lumMod val="75000"/>
              </a:schemeClr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31749" name="Rectangle 5"/>
          <p:cNvSpPr>
            <a:spLocks noChangeArrowheads="1"/>
          </p:cNvSpPr>
          <p:nvPr/>
        </p:nvSpPr>
        <p:spPr bwMode="ltGray">
          <a:xfrm>
            <a:off x="395288" y="1082675"/>
            <a:ext cx="8510587" cy="5694363"/>
          </a:xfrm>
          <a:prstGeom prst="rect">
            <a:avLst/>
          </a:prstGeom>
          <a:gradFill rotWithShape="0">
            <a:gsLst>
              <a:gs pos="0">
                <a:srgbClr val="000082"/>
              </a:gs>
              <a:gs pos="13000">
                <a:srgbClr val="0047FF"/>
              </a:gs>
              <a:gs pos="28000">
                <a:srgbClr val="000082"/>
              </a:gs>
              <a:gs pos="42999">
                <a:srgbClr val="0047FF"/>
              </a:gs>
              <a:gs pos="58000">
                <a:srgbClr val="000082"/>
              </a:gs>
              <a:gs pos="72000">
                <a:srgbClr val="0047FF"/>
              </a:gs>
              <a:gs pos="87000">
                <a:srgbClr val="000082"/>
              </a:gs>
              <a:gs pos="100000">
                <a:srgbClr val="0047FF"/>
              </a:gs>
            </a:gsLst>
            <a:lin ang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solidFill>
                  <a:schemeClr val="bg1"/>
                </a:solidFill>
                <a:latin typeface="Comic Sans MS" pitchFamily="66" charset="0"/>
              </a:rPr>
              <a:t>3.4 </a:t>
            </a:r>
            <a:r>
              <a:rPr lang="pt-BR" altLang="pt-BR" sz="2200" b="1" u="sng">
                <a:solidFill>
                  <a:schemeClr val="bg1"/>
                </a:solidFill>
                <a:latin typeface="Comic Sans MS" pitchFamily="66" charset="0"/>
              </a:rPr>
              <a:t>Fibra</a:t>
            </a:r>
            <a:r>
              <a:rPr lang="pt-BR" altLang="pt-BR" sz="2200" b="1">
                <a:solidFill>
                  <a:schemeClr val="bg1"/>
                </a:solidFill>
                <a:latin typeface="Comic Sans MS" pitchFamily="66" charset="0"/>
              </a:rPr>
              <a:t>:</a:t>
            </a: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10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400">
                <a:solidFill>
                  <a:schemeClr val="bg1"/>
                </a:solidFill>
                <a:latin typeface="Comic Sans MS" pitchFamily="66" charset="0"/>
              </a:rPr>
              <a:t> Teor de fibra na cana pode ser determinado por relação matemática de acordo com o  Consecana (2006)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     % de fibra = 0,08 x PBU + 0,876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PBU = peso do bagaço úmido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     (obtido de uma amostra de 500 g cana desfibrada prensada);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Nota: embora a fibra seja utilizada para a geração de energia na usina.  No cálculo da quantidade de açúcar total recuperável (ATR) por tonelada de cana, ela entra reduzindo a quantidade do ATR. </a:t>
            </a: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  <a:hlinkClick r:id="rId2" action="ppaction://hlinkpres?slideindex=1&amp;slidetitle="/>
              </a:rPr>
              <a:t>Por que isso acontece</a:t>
            </a:r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?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31750" name="Retângulo de cantos arredondados 5"/>
          <p:cNvSpPr>
            <a:spLocks noChangeArrowheads="1"/>
          </p:cNvSpPr>
          <p:nvPr/>
        </p:nvSpPr>
        <p:spPr bwMode="auto">
          <a:xfrm>
            <a:off x="900113" y="2852738"/>
            <a:ext cx="4751387" cy="720725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31751" name="CaixaDeTexto 6"/>
          <p:cNvSpPr txBox="1">
            <a:spLocks noChangeArrowheads="1"/>
          </p:cNvSpPr>
          <p:nvPr/>
        </p:nvSpPr>
        <p:spPr bwMode="auto">
          <a:xfrm>
            <a:off x="1042988" y="2997200"/>
            <a:ext cx="4465637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altLang="pt-BR" sz="2200">
                <a:solidFill>
                  <a:schemeClr val="bg1"/>
                </a:solidFill>
                <a:latin typeface="Comic Sans MS" pitchFamily="66" charset="0"/>
              </a:rPr>
              <a:t>% de fibra = 0,08 x PBU + 0,876</a:t>
            </a:r>
            <a:endParaRPr lang="en-US" altLang="pt-BR" sz="2200"/>
          </a:p>
        </p:txBody>
      </p:sp>
      <p:pic>
        <p:nvPicPr>
          <p:cNvPr id="31754" name="Picture 10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5" name="Picture 11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E2F838A9-D0AF-425F-83C1-10AADBD8D856}" type="slidenum">
              <a:rPr lang="pt-BR" altLang="pt-BR" sz="1400" smtClean="0"/>
              <a:pPr/>
              <a:t>29</a:t>
            </a:fld>
            <a:endParaRPr lang="pt-BR" altLang="pt-BR" sz="1400"/>
          </a:p>
        </p:txBody>
      </p:sp>
      <p:sp>
        <p:nvSpPr>
          <p:cNvPr id="3277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333500" y="333375"/>
            <a:ext cx="6838950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>
                <a:solidFill>
                  <a:srgbClr val="390058"/>
                </a:solidFill>
                <a:latin typeface="Segoe UI Symbol" pitchFamily="34" charset="0"/>
              </a:rPr>
              <a:t>3  </a:t>
            </a:r>
            <a:r>
              <a:rPr lang="pt-BR" altLang="pt-BR" sz="2600" u="sng">
                <a:solidFill>
                  <a:srgbClr val="390058"/>
                </a:solidFill>
                <a:latin typeface="Segoe UI Symbol" pitchFamily="34" charset="0"/>
              </a:rPr>
              <a:t>Parâmetros de qualidade da matéria-prima</a:t>
            </a:r>
            <a:endParaRPr lang="pt-BR" altLang="pt-BR" sz="2600">
              <a:solidFill>
                <a:srgbClr val="390058"/>
              </a:solidFill>
              <a:latin typeface="Segoe UI Symbol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390058"/>
              </a:solidFill>
              <a:latin typeface="Segoe UI Symbol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390058"/>
              </a:solidFill>
              <a:latin typeface="Segoe UI Symbol" pitchFamily="34" charset="0"/>
            </a:endParaRPr>
          </a:p>
        </p:txBody>
      </p:sp>
      <p:sp>
        <p:nvSpPr>
          <p:cNvPr id="32773" name="Rectangle 4"/>
          <p:cNvSpPr>
            <a:spLocks noChangeArrowheads="1"/>
          </p:cNvSpPr>
          <p:nvPr/>
        </p:nvSpPr>
        <p:spPr bwMode="ltGray">
          <a:xfrm>
            <a:off x="250825" y="1128713"/>
            <a:ext cx="8578850" cy="532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 dirty="0">
                <a:latin typeface="Comic Sans MS" pitchFamily="66" charset="0"/>
              </a:rPr>
              <a:t>3.5 </a:t>
            </a:r>
            <a:r>
              <a:rPr lang="pt-BR" altLang="pt-BR" sz="2200" b="1" u="sng" dirty="0">
                <a:latin typeface="Comic Sans MS" pitchFamily="66" charset="0"/>
              </a:rPr>
              <a:t>Açúcares redutores</a:t>
            </a:r>
            <a:r>
              <a:rPr lang="pt-BR" altLang="pt-BR" sz="2200" b="1" dirty="0">
                <a:latin typeface="Comic Sans MS" pitchFamily="66" charset="0"/>
              </a:rPr>
              <a:t>:</a:t>
            </a:r>
            <a:r>
              <a:rPr lang="pt-BR" altLang="pt-BR" sz="2200" dirty="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 dirty="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latin typeface="Comic Sans MS" pitchFamily="66" charset="0"/>
              </a:rPr>
              <a:t>Este termo é empregado para designar os açúcares na forma de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latin typeface="Comic Sans MS" pitchFamily="66" charset="0"/>
              </a:rPr>
              <a:t>glicose e frutose, contidos no caldo.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	Em geral, no caldo de cana o teor de glicose é maior do que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o de frutose. A relação G/F, decai de 1,6 (cana verde) para 1,1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na cana madura.</a:t>
            </a:r>
          </a:p>
          <a:p>
            <a:pPr algn="just">
              <a:buFont typeface="Wingdings" pitchFamily="2" charset="2"/>
              <a:buNone/>
            </a:pPr>
            <a:endParaRPr lang="pt-BR" altLang="pt-BR" sz="2200" dirty="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 u="sng" dirty="0">
                <a:solidFill>
                  <a:srgbClr val="006600"/>
                </a:solidFill>
                <a:latin typeface="Comic Sans MS" pitchFamily="66" charset="0"/>
              </a:rPr>
              <a:t>Cana verde</a:t>
            </a: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</a:rPr>
              <a:t>: </a:t>
            </a: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</a:rPr>
              <a:t>elevados teores de AR (</a:t>
            </a: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 1,5 %)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 u="sng" dirty="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Cana madura</a:t>
            </a:r>
            <a:r>
              <a:rPr lang="pt-BR" altLang="pt-BR" sz="2200" dirty="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:</a:t>
            </a: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 baixos teores de AR ( 1,5 %)</a:t>
            </a:r>
          </a:p>
          <a:p>
            <a:pPr algn="just">
              <a:buFont typeface="Wingdings" pitchFamily="2" charset="2"/>
              <a:buChar char="ü"/>
            </a:pPr>
            <a:endParaRPr lang="pt-BR" altLang="pt-BR" sz="2200" dirty="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 dirty="0">
                <a:latin typeface="Comic Sans MS" pitchFamily="66" charset="0"/>
                <a:sym typeface="Symbol" pitchFamily="18" charset="2"/>
              </a:rPr>
              <a:t>Maturação da cana ocorre da base para o ponteiro;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Altos teores de AR aumentam a cor do açúcar e dificultam a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 dirty="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     cristalização da sacarose.</a:t>
            </a:r>
            <a:endParaRPr lang="pt-BR" altLang="pt-BR" sz="2200" dirty="0">
              <a:solidFill>
                <a:srgbClr val="0000CC"/>
              </a:solidFill>
              <a:latin typeface="Comic Sans MS" pitchFamily="66" charset="0"/>
            </a:endParaRPr>
          </a:p>
        </p:txBody>
      </p:sp>
      <p:pic>
        <p:nvPicPr>
          <p:cNvPr id="32776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77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712FDB07-925E-42B9-89BD-F9BE21F80A0A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Espaço Reservado para Número de Slid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E068F537-6893-4F28-B85F-7C9972DB18A8}" type="slidenum">
              <a:rPr lang="pt-BR" altLang="pt-BR" sz="1400"/>
              <a:pPr algn="r"/>
              <a:t>3</a:t>
            </a:fld>
            <a:endParaRPr lang="pt-BR" altLang="pt-BR" sz="1400"/>
          </a:p>
        </p:txBody>
      </p:sp>
      <p:sp>
        <p:nvSpPr>
          <p:cNvPr id="92163" name="Rectangle 5"/>
          <p:cNvSpPr>
            <a:spLocks noChangeArrowheads="1"/>
          </p:cNvSpPr>
          <p:nvPr/>
        </p:nvSpPr>
        <p:spPr bwMode="auto">
          <a:xfrm>
            <a:off x="539750" y="44450"/>
            <a:ext cx="8280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600" b="1"/>
              <a:t>Qualidade da matéria-prima para a indústria sucroenergética</a:t>
            </a:r>
            <a:endParaRPr lang="pt-BR" altLang="pt-BR" sz="2300" b="1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2165" name="Text Box 14"/>
          <p:cNvSpPr txBox="1">
            <a:spLocks noChangeArrowheads="1"/>
          </p:cNvSpPr>
          <p:nvPr/>
        </p:nvSpPr>
        <p:spPr bwMode="ltGray">
          <a:xfrm>
            <a:off x="684213" y="1700213"/>
            <a:ext cx="8135937" cy="429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1 – Introdução</a:t>
            </a:r>
          </a:p>
          <a:p>
            <a:pPr>
              <a:spcBef>
                <a:spcPct val="50000"/>
              </a:spcBef>
            </a:pP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Qualidade da cana-de-açúcar como matéria-prima: </a:t>
            </a:r>
          </a:p>
          <a:p>
            <a:pPr algn="just">
              <a:spcBef>
                <a:spcPct val="50000"/>
              </a:spcBef>
            </a:pPr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	Refere-se a produzir e preservar as  características tecnológicas que cana deve apresentar para se obter o máximo de rendimento e produtividade dos produtos de interesse (etanol, açúcar e eletricidade) quando do seu processamento.</a:t>
            </a:r>
          </a:p>
        </p:txBody>
      </p:sp>
      <p:pic>
        <p:nvPicPr>
          <p:cNvPr id="92166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67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8812CDB-A56B-482A-AF8A-919EC1178613}" type="slidenum">
              <a:rPr lang="pt-BR" altLang="pt-BR" sz="1400" smtClean="0"/>
              <a:pPr/>
              <a:t>30</a:t>
            </a:fld>
            <a:endParaRPr lang="pt-BR" altLang="pt-BR" sz="1400"/>
          </a:p>
        </p:txBody>
      </p:sp>
      <p:sp>
        <p:nvSpPr>
          <p:cNvPr id="33795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73138" y="333375"/>
            <a:ext cx="7270750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>
                <a:solidFill>
                  <a:srgbClr val="0000CC"/>
                </a:solidFill>
                <a:latin typeface="Segoe UI" pitchFamily="34" charset="0"/>
              </a:rPr>
              <a:t>3  </a:t>
            </a:r>
            <a:r>
              <a:rPr lang="pt-BR" altLang="pt-BR" sz="2600" b="1" u="sng">
                <a:solidFill>
                  <a:srgbClr val="0000CC"/>
                </a:solidFill>
                <a:latin typeface="Segoe UI" pitchFamily="34" charset="0"/>
              </a:rPr>
              <a:t>Parâmetros de qualidade da matéria-prima</a:t>
            </a:r>
            <a:endParaRPr lang="pt-BR" altLang="pt-BR" sz="3900">
              <a:latin typeface="Segoe UI" pitchFamily="34" charset="0"/>
            </a:endParaRPr>
          </a:p>
        </p:txBody>
      </p:sp>
      <p:sp>
        <p:nvSpPr>
          <p:cNvPr id="33797" name="Rectangle 4"/>
          <p:cNvSpPr>
            <a:spLocks noChangeArrowheads="1"/>
          </p:cNvSpPr>
          <p:nvPr/>
        </p:nvSpPr>
        <p:spPr bwMode="ltGray">
          <a:xfrm>
            <a:off x="207963" y="1201738"/>
            <a:ext cx="8612187" cy="554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3.6 </a:t>
            </a:r>
            <a:r>
              <a:rPr lang="pt-BR" altLang="pt-BR" sz="2200" b="1" u="sng">
                <a:latin typeface="Comic Sans MS" pitchFamily="66" charset="0"/>
              </a:rPr>
              <a:t>Açúcares redutores totais (ART)</a:t>
            </a:r>
            <a:r>
              <a:rPr lang="pt-BR" altLang="pt-BR" sz="2200" b="1">
                <a:latin typeface="Comic Sans MS" pitchFamily="66" charset="0"/>
              </a:rPr>
              <a:t>: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1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Representa o somatório dos açúcares redutores presentes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     nessa forma no caldo da cana e a glicose mais a frutose que se originaram da hidrólise da sacarose, ou seja, representa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     todos os açúcares do material na forma invertida.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Os açúcares redutores totais presentes no caldo podem ser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obtidos através da seguinte relação: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endParaRPr lang="pt-BR" altLang="pt-BR" sz="2200" u="sng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       </a:t>
            </a: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ART = %AR + 1,05 x %Pol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Tahoma" pitchFamily="34" charset="0"/>
                <a:sym typeface="Symbol" pitchFamily="18" charset="2"/>
              </a:rPr>
              <a:t>%AR = percentagem de açúcares redutores no caldo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Tahoma" pitchFamily="34" charset="0"/>
                <a:sym typeface="Symbol" pitchFamily="18" charset="2"/>
              </a:rPr>
              <a:t>%Pol = percentagem de Pol no caldo</a:t>
            </a:r>
          </a:p>
          <a:p>
            <a:pPr algn="just">
              <a:buFont typeface="Wingdings" pitchFamily="2" charset="2"/>
              <a:buNone/>
            </a:pPr>
            <a:endParaRPr lang="pt-BR" altLang="pt-BR" sz="1800">
              <a:solidFill>
                <a:srgbClr val="0066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33798" name="Rectangle 5"/>
          <p:cNvSpPr>
            <a:spLocks noChangeArrowheads="1"/>
          </p:cNvSpPr>
          <p:nvPr/>
        </p:nvSpPr>
        <p:spPr bwMode="ltGray">
          <a:xfrm>
            <a:off x="684213" y="4437063"/>
            <a:ext cx="4392612" cy="9366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pic>
        <p:nvPicPr>
          <p:cNvPr id="33801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02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">
            <a:extLst>
              <a:ext uri="{FF2B5EF4-FFF2-40B4-BE49-F238E27FC236}">
                <a16:creationId xmlns:a16="http://schemas.microsoft.com/office/drawing/2014/main" id="{C520E508-5CE8-49CC-A1F7-B9D1043E3F27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2736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AAB512-444E-4A8A-A3EB-24EC8B71CCD5}" type="slidenum">
              <a:rPr lang="pt-BR" altLang="pt-BR" sz="1400" smtClean="0"/>
              <a:pPr/>
              <a:t>31</a:t>
            </a:fld>
            <a:endParaRPr lang="pt-BR" altLang="pt-BR" sz="1400"/>
          </a:p>
        </p:txBody>
      </p:sp>
      <p:sp>
        <p:nvSpPr>
          <p:cNvPr id="34819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830263" y="333375"/>
            <a:ext cx="7773987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>
                <a:solidFill>
                  <a:srgbClr val="0000CC"/>
                </a:solidFill>
                <a:latin typeface="Tahoma" pitchFamily="34" charset="0"/>
              </a:rPr>
              <a:t>3  </a:t>
            </a:r>
            <a:r>
              <a:rPr lang="pt-BR" altLang="pt-BR" sz="2600" b="1" u="sng">
                <a:solidFill>
                  <a:srgbClr val="0000CC"/>
                </a:solidFill>
                <a:latin typeface="Arial" charset="0"/>
                <a:cs typeface="Arial" charset="0"/>
              </a:rPr>
              <a:t>Parâmetros de qualidade da matéria-prima</a:t>
            </a:r>
            <a:endParaRPr lang="pt-BR" altLang="pt-BR" sz="3900">
              <a:latin typeface="Tahoma" pitchFamily="34" charset="0"/>
            </a:endParaRPr>
          </a:p>
        </p:txBody>
      </p:sp>
      <p:sp>
        <p:nvSpPr>
          <p:cNvPr id="34821" name="Rectangle 4"/>
          <p:cNvSpPr>
            <a:spLocks noChangeArrowheads="1"/>
          </p:cNvSpPr>
          <p:nvPr/>
        </p:nvSpPr>
        <p:spPr bwMode="ltGray">
          <a:xfrm>
            <a:off x="468313" y="1701800"/>
            <a:ext cx="8135937" cy="3908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3.7 </a:t>
            </a:r>
            <a:r>
              <a:rPr lang="pt-BR" altLang="pt-BR" sz="2200" b="1" u="sng">
                <a:latin typeface="Comic Sans MS" pitchFamily="66" charset="0"/>
              </a:rPr>
              <a:t>Açúcares totais (AT)</a:t>
            </a:r>
            <a:r>
              <a:rPr lang="pt-BR" altLang="pt-BR" sz="2200" b="1">
                <a:latin typeface="Comic Sans MS" pitchFamily="66" charset="0"/>
              </a:rPr>
              <a:t>: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Referem-se a concentração de total de açúcares no caldo,  o somatório de glicose+frutose+sacarose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Os açúcares totais presentes no caldo podem ser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obtidos através da seguinte relação:</a:t>
            </a:r>
            <a:endParaRPr lang="pt-BR" altLang="pt-BR" sz="22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endParaRPr lang="pt-BR" altLang="pt-BR" sz="2200" u="sng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   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%AT = Sacarose% no caldo + açúcares redutores% no caldo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endParaRPr lang="pt-BR" altLang="pt-BR" sz="1800">
              <a:solidFill>
                <a:srgbClr val="006600"/>
              </a:solidFill>
              <a:latin typeface="Tahoma" pitchFamily="34" charset="0"/>
              <a:sym typeface="Symbol" pitchFamily="18" charset="2"/>
            </a:endParaRPr>
          </a:p>
        </p:txBody>
      </p:sp>
      <p:sp>
        <p:nvSpPr>
          <p:cNvPr id="34822" name="Rectangle 5"/>
          <p:cNvSpPr>
            <a:spLocks noChangeArrowheads="1"/>
          </p:cNvSpPr>
          <p:nvPr/>
        </p:nvSpPr>
        <p:spPr bwMode="ltGray">
          <a:xfrm>
            <a:off x="611188" y="4364038"/>
            <a:ext cx="7848600" cy="936625"/>
          </a:xfrm>
          <a:prstGeom prst="rect">
            <a:avLst/>
          </a:prstGeom>
          <a:noFill/>
          <a:ln w="254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pic>
        <p:nvPicPr>
          <p:cNvPr id="34825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26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">
            <a:extLst>
              <a:ext uri="{FF2B5EF4-FFF2-40B4-BE49-F238E27FC236}">
                <a16:creationId xmlns:a16="http://schemas.microsoft.com/office/drawing/2014/main" id="{0EE6E02D-8B84-4C92-BCC9-8FBC96EBFB2B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B32CE3B-5B0C-41BA-BEB9-032DA71DC3FD}" type="slidenum">
              <a:rPr lang="pt-BR" altLang="pt-BR" sz="1400" smtClean="0"/>
              <a:pPr/>
              <a:t>32</a:t>
            </a:fld>
            <a:endParaRPr lang="pt-BR" altLang="pt-BR" sz="1400"/>
          </a:p>
        </p:txBody>
      </p:sp>
      <p:sp>
        <p:nvSpPr>
          <p:cNvPr id="35843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73138" y="188913"/>
            <a:ext cx="7199312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>
                <a:solidFill>
                  <a:srgbClr val="003300"/>
                </a:solidFill>
                <a:latin typeface="Comic Sans MS" pitchFamily="66" charset="0"/>
              </a:rPr>
              <a:t>3  </a:t>
            </a:r>
            <a:r>
              <a:rPr lang="pt-BR" altLang="pt-BR" sz="2600" u="sng">
                <a:solidFill>
                  <a:srgbClr val="003300"/>
                </a:solidFill>
                <a:latin typeface="Comic Sans MS" pitchFamily="66" charset="0"/>
              </a:rPr>
              <a:t>Parâmetros de qualidade da matéria-prima</a:t>
            </a:r>
            <a:endParaRPr lang="pt-BR" altLang="pt-BR" sz="3900">
              <a:solidFill>
                <a:srgbClr val="003300"/>
              </a:solidFill>
              <a:latin typeface="Comic Sans MS" pitchFamily="66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003300"/>
              </a:solidFill>
              <a:latin typeface="Comic Sans MS" pitchFamily="66" charset="0"/>
            </a:endParaRPr>
          </a:p>
        </p:txBody>
      </p:sp>
      <p:sp>
        <p:nvSpPr>
          <p:cNvPr id="35845" name="Rectangle 4"/>
          <p:cNvSpPr>
            <a:spLocks noChangeArrowheads="1"/>
          </p:cNvSpPr>
          <p:nvPr/>
        </p:nvSpPr>
        <p:spPr bwMode="ltGray">
          <a:xfrm>
            <a:off x="395288" y="1303338"/>
            <a:ext cx="7993062" cy="426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3.8 </a:t>
            </a:r>
            <a:r>
              <a:rPr lang="pt-BR" altLang="pt-BR" sz="2200" b="1" u="sng">
                <a:latin typeface="Comic Sans MS" pitchFamily="66" charset="0"/>
              </a:rPr>
              <a:t>Açúcares totais recuperáveis (ATR)</a:t>
            </a:r>
            <a:r>
              <a:rPr lang="pt-BR" altLang="pt-BR" sz="2200" b="1">
                <a:latin typeface="Comic Sans MS" pitchFamily="66" charset="0"/>
              </a:rPr>
              <a:t>: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É a quantidade de açúcares redutores totais (ART) recuperada da cana colhida até a formação do xarope.  Em geral, o ATR total dos produtos é semelhante ao ART da cana considerando perdas de 8,5%.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Essa quantidade de açúcar é obtida por cálculos e representa o quanto do açúcar existente na cana que a indústria realmente consegue aproveitar.  Em geral, quanto maior esse valor melhor é a qualidade tecnológica da cana-de-açúcar</a:t>
            </a:r>
            <a:endParaRPr lang="pt-BR" altLang="pt-BR" sz="2000">
              <a:solidFill>
                <a:srgbClr val="000066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5848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49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5B635C10-B18E-4CDE-9481-37C01760A83E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BED324-8149-4DBF-9E88-B1B890405FFB}" type="slidenum">
              <a:rPr lang="pt-BR" altLang="pt-BR" sz="1400" smtClean="0"/>
              <a:pPr/>
              <a:t>33</a:t>
            </a:fld>
            <a:endParaRPr lang="pt-BR" altLang="pt-BR" sz="1400"/>
          </a:p>
        </p:txBody>
      </p:sp>
      <p:sp>
        <p:nvSpPr>
          <p:cNvPr id="36867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901700" y="333375"/>
            <a:ext cx="7270750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600" b="1">
                <a:solidFill>
                  <a:srgbClr val="390058"/>
                </a:solidFill>
                <a:latin typeface="Segoe UI" pitchFamily="34" charset="0"/>
              </a:rPr>
              <a:t>3  </a:t>
            </a:r>
            <a:r>
              <a:rPr lang="pt-BR" altLang="pt-BR" sz="2600" b="1" u="sng">
                <a:solidFill>
                  <a:srgbClr val="390058"/>
                </a:solidFill>
                <a:latin typeface="Segoe UI" pitchFamily="34" charset="0"/>
              </a:rPr>
              <a:t>Parâmetros de qualidade da matéria-prima</a:t>
            </a:r>
            <a:endParaRPr lang="pt-BR" altLang="pt-BR" sz="3900">
              <a:solidFill>
                <a:srgbClr val="390058"/>
              </a:solidFill>
              <a:latin typeface="Segoe UI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solidFill>
                <a:srgbClr val="390058"/>
              </a:solidFill>
              <a:latin typeface="Segoe UI" pitchFamily="34" charset="0"/>
            </a:endParaRPr>
          </a:p>
        </p:txBody>
      </p:sp>
      <p:sp>
        <p:nvSpPr>
          <p:cNvPr id="36869" name="Rectangle 4"/>
          <p:cNvSpPr>
            <a:spLocks noChangeArrowheads="1"/>
          </p:cNvSpPr>
          <p:nvPr/>
        </p:nvSpPr>
        <p:spPr bwMode="ltGray">
          <a:xfrm>
            <a:off x="395288" y="1174750"/>
            <a:ext cx="8208962" cy="526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solidFill>
                  <a:srgbClr val="006600"/>
                </a:solidFill>
                <a:latin typeface="Comic Sans MS" pitchFamily="66" charset="0"/>
              </a:rPr>
              <a:t>3.9 </a:t>
            </a:r>
            <a:r>
              <a:rPr lang="pt-BR" altLang="pt-BR" sz="2200" b="1" u="sng">
                <a:solidFill>
                  <a:srgbClr val="006600"/>
                </a:solidFill>
                <a:latin typeface="Comic Sans MS" pitchFamily="66" charset="0"/>
              </a:rPr>
              <a:t>Impurezas minerais e vegetais (IPMV)</a:t>
            </a:r>
            <a:r>
              <a:rPr lang="pt-BR" altLang="pt-BR" sz="2200" b="1">
                <a:solidFill>
                  <a:srgbClr val="006600"/>
                </a:solidFill>
                <a:latin typeface="Comic Sans MS" pitchFamily="66" charset="0"/>
              </a:rPr>
              <a:t>:</a:t>
            </a: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390058"/>
                </a:solidFill>
                <a:latin typeface="Comic Sans MS" pitchFamily="66" charset="0"/>
              </a:rPr>
              <a:t>Impurezas: todo material não colmo presente na matéria-prima.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390058"/>
                </a:solidFill>
                <a:latin typeface="Comic Sans MS" pitchFamily="66" charset="0"/>
              </a:rPr>
              <a:t>Impurezas minerais: terra, pedregulhos e metais (equipamentos)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390058"/>
                </a:solidFill>
                <a:latin typeface="Comic Sans MS" pitchFamily="66" charset="0"/>
              </a:rPr>
              <a:t>      Derivadas das operações de corte e carregamento da cana.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Impurezas vegetais:folhas da cana (secas, verdes,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                                      parcialmente secas), cartucho de 			      folhas enroladas, plantas daninhas,         			       etc.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	</a:t>
            </a:r>
            <a:endParaRPr lang="pt-BR" altLang="pt-BR" sz="2200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endParaRPr lang="pt-BR" altLang="pt-BR" sz="1800">
              <a:solidFill>
                <a:srgbClr val="00660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6872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73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321FB755-F915-4620-90FC-0947C80B8C42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2736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7F903DB-AF71-4365-9B36-A936D1F356DD}" type="slidenum">
              <a:rPr lang="pt-BR" altLang="pt-BR" sz="1400" smtClean="0"/>
              <a:pPr/>
              <a:t>34</a:t>
            </a:fld>
            <a:endParaRPr lang="pt-BR" altLang="pt-BR" sz="1400"/>
          </a:p>
        </p:txBody>
      </p:sp>
      <p:sp>
        <p:nvSpPr>
          <p:cNvPr id="3789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258888" y="333375"/>
            <a:ext cx="7127875" cy="504825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600">
                <a:solidFill>
                  <a:srgbClr val="0000CC"/>
                </a:solidFill>
                <a:latin typeface="Arial" charset="0"/>
                <a:cs typeface="Arial" charset="0"/>
              </a:rPr>
              <a:t>3  </a:t>
            </a:r>
            <a:r>
              <a:rPr lang="pt-BR" altLang="pt-BR" sz="2600" u="sng">
                <a:solidFill>
                  <a:srgbClr val="0000CC"/>
                </a:solidFill>
                <a:latin typeface="Arial" charset="0"/>
                <a:cs typeface="Arial" charset="0"/>
              </a:rPr>
              <a:t>Parâmetros que definem a qualidade da matéria-prima</a:t>
            </a:r>
            <a:endParaRPr lang="pt-BR" altLang="pt-BR" sz="2600">
              <a:solidFill>
                <a:srgbClr val="0000CC"/>
              </a:solidFill>
              <a:latin typeface="Arial" charset="0"/>
              <a:cs typeface="Arial" charset="0"/>
            </a:endParaRPr>
          </a:p>
          <a:p>
            <a:pPr lvl="4">
              <a:buFontTx/>
              <a:buNone/>
            </a:pPr>
            <a:endParaRPr lang="pt-BR" altLang="pt-BR" sz="2600">
              <a:latin typeface="Tahoma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latin typeface="Tahoma" pitchFamily="34" charset="0"/>
            </a:endParaRPr>
          </a:p>
        </p:txBody>
      </p:sp>
      <p:sp>
        <p:nvSpPr>
          <p:cNvPr id="37893" name="Rectangle 4"/>
          <p:cNvSpPr>
            <a:spLocks noChangeArrowheads="1"/>
          </p:cNvSpPr>
          <p:nvPr/>
        </p:nvSpPr>
        <p:spPr bwMode="ltGray">
          <a:xfrm>
            <a:off x="179388" y="1839913"/>
            <a:ext cx="8496300" cy="3533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36575" indent="-4492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3.9 </a:t>
            </a:r>
            <a:r>
              <a:rPr lang="pt-BR" altLang="pt-BR" sz="2200" b="1" u="sng">
                <a:latin typeface="Comic Sans MS" pitchFamily="66" charset="0"/>
              </a:rPr>
              <a:t>Impurezas minerais e vegetais (IPMV)</a:t>
            </a:r>
            <a:r>
              <a:rPr lang="pt-BR" altLang="pt-BR" sz="2200" b="1">
                <a:latin typeface="Comic Sans MS" pitchFamily="66" charset="0"/>
              </a:rPr>
              <a:t>:</a:t>
            </a:r>
            <a:r>
              <a:rPr lang="pt-BR" altLang="pt-BR" sz="2200">
                <a:latin typeface="Comic Sans MS" pitchFamily="66" charset="0"/>
              </a:rPr>
              <a:t> 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latin typeface="Comic Sans MS" pitchFamily="66" charset="0"/>
            </a:endParaRPr>
          </a:p>
          <a:p>
            <a:pPr algn="just">
              <a:buFont typeface="Wingdings" pitchFamily="2" charset="2"/>
              <a:buNone/>
            </a:pPr>
            <a:endParaRPr lang="pt-BR" altLang="pt-BR" sz="1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	Oriundas da própria cana,  restos de outras culturas ou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      plantas daninhas</a:t>
            </a: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.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 </a:t>
            </a: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    </a:t>
            </a:r>
          </a:p>
          <a:p>
            <a:pPr algn="just"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  <a:sym typeface="Symbol" pitchFamily="18" charset="2"/>
              </a:rPr>
              <a:t>Estas impurezas estão presentes na cana entregue na usina </a:t>
            </a:r>
          </a:p>
          <a:p>
            <a:pPr algn="just"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  <a:sym typeface="Symbol" pitchFamily="18" charset="2"/>
              </a:rPr>
              <a:t>     independente do tipo de colheita adotado, cana crua ou queimada</a:t>
            </a: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.</a:t>
            </a:r>
          </a:p>
          <a:p>
            <a:pPr algn="just">
              <a:buFont typeface="Wingdings" pitchFamily="2" charset="2"/>
              <a:buNone/>
            </a:pPr>
            <a:endParaRPr lang="pt-BR" altLang="pt-BR" sz="220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buFont typeface="Wingdings" pitchFamily="2" charset="2"/>
              <a:buNone/>
            </a:pPr>
            <a:endParaRPr lang="pt-BR" altLang="pt-BR" sz="1800">
              <a:solidFill>
                <a:srgbClr val="006600"/>
              </a:solidFill>
              <a:latin typeface="Tahoma" pitchFamily="34" charset="0"/>
              <a:sym typeface="Symbol" pitchFamily="18" charset="2"/>
            </a:endParaRPr>
          </a:p>
        </p:txBody>
      </p:sp>
      <p:pic>
        <p:nvPicPr>
          <p:cNvPr id="37896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897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A978B3BA-FC5A-4D0D-B7D5-E27DE8D9743F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FF4B4BA4-A89F-4C94-9E36-DBAABE4B3913}" type="slidenum">
              <a:rPr lang="pt-BR" altLang="pt-BR" sz="1400" smtClean="0"/>
              <a:pPr/>
              <a:t>35</a:t>
            </a:fld>
            <a:endParaRPr lang="pt-BR" altLang="pt-BR" sz="1400"/>
          </a:p>
        </p:txBody>
      </p:sp>
      <p:sp>
        <p:nvSpPr>
          <p:cNvPr id="38915" name="Rectangle 2"/>
          <p:cNvSpPr>
            <a:spLocks noGrp="1" noChangeArrowheads="1"/>
          </p:cNvSpPr>
          <p:nvPr>
            <p:ph/>
          </p:nvPr>
        </p:nvSpPr>
        <p:spPr>
          <a:xfrm>
            <a:off x="539750" y="1341438"/>
            <a:ext cx="8207375" cy="5040312"/>
          </a:xfrm>
        </p:spPr>
        <p:txBody>
          <a:bodyPr/>
          <a:lstStyle/>
          <a:p>
            <a:pPr marL="449263" indent="-449263">
              <a:buFontTx/>
              <a:buNone/>
            </a:pPr>
            <a:endParaRPr lang="pt-BR" altLang="pt-BR" sz="2000" u="sng">
              <a:latin typeface="Comic Sans MS" pitchFamily="66" charset="0"/>
            </a:endParaRPr>
          </a:p>
          <a:p>
            <a:pPr marL="449263" indent="-449263">
              <a:buFontTx/>
              <a:buNone/>
            </a:pPr>
            <a:r>
              <a:rPr lang="pt-BR" altLang="pt-BR" sz="2200" b="1">
                <a:solidFill>
                  <a:schemeClr val="accent2"/>
                </a:solidFill>
                <a:latin typeface="Comic Sans MS" pitchFamily="66" charset="0"/>
              </a:rPr>
              <a:t>4.)  </a:t>
            </a:r>
            <a:r>
              <a:rPr lang="pt-BR" altLang="pt-BR" sz="2200" b="1" u="sng">
                <a:solidFill>
                  <a:schemeClr val="accent2"/>
                </a:solidFill>
                <a:latin typeface="Comic Sans MS" pitchFamily="66" charset="0"/>
              </a:rPr>
              <a:t>Colheita e transporte</a:t>
            </a:r>
          </a:p>
          <a:p>
            <a:pPr marL="449263" indent="-449263">
              <a:buFontTx/>
              <a:buNone/>
            </a:pPr>
            <a:endParaRPr lang="pt-BR" altLang="pt-BR" sz="1400" b="1" u="sng">
              <a:solidFill>
                <a:schemeClr val="accent2"/>
              </a:solidFill>
              <a:latin typeface="Comic Sans MS" pitchFamily="66" charset="0"/>
            </a:endParaRPr>
          </a:p>
          <a:p>
            <a:pPr marL="449263" indent="-449263">
              <a:buFontTx/>
              <a:buChar char="-"/>
            </a:pPr>
            <a:r>
              <a:rPr lang="pt-BR" altLang="pt-BR" sz="2000">
                <a:solidFill>
                  <a:srgbClr val="000000"/>
                </a:solidFill>
                <a:latin typeface="Comic Sans MS" pitchFamily="66" charset="0"/>
              </a:rPr>
              <a:t>Tempo decorrido da queima/colheita à entrada da cana na usina, em horas;</a:t>
            </a:r>
          </a:p>
          <a:p>
            <a:pPr marL="449263" indent="-449263">
              <a:buFontTx/>
              <a:buChar char="-"/>
            </a:pPr>
            <a:endParaRPr lang="pt-BR" altLang="pt-BR" sz="2000">
              <a:solidFill>
                <a:schemeClr val="tx2"/>
              </a:solidFill>
              <a:latin typeface="Comic Sans MS" pitchFamily="66" charset="0"/>
            </a:endParaRPr>
          </a:p>
          <a:p>
            <a:pPr marL="449263" indent="-449263">
              <a:buFontTx/>
              <a:buNone/>
            </a:pP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4.22)  </a:t>
            </a:r>
            <a:r>
              <a:rPr lang="pt-BR" altLang="pt-BR" sz="2200" b="1" u="sng">
                <a:latin typeface="Comic Sans MS" pitchFamily="66" charset="0"/>
              </a:rPr>
              <a:t>Laboratório da indústria</a:t>
            </a:r>
          </a:p>
          <a:p>
            <a:pPr marL="449263" indent="-449263">
              <a:buFontTx/>
              <a:buNone/>
            </a:pPr>
            <a:endParaRPr lang="pt-BR" altLang="pt-BR" sz="1200" b="1" u="sng">
              <a:latin typeface="Comic Sans MS" pitchFamily="66" charset="0"/>
            </a:endParaRPr>
          </a:p>
          <a:p>
            <a:pPr marL="449263" indent="-449263">
              <a:buFontTx/>
              <a:buNone/>
            </a:pPr>
            <a:r>
              <a:rPr lang="pt-BR" altLang="pt-BR" sz="2000">
                <a:solidFill>
                  <a:srgbClr val="000000"/>
                </a:solidFill>
                <a:latin typeface="Comic Sans MS" pitchFamily="66" charset="0"/>
              </a:rPr>
              <a:t>- Deve obter as seguintes informações tecnológicas </a:t>
            </a:r>
          </a:p>
          <a:p>
            <a:pPr marL="449263" indent="-449263">
              <a:buClr>
                <a:schemeClr val="tx2"/>
              </a:buClr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 </a:t>
            </a:r>
            <a:r>
              <a:rPr lang="pt-BR" altLang="pt-BR" sz="2000">
                <a:solidFill>
                  <a:schemeClr val="accent2"/>
                </a:solidFill>
                <a:latin typeface="Comic Sans MS" pitchFamily="66" charset="0"/>
              </a:rPr>
              <a:t>Brix do caldo, </a:t>
            </a:r>
            <a:r>
              <a:rPr lang="pt-BR" altLang="pt-BR" sz="2000" baseline="30000">
                <a:solidFill>
                  <a:schemeClr val="accent2"/>
                </a:solidFill>
                <a:latin typeface="Comic Sans MS" pitchFamily="66" charset="0"/>
              </a:rPr>
              <a:t>o</a:t>
            </a:r>
            <a:r>
              <a:rPr lang="pt-BR" altLang="pt-BR" sz="2000">
                <a:solidFill>
                  <a:schemeClr val="accent2"/>
                </a:solidFill>
                <a:latin typeface="Comic Sans MS" pitchFamily="66" charset="0"/>
              </a:rPr>
              <a:t>Brix</a:t>
            </a:r>
          </a:p>
          <a:p>
            <a:pPr marL="449263" indent="-449263">
              <a:buFont typeface="Wingdings" pitchFamily="2" charset="2"/>
              <a:buChar char="ü"/>
            </a:pPr>
            <a:r>
              <a:rPr lang="pt-BR" altLang="pt-BR" sz="2000">
                <a:solidFill>
                  <a:schemeClr val="accent2"/>
                </a:solidFill>
                <a:latin typeface="Comic Sans MS" pitchFamily="66" charset="0"/>
              </a:rPr>
              <a:t> Pol do caldo, % de pol</a:t>
            </a:r>
          </a:p>
          <a:p>
            <a:pPr marL="449263" indent="-449263">
              <a:buFont typeface="Wingdings" pitchFamily="2" charset="2"/>
              <a:buChar char="ü"/>
            </a:pPr>
            <a:r>
              <a:rPr lang="pt-BR" altLang="pt-BR" sz="2000">
                <a:solidFill>
                  <a:schemeClr val="accent2"/>
                </a:solidFill>
                <a:latin typeface="Comic Sans MS" pitchFamily="66" charset="0"/>
              </a:rPr>
              <a:t>Fibra da cana, % de fibra</a:t>
            </a:r>
          </a:p>
        </p:txBody>
      </p:sp>
      <p:sp>
        <p:nvSpPr>
          <p:cNvPr id="38917" name="Text Box 9"/>
          <p:cNvSpPr txBox="1">
            <a:spLocks noChangeArrowheads="1"/>
          </p:cNvSpPr>
          <p:nvPr/>
        </p:nvSpPr>
        <p:spPr bwMode="auto">
          <a:xfrm>
            <a:off x="1116013" y="477838"/>
            <a:ext cx="74168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200">
                <a:latin typeface="Comic Sans MS" pitchFamily="66" charset="0"/>
              </a:rPr>
              <a:t>4) Fatores que afetam a quantidade de ATR por tonelada de cana</a:t>
            </a:r>
            <a:endParaRPr lang="es-ES" altLang="pt-BR" sz="2200">
              <a:latin typeface="Comic Sans MS" pitchFamily="66" charset="0"/>
            </a:endParaRPr>
          </a:p>
        </p:txBody>
      </p:sp>
      <p:pic>
        <p:nvPicPr>
          <p:cNvPr id="38921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922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7A821A5D-2B79-4BCB-B2DE-5E23822332E8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36D6F3D-C6B1-4BB6-B0EE-1E2147547BF3}" type="slidenum">
              <a:rPr lang="pt-BR" altLang="pt-BR" sz="1400" smtClean="0"/>
              <a:pPr/>
              <a:t>36</a:t>
            </a:fld>
            <a:endParaRPr lang="pt-BR" altLang="pt-BR" sz="1400"/>
          </a:p>
        </p:txBody>
      </p:sp>
      <p:sp>
        <p:nvSpPr>
          <p:cNvPr id="4301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258888" y="404813"/>
            <a:ext cx="7345362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200">
                <a:latin typeface="Tahoma" pitchFamily="34" charset="0"/>
              </a:rPr>
              <a:t>5 </a:t>
            </a:r>
            <a:r>
              <a:rPr lang="pt-BR" altLang="pt-BR" sz="2200" u="sng">
                <a:latin typeface="Tahoma" pitchFamily="34" charset="0"/>
              </a:rPr>
              <a:t>Fatores que interferem na qualidade da matéria-prima</a:t>
            </a:r>
            <a:endParaRPr lang="pt-BR" altLang="pt-BR" sz="3500">
              <a:latin typeface="Tahoma" pitchFamily="34" charset="0"/>
            </a:endParaRPr>
          </a:p>
          <a:p>
            <a:pPr lvl="4">
              <a:buFontTx/>
              <a:buNone/>
            </a:pPr>
            <a:endParaRPr lang="pt-BR" altLang="pt-BR" sz="2600">
              <a:latin typeface="Tahoma" pitchFamily="34" charset="0"/>
            </a:endParaRPr>
          </a:p>
        </p:txBody>
      </p:sp>
      <p:sp>
        <p:nvSpPr>
          <p:cNvPr id="43013" name="Rectangle 4"/>
          <p:cNvSpPr>
            <a:spLocks noChangeArrowheads="1"/>
          </p:cNvSpPr>
          <p:nvPr/>
        </p:nvSpPr>
        <p:spPr bwMode="ltGray">
          <a:xfrm>
            <a:off x="684213" y="1925638"/>
            <a:ext cx="5899150" cy="330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latin typeface="Comic Sans MS" pitchFamily="66" charset="0"/>
              </a:rPr>
              <a:t>Queima da cana-de-açúcar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Maturação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Matéria estranha ou impurezas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latin typeface="Comic Sans MS" pitchFamily="66" charset="0"/>
              </a:rPr>
              <a:t>Sanidade da cultura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Altura de desponte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Deterioração (fisiológica ou microbiana</a:t>
            </a:r>
            <a:r>
              <a:rPr lang="pt-BR" altLang="pt-BR" sz="2200">
                <a:latin typeface="Comic Sans MS" pitchFamily="66" charset="0"/>
              </a:rPr>
              <a:t>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r>
              <a:rPr lang="pt-BR" altLang="pt-BR" sz="2200">
                <a:latin typeface="Comic Sans MS" pitchFamily="66" charset="0"/>
              </a:rPr>
              <a:t>Inversão da sacarose</a:t>
            </a:r>
            <a:endParaRPr lang="pt-BR" altLang="pt-BR" sz="2200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43016" name="Picture 8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17" name="Picture 9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Line 3">
            <a:extLst>
              <a:ext uri="{FF2B5EF4-FFF2-40B4-BE49-F238E27FC236}">
                <a16:creationId xmlns:a16="http://schemas.microsoft.com/office/drawing/2014/main" id="{180277CE-DEED-452F-A546-30140A1E367C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Espaço Reservado para Número de Slide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690B9D7-5FC4-4007-B600-A8EA33A87BD0}" type="slidenum">
              <a:rPr lang="pt-BR" altLang="pt-BR" sz="1400" smtClean="0"/>
              <a:pPr/>
              <a:t>37</a:t>
            </a:fld>
            <a:endParaRPr lang="pt-BR" altLang="pt-BR" sz="1400"/>
          </a:p>
        </p:txBody>
      </p:sp>
      <p:sp>
        <p:nvSpPr>
          <p:cNvPr id="46083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042988" y="188913"/>
            <a:ext cx="6697662" cy="647700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200" b="1">
                <a:solidFill>
                  <a:schemeClr val="tx2"/>
                </a:solidFill>
                <a:latin typeface="Tahoma" pitchFamily="34" charset="0"/>
              </a:rPr>
              <a:t>4  </a:t>
            </a:r>
            <a:r>
              <a:rPr lang="pt-BR" altLang="pt-BR" sz="2200" b="1" u="sng">
                <a:solidFill>
                  <a:schemeClr val="tx2"/>
                </a:solidFill>
                <a:latin typeface="Tahoma" pitchFamily="34" charset="0"/>
              </a:rPr>
              <a:t>Fatores que interferem na qualidade da matéria-prima</a:t>
            </a:r>
            <a:endParaRPr lang="pt-BR" altLang="pt-BR" sz="3900">
              <a:solidFill>
                <a:schemeClr val="tx2"/>
              </a:solidFill>
              <a:latin typeface="Tahoma" pitchFamily="34" charset="0"/>
            </a:endParaRPr>
          </a:p>
        </p:txBody>
      </p:sp>
      <p:sp>
        <p:nvSpPr>
          <p:cNvPr id="46085" name="Text Box 24"/>
          <p:cNvSpPr txBox="1">
            <a:spLocks noChangeArrowheads="1"/>
          </p:cNvSpPr>
          <p:nvPr/>
        </p:nvSpPr>
        <p:spPr bwMode="ltGray">
          <a:xfrm>
            <a:off x="755650" y="5133975"/>
            <a:ext cx="7416800" cy="146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73050" indent="-27305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t-BR" altLang="pt-BR" sz="2000">
                <a:solidFill>
                  <a:srgbClr val="000066"/>
                </a:solidFill>
              </a:rPr>
              <a:t>É importante a setorização do plantio, a fim de que  se tenha cana para colher no pico da maturação durante toda a safra.</a:t>
            </a:r>
          </a:p>
          <a:p>
            <a:pPr>
              <a:spcBef>
                <a:spcPct val="50000"/>
              </a:spcBef>
              <a:buFont typeface="Wingdings" pitchFamily="2" charset="2"/>
              <a:buChar char="Ø"/>
            </a:pPr>
            <a:r>
              <a:rPr lang="pt-BR" altLang="pt-BR" sz="2000">
                <a:solidFill>
                  <a:srgbClr val="006600"/>
                </a:solidFill>
              </a:rPr>
              <a:t> Isso garante uma matéria-prima de melhor qualidade e um maior rendimento industrial.</a:t>
            </a:r>
          </a:p>
        </p:txBody>
      </p:sp>
      <p:pic>
        <p:nvPicPr>
          <p:cNvPr id="46086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 rot="-60000">
            <a:off x="573088" y="1193800"/>
            <a:ext cx="7197725" cy="3963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Rectangle 5"/>
          <p:cNvSpPr>
            <a:spLocks noChangeArrowheads="1"/>
          </p:cNvSpPr>
          <p:nvPr/>
        </p:nvSpPr>
        <p:spPr bwMode="ltGray">
          <a:xfrm>
            <a:off x="458788" y="1196975"/>
            <a:ext cx="2024062" cy="46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2) </a:t>
            </a:r>
            <a:r>
              <a:rPr lang="pt-BR" altLang="pt-BR" sz="2200">
                <a:solidFill>
                  <a:schemeClr val="tx2"/>
                </a:solidFill>
                <a:latin typeface="Comic Sans MS" pitchFamily="66" charset="0"/>
              </a:rPr>
              <a:t>Maturação</a:t>
            </a:r>
            <a:endParaRPr lang="pt-BR" altLang="pt-BR" sz="2200">
              <a:solidFill>
                <a:schemeClr val="tx2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46088" name="Picture 6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265238" y="4581525"/>
            <a:ext cx="5970587" cy="512763"/>
          </a:xfrm>
          <a:noFill/>
        </p:spPr>
      </p:pic>
      <p:pic>
        <p:nvPicPr>
          <p:cNvPr id="46091" name="Picture 11" descr="logo1_usp_on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92" name="Picture 12" descr="http://www.pclq.usp.br/logo%20esalq.jpg"/>
          <p:cNvPicPr>
            <a:picLocks noChangeAspect="1" noChangeArrowheads="1"/>
          </p:cNvPicPr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3">
            <a:extLst>
              <a:ext uri="{FF2B5EF4-FFF2-40B4-BE49-F238E27FC236}">
                <a16:creationId xmlns:a16="http://schemas.microsoft.com/office/drawing/2014/main" id="{4C7C4148-E03E-4575-9C31-73FD4F04F6CF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124744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A4D4E41A-F2D2-4278-BF13-9B0BC5522C3D}" type="slidenum">
              <a:rPr lang="pt-BR" altLang="pt-BR" sz="1400"/>
              <a:pPr algn="r"/>
              <a:t>38</a:t>
            </a:fld>
            <a:endParaRPr lang="pt-BR" altLang="pt-BR" sz="1400"/>
          </a:p>
        </p:txBody>
      </p:sp>
      <p:pic>
        <p:nvPicPr>
          <p:cNvPr id="1013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0" name="Rectangle 4"/>
          <p:cNvSpPr>
            <a:spLocks noChangeArrowheads="1"/>
          </p:cNvSpPr>
          <p:nvPr/>
        </p:nvSpPr>
        <p:spPr bwMode="ltGray">
          <a:xfrm>
            <a:off x="1908175" y="973138"/>
            <a:ext cx="6480175" cy="117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Precipitações acima da média de jul - dez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Reflexo na oferta de matéria-prima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Reflexo na qualidade tecnológica </a:t>
            </a:r>
          </a:p>
        </p:txBody>
      </p:sp>
      <p:pic>
        <p:nvPicPr>
          <p:cNvPr id="101381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382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6A0CFA31-A2DE-438C-A949-346999FA0043}" type="slidenum">
              <a:rPr lang="pt-BR" altLang="pt-BR" sz="1400"/>
              <a:pPr algn="r"/>
              <a:t>39</a:t>
            </a:fld>
            <a:endParaRPr lang="pt-BR" altLang="pt-BR" sz="1400"/>
          </a:p>
        </p:txBody>
      </p:sp>
      <p:sp>
        <p:nvSpPr>
          <p:cNvPr id="104451" name="Rectangle 4"/>
          <p:cNvSpPr>
            <a:spLocks noChangeArrowheads="1"/>
          </p:cNvSpPr>
          <p:nvPr/>
        </p:nvSpPr>
        <p:spPr bwMode="ltGray">
          <a:xfrm>
            <a:off x="827088" y="2480022"/>
            <a:ext cx="6985000" cy="3441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 dirty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Em anos mais secos, a cana tende a apresentar maiores teores de fibra e nos anos chuvosos, vice-versa.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2200" dirty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No mesmo ano, em períodos com maiores déficit hídricos, a cana apresenta maiores teores de fibra.</a:t>
            </a:r>
          </a:p>
        </p:txBody>
      </p:sp>
      <p:sp>
        <p:nvSpPr>
          <p:cNvPr id="104452" name="Rectangle 4"/>
          <p:cNvSpPr>
            <a:spLocks noChangeArrowheads="1"/>
          </p:cNvSpPr>
          <p:nvPr/>
        </p:nvSpPr>
        <p:spPr bwMode="ltGray">
          <a:xfrm>
            <a:off x="684213" y="1023938"/>
            <a:ext cx="7416800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ÍNDICES PLUVIOMÉTRICOS SOBRE OS TEORES DE FIBRA DA CANA.</a:t>
            </a:r>
          </a:p>
        </p:txBody>
      </p:sp>
      <p:sp>
        <p:nvSpPr>
          <p:cNvPr id="104453" name="Text Box 14"/>
          <p:cNvSpPr txBox="1">
            <a:spLocks noChangeArrowheads="1"/>
          </p:cNvSpPr>
          <p:nvPr/>
        </p:nvSpPr>
        <p:spPr bwMode="ltGray">
          <a:xfrm>
            <a:off x="1403350" y="260350"/>
            <a:ext cx="6911975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Fatores que interferem na qualidade da matéria-prima</a:t>
            </a:r>
          </a:p>
        </p:txBody>
      </p:sp>
      <p:pic>
        <p:nvPicPr>
          <p:cNvPr id="104455" name="Picture 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456" name="Picture 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">
            <a:extLst>
              <a:ext uri="{FF2B5EF4-FFF2-40B4-BE49-F238E27FC236}">
                <a16:creationId xmlns:a16="http://schemas.microsoft.com/office/drawing/2014/main" id="{26AFA922-0483-4A89-88D7-D2AC6ED531E3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Espaço Reservado para Número de Slid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162CDB0-6589-4091-9996-A0C8EE1E34D6}" type="slidenum">
              <a:rPr lang="pt-BR" altLang="pt-BR" sz="1400"/>
              <a:pPr algn="r"/>
              <a:t>4</a:t>
            </a:fld>
            <a:endParaRPr lang="pt-BR" altLang="pt-BR" sz="1400"/>
          </a:p>
        </p:txBody>
      </p:sp>
      <p:sp>
        <p:nvSpPr>
          <p:cNvPr id="94211" name="Rectangle 5"/>
          <p:cNvSpPr>
            <a:spLocks noChangeArrowheads="1"/>
          </p:cNvSpPr>
          <p:nvPr/>
        </p:nvSpPr>
        <p:spPr bwMode="auto">
          <a:xfrm>
            <a:off x="395288" y="44450"/>
            <a:ext cx="8280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600" b="1"/>
              <a:t>Qualidade da matéria-prima para a indústria sucroenergética</a:t>
            </a:r>
            <a:endParaRPr lang="pt-BR" altLang="pt-BR" sz="2300" b="1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4213" name="Text Box 14"/>
          <p:cNvSpPr txBox="1">
            <a:spLocks noChangeArrowheads="1"/>
          </p:cNvSpPr>
          <p:nvPr/>
        </p:nvSpPr>
        <p:spPr bwMode="ltGray">
          <a:xfrm>
            <a:off x="684213" y="1700213"/>
            <a:ext cx="8135937" cy="289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1 – Introdução</a:t>
            </a:r>
          </a:p>
          <a:p>
            <a:pPr>
              <a:spcBef>
                <a:spcPct val="50000"/>
              </a:spcBef>
            </a:pP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spcBef>
                <a:spcPct val="50000"/>
              </a:spcBef>
            </a:pPr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Os fatores que interferem na qualidade da matéria-prima podem ser entendidos como aqueles que atuam reduzindo ou melhorando a qualidade tecnológica da cana.</a:t>
            </a:r>
          </a:p>
        </p:txBody>
      </p:sp>
      <p:pic>
        <p:nvPicPr>
          <p:cNvPr id="94214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4215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A7B3A4B3-81E5-4F70-A956-C5E67EB4A282}" type="slidenum">
              <a:rPr lang="pt-BR" altLang="pt-BR" sz="1400"/>
              <a:pPr algn="r"/>
              <a:t>40</a:t>
            </a:fld>
            <a:endParaRPr lang="pt-BR" altLang="pt-BR" sz="1400"/>
          </a:p>
        </p:txBody>
      </p:sp>
      <p:pic>
        <p:nvPicPr>
          <p:cNvPr id="1054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11188" y="115888"/>
            <a:ext cx="7620000" cy="504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5476" name="Rectangle 4"/>
          <p:cNvSpPr>
            <a:spLocks noChangeArrowheads="1"/>
          </p:cNvSpPr>
          <p:nvPr/>
        </p:nvSpPr>
        <p:spPr bwMode="ltGray">
          <a:xfrm>
            <a:off x="539750" y="4876800"/>
            <a:ext cx="7632700" cy="18653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Em 2010, os teores médios de fibra foram maiores do que em 2009.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No decorrer do período de safra, com aumento do déficit hídrico, há aumento nos teores de fibra cana, naquele ano.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05477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78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A2014C1-4E73-441D-8075-79636C79D825}" type="slidenum">
              <a:rPr lang="pt-BR" altLang="pt-BR" sz="1400"/>
              <a:pPr algn="r"/>
              <a:t>41</a:t>
            </a:fld>
            <a:endParaRPr lang="pt-BR" altLang="pt-BR" sz="1400"/>
          </a:p>
        </p:txBody>
      </p:sp>
      <p:sp>
        <p:nvSpPr>
          <p:cNvPr id="106499" name="Rectangle 4"/>
          <p:cNvSpPr>
            <a:spLocks noChangeArrowheads="1"/>
          </p:cNvSpPr>
          <p:nvPr/>
        </p:nvSpPr>
        <p:spPr bwMode="ltGray">
          <a:xfrm>
            <a:off x="827088" y="3053425"/>
            <a:ext cx="6985000" cy="215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 dirty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 dirty="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Em anos mais secos a cana tende a apresentar menores teores de  impurezas e nos anos chuvosos, vice-versa.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2200" dirty="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06500" name="Rectangle 4"/>
          <p:cNvSpPr>
            <a:spLocks noChangeArrowheads="1"/>
          </p:cNvSpPr>
          <p:nvPr/>
        </p:nvSpPr>
        <p:spPr bwMode="ltGray">
          <a:xfrm>
            <a:off x="179388" y="981075"/>
            <a:ext cx="842486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ÍNDICES PLUVIOMÉTRICOS SOBRE OS TEORES DE IMPUREZAS DA CANA.</a:t>
            </a:r>
          </a:p>
        </p:txBody>
      </p:sp>
      <p:sp>
        <p:nvSpPr>
          <p:cNvPr id="106501" name="Text Box 14"/>
          <p:cNvSpPr txBox="1">
            <a:spLocks noChangeArrowheads="1"/>
          </p:cNvSpPr>
          <p:nvPr/>
        </p:nvSpPr>
        <p:spPr bwMode="ltGray">
          <a:xfrm>
            <a:off x="611188" y="260350"/>
            <a:ext cx="7993062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Fatores que interferem na qualidade da matéria-prima</a:t>
            </a:r>
          </a:p>
        </p:txBody>
      </p:sp>
      <p:pic>
        <p:nvPicPr>
          <p:cNvPr id="106503" name="Picture 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504" name="Picture 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Line 3">
            <a:extLst>
              <a:ext uri="{FF2B5EF4-FFF2-40B4-BE49-F238E27FC236}">
                <a16:creationId xmlns:a16="http://schemas.microsoft.com/office/drawing/2014/main" id="{ACA20D33-025A-4FC4-825A-5AA5E9CE0019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C12A54ED-BD47-4B7C-B69C-7A5D965FD588}" type="slidenum">
              <a:rPr lang="pt-BR" altLang="pt-BR" sz="1400"/>
              <a:pPr algn="r"/>
              <a:t>42</a:t>
            </a:fld>
            <a:endParaRPr lang="pt-BR" altLang="pt-BR" sz="1400"/>
          </a:p>
        </p:txBody>
      </p:sp>
      <p:pic>
        <p:nvPicPr>
          <p:cNvPr id="1075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395288" y="10985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7524" name="Text Box 14"/>
          <p:cNvSpPr txBox="1">
            <a:spLocks noChangeArrowheads="1"/>
          </p:cNvSpPr>
          <p:nvPr/>
        </p:nvSpPr>
        <p:spPr bwMode="ltGray">
          <a:xfrm>
            <a:off x="539750" y="115888"/>
            <a:ext cx="79930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Fatores que interferem na qualidade da matéria-prima</a:t>
            </a:r>
          </a:p>
        </p:txBody>
      </p:sp>
      <p:cxnSp>
        <p:nvCxnSpPr>
          <p:cNvPr id="107526" name="Conector de seta reta 6"/>
          <p:cNvCxnSpPr>
            <a:cxnSpLocks noChangeShapeType="1"/>
          </p:cNvCxnSpPr>
          <p:nvPr/>
        </p:nvCxnSpPr>
        <p:spPr bwMode="auto">
          <a:xfrm>
            <a:off x="3492500" y="4797425"/>
            <a:ext cx="0" cy="935038"/>
          </a:xfrm>
          <a:prstGeom prst="straightConnector1">
            <a:avLst/>
          </a:prstGeom>
          <a:noFill/>
          <a:ln w="63500" algn="ctr">
            <a:solidFill>
              <a:srgbClr val="990000"/>
            </a:solidFill>
            <a:miter lim="800000"/>
            <a:headEnd type="triangle" w="med" len="med"/>
            <a:tailEnd type="triangle" w="med" len="med"/>
          </a:ln>
        </p:spPr>
      </p:cxnSp>
      <p:sp>
        <p:nvSpPr>
          <p:cNvPr id="107527" name="Text Box 14"/>
          <p:cNvSpPr txBox="1">
            <a:spLocks noChangeArrowheads="1"/>
          </p:cNvSpPr>
          <p:nvPr/>
        </p:nvSpPr>
        <p:spPr bwMode="ltGray">
          <a:xfrm>
            <a:off x="144463" y="1905000"/>
            <a:ext cx="2987675" cy="109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Colmo – </a:t>
            </a:r>
          </a:p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MP de interesse</a:t>
            </a:r>
          </a:p>
        </p:txBody>
      </p:sp>
      <p:cxnSp>
        <p:nvCxnSpPr>
          <p:cNvPr id="107528" name="Conector de seta reta 9"/>
          <p:cNvCxnSpPr>
            <a:cxnSpLocks noChangeShapeType="1"/>
          </p:cNvCxnSpPr>
          <p:nvPr/>
        </p:nvCxnSpPr>
        <p:spPr bwMode="auto">
          <a:xfrm>
            <a:off x="755650" y="2924175"/>
            <a:ext cx="2663825" cy="2233613"/>
          </a:xfrm>
          <a:prstGeom prst="straightConnector1">
            <a:avLst/>
          </a:prstGeom>
          <a:noFill/>
          <a:ln w="25400" algn="ctr">
            <a:solidFill>
              <a:srgbClr val="00CC00"/>
            </a:solidFill>
            <a:round/>
            <a:headEnd/>
            <a:tailEnd type="arrow" w="med" len="med"/>
          </a:ln>
        </p:spPr>
      </p:cxnSp>
      <p:pic>
        <p:nvPicPr>
          <p:cNvPr id="107529" name="Picture 9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530" name="Picture 10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Line 3">
            <a:extLst>
              <a:ext uri="{FF2B5EF4-FFF2-40B4-BE49-F238E27FC236}">
                <a16:creationId xmlns:a16="http://schemas.microsoft.com/office/drawing/2014/main" id="{B9086154-157D-4822-BF1D-B51D9EB8023C}"/>
              </a:ext>
            </a:extLst>
          </p:cNvPr>
          <p:cNvSpPr>
            <a:spLocks noChangeShapeType="1"/>
          </p:cNvSpPr>
          <p:nvPr/>
        </p:nvSpPr>
        <p:spPr bwMode="ltGray">
          <a:xfrm>
            <a:off x="0" y="1052736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1619" name="Espaço Reservado para Conteúd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1620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3EEB6BC8-2C7F-4BAD-93FD-A29986ADE30F}" type="slidenum">
              <a:rPr lang="pt-BR" altLang="pt-BR" sz="1400"/>
              <a:pPr algn="r"/>
              <a:t>43</a:t>
            </a:fld>
            <a:endParaRPr lang="pt-BR" altLang="pt-BR" sz="1400"/>
          </a:p>
        </p:txBody>
      </p:sp>
      <p:pic>
        <p:nvPicPr>
          <p:cNvPr id="11162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1622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623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F37BEBD-7161-4954-A58B-A4642F106089}" type="slidenum">
              <a:rPr lang="pt-BR" altLang="pt-BR" sz="1400"/>
              <a:pPr algn="r"/>
              <a:t>44</a:t>
            </a:fld>
            <a:endParaRPr lang="pt-BR" altLang="pt-BR" sz="1400"/>
          </a:p>
        </p:txBody>
      </p:sp>
      <p:pic>
        <p:nvPicPr>
          <p:cNvPr id="11264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0271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4" name="Rectangle 4"/>
          <p:cNvSpPr>
            <a:spLocks noChangeArrowheads="1"/>
          </p:cNvSpPr>
          <p:nvPr/>
        </p:nvSpPr>
        <p:spPr bwMode="ltGray">
          <a:xfrm>
            <a:off x="755650" y="44450"/>
            <a:ext cx="7632700" cy="14779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Quanto maior a quantidade de material não colmo junto com a cana, após o preparo maior é a diferença em relação a cana limpa e menor é qualidade dessa matéria-prima.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2645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46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3667" name="Espaço Reservado para Conteúd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3668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F9A2D03-5577-4772-A5C4-29B5A3E32A4E}" type="slidenum">
              <a:rPr lang="pt-BR" altLang="pt-BR" sz="1400"/>
              <a:pPr algn="r"/>
              <a:t>45</a:t>
            </a:fld>
            <a:endParaRPr lang="pt-BR" altLang="pt-BR" sz="1400"/>
          </a:p>
        </p:txBody>
      </p:sp>
      <p:pic>
        <p:nvPicPr>
          <p:cNvPr id="11366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3670" name="Rectangle 4"/>
          <p:cNvSpPr>
            <a:spLocks noChangeArrowheads="1"/>
          </p:cNvSpPr>
          <p:nvPr/>
        </p:nvSpPr>
        <p:spPr bwMode="ltGray">
          <a:xfrm>
            <a:off x="755650" y="211138"/>
            <a:ext cx="7632700" cy="114458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Partes verde, apresentam maiores teores de umidade e menores teores de açúcares fermentecíveis.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3671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672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4691" name="Espaço Reservado para Conteúd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4692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6DFE185-A4B0-4154-BA9A-807259281127}" type="slidenum">
              <a:rPr lang="pt-BR" altLang="pt-BR" sz="1400"/>
              <a:pPr algn="r"/>
              <a:t>46</a:t>
            </a:fld>
            <a:endParaRPr lang="pt-BR" altLang="pt-BR" sz="1400"/>
          </a:p>
        </p:txBody>
      </p:sp>
      <p:pic>
        <p:nvPicPr>
          <p:cNvPr id="11469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98107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4694" name="Rectangle 4"/>
          <p:cNvSpPr>
            <a:spLocks noChangeArrowheads="1"/>
          </p:cNvSpPr>
          <p:nvPr/>
        </p:nvSpPr>
        <p:spPr bwMode="ltGray">
          <a:xfrm>
            <a:off x="755650" y="-315913"/>
            <a:ext cx="7632700" cy="219868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O colmo isolado também pode depreciar a qualidade da cana como matéria-prima quando sofre alterações fisiológicas, com o florescimento, que pode levar ao chochamento do colmo.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Pode aumentar os teores de fibra e diminuir os teores de açúcares disponíveis.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4695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696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3487C090-8137-4AFA-BF33-49AB42B9D278}" type="slidenum">
              <a:rPr lang="pt-BR" altLang="pt-BR" sz="1400"/>
              <a:pPr algn="r"/>
              <a:t>47</a:t>
            </a:fld>
            <a:endParaRPr lang="pt-BR" altLang="pt-BR" sz="1400"/>
          </a:p>
        </p:txBody>
      </p:sp>
      <p:pic>
        <p:nvPicPr>
          <p:cNvPr id="1157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8826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716" name="Rectangle 4"/>
          <p:cNvSpPr>
            <a:spLocks noChangeArrowheads="1"/>
          </p:cNvSpPr>
          <p:nvPr/>
        </p:nvSpPr>
        <p:spPr bwMode="ltGray">
          <a:xfrm>
            <a:off x="755650" y="115888"/>
            <a:ext cx="7632700" cy="81280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O colmo também pode estar acompanhado de impurezas minerais.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5717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718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F7997394-B505-4684-B7A2-73295C352673}" type="slidenum">
              <a:rPr lang="pt-BR" altLang="pt-BR" sz="1400"/>
              <a:pPr algn="r"/>
              <a:t>48</a:t>
            </a:fld>
            <a:endParaRPr lang="pt-BR" altLang="pt-BR" sz="1400"/>
          </a:p>
        </p:txBody>
      </p:sp>
      <p:pic>
        <p:nvPicPr>
          <p:cNvPr id="11673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2553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Rectangle 4"/>
          <p:cNvSpPr>
            <a:spLocks noChangeArrowheads="1"/>
          </p:cNvSpPr>
          <p:nvPr/>
        </p:nvSpPr>
        <p:spPr bwMode="ltGray">
          <a:xfrm>
            <a:off x="755650" y="44450"/>
            <a:ext cx="7632700" cy="10652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O colmo também pode estar acompanhado de frações vegetais que não contribuirão positivamente para a extração do açúcar ou produção do etanol.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</p:spTree>
  </p:cSld>
  <p:clrMapOvr>
    <a:masterClrMapping/>
  </p:clrMapOvr>
  <p:transition>
    <p:zoom dir="in"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ítulo 1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7763" name="Espaço Reservado para Conteúd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7764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474AAEB4-5AF9-47AE-8E72-370B54D39F85}" type="slidenum">
              <a:rPr lang="pt-BR" altLang="pt-BR" sz="1400"/>
              <a:pPr algn="r"/>
              <a:t>49</a:t>
            </a:fld>
            <a:endParaRPr lang="pt-BR" altLang="pt-BR" sz="1400"/>
          </a:p>
        </p:txBody>
      </p:sp>
      <p:pic>
        <p:nvPicPr>
          <p:cNvPr id="11776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0271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7766" name="Rectangle 4"/>
          <p:cNvSpPr>
            <a:spLocks noChangeArrowheads="1"/>
          </p:cNvSpPr>
          <p:nvPr/>
        </p:nvSpPr>
        <p:spPr bwMode="ltGray">
          <a:xfrm>
            <a:off x="1476375" y="558800"/>
            <a:ext cx="7632700" cy="4222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Impurezas dificultando o processo industrial.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cxnSp>
        <p:nvCxnSpPr>
          <p:cNvPr id="117767" name="Conector de seta reta 7"/>
          <p:cNvCxnSpPr>
            <a:cxnSpLocks noChangeShapeType="1"/>
          </p:cNvCxnSpPr>
          <p:nvPr/>
        </p:nvCxnSpPr>
        <p:spPr bwMode="auto">
          <a:xfrm>
            <a:off x="1692275" y="765175"/>
            <a:ext cx="2951163" cy="3527425"/>
          </a:xfrm>
          <a:prstGeom prst="straightConnector1">
            <a:avLst/>
          </a:prstGeom>
          <a:noFill/>
          <a:ln w="28575" algn="ctr">
            <a:solidFill>
              <a:srgbClr val="00CC00"/>
            </a:solidFill>
            <a:round/>
            <a:headEnd/>
            <a:tailEnd type="arrow" w="med" len="med"/>
          </a:ln>
        </p:spPr>
      </p:cxnSp>
      <p:pic>
        <p:nvPicPr>
          <p:cNvPr id="117768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769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Espaço Reservado para Número de Slid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7B9D17EB-338F-422B-B073-2B582BFD7F0F}" type="slidenum">
              <a:rPr lang="pt-BR" altLang="pt-BR" sz="1400"/>
              <a:pPr algn="r"/>
              <a:t>5</a:t>
            </a:fld>
            <a:endParaRPr lang="pt-BR" altLang="pt-BR" sz="1400"/>
          </a:p>
        </p:txBody>
      </p:sp>
      <p:sp>
        <p:nvSpPr>
          <p:cNvPr id="96259" name="Rectangle 5"/>
          <p:cNvSpPr>
            <a:spLocks noChangeArrowheads="1"/>
          </p:cNvSpPr>
          <p:nvPr/>
        </p:nvSpPr>
        <p:spPr bwMode="auto">
          <a:xfrm>
            <a:off x="612775" y="44450"/>
            <a:ext cx="8280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600" b="1"/>
              <a:t>Qualidade da matéria-prima para a indústria sucroenergética</a:t>
            </a:r>
            <a:endParaRPr lang="pt-BR" altLang="pt-BR" sz="2300" b="1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6261" name="Text Box 14"/>
          <p:cNvSpPr txBox="1">
            <a:spLocks noChangeArrowheads="1"/>
          </p:cNvSpPr>
          <p:nvPr/>
        </p:nvSpPr>
        <p:spPr bwMode="ltGray">
          <a:xfrm>
            <a:off x="684213" y="1700213"/>
            <a:ext cx="8135937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1 – Introdução</a:t>
            </a:r>
          </a:p>
          <a:p>
            <a:pPr>
              <a:spcBef>
                <a:spcPct val="50000"/>
              </a:spcBef>
            </a:pPr>
            <a:endParaRPr lang="pt-BR" altLang="pt-BR" sz="2600">
              <a:solidFill>
                <a:srgbClr val="006600"/>
              </a:solidFill>
              <a:latin typeface="Comic Sans MS" pitchFamily="66" charset="0"/>
            </a:endParaRPr>
          </a:p>
          <a:p>
            <a:pPr algn="just">
              <a:spcBef>
                <a:spcPct val="50000"/>
              </a:spcBef>
            </a:pPr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	Para facilitar a caracterização da qualidade da cana-de-açúcar como matéria-prima para a indústria sucroenergética são utilizados parâmetros, os quais servem como referência para entender se a cana em questão apresenta uma qualidade considerada baixa, média ou excepcional.</a:t>
            </a:r>
          </a:p>
        </p:txBody>
      </p:sp>
      <p:pic>
        <p:nvPicPr>
          <p:cNvPr id="96262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6263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7" name="Espaço Reservado para Conteúdo 2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n-US" altLang="pt-BR"/>
          </a:p>
        </p:txBody>
      </p:sp>
      <p:sp>
        <p:nvSpPr>
          <p:cNvPr id="118788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69F684AE-0C07-40A9-A46A-DF252B646792}" type="slidenum">
              <a:rPr lang="pt-BR" altLang="pt-BR" sz="1400"/>
              <a:pPr algn="r"/>
              <a:t>50</a:t>
            </a:fld>
            <a:endParaRPr lang="pt-BR" altLang="pt-BR" sz="1400"/>
          </a:p>
        </p:txBody>
      </p:sp>
      <p:pic>
        <p:nvPicPr>
          <p:cNvPr id="11878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839788" y="10985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8790" name="Rectangle 4"/>
          <p:cNvSpPr>
            <a:spLocks noChangeArrowheads="1"/>
          </p:cNvSpPr>
          <p:nvPr/>
        </p:nvSpPr>
        <p:spPr bwMode="ltGray">
          <a:xfrm>
            <a:off x="827088" y="701675"/>
            <a:ext cx="7561262" cy="4238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      Efeito das impurezas  minerais na cor do caldo.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8791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792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2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40A8DFEB-B0B0-4A9C-B3A1-10907E2A7433}" type="slidenum">
              <a:rPr lang="pt-BR" altLang="pt-BR" sz="1400"/>
              <a:pPr algn="r"/>
              <a:t>51</a:t>
            </a:fld>
            <a:endParaRPr lang="pt-BR" altLang="pt-BR" sz="1400"/>
          </a:p>
        </p:txBody>
      </p:sp>
      <p:pic>
        <p:nvPicPr>
          <p:cNvPr id="11981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0985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9814" name="Rectangle 4"/>
          <p:cNvSpPr>
            <a:spLocks noChangeArrowheads="1"/>
          </p:cNvSpPr>
          <p:nvPr/>
        </p:nvSpPr>
        <p:spPr bwMode="ltGray">
          <a:xfrm>
            <a:off x="755650" y="892175"/>
            <a:ext cx="7632700" cy="4238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Volume excessivo de impurezas vegetais na matéria-prima.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19815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816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30EDD9B7-B3F8-4DF3-931E-F54BF658B332}" type="slidenum">
              <a:rPr lang="pt-BR" altLang="pt-BR" sz="1400"/>
              <a:pPr algn="r"/>
              <a:t>52</a:t>
            </a:fld>
            <a:endParaRPr lang="pt-BR" altLang="pt-BR" sz="1400"/>
          </a:p>
        </p:txBody>
      </p:sp>
      <p:pic>
        <p:nvPicPr>
          <p:cNvPr id="1208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0836" name="Rectangle 4"/>
          <p:cNvSpPr>
            <a:spLocks noChangeArrowheads="1"/>
          </p:cNvSpPr>
          <p:nvPr/>
        </p:nvSpPr>
        <p:spPr bwMode="ltGray">
          <a:xfrm>
            <a:off x="755650" y="6072188"/>
            <a:ext cx="7632700" cy="81280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latin typeface="Comic Sans MS" pitchFamily="66" charset="0"/>
                <a:sym typeface="Symbol" pitchFamily="18" charset="2"/>
              </a:rPr>
              <a:t>Em anos mais chuvosos as: quantidades de impurezas na cana.</a:t>
            </a:r>
          </a:p>
        </p:txBody>
      </p:sp>
      <p:pic>
        <p:nvPicPr>
          <p:cNvPr id="120837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838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F585139D-1A69-42E7-8A1E-C9BA68C02B9D}" type="slidenum">
              <a:rPr lang="pt-BR" altLang="pt-BR" sz="1400"/>
              <a:pPr algn="r"/>
              <a:t>53</a:t>
            </a:fld>
            <a:endParaRPr lang="pt-BR" altLang="pt-BR" sz="1400"/>
          </a:p>
        </p:txBody>
      </p:sp>
      <p:pic>
        <p:nvPicPr>
          <p:cNvPr id="1218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1860" name="Rectangle 4"/>
          <p:cNvSpPr>
            <a:spLocks noChangeArrowheads="1"/>
          </p:cNvSpPr>
          <p:nvPr/>
        </p:nvSpPr>
        <p:spPr bwMode="ltGray">
          <a:xfrm>
            <a:off x="1268413" y="915988"/>
            <a:ext cx="6985000" cy="114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Efeito das chuvas sobre os teores de impurezas minerais: cana crua e cana queimada</a:t>
            </a:r>
            <a:r>
              <a:rPr lang="pt-BR" altLang="pt-BR" sz="1800">
                <a:latin typeface="Comic Sans MS" pitchFamily="66" charset="0"/>
                <a:sym typeface="Symbol" pitchFamily="18" charset="2"/>
              </a:rPr>
              <a:t>.</a:t>
            </a:r>
          </a:p>
        </p:txBody>
      </p:sp>
      <p:sp>
        <p:nvSpPr>
          <p:cNvPr id="121861" name="Rectangle 4"/>
          <p:cNvSpPr>
            <a:spLocks noChangeArrowheads="1"/>
          </p:cNvSpPr>
          <p:nvPr/>
        </p:nvSpPr>
        <p:spPr bwMode="ltGray">
          <a:xfrm>
            <a:off x="755650" y="5880100"/>
            <a:ext cx="7632700" cy="81121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Cana queimada: sempre maiores teores de impurezas minerias.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21862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863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C7467E51-E05F-4364-A2B4-33419E70F663}" type="slidenum">
              <a:rPr lang="pt-BR" altLang="pt-BR" sz="1400"/>
              <a:pPr algn="r"/>
              <a:t>54</a:t>
            </a:fld>
            <a:endParaRPr lang="pt-BR" altLang="pt-BR" sz="1400"/>
          </a:p>
        </p:txBody>
      </p:sp>
      <p:pic>
        <p:nvPicPr>
          <p:cNvPr id="1228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4" name="Rectangle 4"/>
          <p:cNvSpPr>
            <a:spLocks noChangeArrowheads="1"/>
          </p:cNvSpPr>
          <p:nvPr/>
        </p:nvSpPr>
        <p:spPr bwMode="ltGray">
          <a:xfrm>
            <a:off x="179388" y="5732463"/>
            <a:ext cx="8208962" cy="1146175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Efeito dos índices pluviométricos os teores de impurezas vegetais: cana crua e cana queimada</a:t>
            </a:r>
            <a:r>
              <a:rPr lang="pt-BR" altLang="pt-BR" sz="1800">
                <a:latin typeface="Comic Sans MS" pitchFamily="66" charset="0"/>
                <a:sym typeface="Symbol" pitchFamily="18" charset="2"/>
              </a:rPr>
              <a:t>.</a:t>
            </a:r>
          </a:p>
        </p:txBody>
      </p:sp>
      <p:pic>
        <p:nvPicPr>
          <p:cNvPr id="122885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886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4A9F9E52-3819-438E-9329-B06605FB91A0}" type="slidenum">
              <a:rPr lang="pt-BR" altLang="pt-BR" sz="1400"/>
              <a:pPr algn="r"/>
              <a:t>55</a:t>
            </a:fld>
            <a:endParaRPr lang="pt-BR" altLang="pt-BR" sz="1400"/>
          </a:p>
        </p:txBody>
      </p:sp>
      <p:pic>
        <p:nvPicPr>
          <p:cNvPr id="12390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3908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909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4A7EC27A-DB01-4130-BB07-E0C79875A2A3}" type="slidenum">
              <a:rPr lang="pt-BR" altLang="pt-BR" sz="1400"/>
              <a:pPr algn="r"/>
              <a:t>56</a:t>
            </a:fld>
            <a:endParaRPr lang="pt-BR" altLang="pt-BR" sz="1400"/>
          </a:p>
        </p:txBody>
      </p:sp>
      <p:pic>
        <p:nvPicPr>
          <p:cNvPr id="1249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Rectangle 4"/>
          <p:cNvSpPr>
            <a:spLocks noChangeArrowheads="1"/>
          </p:cNvSpPr>
          <p:nvPr/>
        </p:nvSpPr>
        <p:spPr bwMode="ltGray">
          <a:xfrm>
            <a:off x="755650" y="5589588"/>
            <a:ext cx="7632700" cy="757237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O comportamento da entrada de impurezas minerais nas usinas é semelhante ao regime de distribuição de chuvas no decorrer do ano.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24933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4934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B19FF6A-74D7-4AD6-A22F-8CAAA48964CA}" type="slidenum">
              <a:rPr lang="pt-BR" altLang="pt-BR" sz="1400"/>
              <a:pPr algn="r"/>
              <a:t>57</a:t>
            </a:fld>
            <a:endParaRPr lang="pt-BR" altLang="pt-BR" sz="1400"/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5956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5957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A5C0DD9-46B1-4F7A-98D6-8A93C134BDA3}" type="slidenum">
              <a:rPr lang="pt-BR" altLang="pt-BR" sz="1400"/>
              <a:pPr algn="r"/>
              <a:t>58</a:t>
            </a:fld>
            <a:endParaRPr lang="pt-BR" altLang="pt-BR" sz="1400"/>
          </a:p>
        </p:txBody>
      </p:sp>
      <p:pic>
        <p:nvPicPr>
          <p:cNvPr id="1269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6980" name="Rectangle 4"/>
          <p:cNvSpPr>
            <a:spLocks noChangeArrowheads="1"/>
          </p:cNvSpPr>
          <p:nvPr/>
        </p:nvSpPr>
        <p:spPr bwMode="ltGray">
          <a:xfrm>
            <a:off x="755650" y="5507038"/>
            <a:ext cx="7632700" cy="1090612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As impurezas vegetais tendem a serem maiores nos períodos do ano com maiores índices pluviométricos.  Contudo, não são tão afetadas quanto as impurezas minerais.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26981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6982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30A06B04-15E3-4085-8243-793487DD6928}" type="slidenum">
              <a:rPr lang="pt-BR" altLang="pt-BR" sz="1400"/>
              <a:pPr algn="r"/>
              <a:t>59</a:t>
            </a:fld>
            <a:endParaRPr lang="pt-BR" altLang="pt-BR" sz="1400"/>
          </a:p>
        </p:txBody>
      </p:sp>
      <p:sp>
        <p:nvSpPr>
          <p:cNvPr id="128003" name="Rectangle 4"/>
          <p:cNvSpPr>
            <a:spLocks noChangeArrowheads="1"/>
          </p:cNvSpPr>
          <p:nvPr/>
        </p:nvSpPr>
        <p:spPr bwMode="ltGray">
          <a:xfrm>
            <a:off x="395288" y="1776413"/>
            <a:ext cx="8424862" cy="2732087"/>
          </a:xfrm>
          <a:prstGeom prst="rect">
            <a:avLst/>
          </a:prstGeom>
          <a:solidFill>
            <a:srgbClr val="66FF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ÍNDICES PLUVIOMÉTRICOS SOBRE OS TEORES DE IMPUREZAS DA CANA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endParaRPr lang="pt-BR" altLang="pt-BR" sz="2600">
              <a:latin typeface="Comic Sans MS" pitchFamily="66" charset="0"/>
              <a:sym typeface="Symbol" pitchFamily="18" charset="2"/>
            </a:endParaRP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endParaRPr lang="pt-BR" altLang="pt-BR" sz="26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28004" name="Picture 4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8005" name="Picture 5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Espaço Reservado para Número de Slid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171B64C-3841-4723-B29F-5D4D8E5DBE9E}" type="slidenum">
              <a:rPr lang="pt-BR" altLang="pt-BR" sz="1400"/>
              <a:pPr algn="r"/>
              <a:t>6</a:t>
            </a:fld>
            <a:endParaRPr lang="pt-BR" altLang="pt-BR" sz="1400"/>
          </a:p>
        </p:txBody>
      </p:sp>
      <p:sp>
        <p:nvSpPr>
          <p:cNvPr id="98307" name="Rectangle 5"/>
          <p:cNvSpPr>
            <a:spLocks noChangeArrowheads="1"/>
          </p:cNvSpPr>
          <p:nvPr/>
        </p:nvSpPr>
        <p:spPr bwMode="auto">
          <a:xfrm>
            <a:off x="323850" y="260350"/>
            <a:ext cx="8280400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600" b="1"/>
              <a:t>Qualidade da matéria-prima para a indústria sucroenergética</a:t>
            </a:r>
            <a:br>
              <a:rPr lang="pt-BR" altLang="pt-BR" sz="3900" b="1"/>
            </a:br>
            <a:endParaRPr lang="pt-BR" altLang="pt-BR" sz="2300" b="1"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307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50800">
            <a:solidFill>
              <a:srgbClr val="C00000"/>
            </a:solidFill>
            <a:round/>
            <a:headEnd/>
            <a:tailEnd/>
          </a:ln>
        </p:spPr>
        <p:txBody>
          <a:bodyPr wrap="none"/>
          <a:lstStyle/>
          <a:p>
            <a:pPr>
              <a:defRPr/>
            </a:pPr>
            <a:endParaRPr lang="en-US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98309" name="Text Box 14"/>
          <p:cNvSpPr txBox="1">
            <a:spLocks noChangeArrowheads="1"/>
          </p:cNvSpPr>
          <p:nvPr/>
        </p:nvSpPr>
        <p:spPr bwMode="ltGray">
          <a:xfrm>
            <a:off x="684213" y="1700213"/>
            <a:ext cx="7848600" cy="369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latin typeface="Comic Sans MS" pitchFamily="66" charset="0"/>
              </a:rPr>
              <a:t>1 – Introdução</a:t>
            </a:r>
          </a:p>
          <a:p>
            <a:pPr>
              <a:spcBef>
                <a:spcPct val="50000"/>
              </a:spcBef>
            </a:pP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  <a:p>
            <a:pPr algn="just">
              <a:spcBef>
                <a:spcPct val="50000"/>
              </a:spcBef>
            </a:pPr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	</a:t>
            </a: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Os parâmetros de qualidade podem e devem ter os seus índices ajustados a medida que se aumenta o conhecimento, a disponibilidade de recursos e as exigências de mercado, ou seja, é desejável que sofram aprimoramento com o decorrer do tempo.</a:t>
            </a:r>
          </a:p>
        </p:txBody>
      </p:sp>
    </p:spTree>
  </p:cSld>
  <p:clrMapOvr>
    <a:masterClrMapping/>
  </p:clrMapOvr>
  <p:transition>
    <p:zoom dir="in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C598EFCD-0203-41DA-9D43-40A4CD42C510}" type="slidenum">
              <a:rPr lang="pt-BR" altLang="pt-BR" sz="1400"/>
              <a:pPr algn="r"/>
              <a:t>60</a:t>
            </a:fld>
            <a:endParaRPr lang="pt-BR" altLang="pt-BR" sz="1400"/>
          </a:p>
        </p:txBody>
      </p:sp>
      <p:pic>
        <p:nvPicPr>
          <p:cNvPr id="1290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98107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9028" name="Text Box 14"/>
          <p:cNvSpPr txBox="1">
            <a:spLocks noChangeArrowheads="1"/>
          </p:cNvSpPr>
          <p:nvPr/>
        </p:nvSpPr>
        <p:spPr bwMode="ltGray">
          <a:xfrm>
            <a:off x="1187450" y="260350"/>
            <a:ext cx="71294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índices pluviométricos sobre os teores de impurezas da cana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29029" name="Rectangle 4"/>
          <p:cNvSpPr>
            <a:spLocks noChangeArrowheads="1"/>
          </p:cNvSpPr>
          <p:nvPr/>
        </p:nvSpPr>
        <p:spPr bwMode="ltGray">
          <a:xfrm>
            <a:off x="6227763" y="5516563"/>
            <a:ext cx="22320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4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Manechini, 2011.</a:t>
            </a:r>
            <a:endParaRPr lang="pt-BR" altLang="pt-BR" sz="14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29030" name="Rectangle 4"/>
          <p:cNvSpPr>
            <a:spLocks noChangeArrowheads="1"/>
          </p:cNvSpPr>
          <p:nvPr/>
        </p:nvSpPr>
        <p:spPr bwMode="ltGray">
          <a:xfrm>
            <a:off x="468313" y="5949950"/>
            <a:ext cx="6119812" cy="75723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Há uma correlação positiva entre índices pluviométricos e presença de impurezas minerais na cana.</a:t>
            </a:r>
          </a:p>
        </p:txBody>
      </p:sp>
      <p:sp>
        <p:nvSpPr>
          <p:cNvPr id="129031" name="Rectangle 4"/>
          <p:cNvSpPr>
            <a:spLocks noChangeArrowheads="1"/>
          </p:cNvSpPr>
          <p:nvPr/>
        </p:nvSpPr>
        <p:spPr bwMode="ltGray">
          <a:xfrm>
            <a:off x="5867400" y="2803525"/>
            <a:ext cx="2520950" cy="14763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Safras 2008 e 2009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Aumento de 40 % na cana inteira e  de 42,9 % na cana picada </a:t>
            </a:r>
          </a:p>
        </p:txBody>
      </p:sp>
      <p:pic>
        <p:nvPicPr>
          <p:cNvPr id="129032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9033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D6E77E15-87C7-4857-ACDB-6A848A7FA0ED}" type="slidenum">
              <a:rPr lang="pt-BR" altLang="pt-BR" sz="1400"/>
              <a:pPr algn="r"/>
              <a:t>61</a:t>
            </a:fld>
            <a:endParaRPr lang="pt-BR" altLang="pt-BR" sz="1400"/>
          </a:p>
        </p:txBody>
      </p:sp>
      <p:pic>
        <p:nvPicPr>
          <p:cNvPr id="13005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6998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2" name="Text Box 14"/>
          <p:cNvSpPr txBox="1">
            <a:spLocks noChangeArrowheads="1"/>
          </p:cNvSpPr>
          <p:nvPr/>
        </p:nvSpPr>
        <p:spPr bwMode="ltGray">
          <a:xfrm>
            <a:off x="1116013" y="260350"/>
            <a:ext cx="7200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índices pluviométricos sobre os teores de impurezas da cana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30053" name="Rectangle 4"/>
          <p:cNvSpPr>
            <a:spLocks noChangeArrowheads="1"/>
          </p:cNvSpPr>
          <p:nvPr/>
        </p:nvSpPr>
        <p:spPr bwMode="ltGray">
          <a:xfrm>
            <a:off x="6443663" y="5805488"/>
            <a:ext cx="2232025" cy="725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4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Manechini, 2011.</a:t>
            </a:r>
            <a:endParaRPr lang="pt-BR" altLang="pt-BR" sz="14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30054" name="Rectangle 4"/>
          <p:cNvSpPr>
            <a:spLocks noChangeArrowheads="1"/>
          </p:cNvSpPr>
          <p:nvPr/>
        </p:nvSpPr>
        <p:spPr bwMode="ltGray">
          <a:xfrm>
            <a:off x="6011863" y="2997200"/>
            <a:ext cx="2952750" cy="1476375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Safras 2008 e 2009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Aumento de 2,6 % na cana inteira e  de 16,76 % cana picada. </a:t>
            </a:r>
          </a:p>
        </p:txBody>
      </p:sp>
      <p:sp>
        <p:nvSpPr>
          <p:cNvPr id="130055" name="Rectangle 4"/>
          <p:cNvSpPr>
            <a:spLocks noChangeArrowheads="1"/>
          </p:cNvSpPr>
          <p:nvPr/>
        </p:nvSpPr>
        <p:spPr bwMode="ltGray">
          <a:xfrm>
            <a:off x="395288" y="6461125"/>
            <a:ext cx="6121400" cy="423863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 cana picada é mais sensível às mudanças climáticas</a:t>
            </a:r>
          </a:p>
        </p:txBody>
      </p:sp>
      <p:pic>
        <p:nvPicPr>
          <p:cNvPr id="130056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0057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2C809982-FC2F-4773-A70A-EC7C5513AFBA}" type="slidenum">
              <a:rPr lang="pt-BR" altLang="pt-BR" sz="1400"/>
              <a:pPr algn="r"/>
              <a:t>62</a:t>
            </a:fld>
            <a:endParaRPr lang="pt-BR" altLang="pt-BR" sz="1400"/>
          </a:p>
        </p:txBody>
      </p:sp>
      <p:sp>
        <p:nvSpPr>
          <p:cNvPr id="136195" name="Rectangle 4"/>
          <p:cNvSpPr>
            <a:spLocks noChangeArrowheads="1"/>
          </p:cNvSpPr>
          <p:nvPr/>
        </p:nvSpPr>
        <p:spPr bwMode="ltGray">
          <a:xfrm>
            <a:off x="827088" y="3005138"/>
            <a:ext cx="6985000" cy="2252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Colheita mecanizada: impurezas vegetais e minerais;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Colheita manual: impurezas minerais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22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36196" name="Rectangle 4"/>
          <p:cNvSpPr>
            <a:spLocks noChangeArrowheads="1"/>
          </p:cNvSpPr>
          <p:nvPr/>
        </p:nvSpPr>
        <p:spPr bwMode="ltGray">
          <a:xfrm>
            <a:off x="179388" y="981075"/>
            <a:ext cx="842486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COLHEITAS SOBRE OS TEORES DE IMPUREZAS DA CANA.</a:t>
            </a:r>
          </a:p>
        </p:txBody>
      </p:sp>
      <p:sp>
        <p:nvSpPr>
          <p:cNvPr id="136197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79930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Fatores que interferem na qualidade da matéria-prima</a:t>
            </a:r>
          </a:p>
        </p:txBody>
      </p:sp>
      <p:sp>
        <p:nvSpPr>
          <p:cNvPr id="136198" name="Line 3"/>
          <p:cNvSpPr>
            <a:spLocks noChangeShapeType="1"/>
          </p:cNvSpPr>
          <p:nvPr/>
        </p:nvSpPr>
        <p:spPr bwMode="ltGray">
          <a:xfrm>
            <a:off x="0" y="11493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36199" name="Picture 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6200" name="Picture 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8DABF09F-A905-4E5F-84DC-2AE05A6778B0}" type="slidenum">
              <a:rPr lang="pt-BR" altLang="pt-BR" sz="1400"/>
              <a:pPr algn="r"/>
              <a:t>63</a:t>
            </a:fld>
            <a:endParaRPr lang="pt-BR" altLang="pt-BR" sz="1400"/>
          </a:p>
        </p:txBody>
      </p:sp>
      <p:pic>
        <p:nvPicPr>
          <p:cNvPr id="1402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827088" y="4508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2" name="Rectangle 4"/>
          <p:cNvSpPr>
            <a:spLocks noChangeArrowheads="1"/>
          </p:cNvSpPr>
          <p:nvPr/>
        </p:nvSpPr>
        <p:spPr bwMode="ltGray">
          <a:xfrm>
            <a:off x="755650" y="4873625"/>
            <a:ext cx="7632700" cy="1854200"/>
          </a:xfrm>
          <a:prstGeom prst="rect">
            <a:avLst/>
          </a:prstGeom>
          <a:solidFill>
            <a:srgbClr val="CCFF9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Apenas 15 % das usinas: &lt;0,7 % de impurezas minerais.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latin typeface="Comic Sans MS" pitchFamily="66" charset="0"/>
                <a:sym typeface="Symbol" pitchFamily="18" charset="2"/>
              </a:rPr>
              <a:t>58 % das usinas entregam cana com 0,7 a 1,3 % de impurezas minerais;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Cerca de 27 % da usinas entregaram cana com mais de 13 kg de impurezas minerais por tonelada de cana.</a:t>
            </a:r>
          </a:p>
        </p:txBody>
      </p:sp>
      <p:sp>
        <p:nvSpPr>
          <p:cNvPr id="140293" name="Rectangle 4"/>
          <p:cNvSpPr>
            <a:spLocks noChangeArrowheads="1"/>
          </p:cNvSpPr>
          <p:nvPr/>
        </p:nvSpPr>
        <p:spPr bwMode="ltGray">
          <a:xfrm>
            <a:off x="6300788" y="5949950"/>
            <a:ext cx="2232025" cy="725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4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Fonte: CTC, 2011.</a:t>
            </a:r>
            <a:endParaRPr lang="pt-BR" altLang="pt-BR" sz="14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40294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0295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71B74F9-3EE5-4793-B5E4-94A246C4722F}" type="slidenum">
              <a:rPr lang="pt-BR" altLang="pt-BR" sz="1400"/>
              <a:pPr algn="r"/>
              <a:t>64</a:t>
            </a:fld>
            <a:endParaRPr lang="pt-BR" altLang="pt-BR" sz="1400"/>
          </a:p>
        </p:txBody>
      </p:sp>
      <p:pic>
        <p:nvPicPr>
          <p:cNvPr id="14643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9697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6436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7993063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Consideração sobre os níveis de impurezas minerais</a:t>
            </a:r>
          </a:p>
        </p:txBody>
      </p:sp>
      <p:sp>
        <p:nvSpPr>
          <p:cNvPr id="146437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46438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6439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B29E344C-0F03-46CC-944E-75125E2CD66F}" type="slidenum">
              <a:rPr lang="pt-BR" altLang="pt-BR" sz="1400"/>
              <a:pPr algn="r"/>
              <a:t>65</a:t>
            </a:fld>
            <a:endParaRPr lang="pt-BR" altLang="pt-BR" sz="1400"/>
          </a:p>
        </p:txBody>
      </p:sp>
      <p:pic>
        <p:nvPicPr>
          <p:cNvPr id="14745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55650" y="333375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60" name="Rectangle 4"/>
          <p:cNvSpPr>
            <a:spLocks noChangeArrowheads="1"/>
          </p:cNvSpPr>
          <p:nvPr/>
        </p:nvSpPr>
        <p:spPr bwMode="ltGray">
          <a:xfrm>
            <a:off x="755650" y="4868863"/>
            <a:ext cx="7704138" cy="1865312"/>
          </a:xfrm>
          <a:prstGeom prst="rect">
            <a:avLst/>
          </a:prstGeom>
          <a:solidFill>
            <a:srgbClr val="CCFF99"/>
          </a:solidFill>
          <a:ln w="9525">
            <a:solidFill>
              <a:srgbClr val="CCFF99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Apenas 9 % das usinas: &lt; 3,5 % de impurezas vegetais.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latin typeface="Comic Sans MS" pitchFamily="66" charset="0"/>
                <a:sym typeface="Symbol" pitchFamily="18" charset="2"/>
              </a:rPr>
              <a:t>44 % das usinas receberam cana com 35 a 65 kg de impurezas vegetais  por tonelada de cana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Cerca de 53 % da usinas receberam cana entregaram cana com mais 65 kg de impurezas minerais por tonelada de cana.</a:t>
            </a:r>
          </a:p>
        </p:txBody>
      </p:sp>
      <p:sp>
        <p:nvSpPr>
          <p:cNvPr id="147461" name="Rectangle 4"/>
          <p:cNvSpPr>
            <a:spLocks noChangeArrowheads="1"/>
          </p:cNvSpPr>
          <p:nvPr/>
        </p:nvSpPr>
        <p:spPr bwMode="ltGray">
          <a:xfrm>
            <a:off x="6300788" y="620713"/>
            <a:ext cx="2232025" cy="727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4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Fonte: CTC, 2011.</a:t>
            </a:r>
            <a:endParaRPr lang="pt-BR" altLang="pt-BR" sz="14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47462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7463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6D9C0800-27EE-40A8-B482-5E71750A2A08}" type="slidenum">
              <a:rPr lang="pt-BR" altLang="pt-BR" sz="1400"/>
              <a:pPr algn="r"/>
              <a:t>66</a:t>
            </a:fld>
            <a:endParaRPr lang="pt-BR" altLang="pt-BR" sz="1400"/>
          </a:p>
        </p:txBody>
      </p:sp>
      <p:pic>
        <p:nvPicPr>
          <p:cNvPr id="14848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8484" name="Rectangle 4"/>
          <p:cNvSpPr>
            <a:spLocks noChangeArrowheads="1"/>
          </p:cNvSpPr>
          <p:nvPr/>
        </p:nvSpPr>
        <p:spPr bwMode="ltGray">
          <a:xfrm>
            <a:off x="755650" y="4868863"/>
            <a:ext cx="7704138" cy="1865312"/>
          </a:xfrm>
          <a:prstGeom prst="rect">
            <a:avLst/>
          </a:prstGeom>
          <a:solidFill>
            <a:srgbClr val="CCFF99"/>
          </a:solidFill>
          <a:ln w="9525">
            <a:solidFill>
              <a:srgbClr val="CCFF99"/>
            </a:solidFill>
            <a:miter lim="800000"/>
            <a:headEnd/>
            <a:tailEnd/>
          </a:ln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29 % das usinas: &lt; 3,5 % de impurezas vegetais.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latin typeface="Comic Sans MS" pitchFamily="66" charset="0"/>
                <a:sym typeface="Symbol" pitchFamily="18" charset="2"/>
              </a:rPr>
              <a:t>48 % das usinas receberam cana com 35 a 65 kg de impurezas vegetais  por tonelada de cana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Cerca de 23 % da usinas receberam cana entregaram cana com mais 65 kg de impurezas minerais por tonelada de cana.</a:t>
            </a:r>
          </a:p>
        </p:txBody>
      </p:sp>
      <p:pic>
        <p:nvPicPr>
          <p:cNvPr id="148485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8486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8970572A-1F5A-4DA0-9968-FC1CACCDB36C}" type="slidenum">
              <a:rPr lang="pt-BR" altLang="pt-BR" sz="1400"/>
              <a:pPr algn="r"/>
              <a:t>67</a:t>
            </a:fld>
            <a:endParaRPr lang="pt-BR" altLang="pt-BR" sz="1400"/>
          </a:p>
        </p:txBody>
      </p:sp>
      <p:pic>
        <p:nvPicPr>
          <p:cNvPr id="1546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458913"/>
            <a:ext cx="76200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4628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80645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Consideração sobre os níveis de impurezas vegetais</a:t>
            </a:r>
          </a:p>
        </p:txBody>
      </p:sp>
      <p:sp>
        <p:nvSpPr>
          <p:cNvPr id="154629" name="Line 3"/>
          <p:cNvSpPr>
            <a:spLocks noChangeShapeType="1"/>
          </p:cNvSpPr>
          <p:nvPr/>
        </p:nvSpPr>
        <p:spPr bwMode="ltGray">
          <a:xfrm>
            <a:off x="0" y="11493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54630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4631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F8F5D700-8257-4429-A949-F560D3288E99}" type="slidenum">
              <a:rPr lang="pt-BR" altLang="pt-BR" sz="1400"/>
              <a:pPr algn="r"/>
              <a:t>68</a:t>
            </a:fld>
            <a:endParaRPr lang="pt-BR" altLang="pt-BR" sz="1400"/>
          </a:p>
        </p:txBody>
      </p:sp>
      <p:pic>
        <p:nvPicPr>
          <p:cNvPr id="15667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6676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6677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Espaço Reservado para Número de Slide 8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F59CBE-B3CD-4706-A8E8-6AFE53F17839}" type="slidenum">
              <a:rPr lang="pt-BR" altLang="pt-BR" sz="1400" smtClean="0"/>
              <a:pPr/>
              <a:t>69</a:t>
            </a:fld>
            <a:endParaRPr lang="pt-BR" altLang="pt-BR" sz="1400"/>
          </a:p>
        </p:txBody>
      </p:sp>
      <p:sp>
        <p:nvSpPr>
          <p:cNvPr id="49155" name="Rectangle 2"/>
          <p:cNvSpPr>
            <a:spLocks noGrp="1" noChangeArrowheads="1"/>
          </p:cNvSpPr>
          <p:nvPr>
            <p:ph sz="quarter" idx="1"/>
          </p:nvPr>
        </p:nvSpPr>
        <p:spPr>
          <a:xfrm>
            <a:off x="1258888" y="476250"/>
            <a:ext cx="6696075" cy="584200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000" b="1" u="sng">
                <a:solidFill>
                  <a:srgbClr val="0000CC"/>
                </a:solidFill>
                <a:latin typeface="Tahoma" pitchFamily="34" charset="0"/>
              </a:rPr>
              <a:t>4  Fatores que interferem na qualidade da matéria-prima</a:t>
            </a:r>
            <a:endParaRPr lang="pt-BR" altLang="pt-BR" sz="2000">
              <a:solidFill>
                <a:srgbClr val="0000CC"/>
              </a:solidFill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200">
              <a:latin typeface="Tahoma" pitchFamily="34" charset="0"/>
            </a:endParaRPr>
          </a:p>
        </p:txBody>
      </p:sp>
      <p:grpSp>
        <p:nvGrpSpPr>
          <p:cNvPr id="49156" name="Grupo 9"/>
          <p:cNvGrpSpPr>
            <a:grpSpLocks/>
          </p:cNvGrpSpPr>
          <p:nvPr/>
        </p:nvGrpSpPr>
        <p:grpSpPr bwMode="auto">
          <a:xfrm>
            <a:off x="971550" y="2133600"/>
            <a:ext cx="7416800" cy="1577975"/>
            <a:chOff x="971550" y="2132856"/>
            <a:chExt cx="7416800" cy="1577975"/>
          </a:xfrm>
        </p:grpSpPr>
        <p:pic>
          <p:nvPicPr>
            <p:cNvPr id="49161" name="Picture 8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971550" y="2132856"/>
              <a:ext cx="7410450" cy="3524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9162" name="Picture 1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ltGray">
            <a:xfrm>
              <a:off x="977900" y="2453531"/>
              <a:ext cx="7410450" cy="1257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49157" name="Line 4"/>
          <p:cNvSpPr>
            <a:spLocks noChangeShapeType="1"/>
          </p:cNvSpPr>
          <p:nvPr/>
        </p:nvSpPr>
        <p:spPr bwMode="ltGray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49158" name="Rectangle 5"/>
          <p:cNvSpPr>
            <a:spLocks noChangeArrowheads="1"/>
          </p:cNvSpPr>
          <p:nvPr/>
        </p:nvSpPr>
        <p:spPr bwMode="ltGray">
          <a:xfrm>
            <a:off x="661988" y="1530350"/>
            <a:ext cx="4659312" cy="96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3) Matéria estranha </a:t>
            </a:r>
            <a:r>
              <a:rPr lang="pt-BR" altLang="pt-BR" sz="2200">
                <a:latin typeface="Comic Sans MS" pitchFamily="66" charset="0"/>
                <a:hlinkClick r:id="rId4" action="ppaction://hlinkpres?slideindex=1&amp;slidetitle="/>
              </a:rPr>
              <a:t>ou impurezas</a:t>
            </a:r>
            <a:endParaRPr lang="pt-BR" altLang="pt-BR" sz="2200">
              <a:latin typeface="Comic Sans MS" pitchFamily="66" charset="0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endParaRPr lang="pt-BR" altLang="pt-BR" sz="2200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49159" name="Picture 1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258888" y="3644900"/>
            <a:ext cx="2281237" cy="409575"/>
          </a:xfrm>
          <a:noFill/>
        </p:spPr>
      </p:pic>
      <p:sp>
        <p:nvSpPr>
          <p:cNvPr id="49160" name="Text Box 11"/>
          <p:cNvSpPr txBox="1">
            <a:spLocks noChangeArrowheads="1"/>
          </p:cNvSpPr>
          <p:nvPr/>
        </p:nvSpPr>
        <p:spPr bwMode="ltGray">
          <a:xfrm>
            <a:off x="684213" y="4221163"/>
            <a:ext cx="7704137" cy="1951037"/>
          </a:xfrm>
          <a:prstGeom prst="rect">
            <a:avLst/>
          </a:prstGeom>
          <a:solidFill>
            <a:srgbClr val="006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 b="1" u="sng">
                <a:solidFill>
                  <a:schemeClr val="bg1"/>
                </a:solidFill>
                <a:latin typeface="Comic Sans MS" pitchFamily="66" charset="0"/>
              </a:rPr>
              <a:t>Efeitos negativos</a:t>
            </a:r>
          </a:p>
          <a:p>
            <a:pPr>
              <a:spcBef>
                <a:spcPct val="50000"/>
              </a:spcBef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Arraste de sacarose no bagaço final, maior consumo de energia, desgaste de equipamentos, aumento da cor do açúcar, amido e cinzas no caldo.</a:t>
            </a:r>
          </a:p>
          <a:p>
            <a:pPr>
              <a:spcBef>
                <a:spcPct val="50000"/>
              </a:spcBef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Efeito do </a:t>
            </a: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  <a:hlinkClick r:id="rId6" action="ppaction://hlinkpres?slideindex=1&amp;slidetitle="/>
              </a:rPr>
              <a:t>teor de amido </a:t>
            </a: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no decantador:</a:t>
            </a:r>
          </a:p>
        </p:txBody>
      </p:sp>
      <p:pic>
        <p:nvPicPr>
          <p:cNvPr id="49165" name="Picture 13" descr="logo1_usp_o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166" name="Picture 14" descr="http://www.pclq.usp.br/logo%20esalq.jpg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4AED8906-78DA-4B4C-849E-9A2E1B9BB4A5}" type="slidenum">
              <a:rPr lang="pt-BR" altLang="pt-BR" sz="1400"/>
              <a:pPr algn="r"/>
              <a:t>7</a:t>
            </a:fld>
            <a:endParaRPr lang="pt-BR" altLang="pt-BR" sz="1400"/>
          </a:p>
        </p:txBody>
      </p:sp>
      <p:pic>
        <p:nvPicPr>
          <p:cNvPr id="1003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0985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0356" name="Text Box 14"/>
          <p:cNvSpPr txBox="1">
            <a:spLocks noChangeArrowheads="1"/>
          </p:cNvSpPr>
          <p:nvPr/>
        </p:nvSpPr>
        <p:spPr bwMode="ltGray">
          <a:xfrm>
            <a:off x="539750" y="476250"/>
            <a:ext cx="7848600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2-  Indicadores de qualidade da matéria-prima</a:t>
            </a:r>
          </a:p>
        </p:txBody>
      </p:sp>
      <p:sp>
        <p:nvSpPr>
          <p:cNvPr id="100357" name="Line 3"/>
          <p:cNvSpPr>
            <a:spLocks noChangeShapeType="1"/>
          </p:cNvSpPr>
          <p:nvPr/>
        </p:nvSpPr>
        <p:spPr bwMode="ltGray">
          <a:xfrm>
            <a:off x="0" y="11493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3A4410-14A3-4573-BD42-8AF9644000A1}" type="slidenum">
              <a:rPr lang="pt-BR" altLang="pt-BR" sz="1400" smtClean="0"/>
              <a:pPr/>
              <a:t>70</a:t>
            </a:fld>
            <a:endParaRPr lang="pt-BR" altLang="pt-BR" sz="1400"/>
          </a:p>
        </p:txBody>
      </p:sp>
      <p:sp>
        <p:nvSpPr>
          <p:cNvPr id="50179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042988" y="404813"/>
            <a:ext cx="7345362" cy="863600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200" b="1">
                <a:latin typeface="Tahoma" pitchFamily="34" charset="0"/>
              </a:rPr>
              <a:t>4  </a:t>
            </a:r>
            <a:r>
              <a:rPr lang="pt-BR" altLang="pt-BR" sz="2200" b="1" u="sng">
                <a:latin typeface="Tahoma" pitchFamily="34" charset="0"/>
              </a:rPr>
              <a:t>Fatores que interferem na qualidade da matéria-prima</a:t>
            </a:r>
            <a:endParaRPr lang="pt-BR" altLang="pt-BR" sz="2200" b="1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200" b="1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600" b="1">
              <a:latin typeface="Tahoma" pitchFamily="34" charset="0"/>
            </a:endParaRPr>
          </a:p>
        </p:txBody>
      </p:sp>
      <p:sp>
        <p:nvSpPr>
          <p:cNvPr id="50180" name="Line 3"/>
          <p:cNvSpPr>
            <a:spLocks noChangeShapeType="1"/>
          </p:cNvSpPr>
          <p:nvPr/>
        </p:nvSpPr>
        <p:spPr bwMode="ltGray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0181" name="Rectangle 4"/>
          <p:cNvSpPr>
            <a:spLocks noChangeArrowheads="1"/>
          </p:cNvSpPr>
          <p:nvPr/>
        </p:nvSpPr>
        <p:spPr bwMode="ltGray">
          <a:xfrm>
            <a:off x="539750" y="1976438"/>
            <a:ext cx="3489325" cy="493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4)  Sanidade da cultura</a:t>
            </a:r>
          </a:p>
        </p:txBody>
      </p:sp>
      <p:sp>
        <p:nvSpPr>
          <p:cNvPr id="50182" name="Rectangle 4"/>
          <p:cNvSpPr>
            <a:spLocks noChangeArrowheads="1"/>
          </p:cNvSpPr>
          <p:nvPr/>
        </p:nvSpPr>
        <p:spPr bwMode="ltGray">
          <a:xfrm>
            <a:off x="684213" y="3009900"/>
            <a:ext cx="7777162" cy="2300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A presença de pragas e doenças na cana-de-açúcar afeta negativamente a qualidade da matéria-prima.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Consumo de energia;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Abertura de galerias;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Formação de compostos secundários pelas plantas.</a:t>
            </a:r>
          </a:p>
        </p:txBody>
      </p:sp>
      <p:pic>
        <p:nvPicPr>
          <p:cNvPr id="50186" name="Picture 10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187" name="Picture 11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63B37F21-F2C7-4C96-8CBE-55A9DDEBD207}" type="slidenum">
              <a:rPr lang="pt-BR" altLang="pt-BR" sz="1400"/>
              <a:pPr algn="r"/>
              <a:t>71</a:t>
            </a:fld>
            <a:endParaRPr lang="pt-BR" altLang="pt-BR" sz="1400"/>
          </a:p>
        </p:txBody>
      </p:sp>
      <p:pic>
        <p:nvPicPr>
          <p:cNvPr id="18329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042988" y="1125538"/>
            <a:ext cx="7561262" cy="562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3300" name="Text Box 14"/>
          <p:cNvSpPr txBox="1">
            <a:spLocks noChangeArrowheads="1"/>
          </p:cNvSpPr>
          <p:nvPr/>
        </p:nvSpPr>
        <p:spPr bwMode="ltGray">
          <a:xfrm>
            <a:off x="1258888" y="260350"/>
            <a:ext cx="6985000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200">
                <a:latin typeface="Comic Sans MS" pitchFamily="66" charset="0"/>
                <a:sym typeface="Symbol" pitchFamily="18" charset="2"/>
              </a:rPr>
              <a:t>Efeito do estado sanitário da cultura sobre a qualidade da matéria-prima.</a:t>
            </a:r>
            <a:endParaRPr lang="pt-BR" altLang="pt-BR" sz="22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83301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83302" name="Picture 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3303" name="Picture 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86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E7EA59D3-137A-485F-9A17-8271868048A8}" type="slidenum">
              <a:rPr lang="pt-BR" altLang="pt-BR" sz="1400"/>
              <a:pPr algn="r"/>
              <a:t>72</a:t>
            </a:fld>
            <a:endParaRPr lang="pt-BR" altLang="pt-BR" sz="1400"/>
          </a:p>
        </p:txBody>
      </p:sp>
      <p:sp>
        <p:nvSpPr>
          <p:cNvPr id="169987" name="Rectangle 4"/>
          <p:cNvSpPr>
            <a:spLocks noChangeArrowheads="1"/>
          </p:cNvSpPr>
          <p:nvPr/>
        </p:nvSpPr>
        <p:spPr bwMode="ltGray">
          <a:xfrm>
            <a:off x="827088" y="3275013"/>
            <a:ext cx="6985000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O sistema de desfolha adotado pela usina também pode influenciar na qualidade da matéria-prima.</a:t>
            </a:r>
          </a:p>
        </p:txBody>
      </p:sp>
      <p:sp>
        <p:nvSpPr>
          <p:cNvPr id="169988" name="Rectangle 4"/>
          <p:cNvSpPr>
            <a:spLocks noChangeArrowheads="1"/>
          </p:cNvSpPr>
          <p:nvPr/>
        </p:nvSpPr>
        <p:spPr bwMode="ltGray">
          <a:xfrm>
            <a:off x="179388" y="981075"/>
            <a:ext cx="8424862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ctr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MATÉRIA-PRIMA.</a:t>
            </a:r>
          </a:p>
        </p:txBody>
      </p:sp>
      <p:sp>
        <p:nvSpPr>
          <p:cNvPr id="169989" name="Text Box 14"/>
          <p:cNvSpPr txBox="1">
            <a:spLocks noChangeArrowheads="1"/>
          </p:cNvSpPr>
          <p:nvPr/>
        </p:nvSpPr>
        <p:spPr bwMode="ltGray">
          <a:xfrm>
            <a:off x="1187450" y="260350"/>
            <a:ext cx="6840538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Fatores que interferem na qualidade da matéria-prima</a:t>
            </a:r>
          </a:p>
        </p:txBody>
      </p:sp>
      <p:sp>
        <p:nvSpPr>
          <p:cNvPr id="169990" name="Line 3"/>
          <p:cNvSpPr>
            <a:spLocks noChangeShapeType="1"/>
          </p:cNvSpPr>
          <p:nvPr/>
        </p:nvSpPr>
        <p:spPr bwMode="ltGray">
          <a:xfrm>
            <a:off x="0" y="1149350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69991" name="Picture 7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9992" name="Picture 8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2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C32F524B-993D-487E-AC07-D4F8083FA5B8}" type="slidenum">
              <a:rPr lang="pt-BR" altLang="pt-BR" sz="1400"/>
              <a:pPr algn="r"/>
              <a:t>73</a:t>
            </a:fld>
            <a:endParaRPr lang="pt-BR" altLang="pt-BR" sz="1400"/>
          </a:p>
        </p:txBody>
      </p:sp>
      <p:pic>
        <p:nvPicPr>
          <p:cNvPr id="1587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8724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8725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6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09137C86-B795-4C19-BB53-49EFE8184E82}" type="slidenum">
              <a:rPr lang="pt-BR" altLang="pt-BR" sz="1400"/>
              <a:pPr algn="r"/>
              <a:t>74</a:t>
            </a:fld>
            <a:endParaRPr lang="pt-BR" altLang="pt-BR" sz="1400"/>
          </a:p>
        </p:txBody>
      </p:sp>
      <p:pic>
        <p:nvPicPr>
          <p:cNvPr id="15974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9748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9749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7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313F2E6F-CB0D-4292-95BD-234408C3322B}" type="slidenum">
              <a:rPr lang="pt-BR" altLang="pt-BR" sz="1400"/>
              <a:pPr algn="r"/>
              <a:t>75</a:t>
            </a:fld>
            <a:endParaRPr lang="pt-BR" altLang="pt-BR" sz="1400"/>
          </a:p>
        </p:txBody>
      </p:sp>
      <p:pic>
        <p:nvPicPr>
          <p:cNvPr id="16077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0772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0773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00A5D00E-4979-4886-B459-F7EE41C3E49B}" type="slidenum">
              <a:rPr lang="pt-BR" altLang="pt-BR" sz="1400"/>
              <a:pPr algn="r"/>
              <a:t>76</a:t>
            </a:fld>
            <a:endParaRPr lang="pt-BR" altLang="pt-BR" sz="1400"/>
          </a:p>
        </p:txBody>
      </p:sp>
      <p:sp>
        <p:nvSpPr>
          <p:cNvPr id="164867" name="Rectangle 4"/>
          <p:cNvSpPr>
            <a:spLocks noChangeArrowheads="1"/>
          </p:cNvSpPr>
          <p:nvPr/>
        </p:nvSpPr>
        <p:spPr bwMode="ltGray">
          <a:xfrm>
            <a:off x="0" y="538163"/>
            <a:ext cx="8424863" cy="536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 </a:t>
            </a:r>
          </a:p>
        </p:txBody>
      </p:sp>
      <p:sp>
        <p:nvSpPr>
          <p:cNvPr id="164868" name="Text Box 14"/>
          <p:cNvSpPr txBox="1">
            <a:spLocks noChangeArrowheads="1"/>
          </p:cNvSpPr>
          <p:nvPr/>
        </p:nvSpPr>
        <p:spPr bwMode="ltGray">
          <a:xfrm>
            <a:off x="1116013" y="260350"/>
            <a:ext cx="705643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matéria-prima.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pic>
        <p:nvPicPr>
          <p:cNvPr id="1648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827088" y="109855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1" name="Rectangle 4"/>
          <p:cNvSpPr>
            <a:spLocks noChangeArrowheads="1"/>
          </p:cNvSpPr>
          <p:nvPr/>
        </p:nvSpPr>
        <p:spPr bwMode="ltGray">
          <a:xfrm>
            <a:off x="1187450" y="1203325"/>
            <a:ext cx="6985000" cy="114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endParaRPr lang="pt-BR" altLang="pt-BR" sz="1800">
              <a:solidFill>
                <a:srgbClr val="000066"/>
              </a:solidFill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  <a:buFont typeface="Wingdings" pitchFamily="2" charset="2"/>
              <a:buChar char="ü"/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Influência do sistema de desfolha nas quantidade de impurezas da cana de açúcar na região Centro-Sul.</a:t>
            </a:r>
            <a:endParaRPr lang="pt-BR" altLang="pt-BR" sz="18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64872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4873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4874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91524060-B084-455D-AC5E-8B7FB995579B}" type="slidenum">
              <a:rPr lang="pt-BR" altLang="pt-BR" sz="1400"/>
              <a:pPr algn="r"/>
              <a:t>77</a:t>
            </a:fld>
            <a:endParaRPr lang="pt-BR" altLang="pt-BR" sz="1400"/>
          </a:p>
        </p:txBody>
      </p:sp>
      <p:pic>
        <p:nvPicPr>
          <p:cNvPr id="16589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027113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5892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8280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matéria-prima.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65893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65894" name="Rectangle 4"/>
          <p:cNvSpPr>
            <a:spLocks noChangeArrowheads="1"/>
          </p:cNvSpPr>
          <p:nvPr/>
        </p:nvSpPr>
        <p:spPr bwMode="ltGray">
          <a:xfrm>
            <a:off x="6732588" y="1946275"/>
            <a:ext cx="2232025" cy="33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4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Manechini, 2011.</a:t>
            </a:r>
            <a:endParaRPr lang="pt-BR" altLang="pt-BR" sz="1400"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165896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5897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914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67C180A-11B7-4419-B0C9-43C8267ED350}" type="slidenum">
              <a:rPr lang="pt-BR" altLang="pt-BR" sz="1400"/>
              <a:pPr algn="r"/>
              <a:t>78</a:t>
            </a:fld>
            <a:endParaRPr lang="pt-BR" altLang="pt-BR" sz="1400"/>
          </a:p>
        </p:txBody>
      </p:sp>
      <p:pic>
        <p:nvPicPr>
          <p:cNvPr id="16691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6998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6916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8280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66917" name="Line 3"/>
          <p:cNvSpPr>
            <a:spLocks noChangeShapeType="1"/>
          </p:cNvSpPr>
          <p:nvPr/>
        </p:nvSpPr>
        <p:spPr bwMode="ltGray">
          <a:xfrm>
            <a:off x="0" y="1052513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66918" name="Retângulo de cantos arredondados 7"/>
          <p:cNvSpPr>
            <a:spLocks noChangeArrowheads="1"/>
          </p:cNvSpPr>
          <p:nvPr/>
        </p:nvSpPr>
        <p:spPr bwMode="auto">
          <a:xfrm>
            <a:off x="5219700" y="2781300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19" name="Retângulo de cantos arredondados 8"/>
          <p:cNvSpPr>
            <a:spLocks noChangeArrowheads="1"/>
          </p:cNvSpPr>
          <p:nvPr/>
        </p:nvSpPr>
        <p:spPr bwMode="auto">
          <a:xfrm>
            <a:off x="5940425" y="2781300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0" name="Retângulo de cantos arredondados 9"/>
          <p:cNvSpPr>
            <a:spLocks noChangeArrowheads="1"/>
          </p:cNvSpPr>
          <p:nvPr/>
        </p:nvSpPr>
        <p:spPr bwMode="auto">
          <a:xfrm>
            <a:off x="6732588" y="2781300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CC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1" name="Retângulo de cantos arredondados 11"/>
          <p:cNvSpPr>
            <a:spLocks noChangeArrowheads="1"/>
          </p:cNvSpPr>
          <p:nvPr/>
        </p:nvSpPr>
        <p:spPr bwMode="auto">
          <a:xfrm>
            <a:off x="6732588" y="2997200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2" name="Retângulo de cantos arredondados 12"/>
          <p:cNvSpPr>
            <a:spLocks noChangeArrowheads="1"/>
          </p:cNvSpPr>
          <p:nvPr/>
        </p:nvSpPr>
        <p:spPr bwMode="auto">
          <a:xfrm>
            <a:off x="5219700" y="2997200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FF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3" name="Retângulo de cantos arredondados 22"/>
          <p:cNvSpPr>
            <a:spLocks noChangeArrowheads="1"/>
          </p:cNvSpPr>
          <p:nvPr/>
        </p:nvSpPr>
        <p:spPr bwMode="auto">
          <a:xfrm>
            <a:off x="5148263" y="5732463"/>
            <a:ext cx="647700" cy="21748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4" name="Retângulo de cantos arredondados 23"/>
          <p:cNvSpPr>
            <a:spLocks noChangeArrowheads="1"/>
          </p:cNvSpPr>
          <p:nvPr/>
        </p:nvSpPr>
        <p:spPr bwMode="auto">
          <a:xfrm>
            <a:off x="5867400" y="5732463"/>
            <a:ext cx="649288" cy="21748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5" name="Retângulo de cantos arredondados 24"/>
          <p:cNvSpPr>
            <a:spLocks noChangeArrowheads="1"/>
          </p:cNvSpPr>
          <p:nvPr/>
        </p:nvSpPr>
        <p:spPr bwMode="auto">
          <a:xfrm>
            <a:off x="6659563" y="5732463"/>
            <a:ext cx="649287" cy="217487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6" name="Retângulo de cantos arredondados 25"/>
          <p:cNvSpPr>
            <a:spLocks noChangeArrowheads="1"/>
          </p:cNvSpPr>
          <p:nvPr/>
        </p:nvSpPr>
        <p:spPr bwMode="auto">
          <a:xfrm>
            <a:off x="5148263" y="5300663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7" name="Retângulo de cantos arredondados 26"/>
          <p:cNvSpPr>
            <a:spLocks noChangeArrowheads="1"/>
          </p:cNvSpPr>
          <p:nvPr/>
        </p:nvSpPr>
        <p:spPr bwMode="auto">
          <a:xfrm>
            <a:off x="5867400" y="5300663"/>
            <a:ext cx="649288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6928" name="Retângulo de cantos arredondados 27"/>
          <p:cNvSpPr>
            <a:spLocks noChangeArrowheads="1"/>
          </p:cNvSpPr>
          <p:nvPr/>
        </p:nvSpPr>
        <p:spPr bwMode="auto">
          <a:xfrm>
            <a:off x="6732588" y="5300663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0066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pic>
        <p:nvPicPr>
          <p:cNvPr id="166929" name="Picture 1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6930" name="Picture 1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938" name="Espaço Reservado para Número de Slide 3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4574E95-9D1C-42B5-8EF5-14923A4D2EF4}" type="slidenum">
              <a:rPr lang="pt-BR" altLang="pt-BR" sz="1400"/>
              <a:pPr algn="r"/>
              <a:t>79</a:t>
            </a:fld>
            <a:endParaRPr lang="pt-BR" altLang="pt-BR" sz="1400"/>
          </a:p>
        </p:txBody>
      </p:sp>
      <p:sp>
        <p:nvSpPr>
          <p:cNvPr id="167939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8280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67940" name="Line 3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6794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55650" y="1366838"/>
            <a:ext cx="7920038" cy="4892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7942" name="Retângulo de cantos arredondados 6"/>
          <p:cNvSpPr>
            <a:spLocks noChangeArrowheads="1"/>
          </p:cNvSpPr>
          <p:nvPr/>
        </p:nvSpPr>
        <p:spPr bwMode="auto">
          <a:xfrm>
            <a:off x="2987675" y="2852738"/>
            <a:ext cx="647700" cy="14446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3" name="Retângulo de cantos arredondados 7"/>
          <p:cNvSpPr>
            <a:spLocks noChangeArrowheads="1"/>
          </p:cNvSpPr>
          <p:nvPr/>
        </p:nvSpPr>
        <p:spPr bwMode="auto">
          <a:xfrm>
            <a:off x="2987675" y="3141663"/>
            <a:ext cx="647700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4" name="Retângulo de cantos arredondados 8"/>
          <p:cNvSpPr>
            <a:spLocks noChangeArrowheads="1"/>
          </p:cNvSpPr>
          <p:nvPr/>
        </p:nvSpPr>
        <p:spPr bwMode="auto">
          <a:xfrm>
            <a:off x="4067175" y="2852738"/>
            <a:ext cx="649288" cy="14446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5" name="Retângulo de cantos arredondados 9"/>
          <p:cNvSpPr>
            <a:spLocks noChangeArrowheads="1"/>
          </p:cNvSpPr>
          <p:nvPr/>
        </p:nvSpPr>
        <p:spPr bwMode="auto">
          <a:xfrm>
            <a:off x="4067175" y="3141663"/>
            <a:ext cx="649288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6" name="Retângulo de cantos arredondados 10"/>
          <p:cNvSpPr>
            <a:spLocks noChangeArrowheads="1"/>
          </p:cNvSpPr>
          <p:nvPr/>
        </p:nvSpPr>
        <p:spPr bwMode="auto">
          <a:xfrm>
            <a:off x="5580063" y="2852738"/>
            <a:ext cx="647700" cy="14446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7" name="Retângulo de cantos arredondados 11"/>
          <p:cNvSpPr>
            <a:spLocks noChangeArrowheads="1"/>
          </p:cNvSpPr>
          <p:nvPr/>
        </p:nvSpPr>
        <p:spPr bwMode="auto">
          <a:xfrm>
            <a:off x="7380288" y="2852738"/>
            <a:ext cx="647700" cy="144462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8" name="Retângulo de cantos arredondados 12"/>
          <p:cNvSpPr>
            <a:spLocks noChangeArrowheads="1"/>
          </p:cNvSpPr>
          <p:nvPr/>
        </p:nvSpPr>
        <p:spPr bwMode="auto">
          <a:xfrm>
            <a:off x="3563938" y="5661025"/>
            <a:ext cx="647700" cy="2889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49" name="Retângulo de cantos arredondados 13"/>
          <p:cNvSpPr>
            <a:spLocks noChangeArrowheads="1"/>
          </p:cNvSpPr>
          <p:nvPr/>
        </p:nvSpPr>
        <p:spPr bwMode="auto">
          <a:xfrm>
            <a:off x="4859338" y="5661025"/>
            <a:ext cx="649287" cy="215900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50" name="Retângulo de cantos arredondados 14"/>
          <p:cNvSpPr>
            <a:spLocks noChangeArrowheads="1"/>
          </p:cNvSpPr>
          <p:nvPr/>
        </p:nvSpPr>
        <p:spPr bwMode="auto">
          <a:xfrm>
            <a:off x="6227763" y="5661025"/>
            <a:ext cx="647700" cy="2889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167951" name="Retângulo de cantos arredondados 15"/>
          <p:cNvSpPr>
            <a:spLocks noChangeArrowheads="1"/>
          </p:cNvSpPr>
          <p:nvPr/>
        </p:nvSpPr>
        <p:spPr bwMode="auto">
          <a:xfrm>
            <a:off x="7596188" y="5661025"/>
            <a:ext cx="647700" cy="288925"/>
          </a:xfrm>
          <a:prstGeom prst="roundRect">
            <a:avLst>
              <a:gd name="adj" fmla="val 16667"/>
            </a:avLst>
          </a:prstGeom>
          <a:noFill/>
          <a:ln w="25400" algn="ctr">
            <a:solidFill>
              <a:srgbClr val="00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pic>
        <p:nvPicPr>
          <p:cNvPr id="167952" name="Picture 16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7953" name="Picture 17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ítulo 1"/>
          <p:cNvSpPr>
            <a:spLocks noGrp="1"/>
          </p:cNvSpPr>
          <p:nvPr>
            <p:ph type="title"/>
          </p:nvPr>
        </p:nvSpPr>
        <p:spPr>
          <a:xfrm>
            <a:off x="468313" y="1268413"/>
            <a:ext cx="7772400" cy="566737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6600"/>
                </a:solidFill>
                <a:latin typeface="Comic Sans MS" pitchFamily="66" charset="0"/>
              </a:rPr>
              <a:t>1 – Introdução</a:t>
            </a:r>
            <a:endParaRPr lang="en-US" altLang="pt-BR" sz="2600">
              <a:solidFill>
                <a:srgbClr val="006600"/>
              </a:solidFill>
            </a:endParaRPr>
          </a:p>
        </p:txBody>
      </p:sp>
      <p:sp>
        <p:nvSpPr>
          <p:cNvPr id="7171" name="Espaço Reservado para Número de Slide 3"/>
          <p:cNvSpPr>
            <a:spLocks noGrp="1"/>
          </p:cNvSpPr>
          <p:nvPr>
            <p:ph type="sldNum" sz="quarter" idx="12"/>
          </p:nvPr>
        </p:nvSpPr>
        <p:spPr>
          <a:xfrm>
            <a:off x="7092950" y="6500813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69FB560-2399-4F81-94C2-60CB9B3B18DD}" type="slidenum">
              <a:rPr lang="pt-BR" altLang="pt-BR" sz="1400" smtClean="0"/>
              <a:pPr/>
              <a:t>8</a:t>
            </a:fld>
            <a:endParaRPr lang="pt-BR" altLang="pt-BR" sz="1400"/>
          </a:p>
        </p:txBody>
      </p:sp>
      <p:sp>
        <p:nvSpPr>
          <p:cNvPr id="4100" name="Text Box 14"/>
          <p:cNvSpPr txBox="1">
            <a:spLocks noChangeArrowheads="1"/>
          </p:cNvSpPr>
          <p:nvPr/>
        </p:nvSpPr>
        <p:spPr bwMode="ltGray">
          <a:xfrm>
            <a:off x="539750" y="1916113"/>
            <a:ext cx="7848600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Produtos de interesse para a indústria sucroenergética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 Açúcar (Sacarose – C</a:t>
            </a:r>
            <a:r>
              <a:rPr lang="pt-BR" altLang="pt-BR" sz="2200" baseline="-25000">
                <a:solidFill>
                  <a:srgbClr val="000000"/>
                </a:solidFill>
                <a:latin typeface="Comic Sans MS" pitchFamily="66" charset="0"/>
              </a:rPr>
              <a:t>12</a:t>
            </a: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H</a:t>
            </a:r>
            <a:r>
              <a:rPr lang="pt-BR" altLang="pt-BR" sz="2200" baseline="-25000">
                <a:solidFill>
                  <a:srgbClr val="000000"/>
                </a:solidFill>
                <a:latin typeface="Comic Sans MS" pitchFamily="66" charset="0"/>
              </a:rPr>
              <a:t>22</a:t>
            </a: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0</a:t>
            </a:r>
            <a:r>
              <a:rPr lang="pt-BR" altLang="pt-BR" sz="2200" baseline="-25000">
                <a:solidFill>
                  <a:srgbClr val="000000"/>
                </a:solidFill>
                <a:latin typeface="Comic Sans MS" pitchFamily="66" charset="0"/>
              </a:rPr>
              <a:t>11</a:t>
            </a: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)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 Álcool (Etanol – CH</a:t>
            </a:r>
            <a:r>
              <a:rPr lang="pt-BR" altLang="pt-BR" sz="2200" baseline="-25000">
                <a:solidFill>
                  <a:srgbClr val="000000"/>
                </a:solidFill>
                <a:latin typeface="Comic Sans MS" pitchFamily="66" charset="0"/>
              </a:rPr>
              <a:t>3</a:t>
            </a: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CH</a:t>
            </a:r>
            <a:r>
              <a:rPr lang="pt-BR" altLang="pt-BR" sz="2200" baseline="-25000">
                <a:solidFill>
                  <a:srgbClr val="000000"/>
                </a:solidFill>
                <a:latin typeface="Comic Sans MS" pitchFamily="66" charset="0"/>
              </a:rPr>
              <a:t>2</a:t>
            </a: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OH) </a:t>
            </a: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altLang="pt-BR" sz="2200">
                <a:solidFill>
                  <a:srgbClr val="000000"/>
                </a:solidFill>
                <a:latin typeface="Comic Sans MS" pitchFamily="66" charset="0"/>
              </a:rPr>
              <a:t> Bioeletricidade (Energia da biomassa)</a:t>
            </a:r>
          </a:p>
        </p:txBody>
      </p:sp>
      <p:pic>
        <p:nvPicPr>
          <p:cNvPr id="7173" name="Picture 1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684213" y="3933825"/>
            <a:ext cx="6064250" cy="2036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ítulo 1"/>
          <p:cNvSpPr txBox="1">
            <a:spLocks/>
          </p:cNvSpPr>
          <p:nvPr/>
        </p:nvSpPr>
        <p:spPr bwMode="auto">
          <a:xfrm>
            <a:off x="760413" y="1254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solidFill>
                  <a:srgbClr val="000066"/>
                </a:solidFill>
              </a:rPr>
              <a:t>Qualidade da matéria-prima para a indústria sucroenergética</a:t>
            </a:r>
            <a:endParaRPr lang="en-US" sz="2600" kern="0" dirty="0">
              <a:solidFill>
                <a:srgbClr val="000066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75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6" name="Título 1"/>
          <p:cNvSpPr txBox="1">
            <a:spLocks/>
          </p:cNvSpPr>
          <p:nvPr/>
        </p:nvSpPr>
        <p:spPr bwMode="auto">
          <a:xfrm>
            <a:off x="539750" y="6102350"/>
            <a:ext cx="8353425" cy="56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just">
              <a:defRPr/>
            </a:pPr>
            <a:r>
              <a:rPr lang="pt-BR" sz="2200" kern="0" dirty="0">
                <a:latin typeface="Comic Sans MS" pitchFamily="66" charset="0"/>
                <a:ea typeface="+mj-ea"/>
                <a:cs typeface="+mj-cs"/>
              </a:rPr>
              <a:t>A cana-de-açúcar como matéria-prima representa 60 – 65 % do custo de obtenção desses produtos</a:t>
            </a:r>
            <a:endParaRPr lang="en-US" sz="2200" kern="0" dirty="0">
              <a:latin typeface="+mj-lt"/>
              <a:ea typeface="+mj-ea"/>
              <a:cs typeface="+mj-cs"/>
            </a:endParaRPr>
          </a:p>
        </p:txBody>
      </p:sp>
      <p:pic>
        <p:nvPicPr>
          <p:cNvPr id="7179" name="Picture 11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80" name="Picture 12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130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F8B20776-F654-479A-A466-3CADFAEC2699}" type="slidenum">
              <a:rPr lang="pt-BR" altLang="pt-BR" sz="1400"/>
              <a:pPr algn="r"/>
              <a:t>80</a:t>
            </a:fld>
            <a:endParaRPr lang="pt-BR" altLang="pt-BR" sz="1400"/>
          </a:p>
        </p:txBody>
      </p:sp>
      <p:pic>
        <p:nvPicPr>
          <p:cNvPr id="176131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6132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6133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08D3C95A-A372-49BA-9CA4-480D2EE298C1}" type="slidenum">
              <a:rPr lang="pt-BR" altLang="pt-BR" sz="1400"/>
              <a:pPr algn="r"/>
              <a:t>81</a:t>
            </a:fld>
            <a:endParaRPr lang="pt-BR" altLang="pt-BR" sz="1400"/>
          </a:p>
        </p:txBody>
      </p:sp>
      <p:pic>
        <p:nvPicPr>
          <p:cNvPr id="177155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7156" name="Picture 4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7157" name="Picture 5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23017EF-6B8A-4AA2-AF8F-32191DA1EEEE}" type="slidenum">
              <a:rPr lang="pt-BR" altLang="pt-BR" sz="1400"/>
              <a:pPr algn="r"/>
              <a:t>82</a:t>
            </a:fld>
            <a:endParaRPr lang="pt-BR" altLang="pt-BR" sz="1400"/>
          </a:p>
        </p:txBody>
      </p:sp>
      <p:pic>
        <p:nvPicPr>
          <p:cNvPr id="17817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8180" name="Rectangle 4"/>
          <p:cNvSpPr>
            <a:spLocks noChangeArrowheads="1"/>
          </p:cNvSpPr>
          <p:nvPr/>
        </p:nvSpPr>
        <p:spPr bwMode="ltGray">
          <a:xfrm>
            <a:off x="2916238" y="5768975"/>
            <a:ext cx="5472112" cy="7556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Aumento da colheita mecanizada e aumento do desgaste de moendas</a:t>
            </a:r>
          </a:p>
        </p:txBody>
      </p:sp>
      <p:pic>
        <p:nvPicPr>
          <p:cNvPr id="178181" name="Picture 5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8182" name="Picture 6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ítulo 1"/>
          <p:cNvSpPr txBox="1">
            <a:spLocks/>
          </p:cNvSpPr>
          <p:nvPr/>
        </p:nvSpPr>
        <p:spPr bwMode="auto">
          <a:xfrm>
            <a:off x="1403350" y="333375"/>
            <a:ext cx="6048375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>
                <a:latin typeface="Comic Sans MS" pitchFamily="66" charset="0"/>
              </a:rPr>
              <a:t>QUALIDADE DA MATÉRIA-PRIMA</a:t>
            </a:r>
            <a:endParaRPr lang="en-US" sz="2600" kern="0" dirty="0"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pic>
        <p:nvPicPr>
          <p:cNvPr id="179206" name="Picture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6998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07" name="Rectangle 4"/>
          <p:cNvSpPr>
            <a:spLocks noChangeArrowheads="1"/>
          </p:cNvSpPr>
          <p:nvPr/>
        </p:nvSpPr>
        <p:spPr bwMode="ltGray">
          <a:xfrm>
            <a:off x="2916238" y="6057900"/>
            <a:ext cx="5472112" cy="755650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Aumento da colheita mecanizada e aumento no uso de polímeros.</a:t>
            </a:r>
          </a:p>
        </p:txBody>
      </p:sp>
      <p:pic>
        <p:nvPicPr>
          <p:cNvPr id="179208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9209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9210" name="Line 9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Espaço Reservado para Número de Slide 1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21B1CE1-BA34-4150-8123-09D9812D16FF}" type="slidenum">
              <a:rPr lang="pt-BR" altLang="pt-BR" sz="1400"/>
              <a:pPr algn="r"/>
              <a:t>84</a:t>
            </a:fld>
            <a:endParaRPr lang="pt-BR" altLang="pt-BR" sz="1400"/>
          </a:p>
        </p:txBody>
      </p:sp>
      <p:pic>
        <p:nvPicPr>
          <p:cNvPr id="18022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762000" y="1169988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0228" name="Text Box 14"/>
          <p:cNvSpPr txBox="1">
            <a:spLocks noChangeArrowheads="1"/>
          </p:cNvSpPr>
          <p:nvPr/>
        </p:nvSpPr>
        <p:spPr bwMode="ltGray">
          <a:xfrm>
            <a:off x="539750" y="260350"/>
            <a:ext cx="82804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3 – </a:t>
            </a:r>
            <a:r>
              <a:rPr lang="pt-BR" altLang="pt-BR" sz="2600">
                <a:latin typeface="Comic Sans MS" pitchFamily="66" charset="0"/>
                <a:sym typeface="Symbol" pitchFamily="18" charset="2"/>
              </a:rPr>
              <a:t>Efeitos dos sistemas de despalha sobre a qualidade da matéria-prima</a:t>
            </a:r>
            <a:endParaRPr lang="pt-BR" altLang="pt-BR" sz="2600">
              <a:solidFill>
                <a:srgbClr val="000066"/>
              </a:solidFill>
              <a:latin typeface="Comic Sans MS" pitchFamily="66" charset="0"/>
            </a:endParaRPr>
          </a:p>
        </p:txBody>
      </p:sp>
      <p:sp>
        <p:nvSpPr>
          <p:cNvPr id="180229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80230" name="Rectangle 4"/>
          <p:cNvSpPr>
            <a:spLocks noChangeArrowheads="1"/>
          </p:cNvSpPr>
          <p:nvPr/>
        </p:nvSpPr>
        <p:spPr bwMode="ltGray">
          <a:xfrm>
            <a:off x="2916238" y="6127750"/>
            <a:ext cx="5472112" cy="757238"/>
          </a:xfrm>
          <a:prstGeom prst="rect">
            <a:avLst/>
          </a:prstGeom>
          <a:solidFill>
            <a:srgbClr val="CCFF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Clr>
                <a:srgbClr val="000066"/>
              </a:buClr>
            </a:pPr>
            <a:r>
              <a:rPr lang="pt-BR" altLang="pt-BR" sz="18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A redução na densidade de carga pode ser superior a 10 %.</a:t>
            </a:r>
          </a:p>
        </p:txBody>
      </p:sp>
      <p:pic>
        <p:nvPicPr>
          <p:cNvPr id="180231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0232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3EE03F17-EA57-431E-9F0F-1AD038F733D0}" type="slidenum">
              <a:rPr lang="pt-BR" altLang="pt-BR" sz="1400" smtClean="0"/>
              <a:pPr/>
              <a:t>85</a:t>
            </a:fld>
            <a:endParaRPr lang="pt-BR" altLang="pt-BR" sz="1400"/>
          </a:p>
        </p:txBody>
      </p:sp>
      <p:sp>
        <p:nvSpPr>
          <p:cNvPr id="52227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189038" y="620713"/>
            <a:ext cx="7704137" cy="504825"/>
          </a:xfrm>
        </p:spPr>
        <p:txBody>
          <a:bodyPr/>
          <a:lstStyle/>
          <a:p>
            <a:pPr>
              <a:buFontTx/>
              <a:buNone/>
            </a:pPr>
            <a:r>
              <a:rPr lang="pt-BR" altLang="pt-BR" sz="2200">
                <a:solidFill>
                  <a:srgbClr val="000066"/>
                </a:solidFill>
                <a:latin typeface="Tahoma" pitchFamily="34" charset="0"/>
              </a:rPr>
              <a:t>4  </a:t>
            </a:r>
            <a:r>
              <a:rPr lang="pt-BR" altLang="pt-BR" sz="2200" u="sng">
                <a:solidFill>
                  <a:srgbClr val="000066"/>
                </a:solidFill>
                <a:latin typeface="Tahoma" pitchFamily="34" charset="0"/>
              </a:rPr>
              <a:t>Fatores que interferem na qualidade da matéria-prima</a:t>
            </a:r>
            <a:endParaRPr lang="pt-BR" altLang="pt-BR" sz="3900">
              <a:solidFill>
                <a:srgbClr val="000066"/>
              </a:solidFill>
              <a:latin typeface="Tahoma" pitchFamily="34" charset="0"/>
            </a:endParaRPr>
          </a:p>
        </p:txBody>
      </p:sp>
      <p:sp>
        <p:nvSpPr>
          <p:cNvPr id="52228" name="Line 3"/>
          <p:cNvSpPr>
            <a:spLocks noChangeShapeType="1"/>
          </p:cNvSpPr>
          <p:nvPr/>
        </p:nvSpPr>
        <p:spPr bwMode="ltGray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2229" name="Rectangle 4"/>
          <p:cNvSpPr>
            <a:spLocks noChangeArrowheads="1"/>
          </p:cNvSpPr>
          <p:nvPr/>
        </p:nvSpPr>
        <p:spPr bwMode="ltGray">
          <a:xfrm>
            <a:off x="611188" y="1412875"/>
            <a:ext cx="390525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5)  Deterioração fisiológica </a:t>
            </a:r>
            <a:endParaRPr lang="pt-BR" altLang="pt-BR" sz="2200">
              <a:latin typeface="Comic Sans MS" pitchFamily="66" charset="0"/>
            </a:endParaRPr>
          </a:p>
        </p:txBody>
      </p:sp>
      <p:pic>
        <p:nvPicPr>
          <p:cNvPr id="52230" name="Picture 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827088" y="2349500"/>
            <a:ext cx="7916862" cy="2032000"/>
          </a:xfrm>
          <a:noFill/>
        </p:spPr>
      </p:pic>
      <p:sp>
        <p:nvSpPr>
          <p:cNvPr id="7" name="CaixaDeTexto 6"/>
          <p:cNvSpPr txBox="1"/>
          <p:nvPr/>
        </p:nvSpPr>
        <p:spPr>
          <a:xfrm>
            <a:off x="684213" y="4292600"/>
            <a:ext cx="7632700" cy="22479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174625" indent="-174625" algn="just">
              <a:buFont typeface="Wingdings" pitchFamily="2" charset="2"/>
              <a:buChar char="ü"/>
              <a:defRPr/>
            </a:pPr>
            <a:r>
              <a:rPr lang="pt-BR" sz="2000" dirty="0"/>
              <a:t>A cana bisada por possuir muitos ramos chupões e pontas, apresenta-se como uma matéria-prima de baixa qualidade, com teores de </a:t>
            </a:r>
            <a:r>
              <a:rPr lang="pt-BR" sz="2000" dirty="0" err="1"/>
              <a:t>Pol</a:t>
            </a:r>
            <a:r>
              <a:rPr lang="pt-BR" sz="2000" dirty="0"/>
              <a:t> e pureza aparente muito baixos e  teores de AR muito altos.  Esse tipo de matéria-prima, normalmente, produz caldo melaçogênico, o  qual dificulta muito o processo de cristalização do açúcar.</a:t>
            </a:r>
          </a:p>
          <a:p>
            <a:pPr marL="174625" indent="-174625" algn="just">
              <a:buFont typeface="Wingdings" pitchFamily="2" charset="2"/>
              <a:buChar char="ü"/>
              <a:defRPr/>
            </a:pPr>
            <a:endParaRPr lang="pt-BR" sz="2000" dirty="0"/>
          </a:p>
          <a:p>
            <a:pPr algn="just">
              <a:buFont typeface="Wingdings" pitchFamily="2" charset="2"/>
              <a:buChar char="ü"/>
              <a:defRPr/>
            </a:pPr>
            <a:r>
              <a:rPr lang="pt-BR" sz="2000" dirty="0"/>
              <a:t>Apresenta efeito negativo sobre o processo de extração do caldo.</a:t>
            </a:r>
            <a:endParaRPr lang="en-US" sz="2000" dirty="0"/>
          </a:p>
        </p:txBody>
      </p:sp>
      <p:pic>
        <p:nvPicPr>
          <p:cNvPr id="52234" name="Picture 10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235" name="Picture 11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Espaço Reservado para Número de Slide 7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B6C0493-2626-411C-8FD7-81E103600615}" type="slidenum">
              <a:rPr lang="pt-BR" altLang="pt-BR" sz="1400" smtClean="0"/>
              <a:pPr/>
              <a:t>86</a:t>
            </a:fld>
            <a:endParaRPr lang="pt-BR" altLang="pt-BR" sz="1400"/>
          </a:p>
        </p:txBody>
      </p:sp>
      <p:sp>
        <p:nvSpPr>
          <p:cNvPr id="53251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258888" y="260350"/>
            <a:ext cx="6697662" cy="942975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200" b="1">
                <a:latin typeface="Tahoma" pitchFamily="34" charset="0"/>
              </a:rPr>
              <a:t>4  </a:t>
            </a:r>
            <a:r>
              <a:rPr lang="pt-BR" altLang="pt-BR" sz="2200" b="1" u="sng">
                <a:latin typeface="Tahoma" pitchFamily="34" charset="0"/>
              </a:rPr>
              <a:t>Fatores que interferem na qualidade da matéria-prima</a:t>
            </a:r>
            <a:endParaRPr lang="pt-BR" altLang="pt-BR" sz="2200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200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600">
              <a:latin typeface="Tahoma" pitchFamily="34" charset="0"/>
            </a:endParaRPr>
          </a:p>
        </p:txBody>
      </p:sp>
      <p:pic>
        <p:nvPicPr>
          <p:cNvPr id="53252" name="Picture 5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1619250" y="1268413"/>
            <a:ext cx="5757863" cy="5006975"/>
          </a:xfrm>
          <a:noFill/>
        </p:spPr>
      </p:pic>
      <p:sp>
        <p:nvSpPr>
          <p:cNvPr id="53253" name="Rectangle 4"/>
          <p:cNvSpPr>
            <a:spLocks noChangeArrowheads="1"/>
          </p:cNvSpPr>
          <p:nvPr/>
        </p:nvSpPr>
        <p:spPr bwMode="ltGray">
          <a:xfrm>
            <a:off x="2700338" y="1125538"/>
            <a:ext cx="3900487" cy="493712"/>
          </a:xfrm>
          <a:prstGeom prst="rect">
            <a:avLst/>
          </a:prstGeom>
          <a:solidFill>
            <a:srgbClr val="066A1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5)  </a:t>
            </a: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  <a:hlinkClick r:id="rId3" action="ppaction://hlinkpres?slideindex=1&amp;slidetitle="/>
              </a:rPr>
              <a:t>Deterioração microbiana</a:t>
            </a:r>
            <a:endParaRPr lang="pt-BR" altLang="pt-BR" sz="2200">
              <a:latin typeface="Comic Sans MS" pitchFamily="66" charset="0"/>
            </a:endParaRPr>
          </a:p>
        </p:txBody>
      </p:sp>
      <p:pic>
        <p:nvPicPr>
          <p:cNvPr id="53254" name="Picture 8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ltGray">
          <a:xfrm>
            <a:off x="900113" y="6208713"/>
            <a:ext cx="7410450" cy="604837"/>
          </a:xfrm>
          <a:noFill/>
        </p:spPr>
      </p:pic>
      <p:pic>
        <p:nvPicPr>
          <p:cNvPr id="53257" name="Picture 9" descr="logo1_usp_o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258" name="Picture 10" descr="http://www.pclq.usp.br/logo%20esalq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8734BA6-FA1E-4FB7-BF06-F8B9A72AA8C4}" type="slidenum">
              <a:rPr lang="pt-BR" altLang="pt-BR" sz="1400" smtClean="0"/>
              <a:pPr/>
              <a:t>87</a:t>
            </a:fld>
            <a:endParaRPr lang="pt-BR" altLang="pt-BR" sz="1400"/>
          </a:p>
        </p:txBody>
      </p:sp>
      <p:sp>
        <p:nvSpPr>
          <p:cNvPr id="54275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403350" y="260350"/>
            <a:ext cx="6264275" cy="504825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200" b="1">
                <a:solidFill>
                  <a:srgbClr val="0000CC"/>
                </a:solidFill>
                <a:latin typeface="Tahoma" pitchFamily="34" charset="0"/>
              </a:rPr>
              <a:t>4  </a:t>
            </a:r>
            <a:r>
              <a:rPr lang="pt-BR" altLang="pt-BR" sz="2200" b="1" u="sng">
                <a:solidFill>
                  <a:srgbClr val="0000CC"/>
                </a:solidFill>
                <a:latin typeface="Tahoma" pitchFamily="34" charset="0"/>
              </a:rPr>
              <a:t>Fatores que interferem na qualidade da matéria-prima</a:t>
            </a:r>
            <a:endParaRPr lang="pt-BR" altLang="pt-BR" sz="2200">
              <a:solidFill>
                <a:srgbClr val="0000CC"/>
              </a:solidFill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200">
              <a:latin typeface="Tahoma" pitchFamily="34" charset="0"/>
            </a:endParaRPr>
          </a:p>
          <a:p>
            <a:pPr lvl="4" algn="ctr">
              <a:buFontTx/>
              <a:buNone/>
            </a:pPr>
            <a:endParaRPr lang="pt-BR" altLang="pt-BR" sz="2600">
              <a:latin typeface="Tahoma" pitchFamily="34" charset="0"/>
            </a:endParaRPr>
          </a:p>
        </p:txBody>
      </p:sp>
      <p:sp>
        <p:nvSpPr>
          <p:cNvPr id="54276" name="Line 3"/>
          <p:cNvSpPr>
            <a:spLocks noChangeShapeType="1"/>
          </p:cNvSpPr>
          <p:nvPr/>
        </p:nvSpPr>
        <p:spPr bwMode="ltGray">
          <a:xfrm>
            <a:off x="0" y="1196975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4277" name="Rectangle 4"/>
          <p:cNvSpPr>
            <a:spLocks noChangeArrowheads="1"/>
          </p:cNvSpPr>
          <p:nvPr/>
        </p:nvSpPr>
        <p:spPr bwMode="ltGray">
          <a:xfrm>
            <a:off x="242888" y="1795463"/>
            <a:ext cx="4097337" cy="46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 b="1">
                <a:solidFill>
                  <a:srgbClr val="003300"/>
                </a:solidFill>
                <a:latin typeface="Comic Sans MS" pitchFamily="66" charset="0"/>
              </a:rPr>
              <a:t>5) Deterioração Tecnológica</a:t>
            </a:r>
          </a:p>
        </p:txBody>
      </p:sp>
      <p:sp>
        <p:nvSpPr>
          <p:cNvPr id="54278" name="Text Box 9"/>
          <p:cNvSpPr txBox="1">
            <a:spLocks noChangeArrowheads="1"/>
          </p:cNvSpPr>
          <p:nvPr/>
        </p:nvSpPr>
        <p:spPr bwMode="ltGray">
          <a:xfrm>
            <a:off x="611188" y="2525713"/>
            <a:ext cx="6624637" cy="290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  <a:buFont typeface="Wingdings" pitchFamily="2" charset="2"/>
              <a:buNone/>
            </a:pPr>
            <a:r>
              <a:rPr lang="pt-BR" altLang="pt-BR" sz="2200" u="sng">
                <a:latin typeface="Comic Sans MS" pitchFamily="66" charset="0"/>
              </a:rPr>
              <a:t>Respiração e transpiração</a:t>
            </a:r>
          </a:p>
          <a:p>
            <a:pPr>
              <a:spcBef>
                <a:spcPct val="50000"/>
              </a:spcBef>
              <a:buFont typeface="Wingdings" pitchFamily="2" charset="2"/>
              <a:buNone/>
            </a:pPr>
            <a:endParaRPr lang="pt-BR" altLang="pt-BR" sz="1200" u="sng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Aumento do teor de fibra (desgastes de equipamentos)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Exsudados (queima) aumento de impurezas minerais</a:t>
            </a:r>
          </a:p>
          <a:p>
            <a:pPr>
              <a:spcBef>
                <a:spcPct val="50000"/>
              </a:spcBef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Problemas na fermentação</a:t>
            </a:r>
          </a:p>
        </p:txBody>
      </p:sp>
      <p:pic>
        <p:nvPicPr>
          <p:cNvPr id="54281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4282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Espaço Reservado para Número de Slide 6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955FA00-4306-4E86-A064-DACCB7CCE62B}" type="slidenum">
              <a:rPr lang="pt-BR" altLang="pt-BR" sz="1400" smtClean="0"/>
              <a:pPr/>
              <a:t>88</a:t>
            </a:fld>
            <a:endParaRPr lang="pt-BR" altLang="pt-BR" sz="1400"/>
          </a:p>
        </p:txBody>
      </p:sp>
      <p:sp>
        <p:nvSpPr>
          <p:cNvPr id="55299" name="Rectangle 2"/>
          <p:cNvSpPr>
            <a:spLocks noGrp="1" noChangeArrowheads="1"/>
          </p:cNvSpPr>
          <p:nvPr>
            <p:ph sz="half" idx="1"/>
          </p:nvPr>
        </p:nvSpPr>
        <p:spPr>
          <a:xfrm>
            <a:off x="1187450" y="620713"/>
            <a:ext cx="7272338" cy="504825"/>
          </a:xfrm>
        </p:spPr>
        <p:txBody>
          <a:bodyPr/>
          <a:lstStyle/>
          <a:p>
            <a:pPr algn="ctr">
              <a:buFontTx/>
              <a:buNone/>
            </a:pPr>
            <a:r>
              <a:rPr lang="pt-BR" altLang="pt-BR" sz="2200" b="1">
                <a:solidFill>
                  <a:srgbClr val="003300"/>
                </a:solidFill>
                <a:latin typeface="Tahoma" pitchFamily="34" charset="0"/>
              </a:rPr>
              <a:t>4  </a:t>
            </a:r>
            <a:r>
              <a:rPr lang="pt-BR" altLang="pt-BR" sz="2200" b="1" u="sng">
                <a:solidFill>
                  <a:srgbClr val="003300"/>
                </a:solidFill>
                <a:latin typeface="Tahoma" pitchFamily="34" charset="0"/>
              </a:rPr>
              <a:t>Fatores que interferem na qualidade da matéria-prima</a:t>
            </a:r>
            <a:endParaRPr lang="pt-BR" altLang="pt-BR" sz="3900" b="1">
              <a:solidFill>
                <a:srgbClr val="003300"/>
              </a:solidFill>
              <a:latin typeface="Tahoma" pitchFamily="34" charset="0"/>
            </a:endParaRPr>
          </a:p>
        </p:txBody>
      </p:sp>
      <p:sp>
        <p:nvSpPr>
          <p:cNvPr id="55300" name="Line 3"/>
          <p:cNvSpPr>
            <a:spLocks noChangeShapeType="1"/>
          </p:cNvSpPr>
          <p:nvPr/>
        </p:nvSpPr>
        <p:spPr bwMode="ltGray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5301" name="Rectangle 4"/>
          <p:cNvSpPr>
            <a:spLocks noChangeArrowheads="1"/>
          </p:cNvSpPr>
          <p:nvPr/>
        </p:nvSpPr>
        <p:spPr bwMode="ltGray">
          <a:xfrm>
            <a:off x="323850" y="1412875"/>
            <a:ext cx="3675063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544513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 b="1">
                <a:latin typeface="Comic Sans MS" pitchFamily="66" charset="0"/>
              </a:rPr>
              <a:t>6)  Inversão da sacarose</a:t>
            </a:r>
            <a:endParaRPr lang="pt-BR" altLang="pt-BR" sz="2200" b="1">
              <a:solidFill>
                <a:srgbClr val="006600"/>
              </a:solidFill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ltGray">
          <a:xfrm>
            <a:off x="395288" y="1887538"/>
            <a:ext cx="8737600" cy="4708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	Na cana como matéria-prima para a indústria, a inversão da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sacarose pode ocorrer no interior dos colmo e isso é indesejável.</a:t>
            </a:r>
            <a:r>
              <a:rPr lang="pt-BR" altLang="pt-BR" sz="2200">
                <a:latin typeface="Comic Sans MS" pitchFamily="66" charset="0"/>
              </a:rPr>
              <a:t> 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 b="1" u="sng">
                <a:latin typeface="Comic Sans MS" pitchFamily="66" charset="0"/>
              </a:rPr>
              <a:t>Fatores estimulantes</a:t>
            </a:r>
            <a:r>
              <a:rPr lang="pt-BR" altLang="pt-BR" sz="2200">
                <a:latin typeface="Comic Sans MS" pitchFamily="66" charset="0"/>
              </a:rPr>
              <a:t>: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Ação de microrganismos (fungos e bactérias)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Retomada do crescimento (ciclo vegetativo)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Brotação lateral (tombamento da planta)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Geada com morte apical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Aplicação de maturadores e adiantamento da colheita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latin typeface="Comic Sans MS" pitchFamily="66" charset="0"/>
              </a:rPr>
              <a:t>Queima da cana e armazenamento (em pé ou cortada)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200">
                <a:solidFill>
                  <a:srgbClr val="0000CC"/>
                </a:solidFill>
                <a:latin typeface="Comic Sans MS" pitchFamily="66" charset="0"/>
              </a:rPr>
              <a:t>Danos mecânicos na colheita</a:t>
            </a:r>
            <a:endParaRPr lang="pt-BR" altLang="pt-BR" sz="2200">
              <a:solidFill>
                <a:srgbClr val="0000CC"/>
              </a:solidFill>
              <a:latin typeface="Comic Sans MS" pitchFamily="66" charset="0"/>
              <a:sym typeface="Symbol" pitchFamily="18" charset="2"/>
            </a:endParaRPr>
          </a:p>
        </p:txBody>
      </p:sp>
      <p:pic>
        <p:nvPicPr>
          <p:cNvPr id="55305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306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Espaço Reservado para Número de Slide 5"/>
          <p:cNvSpPr txBox="1">
            <a:spLocks noGrp="1"/>
          </p:cNvSpPr>
          <p:nvPr/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56FBB368-6A5F-4CC4-8985-C6CB71D881EB}" type="slidenum">
              <a:rPr lang="pt-BR" altLang="pt-BR" sz="1400"/>
              <a:pPr algn="r"/>
              <a:t>89</a:t>
            </a:fld>
            <a:endParaRPr lang="pt-BR" altLang="pt-BR" sz="1400"/>
          </a:p>
        </p:txBody>
      </p:sp>
      <p:sp>
        <p:nvSpPr>
          <p:cNvPr id="181251" name="Text Box 14"/>
          <p:cNvSpPr txBox="1">
            <a:spLocks noChangeArrowheads="1"/>
          </p:cNvSpPr>
          <p:nvPr/>
        </p:nvSpPr>
        <p:spPr bwMode="ltGray">
          <a:xfrm>
            <a:off x="1187450" y="260350"/>
            <a:ext cx="7200900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5563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pt-BR" altLang="pt-BR" sz="2600">
                <a:solidFill>
                  <a:srgbClr val="000066"/>
                </a:solidFill>
                <a:latin typeface="Comic Sans MS" pitchFamily="66" charset="0"/>
              </a:rPr>
              <a:t>5-  Indicadores de qualidade da matéria-prima</a:t>
            </a:r>
          </a:p>
        </p:txBody>
      </p:sp>
      <p:sp>
        <p:nvSpPr>
          <p:cNvPr id="181252" name="Espaço Reservado para Número de Slide 6"/>
          <p:cNvSpPr txBox="1">
            <a:spLocks noGrp="1"/>
          </p:cNvSpPr>
          <p:nvPr/>
        </p:nvSpPr>
        <p:spPr bwMode="auto">
          <a:xfrm>
            <a:off x="6553200" y="6272213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r"/>
            <a:fld id="{11100F04-12BC-43E3-94CE-68090A47C938}" type="slidenum">
              <a:rPr lang="pt-BR" altLang="pt-BR" sz="1400"/>
              <a:pPr algn="r"/>
              <a:t>89</a:t>
            </a:fld>
            <a:endParaRPr lang="pt-BR" altLang="pt-BR" sz="1400"/>
          </a:p>
        </p:txBody>
      </p:sp>
      <p:sp>
        <p:nvSpPr>
          <p:cNvPr id="181253" name="Line 3"/>
          <p:cNvSpPr>
            <a:spLocks noChangeShapeType="1"/>
          </p:cNvSpPr>
          <p:nvPr/>
        </p:nvSpPr>
        <p:spPr bwMode="ltGray">
          <a:xfrm>
            <a:off x="0" y="1125538"/>
            <a:ext cx="9144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81254" name="Rectangle 4"/>
          <p:cNvSpPr>
            <a:spLocks noChangeArrowheads="1"/>
          </p:cNvSpPr>
          <p:nvPr/>
        </p:nvSpPr>
        <p:spPr bwMode="ltGray">
          <a:xfrm>
            <a:off x="566738" y="1101725"/>
            <a:ext cx="835977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 marL="457200" indent="-457200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latin typeface="Comic Sans MS" pitchFamily="66" charset="0"/>
              </a:rPr>
              <a:t>Indicadores			          Valores recomendados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200">
                <a:solidFill>
                  <a:srgbClr val="006600"/>
                </a:solidFill>
                <a:latin typeface="Comic Sans MS" pitchFamily="66" charset="0"/>
              </a:rPr>
              <a:t>Pol							</a:t>
            </a:r>
            <a:r>
              <a:rPr lang="pt-BR" altLang="pt-BR" sz="2200" b="1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 14%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Pureza						</a:t>
            </a: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 85%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ART						</a:t>
            </a: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 15% (maior possível)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AR							 0,8%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latin typeface="Comic Sans MS" pitchFamily="66" charset="0"/>
                <a:sym typeface="Symbol" pitchFamily="18" charset="2"/>
              </a:rPr>
              <a:t>Fibra						11 – 13 %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Tempo queima/colheira ao processamento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    35 h corte manual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						          10 h corte mecânico</a:t>
            </a:r>
            <a:r>
              <a:rPr lang="pt-BR" altLang="pt-BR">
                <a:solidFill>
                  <a:srgbClr val="006600"/>
                </a:solidFill>
                <a:sym typeface="Symbol" pitchFamily="18" charset="2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Impurezas minerais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				  5 kg/t de cana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Palhiço	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					   5%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00CC"/>
                </a:solidFill>
                <a:latin typeface="Comic Sans MS" pitchFamily="66" charset="0"/>
                <a:sym typeface="Symbol" pitchFamily="18" charset="2"/>
              </a:rPr>
              <a:t>Contaminação microbiana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			  10</a:t>
            </a:r>
            <a:r>
              <a:rPr lang="pt-BR" altLang="pt-BR" sz="2000" baseline="30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5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UFC mL</a:t>
            </a:r>
            <a:r>
              <a:rPr lang="pt-BR" altLang="pt-BR" sz="2000" baseline="30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-1</a:t>
            </a:r>
            <a:r>
              <a:rPr lang="pt-BR" altLang="pt-BR" sz="2000">
                <a:latin typeface="Comic Sans MS" pitchFamily="66" charset="0"/>
                <a:sym typeface="Symbol" pitchFamily="18" charset="2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0066"/>
                </a:solidFill>
                <a:latin typeface="Comic Sans MS" pitchFamily="66" charset="0"/>
                <a:sym typeface="Symbol" pitchFamily="18" charset="2"/>
              </a:rPr>
              <a:t>Broca	</a:t>
            </a:r>
            <a:r>
              <a:rPr lang="pt-BR" altLang="pt-BR" sz="2000">
                <a:latin typeface="Comic Sans MS" pitchFamily="66" charset="0"/>
                <a:sym typeface="Symbol" pitchFamily="18" charset="2"/>
              </a:rPr>
              <a:t>					</a:t>
            </a: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   1%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r>
              <a:rPr lang="pt-BR" altLang="pt-BR" sz="2000">
                <a:solidFill>
                  <a:srgbClr val="006600"/>
                </a:solidFill>
                <a:latin typeface="Comic Sans MS" pitchFamily="66" charset="0"/>
                <a:sym typeface="Symbol" pitchFamily="18" charset="2"/>
              </a:rPr>
              <a:t>Dextrana					   500 ppm/Brix</a:t>
            </a:r>
            <a:endParaRPr lang="pt-BR" altLang="pt-BR" sz="2000">
              <a:latin typeface="Comic Sans MS" pitchFamily="66" charset="0"/>
              <a:sym typeface="Symbol" pitchFamily="18" charset="2"/>
            </a:endParaRP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None/>
            </a:pPr>
            <a:endParaRPr lang="pt-BR" altLang="pt-BR" sz="2000">
              <a:latin typeface="Comic Sans MS" pitchFamily="66" charset="0"/>
              <a:sym typeface="Symbol" pitchFamily="18" charset="2"/>
            </a:endParaRPr>
          </a:p>
        </p:txBody>
      </p:sp>
      <p:sp>
        <p:nvSpPr>
          <p:cNvPr id="181255" name="Line 6"/>
          <p:cNvSpPr>
            <a:spLocks noChangeShapeType="1"/>
          </p:cNvSpPr>
          <p:nvPr/>
        </p:nvSpPr>
        <p:spPr bwMode="ltGray">
          <a:xfrm>
            <a:off x="395288" y="1196975"/>
            <a:ext cx="8497887" cy="0"/>
          </a:xfrm>
          <a:prstGeom prst="line">
            <a:avLst/>
          </a:prstGeom>
          <a:noFill/>
          <a:ln w="57150" cmpd="thickThin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81256" name="Line 9"/>
          <p:cNvSpPr>
            <a:spLocks noChangeShapeType="1"/>
          </p:cNvSpPr>
          <p:nvPr/>
        </p:nvSpPr>
        <p:spPr bwMode="ltGray">
          <a:xfrm>
            <a:off x="395288" y="1557338"/>
            <a:ext cx="8497887" cy="0"/>
          </a:xfrm>
          <a:prstGeom prst="line">
            <a:avLst/>
          </a:prstGeom>
          <a:noFill/>
          <a:ln w="25400">
            <a:solidFill>
              <a:srgbClr val="33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81257" name="Line 10"/>
          <p:cNvSpPr>
            <a:spLocks noChangeShapeType="1"/>
          </p:cNvSpPr>
          <p:nvPr/>
        </p:nvSpPr>
        <p:spPr bwMode="ltGray">
          <a:xfrm>
            <a:off x="468313" y="6742113"/>
            <a:ext cx="8497887" cy="0"/>
          </a:xfrm>
          <a:prstGeom prst="line">
            <a:avLst/>
          </a:prstGeom>
          <a:noFill/>
          <a:ln w="57150" cmpd="thinThick">
            <a:solidFill>
              <a:srgbClr val="00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pic>
        <p:nvPicPr>
          <p:cNvPr id="181258" name="Picture 10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1259" name="Picture 11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ítulo 1"/>
          <p:cNvSpPr>
            <a:spLocks noGrp="1"/>
          </p:cNvSpPr>
          <p:nvPr>
            <p:ph type="title"/>
          </p:nvPr>
        </p:nvSpPr>
        <p:spPr>
          <a:xfrm>
            <a:off x="685800" y="1484313"/>
            <a:ext cx="5470525" cy="496887"/>
          </a:xfrm>
        </p:spPr>
        <p:txBody>
          <a:bodyPr/>
          <a:lstStyle/>
          <a:p>
            <a:pPr algn="l"/>
            <a:r>
              <a:rPr lang="pt-BR" altLang="pt-BR" sz="2600">
                <a:solidFill>
                  <a:srgbClr val="002060"/>
                </a:solidFill>
                <a:latin typeface="Comic Sans MS" pitchFamily="66" charset="0"/>
              </a:rPr>
              <a:t>1 – Introdução</a:t>
            </a:r>
            <a:endParaRPr lang="en-US" altLang="pt-BR" sz="2600">
              <a:solidFill>
                <a:srgbClr val="002060"/>
              </a:solidFill>
            </a:endParaRPr>
          </a:p>
        </p:txBody>
      </p:sp>
      <p:sp>
        <p:nvSpPr>
          <p:cNvPr id="11" name="Título 1"/>
          <p:cNvSpPr txBox="1">
            <a:spLocks/>
          </p:cNvSpPr>
          <p:nvPr/>
        </p:nvSpPr>
        <p:spPr bwMode="auto">
          <a:xfrm>
            <a:off x="760413" y="125413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t-BR" sz="2600" b="1" dirty="0"/>
              <a:t>Qualidade da matéria-prima para a indústria sucroenergética</a:t>
            </a:r>
            <a:endParaRPr lang="en-US" sz="2600" kern="0" dirty="0">
              <a:latin typeface="+mj-lt"/>
              <a:ea typeface="+mj-ea"/>
              <a:cs typeface="+mj-cs"/>
            </a:endParaRPr>
          </a:p>
        </p:txBody>
      </p:sp>
      <p:sp>
        <p:nvSpPr>
          <p:cNvPr id="8196" name="Line 9"/>
          <p:cNvSpPr>
            <a:spLocks noChangeShapeType="1"/>
          </p:cNvSpPr>
          <p:nvPr/>
        </p:nvSpPr>
        <p:spPr bwMode="ltGray">
          <a:xfrm>
            <a:off x="0" y="1268413"/>
            <a:ext cx="9144000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15" name="Chave direita 14"/>
          <p:cNvSpPr/>
          <p:nvPr/>
        </p:nvSpPr>
        <p:spPr bwMode="auto">
          <a:xfrm>
            <a:off x="3347864" y="2060848"/>
            <a:ext cx="216024" cy="4797152"/>
          </a:xfrm>
          <a:prstGeom prst="rightBrac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5400000" rev="0"/>
            </a:camera>
            <a:lightRig rig="threePt" dir="t"/>
          </a:scene3d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8198" name="Text Box 14"/>
          <p:cNvSpPr txBox="1">
            <a:spLocks noChangeArrowheads="1"/>
          </p:cNvSpPr>
          <p:nvPr/>
        </p:nvSpPr>
        <p:spPr bwMode="ltGray">
          <a:xfrm>
            <a:off x="684213" y="2205038"/>
            <a:ext cx="7991475" cy="278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pt-BR" altLang="pt-BR" sz="2200">
                <a:latin typeface="Comic Sans MS" pitchFamily="66" charset="0"/>
              </a:rPr>
              <a:t>1 Como é obtido o etanol?</a:t>
            </a:r>
          </a:p>
          <a:p>
            <a:pPr>
              <a:spcBef>
                <a:spcPct val="50000"/>
              </a:spcBef>
            </a:pPr>
            <a:endParaRPr lang="pt-BR" altLang="pt-BR" sz="22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pt-BR" altLang="pt-BR" sz="12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pt-BR" altLang="pt-BR" sz="12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endParaRPr lang="pt-BR" altLang="pt-BR" sz="1200">
              <a:latin typeface="Comic Sans MS" pitchFamily="66" charset="0"/>
            </a:endParaRPr>
          </a:p>
          <a:p>
            <a:pPr>
              <a:spcBef>
                <a:spcPct val="50000"/>
              </a:spcBef>
              <a:buFont typeface="Arial" charset="0"/>
              <a:buChar char="•"/>
            </a:pPr>
            <a:r>
              <a:rPr lang="pt-BR" altLang="pt-BR" sz="2200">
                <a:latin typeface="Comic Sans MS" pitchFamily="66" charset="0"/>
              </a:rPr>
              <a:t>C</a:t>
            </a:r>
            <a:r>
              <a:rPr lang="pt-BR" altLang="pt-BR" sz="2200" baseline="-25000">
                <a:latin typeface="Comic Sans MS" pitchFamily="66" charset="0"/>
              </a:rPr>
              <a:t>12</a:t>
            </a:r>
            <a:r>
              <a:rPr lang="pt-BR" altLang="pt-BR" sz="2200">
                <a:latin typeface="Comic Sans MS" pitchFamily="66" charset="0"/>
              </a:rPr>
              <a:t>H</a:t>
            </a:r>
            <a:r>
              <a:rPr lang="pt-BR" altLang="pt-BR" sz="2200" baseline="-25000">
                <a:latin typeface="Comic Sans MS" pitchFamily="66" charset="0"/>
              </a:rPr>
              <a:t>22</a:t>
            </a:r>
            <a:r>
              <a:rPr lang="pt-BR" altLang="pt-BR" sz="2200">
                <a:latin typeface="Comic Sans MS" pitchFamily="66" charset="0"/>
              </a:rPr>
              <a:t>0</a:t>
            </a:r>
            <a:r>
              <a:rPr lang="pt-BR" altLang="pt-BR" sz="2200" baseline="-25000">
                <a:latin typeface="Comic Sans MS" pitchFamily="66" charset="0"/>
              </a:rPr>
              <a:t>11</a:t>
            </a:r>
            <a:r>
              <a:rPr lang="pt-BR" altLang="pt-BR" sz="2200" baseline="30000">
                <a:latin typeface="Comic Sans MS" pitchFamily="66" charset="0"/>
              </a:rPr>
              <a:t> +</a:t>
            </a:r>
            <a:r>
              <a:rPr lang="pt-BR" altLang="pt-BR" sz="2200">
                <a:latin typeface="Comic Sans MS" pitchFamily="66" charset="0"/>
              </a:rPr>
              <a:t> H</a:t>
            </a:r>
            <a:r>
              <a:rPr lang="pt-BR" altLang="pt-BR" sz="2200" baseline="-25000">
                <a:latin typeface="Comic Sans MS" pitchFamily="66" charset="0"/>
              </a:rPr>
              <a:t>2</a:t>
            </a:r>
            <a:r>
              <a:rPr lang="pt-BR" altLang="pt-BR" sz="2200">
                <a:latin typeface="Comic Sans MS" pitchFamily="66" charset="0"/>
              </a:rPr>
              <a:t>O            C</a:t>
            </a:r>
            <a:r>
              <a:rPr lang="pt-BR" altLang="pt-BR" sz="2200" baseline="-25000">
                <a:latin typeface="Comic Sans MS" pitchFamily="66" charset="0"/>
              </a:rPr>
              <a:t>6</a:t>
            </a:r>
            <a:r>
              <a:rPr lang="pt-BR" altLang="pt-BR" sz="2200">
                <a:latin typeface="Comic Sans MS" pitchFamily="66" charset="0"/>
              </a:rPr>
              <a:t>H</a:t>
            </a:r>
            <a:r>
              <a:rPr lang="pt-BR" altLang="pt-BR" sz="2200" baseline="-25000">
                <a:latin typeface="Comic Sans MS" pitchFamily="66" charset="0"/>
              </a:rPr>
              <a:t>12</a:t>
            </a:r>
            <a:r>
              <a:rPr lang="pt-BR" altLang="pt-BR" sz="2200">
                <a:latin typeface="Comic Sans MS" pitchFamily="66" charset="0"/>
              </a:rPr>
              <a:t>O</a:t>
            </a:r>
            <a:r>
              <a:rPr lang="pt-BR" altLang="pt-BR" sz="2200" baseline="-25000">
                <a:latin typeface="Comic Sans MS" pitchFamily="66" charset="0"/>
              </a:rPr>
              <a:t>6</a:t>
            </a:r>
            <a:r>
              <a:rPr lang="pt-BR" altLang="pt-BR" sz="2200">
                <a:latin typeface="Comic Sans MS" pitchFamily="66" charset="0"/>
              </a:rPr>
              <a:t> + C</a:t>
            </a:r>
            <a:r>
              <a:rPr lang="pt-BR" altLang="pt-BR" sz="2200" baseline="-25000">
                <a:latin typeface="Comic Sans MS" pitchFamily="66" charset="0"/>
              </a:rPr>
              <a:t>6</a:t>
            </a:r>
            <a:r>
              <a:rPr lang="pt-BR" altLang="pt-BR" sz="2200">
                <a:latin typeface="Comic Sans MS" pitchFamily="66" charset="0"/>
              </a:rPr>
              <a:t>H</a:t>
            </a:r>
            <a:r>
              <a:rPr lang="pt-BR" altLang="pt-BR" sz="2200" baseline="-25000">
                <a:latin typeface="Comic Sans MS" pitchFamily="66" charset="0"/>
              </a:rPr>
              <a:t>12</a:t>
            </a:r>
            <a:r>
              <a:rPr lang="pt-BR" altLang="pt-BR" sz="2200">
                <a:latin typeface="Comic Sans MS" pitchFamily="66" charset="0"/>
              </a:rPr>
              <a:t>O</a:t>
            </a:r>
            <a:r>
              <a:rPr lang="pt-BR" altLang="pt-BR" sz="2200" baseline="-25000">
                <a:latin typeface="Comic Sans MS" pitchFamily="66" charset="0"/>
              </a:rPr>
              <a:t>6	               </a:t>
            </a:r>
            <a:r>
              <a:rPr lang="pt-BR" altLang="pt-BR" sz="2200">
                <a:latin typeface="Comic Sans MS" pitchFamily="66" charset="0"/>
              </a:rPr>
              <a:t>CH</a:t>
            </a:r>
            <a:r>
              <a:rPr lang="pt-BR" altLang="pt-BR" sz="2200" baseline="-25000">
                <a:latin typeface="Comic Sans MS" pitchFamily="66" charset="0"/>
              </a:rPr>
              <a:t>3</a:t>
            </a:r>
            <a:r>
              <a:rPr lang="pt-BR" altLang="pt-BR" sz="2200">
                <a:latin typeface="Comic Sans MS" pitchFamily="66" charset="0"/>
              </a:rPr>
              <a:t>CH</a:t>
            </a:r>
            <a:r>
              <a:rPr lang="pt-BR" altLang="pt-BR" sz="2200" baseline="-25000">
                <a:latin typeface="Comic Sans MS" pitchFamily="66" charset="0"/>
              </a:rPr>
              <a:t>2</a:t>
            </a:r>
            <a:r>
              <a:rPr lang="pt-BR" altLang="pt-BR" sz="2200">
                <a:latin typeface="Comic Sans MS" pitchFamily="66" charset="0"/>
              </a:rPr>
              <a:t>OH</a:t>
            </a:r>
            <a:endParaRPr lang="pt-BR" altLang="pt-BR" sz="2200" baseline="-25000">
              <a:latin typeface="Comic Sans MS" pitchFamily="66" charset="0"/>
            </a:endParaRPr>
          </a:p>
          <a:p>
            <a:pPr>
              <a:spcBef>
                <a:spcPct val="50000"/>
              </a:spcBef>
            </a:pPr>
            <a:r>
              <a:rPr lang="pt-BR" altLang="pt-BR" sz="2200">
                <a:latin typeface="Comic Sans MS" pitchFamily="66" charset="0"/>
              </a:rPr>
              <a:t>     Sacarose		     glicose + frutose	             Etanol</a:t>
            </a:r>
          </a:p>
        </p:txBody>
      </p:sp>
      <p:cxnSp>
        <p:nvCxnSpPr>
          <p:cNvPr id="8199" name="Conector de seta reta 6"/>
          <p:cNvCxnSpPr>
            <a:cxnSpLocks noChangeShapeType="1"/>
          </p:cNvCxnSpPr>
          <p:nvPr/>
        </p:nvCxnSpPr>
        <p:spPr bwMode="auto">
          <a:xfrm>
            <a:off x="2843213" y="4292600"/>
            <a:ext cx="865187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8200" name="Conector de seta reta 10"/>
          <p:cNvCxnSpPr>
            <a:cxnSpLocks noChangeShapeType="1"/>
          </p:cNvCxnSpPr>
          <p:nvPr/>
        </p:nvCxnSpPr>
        <p:spPr bwMode="auto">
          <a:xfrm>
            <a:off x="6227763" y="4292600"/>
            <a:ext cx="792162" cy="1588"/>
          </a:xfrm>
          <a:prstGeom prst="straightConnector1">
            <a:avLst/>
          </a:prstGeom>
          <a:noFill/>
          <a:ln w="9525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2" name="Arco 11"/>
          <p:cNvSpPr/>
          <p:nvPr/>
        </p:nvSpPr>
        <p:spPr bwMode="auto">
          <a:xfrm rot="10800000">
            <a:off x="2989263" y="3644900"/>
            <a:ext cx="503237" cy="647700"/>
          </a:xfrm>
          <a:prstGeom prst="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13" name="Arco 12"/>
          <p:cNvSpPr/>
          <p:nvPr/>
        </p:nvSpPr>
        <p:spPr bwMode="auto">
          <a:xfrm rot="10800000">
            <a:off x="6445250" y="3644900"/>
            <a:ext cx="503238" cy="647700"/>
          </a:xfrm>
          <a:prstGeom prst="arc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8203" name="CaixaDeTexto 13"/>
          <p:cNvSpPr txBox="1">
            <a:spLocks noChangeArrowheads="1"/>
          </p:cNvSpPr>
          <p:nvPr/>
        </p:nvSpPr>
        <p:spPr bwMode="auto">
          <a:xfrm>
            <a:off x="2768600" y="3644900"/>
            <a:ext cx="10302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altLang="pt-BR" sz="1800">
                <a:solidFill>
                  <a:srgbClr val="006600"/>
                </a:solidFill>
              </a:rPr>
              <a:t>Invertase</a:t>
            </a:r>
            <a:endParaRPr lang="en-US" altLang="pt-BR" sz="1800">
              <a:solidFill>
                <a:srgbClr val="006600"/>
              </a:solidFill>
            </a:endParaRPr>
          </a:p>
        </p:txBody>
      </p:sp>
      <p:sp>
        <p:nvSpPr>
          <p:cNvPr id="8204" name="CaixaDeTexto 14"/>
          <p:cNvSpPr txBox="1">
            <a:spLocks noChangeArrowheads="1"/>
          </p:cNvSpPr>
          <p:nvPr/>
        </p:nvSpPr>
        <p:spPr bwMode="auto">
          <a:xfrm>
            <a:off x="5508104" y="3644900"/>
            <a:ext cx="245451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altLang="pt-BR" sz="1800" dirty="0">
                <a:solidFill>
                  <a:srgbClr val="006600"/>
                </a:solidFill>
              </a:rPr>
              <a:t>Enzimas da fermentação</a:t>
            </a:r>
            <a:endParaRPr lang="en-US" altLang="pt-BR" sz="1800" dirty="0">
              <a:solidFill>
                <a:srgbClr val="006600"/>
              </a:solidFill>
            </a:endParaRPr>
          </a:p>
        </p:txBody>
      </p:sp>
      <p:sp>
        <p:nvSpPr>
          <p:cNvPr id="8205" name="Chave direita 16"/>
          <p:cNvSpPr>
            <a:spLocks/>
          </p:cNvSpPr>
          <p:nvPr/>
        </p:nvSpPr>
        <p:spPr bwMode="auto">
          <a:xfrm rot="-5400000">
            <a:off x="4427538" y="260350"/>
            <a:ext cx="792162" cy="5976938"/>
          </a:xfrm>
          <a:prstGeom prst="rightBrace">
            <a:avLst>
              <a:gd name="adj1" fmla="val 8349"/>
              <a:gd name="adj2" fmla="val 50000"/>
            </a:avLst>
          </a:prstGeom>
          <a:solidFill>
            <a:schemeClr val="bg1">
              <a:alpha val="0"/>
            </a:schemeClr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/>
          </a:p>
        </p:txBody>
      </p:sp>
      <p:sp>
        <p:nvSpPr>
          <p:cNvPr id="8206" name="CaixaDeTexto 17"/>
          <p:cNvSpPr txBox="1">
            <a:spLocks noChangeArrowheads="1"/>
          </p:cNvSpPr>
          <p:nvPr/>
        </p:nvSpPr>
        <p:spPr bwMode="auto">
          <a:xfrm>
            <a:off x="3419475" y="3284538"/>
            <a:ext cx="2736850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r>
              <a:rPr lang="pt-BR" altLang="pt-BR" sz="2200"/>
              <a:t>Fermentação alcoólica</a:t>
            </a:r>
            <a:endParaRPr lang="en-US" altLang="pt-BR" sz="2200"/>
          </a:p>
        </p:txBody>
      </p:sp>
      <p:sp>
        <p:nvSpPr>
          <p:cNvPr id="8207" name="CaixaDeTexto 18"/>
          <p:cNvSpPr txBox="1">
            <a:spLocks noChangeArrowheads="1"/>
          </p:cNvSpPr>
          <p:nvPr/>
        </p:nvSpPr>
        <p:spPr bwMode="auto">
          <a:xfrm>
            <a:off x="3708400" y="2492375"/>
            <a:ext cx="2303463" cy="43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pt-BR" altLang="pt-BR" sz="2200"/>
              <a:t>Leveduras</a:t>
            </a:r>
            <a:endParaRPr lang="en-US" altLang="pt-BR" sz="2200"/>
          </a:p>
        </p:txBody>
      </p:sp>
      <p:sp>
        <p:nvSpPr>
          <p:cNvPr id="20" name="Título 1"/>
          <p:cNvSpPr txBox="1">
            <a:spLocks/>
          </p:cNvSpPr>
          <p:nvPr/>
        </p:nvSpPr>
        <p:spPr bwMode="auto">
          <a:xfrm>
            <a:off x="611188" y="5157788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>
              <a:buFont typeface="Wingdings" pitchFamily="2" charset="2"/>
              <a:buChar char="ü"/>
              <a:defRPr/>
            </a:pPr>
            <a:r>
              <a:rPr lang="pt-BR" sz="2200" b="1" dirty="0">
                <a:solidFill>
                  <a:srgbClr val="002060"/>
                </a:solidFill>
                <a:latin typeface="Comic Sans MS" pitchFamily="66" charset="0"/>
              </a:rPr>
              <a:t> Em uma análise superficial, o que é preciso ter no caldo para produzir etanol?</a:t>
            </a:r>
            <a:endParaRPr lang="en-US" sz="2200" kern="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211" name="Picture 1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12" name="Picture 2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2013" y="-26988"/>
            <a:ext cx="698500" cy="1028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470E73EA-94F4-4A33-9DF2-A37F8B709E62}" type="slidenum">
              <a:rPr lang="pt-BR" altLang="pt-BR" sz="1400" smtClean="0"/>
              <a:pPr/>
              <a:t>90</a:t>
            </a:fld>
            <a:endParaRPr lang="pt-BR" altLang="pt-BR" sz="1400"/>
          </a:p>
        </p:txBody>
      </p:sp>
      <p:sp>
        <p:nvSpPr>
          <p:cNvPr id="57347" name="Line 3"/>
          <p:cNvSpPr>
            <a:spLocks noChangeShapeType="1"/>
          </p:cNvSpPr>
          <p:nvPr/>
        </p:nvSpPr>
        <p:spPr bwMode="ltGray">
          <a:xfrm>
            <a:off x="0" y="1341438"/>
            <a:ext cx="9144000" cy="0"/>
          </a:xfrm>
          <a:prstGeom prst="line">
            <a:avLst/>
          </a:prstGeom>
          <a:noFill/>
          <a:ln w="381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6" name="Retângulo de cantos arredondados 5"/>
          <p:cNvSpPr/>
          <p:nvPr/>
        </p:nvSpPr>
        <p:spPr bwMode="auto">
          <a:xfrm>
            <a:off x="395288" y="1773238"/>
            <a:ext cx="8280400" cy="403225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>
              <a:defRPr/>
            </a:pPr>
            <a:endParaRPr lang="en-US"/>
          </a:p>
        </p:txBody>
      </p:sp>
      <p:sp>
        <p:nvSpPr>
          <p:cNvPr id="57349" name="Rectangle 4"/>
          <p:cNvSpPr>
            <a:spLocks noChangeArrowheads="1"/>
          </p:cNvSpPr>
          <p:nvPr/>
        </p:nvSpPr>
        <p:spPr bwMode="ltGray">
          <a:xfrm>
            <a:off x="611188" y="1989138"/>
            <a:ext cx="7777162" cy="3600450"/>
          </a:xfrm>
          <a:prstGeom prst="rect">
            <a:avLst/>
          </a:prstGeom>
          <a:solidFill>
            <a:srgbClr val="00006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7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	A matéria-prima tem participação importante na confecção dos preços dos açúcares e do etanol; por isso é muito importante que a cana que entra na usina seja de boa qualidade;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	A cana-de-açúcar deve ser fornecida de forma contínua e uniforme durante toda a safra;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000">
                <a:solidFill>
                  <a:schemeClr val="bg1"/>
                </a:solidFill>
                <a:latin typeface="Comic Sans MS" pitchFamily="66" charset="0"/>
              </a:rPr>
              <a:t> Do ponto de vista tecnológico, a cana-de-açúcar é caracterizada pelos teores de açúcares e de fibra;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endParaRPr lang="pt-BR" altLang="pt-BR" sz="2000" b="1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7350" name="Retângulo de cantos arredondados 7"/>
          <p:cNvSpPr>
            <a:spLocks noChangeArrowheads="1"/>
          </p:cNvSpPr>
          <p:nvPr/>
        </p:nvSpPr>
        <p:spPr bwMode="auto">
          <a:xfrm>
            <a:off x="2555875" y="404813"/>
            <a:ext cx="4321175" cy="720725"/>
          </a:xfrm>
          <a:prstGeom prst="roundRect">
            <a:avLst>
              <a:gd name="adj" fmla="val 16667"/>
            </a:avLst>
          </a:prstGeom>
          <a:solidFill>
            <a:schemeClr val="accent1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 b="1"/>
          </a:p>
        </p:txBody>
      </p:sp>
      <p:sp>
        <p:nvSpPr>
          <p:cNvPr id="57351" name="Rectangle 2"/>
          <p:cNvSpPr>
            <a:spLocks noGrp="1" noChangeArrowheads="1"/>
          </p:cNvSpPr>
          <p:nvPr>
            <p:ph/>
          </p:nvPr>
        </p:nvSpPr>
        <p:spPr>
          <a:xfrm>
            <a:off x="3060700" y="476250"/>
            <a:ext cx="3527425" cy="515938"/>
          </a:xfrm>
        </p:spPr>
        <p:txBody>
          <a:bodyPr/>
          <a:lstStyle/>
          <a:p>
            <a:pPr marL="450850" indent="-450850" algn="just">
              <a:lnSpc>
                <a:spcPct val="120000"/>
              </a:lnSpc>
              <a:buFontTx/>
              <a:buNone/>
            </a:pPr>
            <a:r>
              <a:rPr lang="pt-PT" altLang="pt-BR" sz="2200" b="1">
                <a:latin typeface="Comic Sans MS" pitchFamily="66" charset="0"/>
                <a:cs typeface="Times New Roman" pitchFamily="18" charset="0"/>
              </a:rPr>
              <a:t>6. Considerações finais</a:t>
            </a:r>
            <a:endParaRPr lang="pt-BR" altLang="pt-BR" sz="2200" b="1"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7354" name="Picture 10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7355" name="Picture 11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2B84481-3DCC-48FC-B646-F2A1DBD223C7}" type="slidenum">
              <a:rPr lang="pt-BR" altLang="pt-BR" sz="1400" smtClean="0"/>
              <a:pPr/>
              <a:t>91</a:t>
            </a:fld>
            <a:endParaRPr lang="pt-BR" altLang="pt-BR" sz="1400"/>
          </a:p>
        </p:txBody>
      </p:sp>
      <p:sp>
        <p:nvSpPr>
          <p:cNvPr id="58371" name="Line 3"/>
          <p:cNvSpPr>
            <a:spLocks noChangeShapeType="1"/>
          </p:cNvSpPr>
          <p:nvPr/>
        </p:nvSpPr>
        <p:spPr bwMode="ltGray">
          <a:xfrm>
            <a:off x="0" y="1484313"/>
            <a:ext cx="9144000" cy="0"/>
          </a:xfrm>
          <a:prstGeom prst="line">
            <a:avLst/>
          </a:prstGeom>
          <a:noFill/>
          <a:ln w="2540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58372" name="Rectangle 4"/>
          <p:cNvSpPr>
            <a:spLocks noChangeArrowheads="1"/>
          </p:cNvSpPr>
          <p:nvPr/>
        </p:nvSpPr>
        <p:spPr bwMode="ltGray">
          <a:xfrm>
            <a:off x="539750" y="1658938"/>
            <a:ext cx="7777163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7938"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pt-BR" altLang="pt-BR" sz="2000">
                <a:solidFill>
                  <a:srgbClr val="390058"/>
                </a:solidFill>
                <a:latin typeface="Comic Sans MS" pitchFamily="66" charset="0"/>
              </a:rPr>
              <a:t>	Os principais parâmetros utilizados para avaliar a qualidade da cana-de-açúcar são: pol, brix, fibra, AR, ART, AT, ATR, pureza e impurezas;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Char char="ü"/>
            </a:pPr>
            <a:endParaRPr lang="pt-BR" altLang="pt-BR" sz="2000">
              <a:latin typeface="Comic Sans MS" pitchFamily="66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pt-BR" altLang="pt-BR" sz="2000">
                <a:latin typeface="Comic Sans MS" pitchFamily="66" charset="0"/>
              </a:rPr>
              <a:t>Os principais fatores que afetam a qualidade da cana-de-açúcar para a indústria são: queima da cana, tipo de colheita,  maturação, matérias estranhas ou impurezas, sanidade da cultura, altura de desponte,  deterioração (fisiológica ou microbiana) e inversão da sacarose;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  <a:buFont typeface="Wingdings" pitchFamily="2" charset="2"/>
              <a:buAutoNum type="arabicParenR"/>
            </a:pPr>
            <a:endParaRPr lang="pt-BR" altLang="pt-BR" sz="2000" b="1">
              <a:solidFill>
                <a:srgbClr val="0000CC"/>
              </a:solidFill>
              <a:latin typeface="Comic Sans MS" pitchFamily="66" charset="0"/>
            </a:endParaRPr>
          </a:p>
        </p:txBody>
      </p:sp>
      <p:sp>
        <p:nvSpPr>
          <p:cNvPr id="58373" name="Retângulo de cantos arredondados 6"/>
          <p:cNvSpPr>
            <a:spLocks noChangeArrowheads="1"/>
          </p:cNvSpPr>
          <p:nvPr/>
        </p:nvSpPr>
        <p:spPr bwMode="auto">
          <a:xfrm>
            <a:off x="2555875" y="549275"/>
            <a:ext cx="4321175" cy="719138"/>
          </a:xfrm>
          <a:prstGeom prst="roundRect">
            <a:avLst>
              <a:gd name="adj" fmla="val 16667"/>
            </a:avLst>
          </a:prstGeom>
          <a:solidFill>
            <a:srgbClr val="0066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 b="1"/>
          </a:p>
        </p:txBody>
      </p:sp>
      <p:sp>
        <p:nvSpPr>
          <p:cNvPr id="58374" name="Rectangle 2"/>
          <p:cNvSpPr>
            <a:spLocks noGrp="1" noChangeArrowheads="1"/>
          </p:cNvSpPr>
          <p:nvPr>
            <p:ph/>
          </p:nvPr>
        </p:nvSpPr>
        <p:spPr>
          <a:xfrm>
            <a:off x="2701925" y="620713"/>
            <a:ext cx="3527425" cy="514350"/>
          </a:xfrm>
          <a:solidFill>
            <a:srgbClr val="006600"/>
          </a:solidFill>
        </p:spPr>
        <p:txBody>
          <a:bodyPr/>
          <a:lstStyle/>
          <a:p>
            <a:pPr marL="450850" indent="-450850" algn="just">
              <a:lnSpc>
                <a:spcPct val="120000"/>
              </a:lnSpc>
              <a:buFontTx/>
              <a:buNone/>
            </a:pPr>
            <a:r>
              <a:rPr lang="pt-PT" altLang="pt-BR" sz="2200" b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6. Considerações finais</a:t>
            </a:r>
            <a:endParaRPr lang="pt-BR" altLang="pt-BR" sz="2200" b="1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8377" name="Picture 9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378" name="Picture 10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795426E0-C173-48E4-90F8-65ABB279202C}" type="slidenum">
              <a:rPr lang="pt-BR" altLang="pt-BR" sz="1400" smtClean="0"/>
              <a:pPr/>
              <a:t>92</a:t>
            </a:fld>
            <a:endParaRPr lang="pt-BR" altLang="pt-BR" sz="1400"/>
          </a:p>
        </p:txBody>
      </p:sp>
      <p:sp>
        <p:nvSpPr>
          <p:cNvPr id="59395" name="Line 3"/>
          <p:cNvSpPr>
            <a:spLocks noChangeShapeType="1"/>
          </p:cNvSpPr>
          <p:nvPr/>
        </p:nvSpPr>
        <p:spPr bwMode="ltGray">
          <a:xfrm>
            <a:off x="0" y="1484313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grpSp>
        <p:nvGrpSpPr>
          <p:cNvPr id="59396" name="Grupo 7"/>
          <p:cNvGrpSpPr>
            <a:grpSpLocks/>
          </p:cNvGrpSpPr>
          <p:nvPr/>
        </p:nvGrpSpPr>
        <p:grpSpPr bwMode="auto">
          <a:xfrm>
            <a:off x="468313" y="1916113"/>
            <a:ext cx="8135937" cy="3673475"/>
            <a:chOff x="467544" y="2204864"/>
            <a:chExt cx="8136904" cy="3672408"/>
          </a:xfrm>
        </p:grpSpPr>
        <p:sp>
          <p:nvSpPr>
            <p:cNvPr id="59399" name="Retângulo 5"/>
            <p:cNvSpPr>
              <a:spLocks noChangeArrowheads="1"/>
            </p:cNvSpPr>
            <p:nvPr/>
          </p:nvSpPr>
          <p:spPr bwMode="auto">
            <a:xfrm>
              <a:off x="467544" y="2204864"/>
              <a:ext cx="8136904" cy="3672408"/>
            </a:xfrm>
            <a:prstGeom prst="rect">
              <a:avLst/>
            </a:prstGeom>
            <a:solidFill>
              <a:srgbClr val="006600"/>
            </a:solidFill>
            <a:ln w="9525" algn="ctr">
              <a:solidFill>
                <a:schemeClr val="tx1"/>
              </a:solidFill>
              <a:round/>
              <a:headEnd/>
              <a:tailEnd/>
            </a:ln>
          </p:spPr>
          <p:txBody>
            <a:bodyPr wrap="none"/>
            <a:lstStyle>
              <a:lvl1pPr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endParaRPr lang="en-US" altLang="pt-BR"/>
            </a:p>
          </p:txBody>
        </p:sp>
        <p:sp>
          <p:nvSpPr>
            <p:cNvPr id="59400" name="Rectangle 4"/>
            <p:cNvSpPr>
              <a:spLocks noChangeArrowheads="1"/>
            </p:cNvSpPr>
            <p:nvPr/>
          </p:nvSpPr>
          <p:spPr bwMode="ltGray">
            <a:xfrm>
              <a:off x="539750" y="2706787"/>
              <a:ext cx="7777163" cy="2738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marL="457200" indent="-7938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just"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ü"/>
              </a:pPr>
              <a:r>
                <a:rPr lang="pt-BR" altLang="pt-BR" sz="2000" dirty="0">
                  <a:solidFill>
                    <a:schemeClr val="bg1"/>
                  </a:solidFill>
                  <a:latin typeface="Comic Sans MS" pitchFamily="66" charset="0"/>
                  <a:sym typeface="Symbol" pitchFamily="18" charset="2"/>
                </a:rPr>
                <a:t> </a:t>
              </a:r>
              <a:r>
                <a:rPr lang="pt-BR" altLang="pt-BR" sz="2000" dirty="0" err="1">
                  <a:solidFill>
                    <a:schemeClr val="bg1"/>
                  </a:solidFill>
                  <a:latin typeface="Comic Sans MS" pitchFamily="66" charset="0"/>
                  <a:sym typeface="Symbol" pitchFamily="18" charset="2"/>
                </a:rPr>
                <a:t>Matérias-primas</a:t>
              </a:r>
              <a:r>
                <a:rPr lang="pt-BR" altLang="pt-BR" sz="2000" dirty="0">
                  <a:solidFill>
                    <a:schemeClr val="bg1"/>
                  </a:solidFill>
                  <a:latin typeface="Comic Sans MS" pitchFamily="66" charset="0"/>
                  <a:sym typeface="Symbol" pitchFamily="18" charset="2"/>
                </a:rPr>
                <a:t> de baixa qualidade refletem diretamente sobre a produtividade e o rendimento industrial.  Além de aumentar os custos com manutenção, ainda reduz as quantidades obtidas dos produtos finais e o faturamento da usina;</a:t>
              </a:r>
            </a:p>
            <a:p>
              <a:pPr algn="just">
                <a:lnSpc>
                  <a:spcPct val="120000"/>
                </a:lnSpc>
                <a:spcBef>
                  <a:spcPct val="20000"/>
                </a:spcBef>
                <a:buFont typeface="Wingdings" pitchFamily="2" charset="2"/>
                <a:buChar char="ü"/>
              </a:pPr>
              <a:r>
                <a:rPr lang="pt-BR" altLang="pt-BR" sz="2000" dirty="0">
                  <a:solidFill>
                    <a:schemeClr val="bg1"/>
                  </a:solidFill>
                  <a:latin typeface="Comic Sans MS" pitchFamily="66" charset="0"/>
                  <a:sym typeface="Symbol" pitchFamily="18" charset="2"/>
                </a:rPr>
                <a:t> Para o sucesso técnico e econômico de uma usina é fundamental priorizar a qualidade da matéria-prima.</a:t>
              </a:r>
              <a:endParaRPr lang="pt-BR" altLang="pt-BR" sz="2000" b="1" dirty="0">
                <a:solidFill>
                  <a:schemeClr val="bg1"/>
                </a:solidFill>
                <a:latin typeface="Comic Sans MS" pitchFamily="66" charset="0"/>
              </a:endParaRPr>
            </a:p>
          </p:txBody>
        </p:sp>
      </p:grpSp>
      <p:sp>
        <p:nvSpPr>
          <p:cNvPr id="59397" name="Retângulo de cantos arredondados 9"/>
          <p:cNvSpPr>
            <a:spLocks noChangeArrowheads="1"/>
          </p:cNvSpPr>
          <p:nvPr/>
        </p:nvSpPr>
        <p:spPr bwMode="auto">
          <a:xfrm>
            <a:off x="2555875" y="549275"/>
            <a:ext cx="4321175" cy="719138"/>
          </a:xfrm>
          <a:prstGeom prst="roundRect">
            <a:avLst>
              <a:gd name="adj" fmla="val 16667"/>
            </a:avLst>
          </a:prstGeom>
          <a:solidFill>
            <a:srgbClr val="00006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endParaRPr lang="en-US" altLang="pt-BR" b="1"/>
          </a:p>
        </p:txBody>
      </p:sp>
      <p:sp>
        <p:nvSpPr>
          <p:cNvPr id="59398" name="Rectangle 2"/>
          <p:cNvSpPr>
            <a:spLocks noGrp="1" noChangeArrowheads="1"/>
          </p:cNvSpPr>
          <p:nvPr>
            <p:ph/>
          </p:nvPr>
        </p:nvSpPr>
        <p:spPr>
          <a:xfrm>
            <a:off x="2701925" y="620713"/>
            <a:ext cx="3527425" cy="514350"/>
          </a:xfrm>
          <a:solidFill>
            <a:srgbClr val="000066"/>
          </a:solidFill>
        </p:spPr>
        <p:txBody>
          <a:bodyPr/>
          <a:lstStyle/>
          <a:p>
            <a:pPr marL="450850" indent="-450850" algn="just">
              <a:lnSpc>
                <a:spcPct val="120000"/>
              </a:lnSpc>
              <a:buFontTx/>
              <a:buNone/>
            </a:pPr>
            <a:r>
              <a:rPr lang="pt-PT" altLang="pt-BR" sz="2200" b="1">
                <a:solidFill>
                  <a:schemeClr val="bg1"/>
                </a:solidFill>
                <a:latin typeface="Comic Sans MS" pitchFamily="66" charset="0"/>
                <a:cs typeface="Times New Roman" pitchFamily="18" charset="0"/>
              </a:rPr>
              <a:t>6. Considerações finais</a:t>
            </a:r>
            <a:endParaRPr lang="pt-BR" altLang="pt-BR" sz="2200" b="1">
              <a:solidFill>
                <a:schemeClr val="bg1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59403" name="Picture 11" descr="logo1_usp_o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4" name="Picture 12" descr="http://www.pclq.usp.br/logo%20esalq.jpg"/>
          <p:cNvPicPr>
            <a:picLocks noChangeAspect="1" noChangeArrowheads="1"/>
          </p:cNvPicPr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0261AD2F-7179-48F0-B437-F6C2A9451806}" type="slidenum">
              <a:rPr lang="pt-BR" altLang="pt-BR" sz="1400" smtClean="0"/>
              <a:pPr/>
              <a:t>93</a:t>
            </a:fld>
            <a:endParaRPr lang="pt-BR" altLang="pt-BR" sz="1400"/>
          </a:p>
        </p:txBody>
      </p:sp>
      <p:sp>
        <p:nvSpPr>
          <p:cNvPr id="60419" name="Rectangle 2"/>
          <p:cNvSpPr>
            <a:spLocks noGrp="1" noChangeArrowheads="1"/>
          </p:cNvSpPr>
          <p:nvPr>
            <p:ph/>
          </p:nvPr>
        </p:nvSpPr>
        <p:spPr>
          <a:xfrm>
            <a:off x="2917825" y="609600"/>
            <a:ext cx="4391025" cy="947738"/>
          </a:xfrm>
        </p:spPr>
        <p:txBody>
          <a:bodyPr/>
          <a:lstStyle/>
          <a:p>
            <a:pPr marL="450850" indent="-450850" algn="just">
              <a:lnSpc>
                <a:spcPct val="120000"/>
              </a:lnSpc>
              <a:buFontTx/>
              <a:buNone/>
            </a:pPr>
            <a:r>
              <a:rPr lang="pt-PT" altLang="pt-BR" sz="2600" b="1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7. Referências</a:t>
            </a:r>
            <a:endParaRPr lang="pt-BR" altLang="pt-BR" sz="2600" b="1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</p:txBody>
      </p:sp>
      <p:sp>
        <p:nvSpPr>
          <p:cNvPr id="60420" name="Line 3"/>
          <p:cNvSpPr>
            <a:spLocks noChangeShapeType="1"/>
          </p:cNvSpPr>
          <p:nvPr/>
        </p:nvSpPr>
        <p:spPr bwMode="ltGray">
          <a:xfrm>
            <a:off x="0" y="1484313"/>
            <a:ext cx="9144000" cy="0"/>
          </a:xfrm>
          <a:prstGeom prst="line">
            <a:avLst/>
          </a:prstGeom>
          <a:noFill/>
          <a:ln w="25400">
            <a:solidFill>
              <a:srgbClr val="FFCC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  <p:sp>
        <p:nvSpPr>
          <p:cNvPr id="60421" name="Rectangle 4"/>
          <p:cNvSpPr>
            <a:spLocks noChangeArrowheads="1"/>
          </p:cNvSpPr>
          <p:nvPr/>
        </p:nvSpPr>
        <p:spPr bwMode="ltGray">
          <a:xfrm>
            <a:off x="684213" y="1808163"/>
            <a:ext cx="7272337" cy="4573587"/>
          </a:xfrm>
          <a:prstGeom prst="rect">
            <a:avLst/>
          </a:prstGeom>
          <a:solidFill>
            <a:srgbClr val="390058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lnSpc>
                <a:spcPct val="120000"/>
              </a:lnSpc>
              <a:spcBef>
                <a:spcPct val="20000"/>
              </a:spcBef>
            </a:pPr>
            <a:r>
              <a:rPr lang="pt-BR" altLang="pt-BR">
                <a:latin typeface="Arial" charset="0"/>
              </a:rPr>
              <a:t> 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1- </a:t>
            </a:r>
            <a:r>
              <a:rPr lang="pt-BR" altLang="pt-BR" sz="2000">
                <a:solidFill>
                  <a:schemeClr val="bg1"/>
                </a:solidFill>
                <a:latin typeface="Arial" charset="0"/>
                <a:hlinkClick r:id="rId2"/>
              </a:rPr>
              <a:t>http://www.apta.sp.gov.br/cana/workshops.php. Acesso em 02/03/2010</a:t>
            </a:r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;</a:t>
            </a:r>
          </a:p>
          <a:p>
            <a:pPr algn="just">
              <a:lnSpc>
                <a:spcPct val="120000"/>
              </a:lnSpc>
              <a:spcBef>
                <a:spcPct val="20000"/>
              </a:spcBef>
            </a:pPr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2 - RIBEIRO, C., BLUMER, S., HORII. </a:t>
            </a:r>
            <a:r>
              <a:rPr lang="pt-BR" altLang="pt-BR" sz="2000" b="1">
                <a:solidFill>
                  <a:schemeClr val="bg1"/>
                </a:solidFill>
                <a:latin typeface="Arial" charset="0"/>
              </a:rPr>
              <a:t>Fundamentos de tecnologia sucroalcooleira: tecnologia do açúcar. </a:t>
            </a:r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Piracicaba: ESALQ/Depto de Agroindústria, Alimentos e Nutrição, V.2, 1999. 66p.</a:t>
            </a:r>
          </a:p>
          <a:p>
            <a:pPr algn="just"/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3 - USHIMA, A.K., RIBEIRO, A.M.M., SOUZA, M.E.P., SANTOS N.F. </a:t>
            </a:r>
            <a:r>
              <a:rPr lang="pt-BR" altLang="pt-BR" sz="2000" b="1">
                <a:solidFill>
                  <a:schemeClr val="bg1"/>
                </a:solidFill>
                <a:latin typeface="Arial" charset="0"/>
              </a:rPr>
              <a:t> Conservação de energia na indústria do açúcar e do álcool.</a:t>
            </a:r>
            <a:r>
              <a:rPr lang="pt-BR" altLang="pt-BR" sz="2000">
                <a:solidFill>
                  <a:schemeClr val="bg1"/>
                </a:solidFill>
                <a:latin typeface="Arial" charset="0"/>
              </a:rPr>
              <a:t> São Paulo, IPT, 1990. 796p.</a:t>
            </a:r>
          </a:p>
          <a:p>
            <a:pPr algn="just"/>
            <a:r>
              <a:rPr lang="en-US" altLang="pt-BR" sz="2000">
                <a:solidFill>
                  <a:schemeClr val="bg1"/>
                </a:solidFill>
                <a:latin typeface="Arial" charset="0"/>
              </a:rPr>
              <a:t>4 - DINARDO-MIRANDA,  L.L.;  VASCONCELOS, A.C.M.; LANDELL, M.G.A.  </a:t>
            </a:r>
            <a:r>
              <a:rPr lang="en-US" altLang="pt-BR" sz="2000" b="1">
                <a:solidFill>
                  <a:schemeClr val="bg1"/>
                </a:solidFill>
                <a:latin typeface="Arial" charset="0"/>
              </a:rPr>
              <a:t>Cana-de-açúcar.  </a:t>
            </a:r>
            <a:r>
              <a:rPr lang="en-US" altLang="pt-BR" sz="2000">
                <a:solidFill>
                  <a:schemeClr val="bg1"/>
                </a:solidFill>
                <a:latin typeface="Arial" charset="0"/>
              </a:rPr>
              <a:t>Campinas: Instituto Agronômico, 2008.  882 p.</a:t>
            </a:r>
            <a:endParaRPr lang="pt-BR" altLang="pt-BR" sz="2000">
              <a:solidFill>
                <a:schemeClr val="bg1"/>
              </a:solidFill>
              <a:latin typeface="Arial" charset="0"/>
            </a:endParaRPr>
          </a:p>
        </p:txBody>
      </p:sp>
      <p:pic>
        <p:nvPicPr>
          <p:cNvPr id="60424" name="Picture 8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88" y="44450"/>
            <a:ext cx="1260476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5" name="Picture 9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575" y="23813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zoom dir="in"/>
  </p:transition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Espaço Reservado para Número de Slide 4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6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19F9A94-EEDF-4DF4-95AE-24C80F198A4C}" type="slidenum">
              <a:rPr lang="pt-BR" altLang="pt-BR" sz="1400" smtClean="0"/>
              <a:pPr/>
              <a:t>94</a:t>
            </a:fld>
            <a:endParaRPr lang="pt-BR" altLang="pt-BR" sz="1400"/>
          </a:p>
        </p:txBody>
      </p:sp>
      <p:sp>
        <p:nvSpPr>
          <p:cNvPr id="61443" name="Rectangle 2"/>
          <p:cNvSpPr>
            <a:spLocks noGrp="1" noChangeArrowheads="1"/>
          </p:cNvSpPr>
          <p:nvPr>
            <p:ph/>
          </p:nvPr>
        </p:nvSpPr>
        <p:spPr>
          <a:xfrm>
            <a:off x="755576" y="2565400"/>
            <a:ext cx="7918450" cy="3384550"/>
          </a:xfrm>
        </p:spPr>
        <p:txBody>
          <a:bodyPr/>
          <a:lstStyle/>
          <a:p>
            <a:pPr marL="450850" indent="-450850" algn="just">
              <a:lnSpc>
                <a:spcPct val="120000"/>
              </a:lnSpc>
              <a:buFontTx/>
              <a:buNone/>
            </a:pPr>
            <a:r>
              <a:rPr lang="pt-PT" altLang="pt-BR" sz="2600" b="1" dirty="0">
                <a:solidFill>
                  <a:srgbClr val="000066"/>
                </a:solidFill>
                <a:latin typeface="Comic Sans MS" pitchFamily="66" charset="0"/>
                <a:cs typeface="Times New Roman" pitchFamily="18" charset="0"/>
              </a:rPr>
              <a:t>Muito obrigado pela atenção!</a:t>
            </a:r>
          </a:p>
          <a:p>
            <a:pPr marL="450850" indent="-450850" algn="just">
              <a:lnSpc>
                <a:spcPct val="120000"/>
              </a:lnSpc>
              <a:buFontTx/>
              <a:buNone/>
            </a:pPr>
            <a:endParaRPr lang="pt-PT" altLang="pt-BR" sz="2600" b="1" dirty="0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  <a:p>
            <a:pPr marL="450850" indent="-450850" algn="just">
              <a:lnSpc>
                <a:spcPct val="120000"/>
              </a:lnSpc>
              <a:buFontTx/>
              <a:buNone/>
            </a:pPr>
            <a:endParaRPr lang="pt-PT" altLang="pt-BR" sz="2600" b="1" dirty="0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  <a:p>
            <a:pPr marL="450850" indent="-450850" algn="r">
              <a:lnSpc>
                <a:spcPct val="120000"/>
              </a:lnSpc>
              <a:buFontTx/>
              <a:buNone/>
            </a:pPr>
            <a:r>
              <a:rPr lang="pt-PT" altLang="pt-BR" sz="26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Prof. Antonio Sampaio Baptista</a:t>
            </a:r>
          </a:p>
          <a:p>
            <a:pPr marL="450850" indent="-450850" algn="r">
              <a:lnSpc>
                <a:spcPct val="120000"/>
              </a:lnSpc>
              <a:buFontTx/>
              <a:buNone/>
            </a:pPr>
            <a:r>
              <a:rPr lang="pt-PT" altLang="pt-BR" sz="18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Setor de Açúcar e Álcool – LAN/ESALQ/USP</a:t>
            </a:r>
          </a:p>
          <a:p>
            <a:pPr marL="450850" indent="-450850" algn="r">
              <a:lnSpc>
                <a:spcPct val="120000"/>
              </a:lnSpc>
              <a:buFontTx/>
              <a:buNone/>
            </a:pPr>
            <a:r>
              <a:rPr lang="pt-PT" altLang="pt-BR" sz="18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</a:rPr>
              <a:t>E-MAIL: </a:t>
            </a:r>
            <a:r>
              <a:rPr lang="pt-PT" altLang="pt-BR" sz="1800" b="1" dirty="0">
                <a:solidFill>
                  <a:srgbClr val="390058"/>
                </a:solidFill>
                <a:latin typeface="Comic Sans MS" pitchFamily="66" charset="0"/>
                <a:cs typeface="Times New Roman" pitchFamily="18" charset="0"/>
                <a:hlinkClick r:id="rId2"/>
              </a:rPr>
              <a:t>asbaptis@usp.b</a:t>
            </a:r>
            <a:r>
              <a:rPr lang="pt-PT" altLang="pt-BR" sz="1800" b="1" dirty="0">
                <a:solidFill>
                  <a:schemeClr val="tx2"/>
                </a:solidFill>
                <a:latin typeface="Comic Sans MS" pitchFamily="66" charset="0"/>
                <a:cs typeface="Times New Roman" pitchFamily="18" charset="0"/>
                <a:hlinkClick r:id="rId2"/>
              </a:rPr>
              <a:t>r</a:t>
            </a:r>
            <a:endParaRPr lang="pt-PT" altLang="pt-BR" sz="1800" b="1" dirty="0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  <a:p>
            <a:pPr marL="450850" indent="-450850" algn="r">
              <a:lnSpc>
                <a:spcPct val="120000"/>
              </a:lnSpc>
              <a:buFontTx/>
              <a:buNone/>
            </a:pPr>
            <a:endParaRPr lang="pt-PT" altLang="pt-BR" sz="1800" b="1" dirty="0">
              <a:solidFill>
                <a:schemeClr val="tx2"/>
              </a:solidFill>
              <a:latin typeface="Comic Sans MS" pitchFamily="66" charset="0"/>
              <a:cs typeface="Times New Roman" pitchFamily="18" charset="0"/>
            </a:endParaRPr>
          </a:p>
        </p:txBody>
      </p:sp>
      <p:pic>
        <p:nvPicPr>
          <p:cNvPr id="61447" name="Picture 7" descr="logo1_usp_on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332656"/>
            <a:ext cx="1260475" cy="92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48" name="Picture 8" descr="http://www.pclq.usp.br/logo%20esalq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4408" y="332656"/>
            <a:ext cx="6985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Line 3"/>
          <p:cNvSpPr>
            <a:spLocks noChangeShapeType="1"/>
          </p:cNvSpPr>
          <p:nvPr/>
        </p:nvSpPr>
        <p:spPr bwMode="ltGray">
          <a:xfrm>
            <a:off x="0" y="1484313"/>
            <a:ext cx="9144000" cy="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pt-BR"/>
          </a:p>
        </p:txBody>
      </p:sp>
    </p:spTree>
  </p:cSld>
  <p:clrMapOvr>
    <a:masterClrMapping/>
  </p:clrMapOvr>
  <p:transition>
    <p:zoom dir="in"/>
  </p:transition>
</p:sld>
</file>

<file path=ppt/theme/theme1.xml><?xml version="1.0" encoding="utf-8"?>
<a:theme xmlns:a="http://schemas.openxmlformats.org/drawingml/2006/main" name="Estrutura padrão">
  <a:themeElements>
    <a:clrScheme name="Estrutura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trutura padrão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pt-BR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Estrutura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Estrutura padrão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Estrutura padrão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C:\Arquivos de programas\Microsoft Office\Templates\Estruturas de apresentação\Arquitetura romana.pot</Template>
  <TotalTime>4552</TotalTime>
  <Words>4394</Words>
  <Application>Microsoft Office PowerPoint</Application>
  <PresentationFormat>Apresentação na tela (4:3)</PresentationFormat>
  <Paragraphs>576</Paragraphs>
  <Slides>94</Slides>
  <Notes>7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94</vt:i4>
      </vt:variant>
    </vt:vector>
  </HeadingPairs>
  <TitlesOfParts>
    <vt:vector size="103" baseType="lpstr">
      <vt:lpstr>Arial</vt:lpstr>
      <vt:lpstr>Comic Sans MS</vt:lpstr>
      <vt:lpstr>Segoe UI</vt:lpstr>
      <vt:lpstr>Segoe UI Symbol</vt:lpstr>
      <vt:lpstr>Symbol</vt:lpstr>
      <vt:lpstr>Tahoma</vt:lpstr>
      <vt:lpstr>Times New Roman</vt:lpstr>
      <vt:lpstr>Wingdings</vt:lpstr>
      <vt:lpstr>Estrutura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1 – Introdução</vt:lpstr>
      <vt:lpstr>1 – Introdução</vt:lpstr>
      <vt:lpstr>1 – Introdução</vt:lpstr>
      <vt:lpstr>1 – Introdução</vt:lpstr>
      <vt:lpstr>1 – Introdução</vt:lpstr>
      <vt:lpstr>2 – Considerações gerais</vt:lpstr>
      <vt:lpstr>2 – Considerações gerais</vt:lpstr>
      <vt:lpstr>2 – Considerações gerais</vt:lpstr>
      <vt:lpstr>2 – Considerações gerais</vt:lpstr>
      <vt:lpstr>2 – Considerações gerais</vt:lpstr>
      <vt:lpstr>2 – Considerações gerais</vt:lpstr>
      <vt:lpstr>2 – Considerações gerais</vt:lpstr>
      <vt:lpstr>2 – Considerações gerais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EMBRAPA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Pt. 16 MATÉRIA PRIMA PARA ÁLCOOL</dc:title>
  <dc:creator>CNPTIA</dc:creator>
  <cp:lastModifiedBy>Antonio Baptista</cp:lastModifiedBy>
  <cp:revision>354</cp:revision>
  <cp:lastPrinted>2004-02-12T11:50:21Z</cp:lastPrinted>
  <dcterms:created xsi:type="dcterms:W3CDTF">2000-07-05T11:54:34Z</dcterms:created>
  <dcterms:modified xsi:type="dcterms:W3CDTF">2020-04-15T17:03:48Z</dcterms:modified>
</cp:coreProperties>
</file>