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35"/>
  </p:notesMasterIdLst>
  <p:handoutMasterIdLst>
    <p:handoutMasterId r:id="rId36"/>
  </p:handoutMasterIdLst>
  <p:sldIdLst>
    <p:sldId id="258" r:id="rId2"/>
    <p:sldId id="256" r:id="rId3"/>
    <p:sldId id="271" r:id="rId4"/>
    <p:sldId id="259" r:id="rId5"/>
    <p:sldId id="266" r:id="rId6"/>
    <p:sldId id="269" r:id="rId7"/>
    <p:sldId id="260" r:id="rId8"/>
    <p:sldId id="257" r:id="rId9"/>
    <p:sldId id="261" r:id="rId10"/>
    <p:sldId id="262" r:id="rId11"/>
    <p:sldId id="265" r:id="rId12"/>
    <p:sldId id="268" r:id="rId13"/>
    <p:sldId id="283" r:id="rId14"/>
    <p:sldId id="274" r:id="rId15"/>
    <p:sldId id="290" r:id="rId16"/>
    <p:sldId id="275" r:id="rId17"/>
    <p:sldId id="293" r:id="rId18"/>
    <p:sldId id="263" r:id="rId19"/>
    <p:sldId id="282" r:id="rId20"/>
    <p:sldId id="308" r:id="rId21"/>
    <p:sldId id="284" r:id="rId22"/>
    <p:sldId id="280" r:id="rId23"/>
    <p:sldId id="278" r:id="rId24"/>
    <p:sldId id="301" r:id="rId25"/>
    <p:sldId id="302" r:id="rId26"/>
    <p:sldId id="303" r:id="rId27"/>
    <p:sldId id="304" r:id="rId28"/>
    <p:sldId id="295" r:id="rId29"/>
    <p:sldId id="296" r:id="rId30"/>
    <p:sldId id="264" r:id="rId31"/>
    <p:sldId id="298" r:id="rId32"/>
    <p:sldId id="272" r:id="rId33"/>
    <p:sldId id="299" r:id="rId34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69787" autoAdjust="0"/>
  </p:normalViewPr>
  <p:slideViewPr>
    <p:cSldViewPr>
      <p:cViewPr varScale="1">
        <p:scale>
          <a:sx n="50" d="100"/>
          <a:sy n="50" d="100"/>
        </p:scale>
        <p:origin x="-10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0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51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 err="1"/>
              <a:t>Crescimento</a:t>
            </a:r>
            <a:r>
              <a:rPr lang="en-US" sz="2800" b="1" dirty="0"/>
              <a:t> </a:t>
            </a:r>
            <a:r>
              <a:rPr lang="en-US" sz="2800" b="1" dirty="0" err="1"/>
              <a:t>em</a:t>
            </a:r>
            <a:r>
              <a:rPr lang="en-US" sz="2800" b="1" dirty="0"/>
              <a:t> </a:t>
            </a:r>
            <a:r>
              <a:rPr lang="en-US" sz="2800" b="1" dirty="0" err="1"/>
              <a:t>área</a:t>
            </a:r>
            <a:r>
              <a:rPr lang="en-US" sz="2800" b="1" dirty="0"/>
              <a:t> de </a:t>
            </a:r>
            <a:r>
              <a:rPr lang="en-US" sz="2800" b="1" dirty="0" err="1"/>
              <a:t>produção</a:t>
            </a:r>
            <a:r>
              <a:rPr lang="en-US" sz="2800" b="1" dirty="0"/>
              <a:t> </a:t>
            </a:r>
            <a:r>
              <a:rPr lang="en-US" sz="2800" b="1" dirty="0" err="1"/>
              <a:t>orgânica</a:t>
            </a:r>
            <a:endParaRPr lang="en-US" sz="2800" b="1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0871477243269299"/>
          <c:y val="0.14231752027552499"/>
          <c:w val="0.87511804243972902"/>
          <c:h val="0.78535400828479396"/>
        </c:manualLayout>
      </c:layou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Milhões hectares</c:v>
                </c:pt>
              </c:strCache>
            </c:strRef>
          </c:tx>
          <c:spPr>
            <a:ln w="508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Planilha1!$A$2:$A$16</c:f>
              <c:numCache>
                <c:formatCode>General</c:formatCode>
                <c:ptCount val="15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</c:numCache>
            </c:numRef>
          </c:cat>
          <c:val>
            <c:numRef>
              <c:f>Planilha1!$B$2:$B$16</c:f>
              <c:numCache>
                <c:formatCode>General</c:formatCode>
                <c:ptCount val="15"/>
                <c:pt idx="0">
                  <c:v>11</c:v>
                </c:pt>
                <c:pt idx="1">
                  <c:v>14.9</c:v>
                </c:pt>
                <c:pt idx="2">
                  <c:v>17.2</c:v>
                </c:pt>
                <c:pt idx="3">
                  <c:v>19.8</c:v>
                </c:pt>
                <c:pt idx="4">
                  <c:v>25.7</c:v>
                </c:pt>
                <c:pt idx="5">
                  <c:v>29.8</c:v>
                </c:pt>
                <c:pt idx="6">
                  <c:v>29</c:v>
                </c:pt>
                <c:pt idx="7">
                  <c:v>30.1</c:v>
                </c:pt>
                <c:pt idx="8">
                  <c:v>31.5</c:v>
                </c:pt>
                <c:pt idx="9">
                  <c:v>34.4</c:v>
                </c:pt>
                <c:pt idx="10">
                  <c:v>36.299999999999997</c:v>
                </c:pt>
                <c:pt idx="11">
                  <c:v>36</c:v>
                </c:pt>
                <c:pt idx="12">
                  <c:v>37.5</c:v>
                </c:pt>
                <c:pt idx="13">
                  <c:v>37.5</c:v>
                </c:pt>
                <c:pt idx="14">
                  <c:v>43.1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42C-4AF0-BA35-EDDA1D72F5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403904"/>
        <c:axId val="41405440"/>
      </c:lineChart>
      <c:catAx>
        <c:axId val="41403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405440"/>
        <c:crosses val="autoZero"/>
        <c:auto val="1"/>
        <c:lblAlgn val="ctr"/>
        <c:lblOffset val="100"/>
        <c:noMultiLvlLbl val="0"/>
      </c:catAx>
      <c:valAx>
        <c:axId val="41405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dirty="0" err="1"/>
                  <a:t>Milhoes</a:t>
                </a:r>
                <a:r>
                  <a:rPr lang="pt-BR" dirty="0"/>
                  <a:t> de hectares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403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000" b="1" dirty="0"/>
              <a:t>10 Maiores países em área de produção orgânica - 2013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10 Maiores paises em área de produção orgânica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Planilha1!$A$2:$A$11</c:f>
              <c:strCache>
                <c:ptCount val="10"/>
                <c:pt idx="0">
                  <c:v>Uruguay</c:v>
                </c:pt>
                <c:pt idx="1">
                  <c:v>Canada</c:v>
                </c:pt>
                <c:pt idx="2">
                  <c:v>França</c:v>
                </c:pt>
                <c:pt idx="3">
                  <c:v>Alemanha</c:v>
                </c:pt>
                <c:pt idx="4">
                  <c:v>Italia</c:v>
                </c:pt>
                <c:pt idx="5">
                  <c:v>Espanha</c:v>
                </c:pt>
                <c:pt idx="6">
                  <c:v>China</c:v>
                </c:pt>
                <c:pt idx="7">
                  <c:v>EUA</c:v>
                </c:pt>
                <c:pt idx="8">
                  <c:v>Argentina</c:v>
                </c:pt>
                <c:pt idx="9">
                  <c:v>Australia</c:v>
                </c:pt>
              </c:strCache>
            </c:strRef>
          </c:cat>
          <c:val>
            <c:numRef>
              <c:f>Planilha1!$B$2:$B$11</c:f>
              <c:numCache>
                <c:formatCode>General</c:formatCode>
                <c:ptCount val="10"/>
                <c:pt idx="0">
                  <c:v>0.9</c:v>
                </c:pt>
                <c:pt idx="1">
                  <c:v>0.9</c:v>
                </c:pt>
                <c:pt idx="2">
                  <c:v>1.1000000000000001</c:v>
                </c:pt>
                <c:pt idx="3">
                  <c:v>1.1000000000000001</c:v>
                </c:pt>
                <c:pt idx="4">
                  <c:v>1.3</c:v>
                </c:pt>
                <c:pt idx="5">
                  <c:v>1.6</c:v>
                </c:pt>
                <c:pt idx="6">
                  <c:v>2.1</c:v>
                </c:pt>
                <c:pt idx="7">
                  <c:v>2.2000000000000002</c:v>
                </c:pt>
                <c:pt idx="8">
                  <c:v>3.2</c:v>
                </c:pt>
                <c:pt idx="9">
                  <c:v>17.2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876-49D0-A603-B4C9D204A5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1409920"/>
        <c:axId val="41051264"/>
      </c:barChart>
      <c:catAx>
        <c:axId val="41409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051264"/>
        <c:crosses val="autoZero"/>
        <c:auto val="1"/>
        <c:lblAlgn val="ctr"/>
        <c:lblOffset val="100"/>
        <c:noMultiLvlLbl val="0"/>
      </c:catAx>
      <c:valAx>
        <c:axId val="410512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dirty="0"/>
                  <a:t>Milhões de Hectares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409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pt-BR" sz="2000" b="1" i="0" baseline="0" dirty="0">
                <a:effectLst/>
              </a:rPr>
              <a:t>10 Maiores países da américa latina em área de produção orgânica - 2013</a:t>
            </a:r>
            <a:endParaRPr lang="pt-BR" sz="2000" dirty="0">
              <a:effectLst/>
            </a:endParaRPr>
          </a:p>
        </c:rich>
      </c:tx>
      <c:layout>
        <c:manualLayout>
          <c:xMode val="edge"/>
          <c:yMode val="edge"/>
          <c:x val="0.15746946888729699"/>
          <c:y val="2.732839596400480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Planilha1!$A$2:$A$11</c:f>
              <c:strCache>
                <c:ptCount val="10"/>
                <c:pt idx="0">
                  <c:v>Colombia</c:v>
                </c:pt>
                <c:pt idx="1">
                  <c:v>Equador</c:v>
                </c:pt>
                <c:pt idx="2">
                  <c:v>Paraguay</c:v>
                </c:pt>
                <c:pt idx="3">
                  <c:v>Republica Dominicana</c:v>
                </c:pt>
                <c:pt idx="4">
                  <c:v>Peru</c:v>
                </c:pt>
                <c:pt idx="5">
                  <c:v>Malvinas</c:v>
                </c:pt>
                <c:pt idx="6">
                  <c:v>Mexico</c:v>
                </c:pt>
                <c:pt idx="7">
                  <c:v>Brasil</c:v>
                </c:pt>
                <c:pt idx="8">
                  <c:v>Uruguay</c:v>
                </c:pt>
                <c:pt idx="9">
                  <c:v>Argentina</c:v>
                </c:pt>
              </c:strCache>
            </c:strRef>
          </c:cat>
          <c:val>
            <c:numRef>
              <c:f>Planilha1!$B$2:$B$11</c:f>
              <c:numCache>
                <c:formatCode>General</c:formatCode>
                <c:ptCount val="10"/>
                <c:pt idx="0">
                  <c:v>0.03</c:v>
                </c:pt>
                <c:pt idx="1">
                  <c:v>0.05</c:v>
                </c:pt>
                <c:pt idx="2">
                  <c:v>0.05</c:v>
                </c:pt>
                <c:pt idx="3">
                  <c:v>0.16</c:v>
                </c:pt>
                <c:pt idx="4">
                  <c:v>0.19</c:v>
                </c:pt>
                <c:pt idx="5">
                  <c:v>0.4</c:v>
                </c:pt>
                <c:pt idx="6">
                  <c:v>0.48</c:v>
                </c:pt>
                <c:pt idx="7">
                  <c:v>0.7</c:v>
                </c:pt>
                <c:pt idx="8">
                  <c:v>0.93</c:v>
                </c:pt>
                <c:pt idx="9">
                  <c:v>3.63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0AF-4ABF-98F2-456AE74BE3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0921344"/>
        <c:axId val="40931328"/>
      </c:barChart>
      <c:catAx>
        <c:axId val="409213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0931328"/>
        <c:crosses val="autoZero"/>
        <c:auto val="1"/>
        <c:lblAlgn val="ctr"/>
        <c:lblOffset val="100"/>
        <c:noMultiLvlLbl val="0"/>
      </c:catAx>
      <c:valAx>
        <c:axId val="409313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dirty="0"/>
                  <a:t>Milhões de hectares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0921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/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902375C-858B-1D45-9B32-CDB5E8AA8F5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25709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A5D60CA-4005-C042-8322-E175B6BCA06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3224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2E1D01-7997-4E48-A9C2-D075D9103E92}" type="slidenum">
              <a:rPr lang="pt-BR"/>
              <a:pPr/>
              <a:t>1</a:t>
            </a:fld>
            <a:endParaRPr lang="pt-BR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03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A47E5B-6C25-412E-BB08-B883B4842D44}" type="slidenum">
              <a:rPr lang="pt-BR">
                <a:latin typeface="Arial" pitchFamily="34" charset="0"/>
              </a:rPr>
              <a:pPr/>
              <a:t>15</a:t>
            </a:fld>
            <a:endParaRPr lang="pt-BR">
              <a:latin typeface="Arial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pt-B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36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Diferenciação</a:t>
            </a:r>
            <a:r>
              <a:rPr lang="en-US" baseline="0" dirty="0"/>
              <a:t> professional da </a:t>
            </a:r>
            <a:r>
              <a:rPr lang="en-US" baseline="0" dirty="0" err="1"/>
              <a:t>venda</a:t>
            </a:r>
            <a:r>
              <a:rPr lang="en-US" baseline="0" dirty="0"/>
              <a:t> de </a:t>
            </a:r>
            <a:r>
              <a:rPr lang="en-US" baseline="0" dirty="0" err="1"/>
              <a:t>orgânico</a:t>
            </a:r>
            <a:r>
              <a:rPr lang="en-US" baseline="0" dirty="0"/>
              <a:t>…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D60CA-4005-C042-8322-E175B6BCA068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2704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Falar do </a:t>
            </a:r>
            <a:r>
              <a:rPr lang="en-US" dirty="0" err="1"/>
              <a:t>supermercado</a:t>
            </a:r>
            <a:r>
              <a:rPr lang="en-US" baseline="0" dirty="0"/>
              <a:t> de </a:t>
            </a:r>
            <a:r>
              <a:rPr lang="en-US" baseline="0" dirty="0" err="1"/>
              <a:t>orgânicos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que um dos Sócios é ex-</a:t>
            </a:r>
            <a:r>
              <a:rPr lang="en-US" baseline="0" dirty="0" err="1"/>
              <a:t>aluno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 err="1"/>
              <a:t>Merenda</a:t>
            </a:r>
            <a:r>
              <a:rPr lang="en-US" baseline="0" dirty="0"/>
              <a:t> escolar (PNAE)_, PAA que </a:t>
            </a:r>
            <a:r>
              <a:rPr lang="en-US" baseline="0" dirty="0" err="1"/>
              <a:t>pagam</a:t>
            </a:r>
            <a:r>
              <a:rPr lang="en-US" baseline="0" dirty="0"/>
              <a:t> a </a:t>
            </a:r>
            <a:r>
              <a:rPr lang="en-US" baseline="0" dirty="0" err="1"/>
              <a:t>mais</a:t>
            </a:r>
            <a:r>
              <a:rPr lang="en-US" baseline="0" dirty="0"/>
              <a:t> para o </a:t>
            </a:r>
            <a:r>
              <a:rPr lang="en-US" baseline="0" dirty="0" err="1"/>
              <a:t>produtor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D60CA-4005-C042-8322-E175B6BCA068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8967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 se tem </a:t>
            </a:r>
            <a:r>
              <a:rPr lang="en-US" dirty="0" err="1"/>
              <a:t>restaurante</a:t>
            </a:r>
            <a:r>
              <a:rPr lang="en-US" dirty="0"/>
              <a:t> </a:t>
            </a:r>
            <a:r>
              <a:rPr lang="en-US" dirty="0" err="1"/>
              <a:t>orgânico</a:t>
            </a:r>
            <a:r>
              <a:rPr lang="en-US" dirty="0"/>
              <a:t> tem chef </a:t>
            </a:r>
            <a:r>
              <a:rPr lang="en-US" dirty="0" err="1"/>
              <a:t>organico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D60CA-4005-C042-8322-E175B6BCA068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118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Lugares</a:t>
            </a:r>
            <a:r>
              <a:rPr lang="en-US" dirty="0"/>
              <a:t> para </a:t>
            </a:r>
            <a:r>
              <a:rPr lang="en-US" dirty="0" err="1"/>
              <a:t>trabalhar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D60CA-4005-C042-8322-E175B6BCA068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8246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>
              <a:latin typeface="Arial" pitchFamily="34" charset="0"/>
            </a:endParaRPr>
          </a:p>
        </p:txBody>
      </p:sp>
      <p:sp>
        <p:nvSpPr>
          <p:cNvPr id="41988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D03A82-CCF9-42EB-B9BC-CC0775263B36}" type="slidenum">
              <a:rPr lang="pt-BR" smtClean="0"/>
              <a:pPr>
                <a:defRPr/>
              </a:pPr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20959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Venda</a:t>
            </a:r>
            <a:r>
              <a:rPr lang="pt-BR" baseline="0" dirty="0" smtClean="0"/>
              <a:t> direta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D60CA-4005-C042-8322-E175B6BCA068}" type="slidenum">
              <a:rPr lang="pt-BR" smtClean="0"/>
              <a:pPr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09534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6FFE99E-3E64-4CC3-83F9-E1D54DC87C36}" type="slidenum">
              <a:rPr lang="en-GB"/>
              <a:pPr/>
              <a:t>28</a:t>
            </a:fld>
            <a:endParaRPr lang="en-GB"/>
          </a:p>
        </p:txBody>
      </p:sp>
      <p:sp>
        <p:nvSpPr>
          <p:cNvPr id="115713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950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0165" tIns="40083" rIns="80165" bIns="40083" anchor="ctr"/>
          <a:lstStyle/>
          <a:p>
            <a:endParaRPr lang="pt-BR"/>
          </a:p>
        </p:txBody>
      </p:sp>
      <p:sp>
        <p:nvSpPr>
          <p:cNvPr id="1157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512" y="4343231"/>
            <a:ext cx="5484096" cy="411378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44297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Store</a:t>
            </a:r>
            <a:r>
              <a:rPr lang="en-US" baseline="0" dirty="0"/>
              <a:t> Wars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D60CA-4005-C042-8322-E175B6BCA068}" type="slidenum">
              <a:rPr lang="pt-BR" smtClean="0"/>
              <a:pPr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28016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0C3790-7330-4140-8AA9-C0B4262BE073}" type="slidenum">
              <a:rPr lang="pt-BR">
                <a:latin typeface="Arial" pitchFamily="34" charset="0"/>
              </a:rPr>
              <a:pPr/>
              <a:t>33</a:t>
            </a:fld>
            <a:endParaRPr lang="pt-BR">
              <a:latin typeface="Arial" pitchFamily="34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510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2E1D01-7997-4E48-A9C2-D075D9103E92}" type="slidenum">
              <a:rPr lang="pt-BR"/>
              <a:pPr/>
              <a:t>2</a:t>
            </a:fld>
            <a:endParaRPr lang="pt-BR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085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altLang="pt-BR" dirty="0"/>
              <a:t>Primeira Revolução Agrícola</a:t>
            </a:r>
          </a:p>
          <a:p>
            <a:pPr lvl="1">
              <a:lnSpc>
                <a:spcPct val="90000"/>
              </a:lnSpc>
            </a:pPr>
            <a:r>
              <a:rPr lang="pt-BR" altLang="pt-BR" dirty="0"/>
              <a:t>Início: Séc. XVIII e XIX</a:t>
            </a:r>
          </a:p>
          <a:p>
            <a:pPr lvl="1">
              <a:lnSpc>
                <a:spcPct val="90000"/>
              </a:lnSpc>
            </a:pPr>
            <a:r>
              <a:rPr lang="pt-BR" altLang="pt-BR" dirty="0"/>
              <a:t>Local: Europa</a:t>
            </a:r>
          </a:p>
          <a:p>
            <a:pPr>
              <a:lnSpc>
                <a:spcPct val="90000"/>
              </a:lnSpc>
            </a:pPr>
            <a:r>
              <a:rPr lang="pt-BR" altLang="pt-BR" dirty="0"/>
              <a:t>Segunda Revolução Agrícola (</a:t>
            </a:r>
            <a:r>
              <a:rPr lang="pt-BR" altLang="pt-BR" dirty="0" err="1"/>
              <a:t>Liebig</a:t>
            </a:r>
            <a:r>
              <a:rPr lang="pt-BR" altLang="pt-BR" dirty="0"/>
              <a:t>)</a:t>
            </a:r>
          </a:p>
          <a:p>
            <a:pPr lvl="1">
              <a:lnSpc>
                <a:spcPct val="90000"/>
              </a:lnSpc>
            </a:pPr>
            <a:r>
              <a:rPr lang="pt-BR" altLang="pt-BR" dirty="0"/>
              <a:t>Início: Séc. XIX e XX</a:t>
            </a:r>
          </a:p>
          <a:p>
            <a:pPr lvl="1">
              <a:lnSpc>
                <a:spcPct val="90000"/>
              </a:lnSpc>
            </a:pPr>
            <a:r>
              <a:rPr lang="pt-BR" altLang="pt-BR" dirty="0"/>
              <a:t>Local: Europa</a:t>
            </a:r>
          </a:p>
          <a:p>
            <a:pPr>
              <a:lnSpc>
                <a:spcPct val="90000"/>
              </a:lnSpc>
            </a:pPr>
            <a:r>
              <a:rPr lang="pt-BR" altLang="pt-BR" dirty="0"/>
              <a:t>Revolução Verde (</a:t>
            </a:r>
            <a:r>
              <a:rPr lang="pt-BR" altLang="pt-BR" dirty="0" err="1"/>
              <a:t>Normam</a:t>
            </a:r>
            <a:r>
              <a:rPr lang="pt-BR" altLang="pt-BR" dirty="0"/>
              <a:t> </a:t>
            </a:r>
            <a:r>
              <a:rPr lang="pt-BR" altLang="pt-BR" dirty="0" err="1"/>
              <a:t>Bourlaug</a:t>
            </a:r>
            <a:r>
              <a:rPr lang="pt-BR" altLang="pt-BR" dirty="0"/>
              <a:t>)</a:t>
            </a:r>
          </a:p>
          <a:p>
            <a:pPr lvl="1">
              <a:lnSpc>
                <a:spcPct val="90000"/>
              </a:lnSpc>
            </a:pPr>
            <a:r>
              <a:rPr lang="pt-BR" altLang="pt-BR" dirty="0"/>
              <a:t>Início: 1970</a:t>
            </a:r>
          </a:p>
          <a:p>
            <a:pPr lvl="1">
              <a:lnSpc>
                <a:spcPct val="90000"/>
              </a:lnSpc>
            </a:pPr>
            <a:r>
              <a:rPr lang="pt-BR" altLang="pt-BR" dirty="0"/>
              <a:t>Local: México</a:t>
            </a:r>
            <a:endParaRPr lang="pt-BR" dirty="0"/>
          </a:p>
        </p:txBody>
      </p:sp>
      <p:sp>
        <p:nvSpPr>
          <p:cNvPr id="3584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FDF278-41E8-406A-8ED6-16433B8DF28E}" type="slidenum">
              <a:rPr lang="pt-BR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6058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Convencional</a:t>
            </a:r>
            <a:r>
              <a:rPr lang="en-US" baseline="0" dirty="0"/>
              <a:t> -&gt; </a:t>
            </a:r>
            <a:r>
              <a:rPr lang="en-US" baseline="0" dirty="0" err="1"/>
              <a:t>tecnicas</a:t>
            </a:r>
            <a:r>
              <a:rPr lang="en-US" baseline="0" dirty="0"/>
              <a:t> simples, </a:t>
            </a:r>
            <a:r>
              <a:rPr lang="en-US" baseline="0" dirty="0" err="1"/>
              <a:t>pacote</a:t>
            </a:r>
            <a:r>
              <a:rPr lang="en-US" baseline="0" dirty="0"/>
              <a:t> </a:t>
            </a:r>
            <a:r>
              <a:rPr lang="en-US" baseline="0" dirty="0" err="1"/>
              <a:t>tecnológico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 err="1"/>
              <a:t>Agroecologia</a:t>
            </a:r>
            <a:r>
              <a:rPr lang="en-US" baseline="0" dirty="0"/>
              <a:t>: </a:t>
            </a:r>
            <a:r>
              <a:rPr lang="en-US" baseline="0" dirty="0" err="1"/>
              <a:t>maior</a:t>
            </a:r>
            <a:r>
              <a:rPr lang="en-US" baseline="0" dirty="0"/>
              <a:t> </a:t>
            </a:r>
            <a:r>
              <a:rPr lang="en-US" baseline="0" dirty="0" err="1"/>
              <a:t>complexidade</a:t>
            </a:r>
            <a:r>
              <a:rPr lang="en-US" baseline="0" dirty="0"/>
              <a:t>, </a:t>
            </a:r>
            <a:r>
              <a:rPr lang="en-US" baseline="0" dirty="0" err="1"/>
              <a:t>demanda</a:t>
            </a:r>
            <a:r>
              <a:rPr lang="en-US" baseline="0" dirty="0"/>
              <a:t> de </a:t>
            </a:r>
            <a:r>
              <a:rPr lang="en-US" baseline="0" dirty="0" err="1"/>
              <a:t>conhecimento</a:t>
            </a:r>
            <a:r>
              <a:rPr lang="en-US" baseline="0" dirty="0"/>
              <a:t> </a:t>
            </a:r>
            <a:r>
              <a:rPr lang="en-US" baseline="0" dirty="0" err="1"/>
              <a:t>técnico</a:t>
            </a:r>
            <a:r>
              <a:rPr lang="en-US" baseline="0" dirty="0"/>
              <a:t> </a:t>
            </a:r>
            <a:r>
              <a:rPr lang="en-US" baseline="0" dirty="0" err="1"/>
              <a:t>mais</a:t>
            </a:r>
            <a:r>
              <a:rPr lang="en-US" baseline="0" dirty="0"/>
              <a:t> </a:t>
            </a:r>
            <a:r>
              <a:rPr lang="en-US" baseline="0" dirty="0" err="1"/>
              <a:t>aprofundado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ATER </a:t>
            </a:r>
            <a:r>
              <a:rPr lang="en-US" baseline="0" dirty="0" err="1"/>
              <a:t>descente</a:t>
            </a:r>
            <a:r>
              <a:rPr lang="en-US" baseline="0" dirty="0"/>
              <a:t>,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mais</a:t>
            </a:r>
            <a:r>
              <a:rPr lang="en-US" baseline="0" dirty="0"/>
              <a:t> </a:t>
            </a:r>
            <a:r>
              <a:rPr lang="en-US" baseline="0" dirty="0" err="1"/>
              <a:t>sendo</a:t>
            </a:r>
            <a:r>
              <a:rPr lang="en-US" baseline="0" dirty="0"/>
              <a:t> de </a:t>
            </a:r>
            <a:r>
              <a:rPr lang="en-US" baseline="0" dirty="0" err="1"/>
              <a:t>revenda</a:t>
            </a:r>
            <a:r>
              <a:rPr lang="en-US" baseline="0" dirty="0"/>
              <a:t>, </a:t>
            </a:r>
            <a:r>
              <a:rPr lang="en-US" baseline="0" dirty="0" err="1"/>
              <a:t>loja</a:t>
            </a:r>
            <a:r>
              <a:rPr lang="en-US" baseline="0" dirty="0"/>
              <a:t> </a:t>
            </a:r>
            <a:r>
              <a:rPr lang="en-US" baseline="0" dirty="0" err="1"/>
              <a:t>agropecuária</a:t>
            </a:r>
            <a:r>
              <a:rPr lang="en-US" baseline="0" dirty="0"/>
              <a:t> e sim de </a:t>
            </a:r>
            <a:r>
              <a:rPr lang="en-US" baseline="0" dirty="0" err="1"/>
              <a:t>profissionais</a:t>
            </a:r>
            <a:r>
              <a:rPr lang="en-US" baseline="0" dirty="0"/>
              <a:t> </a:t>
            </a:r>
            <a:r>
              <a:rPr lang="en-US" baseline="0" dirty="0" err="1"/>
              <a:t>mais</a:t>
            </a:r>
            <a:r>
              <a:rPr lang="en-US" baseline="0" dirty="0"/>
              <a:t> </a:t>
            </a:r>
            <a:r>
              <a:rPr lang="en-US" baseline="0" dirty="0" err="1"/>
              <a:t>qualificados</a:t>
            </a:r>
            <a:r>
              <a:rPr lang="en-US" baseline="0" dirty="0"/>
              <a:t>. </a:t>
            </a:r>
            <a:r>
              <a:rPr lang="en-US" baseline="0" dirty="0" err="1"/>
              <a:t>Não</a:t>
            </a:r>
            <a:r>
              <a:rPr lang="en-US" baseline="0" dirty="0"/>
              <a:t> é contra as </a:t>
            </a:r>
            <a:r>
              <a:rPr lang="en-US" baseline="0" dirty="0" err="1"/>
              <a:t>empresas</a:t>
            </a:r>
            <a:r>
              <a:rPr lang="en-US" baseline="0" dirty="0"/>
              <a:t>, </a:t>
            </a:r>
            <a:r>
              <a:rPr lang="en-US" baseline="0" dirty="0" err="1"/>
              <a:t>pelo</a:t>
            </a:r>
            <a:r>
              <a:rPr lang="en-US" baseline="0" dirty="0"/>
              <a:t> </a:t>
            </a:r>
            <a:r>
              <a:rPr lang="en-US" baseline="0" dirty="0" err="1"/>
              <a:t>contrário</a:t>
            </a:r>
            <a:r>
              <a:rPr lang="en-US" baseline="0" dirty="0"/>
              <a:t>, é novo </a:t>
            </a:r>
            <a:r>
              <a:rPr lang="en-US" baseline="0" dirty="0" err="1"/>
              <a:t>filão</a:t>
            </a:r>
            <a:r>
              <a:rPr lang="en-US" baseline="0" dirty="0"/>
              <a:t> de Mercado a </a:t>
            </a:r>
            <a:r>
              <a:rPr lang="en-US" baseline="0" dirty="0" err="1"/>
              <a:t>elas</a:t>
            </a:r>
            <a:r>
              <a:rPr lang="en-US" baseline="0" dirty="0"/>
              <a:t>…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D60CA-4005-C042-8322-E175B6BCA068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7352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err="1"/>
              <a:t>Participei</a:t>
            </a:r>
            <a:r>
              <a:rPr lang="en-US" baseline="0" dirty="0"/>
              <a:t> </a:t>
            </a:r>
            <a:r>
              <a:rPr lang="en-US" baseline="0" dirty="0" err="1"/>
              <a:t>profundamente</a:t>
            </a:r>
            <a:r>
              <a:rPr lang="en-US" baseline="0" dirty="0"/>
              <a:t> </a:t>
            </a:r>
            <a:r>
              <a:rPr lang="en-US" baseline="0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construção</a:t>
            </a:r>
            <a:r>
              <a:rPr lang="en-US" baseline="0" dirty="0"/>
              <a:t> da Lei, </a:t>
            </a:r>
            <a:r>
              <a:rPr lang="en-US" baseline="0" dirty="0" err="1"/>
              <a:t>enquanto</a:t>
            </a:r>
            <a:r>
              <a:rPr lang="en-US" baseline="0" dirty="0"/>
              <a:t> </a:t>
            </a:r>
            <a:r>
              <a:rPr lang="en-US" baseline="0" dirty="0" err="1"/>
              <a:t>estudante</a:t>
            </a:r>
            <a:r>
              <a:rPr lang="en-US" baseline="0" dirty="0"/>
              <a:t>, </a:t>
            </a:r>
            <a:r>
              <a:rPr lang="en-US" baseline="0" dirty="0" err="1"/>
              <a:t>pelo</a:t>
            </a:r>
            <a:r>
              <a:rPr lang="en-US" baseline="0" dirty="0"/>
              <a:t> Grupo </a:t>
            </a:r>
            <a:r>
              <a:rPr lang="en-US" baseline="0" dirty="0" err="1"/>
              <a:t>Amaranthus</a:t>
            </a:r>
            <a:r>
              <a:rPr lang="en-US" baseline="0" dirty="0"/>
              <a:t>: falar dele</a:t>
            </a:r>
          </a:p>
          <a:p>
            <a:pPr eaLnBrk="1" hangingPunct="1"/>
            <a:endParaRPr lang="en-US" baseline="0" dirty="0"/>
          </a:p>
          <a:p>
            <a:pPr eaLnBrk="1" hangingPunct="1"/>
            <a:r>
              <a:rPr lang="en-US" baseline="0" dirty="0"/>
              <a:t>E </a:t>
            </a:r>
            <a:r>
              <a:rPr lang="en-US" baseline="0" dirty="0" err="1"/>
              <a:t>pra</a:t>
            </a:r>
            <a:r>
              <a:rPr lang="en-US" baseline="0" dirty="0"/>
              <a:t> que </a:t>
            </a:r>
            <a:r>
              <a:rPr lang="en-US" baseline="0" dirty="0" err="1"/>
              <a:t>tudo</a:t>
            </a:r>
            <a:r>
              <a:rPr lang="en-US" baseline="0" dirty="0"/>
              <a:t> </a:t>
            </a:r>
            <a:r>
              <a:rPr lang="en-US" baseline="0" dirty="0" err="1"/>
              <a:t>isso</a:t>
            </a:r>
            <a:r>
              <a:rPr lang="en-US" baseline="0" dirty="0"/>
              <a:t>:</a:t>
            </a:r>
          </a:p>
          <a:p>
            <a:pPr marL="228600" indent="-228600" eaLnBrk="1" hangingPunct="1">
              <a:buAutoNum type="arabicParenR"/>
            </a:pPr>
            <a:r>
              <a:rPr lang="en-US" baseline="0" dirty="0" err="1"/>
              <a:t>Produzir</a:t>
            </a:r>
            <a:r>
              <a:rPr lang="en-US" baseline="0" dirty="0"/>
              <a:t> </a:t>
            </a:r>
            <a:r>
              <a:rPr lang="en-US" baseline="0" dirty="0" err="1"/>
              <a:t>mais</a:t>
            </a:r>
            <a:r>
              <a:rPr lang="en-US" baseline="0" dirty="0"/>
              <a:t> e </a:t>
            </a:r>
            <a:r>
              <a:rPr lang="en-US" baseline="0" dirty="0" err="1"/>
              <a:t>melhor</a:t>
            </a:r>
            <a:r>
              <a:rPr lang="en-US" baseline="0" dirty="0"/>
              <a:t>, </a:t>
            </a:r>
            <a:r>
              <a:rPr lang="en-US" baseline="0" dirty="0" err="1"/>
              <a:t>sendo</a:t>
            </a:r>
            <a:r>
              <a:rPr lang="en-US" baseline="0" dirty="0"/>
              <a:t> </a:t>
            </a:r>
            <a:r>
              <a:rPr lang="en-US" baseline="0" dirty="0" err="1"/>
              <a:t>sustentável</a:t>
            </a:r>
            <a:endParaRPr lang="en-US" baseline="0" dirty="0"/>
          </a:p>
          <a:p>
            <a:pPr marL="228600" indent="-228600" eaLnBrk="1" hangingPunct="1">
              <a:buAutoNum type="arabicParenR"/>
            </a:pPr>
            <a:r>
              <a:rPr lang="en-US" baseline="0" dirty="0" err="1"/>
              <a:t>Atender</a:t>
            </a:r>
            <a:r>
              <a:rPr lang="en-US" baseline="0" dirty="0"/>
              <a:t> o </a:t>
            </a:r>
            <a:r>
              <a:rPr lang="en-US" baseline="0" dirty="0" err="1"/>
              <a:t>mercado</a:t>
            </a:r>
            <a:endParaRPr lang="pt-BR" dirty="0"/>
          </a:p>
        </p:txBody>
      </p:sp>
      <p:sp>
        <p:nvSpPr>
          <p:cNvPr id="3277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69B304-BD1C-4CCF-893E-7C4D6074957E}" type="slidenum">
              <a:rPr lang="pt-BR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6144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57EE1B-ED2F-3F47-AA6C-BED37C3A9F93}" type="slidenum">
              <a:rPr lang="pt-BR"/>
              <a:pPr/>
              <a:t>8</a:t>
            </a:fld>
            <a:endParaRPr lang="pt-BR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89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>
              <a:latin typeface="Arial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C39E3F-D2C0-4AC1-B411-48B70B5A773A}" type="slidenum">
              <a:rPr lang="pt-BR" smtClean="0"/>
              <a:pPr>
                <a:defRPr/>
              </a:pPr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5433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119278-B91D-46EB-938C-72B4BE5A46BD}" type="slidenum">
              <a:rPr lang="pt-BR">
                <a:latin typeface="Arial" pitchFamily="34" charset="0"/>
              </a:rPr>
              <a:pPr/>
              <a:t>12</a:t>
            </a:fld>
            <a:endParaRPr lang="pt-BR">
              <a:latin typeface="Arial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err="1">
                <a:latin typeface="Arial" pitchFamily="34" charset="0"/>
              </a:rPr>
              <a:t>Oportunidade</a:t>
            </a:r>
            <a:r>
              <a:rPr lang="en-US" baseline="0" dirty="0">
                <a:latin typeface="Arial" pitchFamily="34" charset="0"/>
              </a:rPr>
              <a:t> de </a:t>
            </a:r>
            <a:r>
              <a:rPr lang="en-US" baseline="0" dirty="0" err="1">
                <a:latin typeface="Arial" pitchFamily="34" charset="0"/>
              </a:rPr>
              <a:t>Extensão</a:t>
            </a:r>
            <a:r>
              <a:rPr lang="en-US" baseline="0" dirty="0">
                <a:latin typeface="Arial" pitchFamily="34" charset="0"/>
              </a:rPr>
              <a:t> Rural: </a:t>
            </a:r>
            <a:r>
              <a:rPr lang="en-US" baseline="0" dirty="0" err="1">
                <a:latin typeface="Arial" pitchFamily="34" charset="0"/>
              </a:rPr>
              <a:t>exemplo</a:t>
            </a:r>
            <a:r>
              <a:rPr lang="en-US" baseline="0" dirty="0">
                <a:latin typeface="Arial" pitchFamily="34" charset="0"/>
              </a:rPr>
              <a:t> café </a:t>
            </a:r>
            <a:r>
              <a:rPr lang="en-US" baseline="0" dirty="0" err="1">
                <a:latin typeface="Arial" pitchFamily="34" charset="0"/>
              </a:rPr>
              <a:t>sustentável</a:t>
            </a:r>
            <a:r>
              <a:rPr lang="en-US" baseline="0" dirty="0">
                <a:latin typeface="Arial" pitchFamily="34" charset="0"/>
              </a:rPr>
              <a:t> </a:t>
            </a:r>
            <a:r>
              <a:rPr lang="en-US" baseline="0" dirty="0" err="1">
                <a:latin typeface="Arial" pitchFamily="34" charset="0"/>
              </a:rPr>
              <a:t>pelo</a:t>
            </a:r>
            <a:r>
              <a:rPr lang="en-US" baseline="0" dirty="0">
                <a:latin typeface="Arial" pitchFamily="34" charset="0"/>
              </a:rPr>
              <a:t> MDA que </a:t>
            </a:r>
            <a:r>
              <a:rPr lang="en-US" baseline="0" dirty="0" err="1">
                <a:latin typeface="Arial" pitchFamily="34" charset="0"/>
              </a:rPr>
              <a:t>atuamos</a:t>
            </a:r>
            <a:r>
              <a:rPr lang="en-US" baseline="0" dirty="0">
                <a:latin typeface="Arial" pitchFamily="34" charset="0"/>
              </a:rPr>
              <a:t>, </a:t>
            </a:r>
            <a:r>
              <a:rPr lang="en-US" baseline="0" dirty="0" err="1">
                <a:latin typeface="Arial" pitchFamily="34" charset="0"/>
              </a:rPr>
              <a:t>ou</a:t>
            </a:r>
            <a:r>
              <a:rPr lang="en-US" baseline="0" dirty="0">
                <a:latin typeface="Arial" pitchFamily="34" charset="0"/>
              </a:rPr>
              <a:t> </a:t>
            </a:r>
            <a:r>
              <a:rPr lang="en-US" baseline="0" dirty="0" err="1">
                <a:latin typeface="Arial" pitchFamily="34" charset="0"/>
              </a:rPr>
              <a:t>produção</a:t>
            </a:r>
            <a:r>
              <a:rPr lang="en-US" baseline="0" dirty="0">
                <a:latin typeface="Arial" pitchFamily="34" charset="0"/>
              </a:rPr>
              <a:t> </a:t>
            </a:r>
            <a:r>
              <a:rPr lang="en-US" baseline="0" dirty="0" err="1">
                <a:latin typeface="Arial" pitchFamily="34" charset="0"/>
              </a:rPr>
              <a:t>sustentável</a:t>
            </a:r>
            <a:r>
              <a:rPr lang="en-US" baseline="0" dirty="0">
                <a:latin typeface="Arial" pitchFamily="34" charset="0"/>
              </a:rPr>
              <a:t>…</a:t>
            </a:r>
            <a:endParaRPr lang="pt-BR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896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Problema</a:t>
            </a:r>
            <a:r>
              <a:rPr lang="en-US" baseline="0" dirty="0"/>
              <a:t> de </a:t>
            </a:r>
            <a:r>
              <a:rPr lang="en-US" baseline="0" dirty="0" err="1"/>
              <a:t>pesquisa</a:t>
            </a:r>
            <a:r>
              <a:rPr lang="en-US" baseline="0" dirty="0"/>
              <a:t> </a:t>
            </a:r>
            <a:r>
              <a:rPr lang="en-US" baseline="0" dirty="0" err="1"/>
              <a:t>enorme</a:t>
            </a:r>
            <a:r>
              <a:rPr lang="en-US" baseline="0" dirty="0"/>
              <a:t>: </a:t>
            </a:r>
            <a:r>
              <a:rPr lang="en-US" baseline="0" dirty="0" err="1"/>
              <a:t>exemplo</a:t>
            </a:r>
            <a:r>
              <a:rPr lang="en-US" baseline="0" dirty="0"/>
              <a:t> dos </a:t>
            </a:r>
            <a:r>
              <a:rPr lang="en-US" baseline="0" dirty="0" err="1"/>
              <a:t>produtos</a:t>
            </a:r>
            <a:r>
              <a:rPr lang="en-US" baseline="0" dirty="0"/>
              <a:t> </a:t>
            </a:r>
            <a:r>
              <a:rPr lang="en-US" baseline="0" dirty="0" err="1"/>
              <a:t>exportados</a:t>
            </a:r>
            <a:r>
              <a:rPr lang="en-US" baseline="0" dirty="0"/>
              <a:t> que </a:t>
            </a:r>
            <a:r>
              <a:rPr lang="en-US" baseline="0" dirty="0" err="1"/>
              <a:t>s!ao</a:t>
            </a:r>
            <a:r>
              <a:rPr lang="en-US" baseline="0" dirty="0"/>
              <a:t> </a:t>
            </a:r>
            <a:r>
              <a:rPr lang="en-US" baseline="0" dirty="0" err="1"/>
              <a:t>classificados</a:t>
            </a:r>
            <a:r>
              <a:rPr lang="en-US" baseline="0" dirty="0"/>
              <a:t> </a:t>
            </a:r>
            <a:r>
              <a:rPr lang="en-US" baseline="0" dirty="0" err="1"/>
              <a:t>como</a:t>
            </a:r>
            <a:r>
              <a:rPr lang="en-US" baseline="0" dirty="0"/>
              <a:t> </a:t>
            </a:r>
            <a:r>
              <a:rPr lang="en-US" baseline="0" dirty="0" err="1"/>
              <a:t>orgânicos</a:t>
            </a:r>
            <a:r>
              <a:rPr lang="en-US" baseline="0" dirty="0"/>
              <a:t> </a:t>
            </a:r>
            <a:r>
              <a:rPr lang="en-US" baseline="0" dirty="0" err="1"/>
              <a:t>somente</a:t>
            </a:r>
            <a:r>
              <a:rPr lang="en-US" baseline="0" dirty="0"/>
              <a:t> </a:t>
            </a:r>
            <a:r>
              <a:rPr lang="en-US" baseline="0" dirty="0" err="1"/>
              <a:t>voluntariamente</a:t>
            </a:r>
            <a:r>
              <a:rPr lang="en-US" baseline="0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D60CA-4005-C042-8322-E175B6BCA068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4331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85193"/>
            <a:ext cx="77724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40968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0885FB-3582-374B-BD4B-7BB07781E21D}" type="datetime1">
              <a:rPr lang="pt-BR" smtClean="0"/>
              <a:t>18/04/2016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footer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D5E70-B5B4-BE42-8425-D0D7414324E4}" type="slidenum">
              <a:rPr lang="pt-BR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00226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FAC9F4-7901-D848-A87D-1737C2ED86F1}" type="datetime1">
              <a:rPr lang="pt-BR" smtClean="0"/>
              <a:t>18/04/2016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footer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7A4078-56A4-BF43-AD87-6F09880DC94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0380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5A16E8-58B1-1F43-A5DF-FD5D6F04AA2C}" type="datetime1">
              <a:rPr lang="pt-BR" smtClean="0"/>
              <a:t>18/04/2016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footer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D6E775-74CC-B64A-A591-CC7A16029D3C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2376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, texto e clip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lip-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235702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A0E9F4-C86D-BE44-A1F3-C6557FFBEC36}" type="datetime1">
              <a:rPr lang="pt-BR" smtClean="0"/>
              <a:t>18/04/2016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footer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84F87-B6B8-2146-BBD7-26A68D1B60E5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1682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4906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4888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744B93-5F42-F941-A5CF-137DFA684994}" type="datetime1">
              <a:rPr lang="pt-BR" smtClean="0"/>
              <a:t>18/04/2016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footer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48F969-5FD6-8246-95FB-8DC01C68C9D4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1639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9170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39170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2CA9E5-8852-B94A-B033-A4B4F87388E0}" type="datetime1">
              <a:rPr lang="pt-BR" smtClean="0"/>
              <a:t>18/04/2016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footer</a:t>
            </a: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780EBE-4E68-8940-8768-AF81556976B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5214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3423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3423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3F315D-CFAC-3A41-BCC9-F9B8929372EB}" type="datetime1">
              <a:rPr lang="pt-BR" smtClean="0"/>
              <a:t>18/04/2016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footer</a:t>
            </a:r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027521-4DFA-C74C-B8EC-8EFF2B55C295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6685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896445-CB39-334E-AF99-557E8DCC6E09}" type="datetime1">
              <a:rPr lang="pt-BR" smtClean="0"/>
              <a:t>18/04/2016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footer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1EC91-ED77-774B-99F7-3A82FCC19169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4073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81B509-CA1F-794C-AE0A-464A76F57D6D}" type="datetime1">
              <a:rPr lang="pt-BR" smtClean="0"/>
              <a:t>18/04/2016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footer</a:t>
            </a:r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DA5F4-0333-4C40-91D9-5542F10922E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378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24418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08760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BBA9F3-2C92-B14C-B529-774625E2818E}" type="datetime1">
              <a:rPr lang="pt-BR" smtClean="0"/>
              <a:t>18/04/2016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footer</a:t>
            </a: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FABFE-12C4-CA4E-9D69-642F5A562D79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5437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21764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393303"/>
            <a:ext cx="5486400" cy="375232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78437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13AE95-4455-C14B-8B20-60DDDA75FF09}" type="datetime1">
              <a:rPr lang="pt-BR" smtClean="0"/>
              <a:t>18/04/2016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footer</a:t>
            </a: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5EB8AF-261F-BA47-B33F-181DFEF18815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3128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BS BG Modelo PPT 2016 a - GERAL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3" cy="6858000"/>
          </a:xfrm>
          <a:prstGeom prst="rect">
            <a:avLst/>
          </a:prstGeom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 estilo do título mestre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39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67744" y="5905078"/>
            <a:ext cx="1368152" cy="332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fld id="{438C1F32-E36E-F44C-9227-6EDBE9650FE4}" type="datetime1">
              <a:rPr lang="pt-BR" smtClean="0"/>
              <a:t>18/04/2016</a:t>
            </a:fld>
            <a:endParaRPr lang="pt-BR" dirty="0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98776" y="5905078"/>
            <a:ext cx="2895600" cy="332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r>
              <a:rPr lang="nl-NL"/>
              <a:t>footer</a:t>
            </a:r>
            <a:endParaRPr lang="pt-BR" dirty="0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57256" y="5905078"/>
            <a:ext cx="1629544" cy="332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80490F36-DA94-0441-89B0-0C873C3F6FB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18" Type="http://schemas.openxmlformats.org/officeDocument/2006/relationships/image" Target="../media/image40.jpeg"/><Relationship Id="rId26" Type="http://schemas.openxmlformats.org/officeDocument/2006/relationships/image" Target="../media/image48.png"/><Relationship Id="rId3" Type="http://schemas.openxmlformats.org/officeDocument/2006/relationships/image" Target="../media/image25.jpeg"/><Relationship Id="rId21" Type="http://schemas.openxmlformats.org/officeDocument/2006/relationships/image" Target="../media/image43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5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8.jpeg"/><Relationship Id="rId20" Type="http://schemas.openxmlformats.org/officeDocument/2006/relationships/image" Target="../media/image42.jpeg"/><Relationship Id="rId29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24" Type="http://schemas.openxmlformats.org/officeDocument/2006/relationships/image" Target="../media/image46.jpeg"/><Relationship Id="rId32" Type="http://schemas.openxmlformats.org/officeDocument/2006/relationships/image" Target="../media/image54.gif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23" Type="http://schemas.openxmlformats.org/officeDocument/2006/relationships/image" Target="../media/image45.jpeg"/><Relationship Id="rId28" Type="http://schemas.openxmlformats.org/officeDocument/2006/relationships/image" Target="../media/image50.jpeg"/><Relationship Id="rId10" Type="http://schemas.openxmlformats.org/officeDocument/2006/relationships/image" Target="../media/image32.jpeg"/><Relationship Id="rId19" Type="http://schemas.openxmlformats.org/officeDocument/2006/relationships/image" Target="../media/image41.jpeg"/><Relationship Id="rId31" Type="http://schemas.openxmlformats.org/officeDocument/2006/relationships/image" Target="../media/image53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Relationship Id="rId22" Type="http://schemas.openxmlformats.org/officeDocument/2006/relationships/image" Target="../media/image44.jpeg"/><Relationship Id="rId27" Type="http://schemas.openxmlformats.org/officeDocument/2006/relationships/image" Target="../media/image49.png"/><Relationship Id="rId30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www.inmetro.gov.br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planetaorganico.com.br/site/index.php/certificadora-tecpar/" TargetMode="External"/><Relationship Id="rId13" Type="http://schemas.openxmlformats.org/officeDocument/2006/relationships/image" Target="../media/image66.jpeg"/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12" Type="http://schemas.openxmlformats.org/officeDocument/2006/relationships/image" Target="../media/image65.png"/><Relationship Id="rId2" Type="http://schemas.openxmlformats.org/officeDocument/2006/relationships/hyperlink" Target="http://planetaorganico.com.br/site/index.php/certificadora-ecocert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planetaorganico.com.br/site/index.php/certificadora-int/" TargetMode="External"/><Relationship Id="rId11" Type="http://schemas.openxmlformats.org/officeDocument/2006/relationships/image" Target="../media/image64.png"/><Relationship Id="rId5" Type="http://schemas.openxmlformats.org/officeDocument/2006/relationships/image" Target="../media/image60.jpeg"/><Relationship Id="rId10" Type="http://schemas.openxmlformats.org/officeDocument/2006/relationships/image" Target="../media/image63.png"/><Relationship Id="rId4" Type="http://schemas.openxmlformats.org/officeDocument/2006/relationships/hyperlink" Target="http://planetaorganico.com.br/site/index.php/certificadora-imo/?" TargetMode="External"/><Relationship Id="rId9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hyperlink" Target="http://planetaorganico.com.br/site/index.php/certificadora-abio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hyperlink" Target="http://planetaorganico.com.br/site/index.php/certificadora-anc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3.wmf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BS BG Modelo PPT 2016 a - CAP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4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Espaço Reservado para Conteú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9558555"/>
              </p:ext>
            </p:extLst>
          </p:nvPr>
        </p:nvGraphicFramePr>
        <p:xfrm>
          <a:off x="251520" y="476672"/>
          <a:ext cx="8363272" cy="5111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7046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1071563" y="144463"/>
            <a:ext cx="6880225" cy="908050"/>
          </a:xfrm>
        </p:spPr>
        <p:txBody>
          <a:bodyPr/>
          <a:lstStyle/>
          <a:p>
            <a:pPr>
              <a:defRPr/>
            </a:pPr>
            <a:r>
              <a:rPr lang="pt-B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O BRASIL?</a:t>
            </a:r>
          </a:p>
        </p:txBody>
      </p:sp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2284625" y="5659760"/>
            <a:ext cx="167686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Fonte imagem: MAPA</a:t>
            </a:r>
          </a:p>
        </p:txBody>
      </p:sp>
      <p:pic>
        <p:nvPicPr>
          <p:cNvPr id="22532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528" y="1124744"/>
            <a:ext cx="4386398" cy="4462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tângulo 6"/>
          <p:cNvSpPr>
            <a:spLocks noChangeArrowheads="1"/>
          </p:cNvSpPr>
          <p:nvPr/>
        </p:nvSpPr>
        <p:spPr bwMode="auto">
          <a:xfrm>
            <a:off x="4860032" y="1556792"/>
            <a:ext cx="4032448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i="0" dirty="0"/>
              <a:t>Área orgânica certificada</a:t>
            </a:r>
          </a:p>
          <a:p>
            <a:endParaRPr lang="pt-BR" sz="500" i="0" dirty="0"/>
          </a:p>
          <a:p>
            <a:r>
              <a:rPr lang="pt-BR" i="0" dirty="0"/>
              <a:t>Atividade agropastoril - </a:t>
            </a:r>
            <a:r>
              <a:rPr lang="pt-BR" dirty="0"/>
              <a:t>705</a:t>
            </a:r>
            <a:r>
              <a:rPr lang="pt-BR" b="0" i="0" dirty="0"/>
              <a:t> mil </a:t>
            </a:r>
            <a:r>
              <a:rPr lang="pt-BR" sz="1600" b="0" i="0" dirty="0"/>
              <a:t>ha </a:t>
            </a:r>
          </a:p>
          <a:p>
            <a:endParaRPr lang="pt-BR" sz="500" i="0" dirty="0"/>
          </a:p>
          <a:p>
            <a:r>
              <a:rPr lang="pt-BR" i="0" dirty="0"/>
              <a:t>Extrativismo -</a:t>
            </a:r>
            <a:r>
              <a:rPr lang="pt-BR" b="0" i="0" dirty="0"/>
              <a:t>  6,5 milhões  ha</a:t>
            </a:r>
          </a:p>
          <a:p>
            <a:endParaRPr lang="pt-BR" sz="900" b="0" i="0" dirty="0"/>
          </a:p>
          <a:p>
            <a:r>
              <a:rPr lang="pt-BR" sz="2400" i="0" dirty="0"/>
              <a:t>Total -</a:t>
            </a:r>
            <a:r>
              <a:rPr lang="pt-BR" sz="2400" b="0" i="0" dirty="0"/>
              <a:t> 7,2 milhões  ha</a:t>
            </a:r>
          </a:p>
          <a:p>
            <a:r>
              <a:rPr lang="pt-BR" sz="1200" dirty="0"/>
              <a:t>	Fonte  Globo Rural - 2012</a:t>
            </a:r>
          </a:p>
          <a:p>
            <a:endParaRPr lang="pt-BR" sz="1200" dirty="0"/>
          </a:p>
          <a:p>
            <a:r>
              <a:rPr lang="pt-BR" sz="1600" i="0" dirty="0">
                <a:latin typeface="Tahoma" pitchFamily="34" charset="0"/>
                <a:cs typeface="Tahoma" pitchFamily="34" charset="0"/>
              </a:rPr>
              <a:t>Mercado interno de orgânicos cresce 40</a:t>
            </a:r>
            <a:r>
              <a:rPr lang="pt-BR" sz="1600" i="0" dirty="0" smtClean="0">
                <a:latin typeface="Tahoma" pitchFamily="34" charset="0"/>
                <a:cs typeface="Tahoma" pitchFamily="34" charset="0"/>
              </a:rPr>
              <a:t>%</a:t>
            </a:r>
            <a:endParaRPr lang="pt-BR" sz="1600" i="0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61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500034" y="551523"/>
            <a:ext cx="8229600" cy="571480"/>
          </a:xfrm>
        </p:spPr>
        <p:txBody>
          <a:bodyPr/>
          <a:lstStyle/>
          <a:p>
            <a:pPr lvl="0"/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PRODUÇÃO ORGÂNICA NO BRASIL</a:t>
            </a:r>
          </a:p>
        </p:txBody>
      </p:sp>
      <p:sp>
        <p:nvSpPr>
          <p:cNvPr id="25603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485722" y="2204864"/>
            <a:ext cx="4038600" cy="3587860"/>
          </a:xfrm>
        </p:spPr>
        <p:txBody>
          <a:bodyPr/>
          <a:lstStyle/>
          <a:p>
            <a:pPr marL="914400" lvl="1" indent="-457200">
              <a:buFont typeface="Wingdings" pitchFamily="2" charset="2"/>
              <a:buChar char="ü"/>
            </a:pPr>
            <a:r>
              <a:rPr lang="pt-BR" dirty="0"/>
              <a:t>Pequenos produtores familiares ligados a associações e grupos de movimentos sociais, 90% do total de agricultores, responsáveis por cerca de 70% da produção orgânica </a:t>
            </a:r>
          </a:p>
        </p:txBody>
      </p:sp>
      <p:sp>
        <p:nvSpPr>
          <p:cNvPr id="19" name="Espaço Reservado para Conteúdo 18"/>
          <p:cNvSpPr>
            <a:spLocks noGrp="1"/>
          </p:cNvSpPr>
          <p:nvPr>
            <p:ph sz="half" idx="2"/>
          </p:nvPr>
        </p:nvSpPr>
        <p:spPr>
          <a:xfrm>
            <a:off x="4614834" y="2204864"/>
            <a:ext cx="4038600" cy="2147700"/>
          </a:xfrm>
        </p:spPr>
        <p:txBody>
          <a:bodyPr/>
          <a:lstStyle/>
          <a:p>
            <a:pPr marL="342900" lvl="1" indent="-342900">
              <a:buFont typeface="Wingdings" pitchFamily="2" charset="2"/>
              <a:buChar char="ü"/>
            </a:pPr>
            <a:r>
              <a:rPr lang="pt-BR" dirty="0"/>
              <a:t>Grandes produtores empresariais (10%) ligados a empresas privadas. 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748463" y="1394603"/>
            <a:ext cx="8001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0070C0"/>
                </a:solidFill>
              </a:rPr>
              <a:t>PRODUTORES ORGÂNICOS NO BRASIL ESTÁ DIVIDIDO BASICAMENTE EM DOIS GRUPOS: </a:t>
            </a:r>
          </a:p>
        </p:txBody>
      </p:sp>
    </p:spTree>
    <p:extLst>
      <p:ext uri="{BB962C8B-B14F-4D97-AF65-F5344CB8AC3E}">
        <p14:creationId xmlns:p14="http://schemas.microsoft.com/office/powerpoint/2010/main" val="118213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343959" y="5373707"/>
            <a:ext cx="122982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900" b="1" dirty="0"/>
              <a:t>Fonte: IFOAM / IPD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311250" y="2541608"/>
            <a:ext cx="1873250" cy="720725"/>
          </a:xfrm>
          <a:prstGeom prst="rect">
            <a:avLst/>
          </a:prstGeom>
          <a:solidFill>
            <a:srgbClr val="00B0F0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4400" b="1"/>
              <a:t>2002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1311250" y="3478233"/>
            <a:ext cx="1873250" cy="720725"/>
          </a:xfrm>
          <a:prstGeom prst="rect">
            <a:avLst/>
          </a:prstGeom>
          <a:solidFill>
            <a:srgbClr val="00B0F0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4400" b="1"/>
              <a:t>2005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1311250" y="4425970"/>
            <a:ext cx="1873250" cy="720725"/>
          </a:xfrm>
          <a:prstGeom prst="rect">
            <a:avLst/>
          </a:prstGeom>
          <a:solidFill>
            <a:srgbClr val="00B0F0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4400" b="1" dirty="0"/>
              <a:t>2014</a:t>
            </a: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471837" y="1606570"/>
            <a:ext cx="2397125" cy="720725"/>
          </a:xfrm>
          <a:prstGeom prst="rect">
            <a:avLst/>
          </a:prstGeom>
          <a:solidFill>
            <a:srgbClr val="00B0F0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4400" b="1"/>
              <a:t>Mundo</a:t>
            </a: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6064225" y="1606570"/>
            <a:ext cx="2397125" cy="720725"/>
          </a:xfrm>
          <a:prstGeom prst="rect">
            <a:avLst/>
          </a:prstGeom>
          <a:solidFill>
            <a:srgbClr val="00B0F0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4400" b="1"/>
              <a:t>Brasil</a:t>
            </a: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3459137" y="2543195"/>
            <a:ext cx="2397125" cy="720725"/>
          </a:xfrm>
          <a:prstGeom prst="rect">
            <a:avLst/>
          </a:prstGeom>
          <a:solidFill>
            <a:srgbClr val="00B0F0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400" b="1" dirty="0"/>
              <a:t>US$ 46 bilhões</a:t>
            </a:r>
          </a:p>
        </p:txBody>
      </p:sp>
      <p:sp>
        <p:nvSpPr>
          <p:cNvPr id="9228" name="Rectangle 12"/>
          <p:cNvSpPr>
            <a:spLocks noChangeArrowheads="1"/>
          </p:cNvSpPr>
          <p:nvPr/>
        </p:nvSpPr>
        <p:spPr bwMode="auto">
          <a:xfrm>
            <a:off x="3467075" y="3478233"/>
            <a:ext cx="2397125" cy="720725"/>
          </a:xfrm>
          <a:prstGeom prst="rect">
            <a:avLst/>
          </a:prstGeom>
          <a:solidFill>
            <a:srgbClr val="00B0F0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400" b="1" dirty="0"/>
              <a:t>US$ 66 bilhões</a:t>
            </a: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3479775" y="4427558"/>
            <a:ext cx="2397125" cy="720725"/>
          </a:xfrm>
          <a:prstGeom prst="rect">
            <a:avLst/>
          </a:prstGeom>
          <a:solidFill>
            <a:srgbClr val="00B0F0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400" b="1" dirty="0"/>
              <a:t>US$ 72 bilhões</a:t>
            </a:r>
          </a:p>
        </p:txBody>
      </p:sp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6076925" y="2530495"/>
            <a:ext cx="2397125" cy="720725"/>
          </a:xfrm>
          <a:prstGeom prst="rect">
            <a:avLst/>
          </a:prstGeom>
          <a:solidFill>
            <a:srgbClr val="00B0F0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400" b="1" dirty="0"/>
              <a:t>US$500 milhões</a:t>
            </a:r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6084862" y="3478233"/>
            <a:ext cx="2397125" cy="720725"/>
          </a:xfrm>
          <a:prstGeom prst="rect">
            <a:avLst/>
          </a:prstGeom>
          <a:solidFill>
            <a:srgbClr val="00B0F0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400" b="1" dirty="0"/>
              <a:t>US$ 800 milhões</a:t>
            </a:r>
          </a:p>
        </p:txBody>
      </p:sp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6084862" y="4427558"/>
            <a:ext cx="2397125" cy="720725"/>
          </a:xfrm>
          <a:prstGeom prst="rect">
            <a:avLst/>
          </a:prstGeom>
          <a:solidFill>
            <a:srgbClr val="00B0F0"/>
          </a:solidFill>
          <a:ln w="5715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400" b="1" dirty="0"/>
              <a:t>US$ 2,5 bilhões</a:t>
            </a:r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3387700" y="1352570"/>
            <a:ext cx="289374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000" b="1" dirty="0"/>
              <a:t>(movimentação - total produtos orgânicos)</a:t>
            </a: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252387" y="378647"/>
            <a:ext cx="8229600" cy="79690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MERCADO MUNDO E BRASIL</a:t>
            </a:r>
            <a:endParaRPr kumimoji="0" lang="pt-BR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962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" t="4047" r="3644" b="8803"/>
          <a:stretch/>
        </p:blipFill>
        <p:spPr bwMode="auto">
          <a:xfrm>
            <a:off x="0" y="-24408"/>
            <a:ext cx="9144000" cy="688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94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gondolaorgsor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948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" t="3735" r="9679" b="13143"/>
          <a:stretch/>
        </p:blipFill>
        <p:spPr bwMode="auto">
          <a:xfrm>
            <a:off x="-1" y="-20960"/>
            <a:ext cx="9144001" cy="687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39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/>
          <p:cNvSpPr>
            <a:spLocks noGrp="1"/>
          </p:cNvSpPr>
          <p:nvPr>
            <p:ph type="body" idx="1"/>
          </p:nvPr>
        </p:nvSpPr>
        <p:spPr>
          <a:xfrm>
            <a:off x="571472" y="1214422"/>
            <a:ext cx="4040188" cy="639762"/>
          </a:xfrm>
        </p:spPr>
        <p:txBody>
          <a:bodyPr/>
          <a:lstStyle/>
          <a:p>
            <a:pPr algn="ctr"/>
            <a:r>
              <a:rPr lang="pt-BR" dirty="0"/>
              <a:t>VENDA AMADORA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3"/>
          </p:nvPr>
        </p:nvSpPr>
        <p:spPr>
          <a:xfrm>
            <a:off x="4429124" y="1142984"/>
            <a:ext cx="4284693" cy="639762"/>
          </a:xfrm>
        </p:spPr>
        <p:txBody>
          <a:bodyPr/>
          <a:lstStyle/>
          <a:p>
            <a:pPr algn="ctr"/>
            <a:r>
              <a:rPr lang="pt-BR" dirty="0"/>
              <a:t>VENDA EMPREENDEDORA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20" y="1857364"/>
            <a:ext cx="421484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43438" y="1857364"/>
            <a:ext cx="4041775" cy="3300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75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37" y="-13237"/>
            <a:ext cx="4758101" cy="6912768"/>
          </a:xfrm>
        </p:spPr>
      </p:pic>
      <p:grpSp>
        <p:nvGrpSpPr>
          <p:cNvPr id="5" name="Agrupar 4"/>
          <p:cNvGrpSpPr/>
          <p:nvPr/>
        </p:nvGrpSpPr>
        <p:grpSpPr>
          <a:xfrm>
            <a:off x="5148064" y="2454717"/>
            <a:ext cx="3779838" cy="1976859"/>
            <a:chOff x="323850" y="1817688"/>
            <a:chExt cx="3779838" cy="1976859"/>
          </a:xfrm>
        </p:grpSpPr>
        <p:pic>
          <p:nvPicPr>
            <p:cNvPr id="6" name="Picture 8" descr="http://www.cultivandoaguaboa.com.br/sites/default/files/imagens/as-acoes/mini-galeria/educomunicacao2.jpg?rand=84912199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906" y="2353097"/>
              <a:ext cx="3535362" cy="144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1817688"/>
              <a:ext cx="377983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4315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ítulo 1"/>
          <p:cNvSpPr>
            <a:spLocks noGrp="1"/>
          </p:cNvSpPr>
          <p:nvPr>
            <p:ph type="title"/>
          </p:nvPr>
        </p:nvSpPr>
        <p:spPr>
          <a:xfrm>
            <a:off x="11997" y="432594"/>
            <a:ext cx="8229600" cy="1143000"/>
          </a:xfrm>
        </p:spPr>
        <p:txBody>
          <a:bodyPr/>
          <a:lstStyle/>
          <a:p>
            <a:pPr algn="l"/>
            <a:r>
              <a:rPr lang="pt-BR" dirty="0">
                <a:solidFill>
                  <a:srgbClr val="0070C0"/>
                </a:solidFill>
              </a:rPr>
              <a:t>“</a:t>
            </a:r>
            <a:r>
              <a:rPr lang="pt-BR" sz="2800" b="1" i="1" dirty="0" err="1">
                <a:solidFill>
                  <a:srgbClr val="0070C0"/>
                </a:solidFill>
              </a:rPr>
              <a:t>Dubai</a:t>
            </a:r>
            <a:r>
              <a:rPr lang="pt-BR" sz="2800" b="1" i="1" dirty="0">
                <a:solidFill>
                  <a:srgbClr val="0070C0"/>
                </a:solidFill>
              </a:rPr>
              <a:t>  janta  nas  alturas</a:t>
            </a:r>
            <a:r>
              <a:rPr lang="pt-BR" sz="2800" i="1" dirty="0">
                <a:solidFill>
                  <a:srgbClr val="0070C0"/>
                </a:solidFill>
              </a:rPr>
              <a:t>”</a:t>
            </a:r>
          </a:p>
        </p:txBody>
      </p:sp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60743" y="613569"/>
            <a:ext cx="2952750" cy="448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Retângulo 5"/>
          <p:cNvSpPr>
            <a:spLocks noChangeArrowheads="1"/>
          </p:cNvSpPr>
          <p:nvPr/>
        </p:nvSpPr>
        <p:spPr bwMode="auto">
          <a:xfrm>
            <a:off x="15445" y="2568575"/>
            <a:ext cx="4716463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400" dirty="0">
                <a:solidFill>
                  <a:srgbClr val="0070C0"/>
                </a:solidFill>
              </a:rPr>
              <a:t>‘’Foi inaugurado ontem o restaurante </a:t>
            </a:r>
            <a:r>
              <a:rPr lang="pt-BR" sz="1400" dirty="0" err="1">
                <a:solidFill>
                  <a:srgbClr val="0070C0"/>
                </a:solidFill>
              </a:rPr>
              <a:t>Atmosphere</a:t>
            </a:r>
            <a:r>
              <a:rPr lang="pt-BR" sz="1400" dirty="0">
                <a:solidFill>
                  <a:srgbClr val="0070C0"/>
                </a:solidFill>
              </a:rPr>
              <a:t>, que fica no 122º  andar da torre Burj </a:t>
            </a:r>
            <a:r>
              <a:rPr lang="pt-BR" sz="1400" dirty="0" err="1">
                <a:solidFill>
                  <a:srgbClr val="0070C0"/>
                </a:solidFill>
              </a:rPr>
              <a:t>Khalifa</a:t>
            </a:r>
            <a:r>
              <a:rPr lang="pt-BR" sz="1400" dirty="0">
                <a:solidFill>
                  <a:srgbClr val="0070C0"/>
                </a:solidFill>
              </a:rPr>
              <a:t>, em Dubai. A 422 metros do chão, o novo estabelecimento passou a ser o mais alto do mundo. O restaurante de cozinha internacional, que também </a:t>
            </a:r>
            <a:r>
              <a:rPr lang="pt-BR" u="sng" dirty="0">
                <a:solidFill>
                  <a:srgbClr val="0070C0"/>
                </a:solidFill>
              </a:rPr>
              <a:t>oferece pratos orgânicos</a:t>
            </a:r>
            <a:r>
              <a:rPr lang="pt-BR" sz="1400" dirty="0">
                <a:solidFill>
                  <a:srgbClr val="0070C0"/>
                </a:solidFill>
              </a:rPr>
              <a:t>, pode receber até 210 clientes.”</a:t>
            </a:r>
          </a:p>
        </p:txBody>
      </p:sp>
      <p:sp>
        <p:nvSpPr>
          <p:cNvPr id="48133" name="Retângulo 7"/>
          <p:cNvSpPr>
            <a:spLocks noChangeArrowheads="1"/>
          </p:cNvSpPr>
          <p:nvPr/>
        </p:nvSpPr>
        <p:spPr bwMode="auto">
          <a:xfrm>
            <a:off x="5090881" y="5142177"/>
            <a:ext cx="31226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i="0" dirty="0" err="1">
                <a:solidFill>
                  <a:srgbClr val="0070C0"/>
                </a:solidFill>
              </a:rPr>
              <a:t>Burj</a:t>
            </a:r>
            <a:r>
              <a:rPr lang="pt-BR" i="0" dirty="0">
                <a:solidFill>
                  <a:srgbClr val="0070C0"/>
                </a:solidFill>
              </a:rPr>
              <a:t> </a:t>
            </a:r>
            <a:r>
              <a:rPr lang="pt-BR" i="0" dirty="0" err="1">
                <a:solidFill>
                  <a:srgbClr val="0070C0"/>
                </a:solidFill>
              </a:rPr>
              <a:t>Khalifa</a:t>
            </a:r>
            <a:r>
              <a:rPr lang="pt-BR" i="0" dirty="0">
                <a:solidFill>
                  <a:srgbClr val="0070C0"/>
                </a:solidFill>
              </a:rPr>
              <a:t>, o maior prédio do mundo, tem 828 metros</a:t>
            </a:r>
          </a:p>
        </p:txBody>
      </p:sp>
      <p:sp>
        <p:nvSpPr>
          <p:cNvPr id="48134" name="Retângulo 8"/>
          <p:cNvSpPr>
            <a:spLocks noChangeArrowheads="1"/>
          </p:cNvSpPr>
          <p:nvPr/>
        </p:nvSpPr>
        <p:spPr bwMode="auto">
          <a:xfrm>
            <a:off x="342106" y="1425575"/>
            <a:ext cx="259238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i="0" dirty="0">
                <a:solidFill>
                  <a:srgbClr val="0070C0"/>
                </a:solidFill>
              </a:rPr>
              <a:t>NOTÍCIA</a:t>
            </a:r>
          </a:p>
          <a:p>
            <a:r>
              <a:rPr lang="pt-BR" sz="1000" i="0" dirty="0">
                <a:solidFill>
                  <a:srgbClr val="0070C0"/>
                </a:solidFill>
              </a:rPr>
              <a:t>FONTE - www.metropoint.com</a:t>
            </a:r>
          </a:p>
          <a:p>
            <a:r>
              <a:rPr lang="pt-BR" sz="1000" i="0" dirty="0">
                <a:solidFill>
                  <a:srgbClr val="0070C0"/>
                </a:solidFill>
              </a:rPr>
              <a:t>SEGUNDA-FEIRA, 24 DE JANEIRO DE 2011</a:t>
            </a:r>
          </a:p>
        </p:txBody>
      </p:sp>
    </p:spTree>
    <p:extLst>
      <p:ext uri="{BB962C8B-B14F-4D97-AF65-F5344CB8AC3E}">
        <p14:creationId xmlns:p14="http://schemas.microsoft.com/office/powerpoint/2010/main" val="323760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6581"/>
            <a:ext cx="7772400" cy="1470025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AGROECOLOGIA &amp; AGRICULTURA ORGÂNICA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4941168"/>
            <a:ext cx="733628" cy="10786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616" y="17319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C:\Users\Priscila Terrazzan\Documents\IBS\Materiais de apoio\3638457_xl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62" y="1916606"/>
            <a:ext cx="4229075" cy="281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https://mail.google.com/mail/?attid=0.1&amp;disp=emb&amp;view=att&amp;th=12dd8d989fb4a5f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99"/>
          <a:stretch/>
        </p:blipFill>
        <p:spPr bwMode="auto">
          <a:xfrm>
            <a:off x="251520" y="332656"/>
            <a:ext cx="4417872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1" name="Retângulo 3"/>
          <p:cNvSpPr>
            <a:spLocks noChangeArrowheads="1"/>
          </p:cNvSpPr>
          <p:nvPr/>
        </p:nvSpPr>
        <p:spPr bwMode="auto">
          <a:xfrm>
            <a:off x="5796136" y="5805264"/>
            <a:ext cx="3071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000" dirty="0"/>
              <a:t>*FONTE Revista VEJA Especial Sustentabilidade dezembro 2010 pg. 38</a:t>
            </a:r>
          </a:p>
        </p:txBody>
      </p:sp>
      <p:pic>
        <p:nvPicPr>
          <p:cNvPr id="6" name="Picture 2" descr="https://mail.google.com/mail/?attid=0.1&amp;disp=emb&amp;view=att&amp;th=12dd8d989fb4a5f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08"/>
          <a:stretch/>
        </p:blipFill>
        <p:spPr bwMode="auto">
          <a:xfrm>
            <a:off x="4670880" y="940718"/>
            <a:ext cx="3837808" cy="248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371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31"/>
          <p:cNvGrpSpPr/>
          <p:nvPr/>
        </p:nvGrpSpPr>
        <p:grpSpPr>
          <a:xfrm>
            <a:off x="1000100" y="1071546"/>
            <a:ext cx="7572396" cy="4941905"/>
            <a:chOff x="0" y="0"/>
            <a:chExt cx="9144000" cy="5870575"/>
          </a:xfrm>
        </p:grpSpPr>
        <p:pic>
          <p:nvPicPr>
            <p:cNvPr id="41987" name="Picture 3" descr="8thsea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0" y="0"/>
              <a:ext cx="2051050" cy="593725"/>
            </a:xfrm>
            <a:prstGeom prst="rect">
              <a:avLst/>
            </a:prstGeom>
            <a:noFill/>
          </p:spPr>
        </p:pic>
        <p:pic>
          <p:nvPicPr>
            <p:cNvPr id="41988" name="Picture 4" descr="campoverde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250825" y="908050"/>
              <a:ext cx="1225550" cy="728663"/>
            </a:xfrm>
            <a:prstGeom prst="rect">
              <a:avLst/>
            </a:prstGeom>
            <a:noFill/>
          </p:spPr>
        </p:pic>
        <p:pic>
          <p:nvPicPr>
            <p:cNvPr id="41989" name="Picture 5" descr="cearapi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3924300" y="2636838"/>
              <a:ext cx="1422400" cy="1289050"/>
            </a:xfrm>
            <a:prstGeom prst="rect">
              <a:avLst/>
            </a:prstGeom>
            <a:noFill/>
          </p:spPr>
        </p:pic>
        <p:pic>
          <p:nvPicPr>
            <p:cNvPr id="41990" name="Picture 6" descr="fazendaaguasclaras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2411413" y="0"/>
              <a:ext cx="906462" cy="1008063"/>
            </a:xfrm>
            <a:prstGeom prst="rect">
              <a:avLst/>
            </a:prstGeom>
            <a:noFill/>
          </p:spPr>
        </p:pic>
        <p:pic>
          <p:nvPicPr>
            <p:cNvPr id="41991" name="Picture 7" descr="fazendalegre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4643438" y="188913"/>
              <a:ext cx="2160587" cy="404812"/>
            </a:xfrm>
            <a:prstGeom prst="rect">
              <a:avLst/>
            </a:prstGeom>
            <a:noFill/>
          </p:spPr>
        </p:pic>
        <p:pic>
          <p:nvPicPr>
            <p:cNvPr id="41992" name="Picture 8" descr="fazendasertaozinho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395288" y="3789363"/>
              <a:ext cx="1444625" cy="1298575"/>
            </a:xfrm>
            <a:prstGeom prst="rect">
              <a:avLst/>
            </a:prstGeom>
            <a:noFill/>
          </p:spPr>
        </p:pic>
        <p:pic>
          <p:nvPicPr>
            <p:cNvPr id="41993" name="Picture 9" descr="frutodaterra"/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6804025" y="549275"/>
              <a:ext cx="2016125" cy="596900"/>
            </a:xfrm>
            <a:prstGeom prst="rect">
              <a:avLst/>
            </a:prstGeom>
            <a:noFill/>
          </p:spPr>
        </p:pic>
        <p:pic>
          <p:nvPicPr>
            <p:cNvPr id="41994" name="Picture 10" descr="gralhaazul"/>
            <p:cNvPicPr>
              <a:picLocks noChangeAspect="1" noChangeArrowheads="1"/>
            </p:cNvPicPr>
            <p:nvPr/>
          </p:nvPicPr>
          <p:blipFill>
            <a:blip r:embed="rId10" cstate="screen"/>
            <a:srcRect/>
            <a:stretch>
              <a:fillRect/>
            </a:stretch>
          </p:blipFill>
          <p:spPr bwMode="auto">
            <a:xfrm>
              <a:off x="4716463" y="1700213"/>
              <a:ext cx="1295400" cy="1093787"/>
            </a:xfrm>
            <a:prstGeom prst="rect">
              <a:avLst/>
            </a:prstGeom>
            <a:noFill/>
          </p:spPr>
        </p:pic>
        <p:pic>
          <p:nvPicPr>
            <p:cNvPr id="41995" name="Picture 11" descr="indiana"/>
            <p:cNvPicPr>
              <a:picLocks noChangeAspect="1" noChangeArrowheads="1"/>
            </p:cNvPicPr>
            <p:nvPr/>
          </p:nvPicPr>
          <p:blipFill>
            <a:blip r:embed="rId11" cstate="screen"/>
            <a:srcRect/>
            <a:stretch>
              <a:fillRect/>
            </a:stretch>
          </p:blipFill>
          <p:spPr bwMode="auto">
            <a:xfrm>
              <a:off x="0" y="2924175"/>
              <a:ext cx="1584325" cy="781050"/>
            </a:xfrm>
            <a:prstGeom prst="rect">
              <a:avLst/>
            </a:prstGeom>
            <a:noFill/>
          </p:spPr>
        </p:pic>
        <p:pic>
          <p:nvPicPr>
            <p:cNvPr id="41996" name="Picture 12" descr="jasmine"/>
            <p:cNvPicPr>
              <a:picLocks noChangeAspect="1" noChangeArrowheads="1"/>
            </p:cNvPicPr>
            <p:nvPr/>
          </p:nvPicPr>
          <p:blipFill>
            <a:blip r:embed="rId12" cstate="screen"/>
            <a:srcRect/>
            <a:stretch>
              <a:fillRect/>
            </a:stretch>
          </p:blipFill>
          <p:spPr bwMode="auto">
            <a:xfrm>
              <a:off x="7442200" y="2276475"/>
              <a:ext cx="1701800" cy="606425"/>
            </a:xfrm>
            <a:prstGeom prst="rect">
              <a:avLst/>
            </a:prstGeom>
            <a:noFill/>
          </p:spPr>
        </p:pic>
        <p:pic>
          <p:nvPicPr>
            <p:cNvPr id="41997" name="Picture 13" descr="kiwidobrasil"/>
            <p:cNvPicPr>
              <a:picLocks noChangeAspect="1" noChangeArrowheads="1"/>
            </p:cNvPicPr>
            <p:nvPr/>
          </p:nvPicPr>
          <p:blipFill>
            <a:blip r:embed="rId13" cstate="screen"/>
            <a:srcRect/>
            <a:stretch>
              <a:fillRect/>
            </a:stretch>
          </p:blipFill>
          <p:spPr bwMode="auto">
            <a:xfrm>
              <a:off x="323850" y="5157788"/>
              <a:ext cx="3667125" cy="708025"/>
            </a:xfrm>
            <a:prstGeom prst="rect">
              <a:avLst/>
            </a:prstGeom>
            <a:noFill/>
          </p:spPr>
        </p:pic>
        <p:pic>
          <p:nvPicPr>
            <p:cNvPr id="41998" name="Picture 14" descr="Logo Nova Nutry Azul"/>
            <p:cNvPicPr>
              <a:picLocks noChangeAspect="1" noChangeArrowheads="1"/>
            </p:cNvPicPr>
            <p:nvPr/>
          </p:nvPicPr>
          <p:blipFill>
            <a:blip r:embed="rId14" cstate="screen"/>
            <a:srcRect/>
            <a:stretch>
              <a:fillRect/>
            </a:stretch>
          </p:blipFill>
          <p:spPr bwMode="auto">
            <a:xfrm>
              <a:off x="7235825" y="3860800"/>
              <a:ext cx="1908175" cy="836613"/>
            </a:xfrm>
            <a:prstGeom prst="rect">
              <a:avLst/>
            </a:prstGeom>
            <a:noFill/>
          </p:spPr>
        </p:pic>
        <p:pic>
          <p:nvPicPr>
            <p:cNvPr id="41999" name="Picture 15" descr="marau"/>
            <p:cNvPicPr>
              <a:picLocks noChangeAspect="1" noChangeArrowheads="1"/>
            </p:cNvPicPr>
            <p:nvPr/>
          </p:nvPicPr>
          <p:blipFill>
            <a:blip r:embed="rId15" cstate="screen"/>
            <a:srcRect/>
            <a:stretch>
              <a:fillRect/>
            </a:stretch>
          </p:blipFill>
          <p:spPr bwMode="auto">
            <a:xfrm>
              <a:off x="3563938" y="0"/>
              <a:ext cx="935037" cy="533400"/>
            </a:xfrm>
            <a:prstGeom prst="rect">
              <a:avLst/>
            </a:prstGeom>
            <a:noFill/>
          </p:spPr>
        </p:pic>
        <p:pic>
          <p:nvPicPr>
            <p:cNvPr id="42000" name="Picture 16" descr="natureza"/>
            <p:cNvPicPr>
              <a:picLocks noChangeAspect="1" noChangeArrowheads="1"/>
            </p:cNvPicPr>
            <p:nvPr/>
          </p:nvPicPr>
          <p:blipFill>
            <a:blip r:embed="rId16" cstate="screen"/>
            <a:srcRect/>
            <a:stretch>
              <a:fillRect/>
            </a:stretch>
          </p:blipFill>
          <p:spPr bwMode="auto">
            <a:xfrm>
              <a:off x="2124075" y="3933825"/>
              <a:ext cx="1184275" cy="1152525"/>
            </a:xfrm>
            <a:prstGeom prst="rect">
              <a:avLst/>
            </a:prstGeom>
            <a:noFill/>
          </p:spPr>
        </p:pic>
        <p:pic>
          <p:nvPicPr>
            <p:cNvPr id="42001" name="Picture 17" descr="organique"/>
            <p:cNvPicPr>
              <a:picLocks noChangeAspect="1" noChangeArrowheads="1"/>
            </p:cNvPicPr>
            <p:nvPr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524750" y="2997200"/>
              <a:ext cx="1462088" cy="841375"/>
            </a:xfrm>
            <a:prstGeom prst="rect">
              <a:avLst/>
            </a:prstGeom>
            <a:noFill/>
          </p:spPr>
        </p:pic>
        <p:pic>
          <p:nvPicPr>
            <p:cNvPr id="42002" name="Picture 18" descr="quinaamarela"/>
            <p:cNvPicPr>
              <a:picLocks noChangeAspect="1" noChangeArrowheads="1"/>
            </p:cNvPicPr>
            <p:nvPr/>
          </p:nvPicPr>
          <p:blipFill>
            <a:blip r:embed="rId18" cstate="screen"/>
            <a:srcRect/>
            <a:stretch>
              <a:fillRect/>
            </a:stretch>
          </p:blipFill>
          <p:spPr bwMode="auto">
            <a:xfrm>
              <a:off x="971550" y="2205038"/>
              <a:ext cx="1368425" cy="547687"/>
            </a:xfrm>
            <a:prstGeom prst="rect">
              <a:avLst/>
            </a:prstGeom>
            <a:noFill/>
          </p:spPr>
        </p:pic>
        <p:pic>
          <p:nvPicPr>
            <p:cNvPr id="42003" name="Picture 19" descr="tozan"/>
            <p:cNvPicPr>
              <a:picLocks noChangeAspect="1" noChangeArrowheads="1"/>
            </p:cNvPicPr>
            <p:nvPr/>
          </p:nvPicPr>
          <p:blipFill>
            <a:blip r:embed="rId19" cstate="screen"/>
            <a:srcRect/>
            <a:stretch>
              <a:fillRect/>
            </a:stretch>
          </p:blipFill>
          <p:spPr bwMode="auto">
            <a:xfrm>
              <a:off x="7092950" y="4941888"/>
              <a:ext cx="1798638" cy="827087"/>
            </a:xfrm>
            <a:prstGeom prst="rect">
              <a:avLst/>
            </a:prstGeom>
            <a:noFill/>
          </p:spPr>
        </p:pic>
        <p:pic>
          <p:nvPicPr>
            <p:cNvPr id="42004" name="Picture 20" descr="tribal"/>
            <p:cNvPicPr>
              <a:picLocks noChangeAspect="1" noChangeArrowheads="1"/>
            </p:cNvPicPr>
            <p:nvPr/>
          </p:nvPicPr>
          <p:blipFill>
            <a:blip r:embed="rId20" cstate="screen"/>
            <a:srcRect/>
            <a:stretch>
              <a:fillRect/>
            </a:stretch>
          </p:blipFill>
          <p:spPr bwMode="auto">
            <a:xfrm>
              <a:off x="3492500" y="4221163"/>
              <a:ext cx="2305050" cy="720725"/>
            </a:xfrm>
            <a:prstGeom prst="rect">
              <a:avLst/>
            </a:prstGeom>
            <a:noFill/>
          </p:spPr>
        </p:pic>
        <p:pic>
          <p:nvPicPr>
            <p:cNvPr id="42005" name="Picture 21" descr="triunfo"/>
            <p:cNvPicPr>
              <a:picLocks noChangeAspect="1" noChangeArrowheads="1"/>
            </p:cNvPicPr>
            <p:nvPr/>
          </p:nvPicPr>
          <p:blipFill>
            <a:blip r:embed="rId21" cstate="screen"/>
            <a:srcRect/>
            <a:stretch>
              <a:fillRect/>
            </a:stretch>
          </p:blipFill>
          <p:spPr bwMode="auto">
            <a:xfrm>
              <a:off x="4140200" y="5084763"/>
              <a:ext cx="1527175" cy="785812"/>
            </a:xfrm>
            <a:prstGeom prst="rect">
              <a:avLst/>
            </a:prstGeom>
            <a:noFill/>
          </p:spPr>
        </p:pic>
        <p:pic>
          <p:nvPicPr>
            <p:cNvPr id="42006" name="Picture 22" descr="agropalma_rgb_300dpi"/>
            <p:cNvPicPr>
              <a:picLocks noChangeAspect="1" noChangeArrowheads="1"/>
            </p:cNvPicPr>
            <p:nvPr/>
          </p:nvPicPr>
          <p:blipFill>
            <a:blip r:embed="rId22" cstate="screen"/>
            <a:srcRect/>
            <a:stretch>
              <a:fillRect/>
            </a:stretch>
          </p:blipFill>
          <p:spPr bwMode="auto">
            <a:xfrm>
              <a:off x="1476375" y="1196975"/>
              <a:ext cx="1873250" cy="779463"/>
            </a:xfrm>
            <a:prstGeom prst="rect">
              <a:avLst/>
            </a:prstGeom>
            <a:noFill/>
          </p:spPr>
        </p:pic>
        <p:pic>
          <p:nvPicPr>
            <p:cNvPr id="42007" name="Picture 23" descr="BETAMIX_Logomarca"/>
            <p:cNvPicPr>
              <a:picLocks noChangeAspect="1" noChangeArrowheads="1"/>
            </p:cNvPicPr>
            <p:nvPr/>
          </p:nvPicPr>
          <p:blipFill>
            <a:blip r:embed="rId23" cstate="screen"/>
            <a:srcRect/>
            <a:stretch>
              <a:fillRect/>
            </a:stretch>
          </p:blipFill>
          <p:spPr bwMode="auto">
            <a:xfrm>
              <a:off x="3492500" y="836613"/>
              <a:ext cx="1657350" cy="958850"/>
            </a:xfrm>
            <a:prstGeom prst="rect">
              <a:avLst/>
            </a:prstGeom>
            <a:noFill/>
          </p:spPr>
        </p:pic>
        <p:pic>
          <p:nvPicPr>
            <p:cNvPr id="42008" name="Picture 24" descr="ebar_rgb_300dpi"/>
            <p:cNvPicPr>
              <a:picLocks noChangeAspect="1" noChangeArrowheads="1"/>
            </p:cNvPicPr>
            <p:nvPr/>
          </p:nvPicPr>
          <p:blipFill>
            <a:blip r:embed="rId24" cstate="screen"/>
            <a:srcRect/>
            <a:stretch>
              <a:fillRect/>
            </a:stretch>
          </p:blipFill>
          <p:spPr bwMode="auto">
            <a:xfrm>
              <a:off x="323850" y="1773238"/>
              <a:ext cx="568325" cy="568325"/>
            </a:xfrm>
            <a:prstGeom prst="rect">
              <a:avLst/>
            </a:prstGeom>
            <a:noFill/>
          </p:spPr>
        </p:pic>
        <p:pic>
          <p:nvPicPr>
            <p:cNvPr id="42009" name="Picture 25" descr="florestas_rgb_300dpi"/>
            <p:cNvPicPr>
              <a:picLocks noChangeAspect="1" noChangeArrowheads="1"/>
            </p:cNvPicPr>
            <p:nvPr/>
          </p:nvPicPr>
          <p:blipFill>
            <a:blip r:embed="rId25" cstate="screen"/>
            <a:srcRect/>
            <a:stretch>
              <a:fillRect/>
            </a:stretch>
          </p:blipFill>
          <p:spPr bwMode="auto">
            <a:xfrm>
              <a:off x="5292725" y="836613"/>
              <a:ext cx="1201738" cy="644525"/>
            </a:xfrm>
            <a:prstGeom prst="rect">
              <a:avLst/>
            </a:prstGeom>
            <a:noFill/>
          </p:spPr>
        </p:pic>
        <p:pic>
          <p:nvPicPr>
            <p:cNvPr id="42010" name="Picture 26" descr="Vitasolarius LOGO"/>
            <p:cNvPicPr>
              <a:picLocks noChangeAspect="1" noChangeArrowheads="1"/>
            </p:cNvPicPr>
            <p:nvPr/>
          </p:nvPicPr>
          <p:blipFill>
            <a:blip r:embed="rId26" cstate="screen"/>
            <a:srcRect/>
            <a:stretch>
              <a:fillRect/>
            </a:stretch>
          </p:blipFill>
          <p:spPr bwMode="auto">
            <a:xfrm>
              <a:off x="1979613" y="2924175"/>
              <a:ext cx="1317625" cy="663575"/>
            </a:xfrm>
            <a:prstGeom prst="rect">
              <a:avLst/>
            </a:prstGeom>
            <a:noFill/>
          </p:spPr>
        </p:pic>
        <p:pic>
          <p:nvPicPr>
            <p:cNvPr id="42011" name="Picture 27"/>
            <p:cNvPicPr>
              <a:picLocks noChangeAspect="1" noChangeArrowheads="1"/>
            </p:cNvPicPr>
            <p:nvPr/>
          </p:nvPicPr>
          <p:blipFill>
            <a:blip r:embed="rId27" cstate="screen"/>
            <a:srcRect/>
            <a:stretch>
              <a:fillRect/>
            </a:stretch>
          </p:blipFill>
          <p:spPr bwMode="auto">
            <a:xfrm>
              <a:off x="2700338" y="2060575"/>
              <a:ext cx="1511300" cy="815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012" name="Picture 28" descr="fazenda e casa"/>
            <p:cNvPicPr>
              <a:picLocks noChangeAspect="1" noChangeArrowheads="1"/>
            </p:cNvPicPr>
            <p:nvPr/>
          </p:nvPicPr>
          <p:blipFill>
            <a:blip r:embed="rId28" cstate="screen"/>
            <a:srcRect/>
            <a:stretch>
              <a:fillRect/>
            </a:stretch>
          </p:blipFill>
          <p:spPr bwMode="auto">
            <a:xfrm>
              <a:off x="5364163" y="3284538"/>
              <a:ext cx="1822450" cy="752475"/>
            </a:xfrm>
            <a:prstGeom prst="rect">
              <a:avLst/>
            </a:prstGeom>
            <a:noFill/>
          </p:spPr>
        </p:pic>
        <p:pic>
          <p:nvPicPr>
            <p:cNvPr id="42013" name="Picture 29" descr="uenishi"/>
            <p:cNvPicPr>
              <a:picLocks noChangeAspect="1" noChangeArrowheads="1"/>
            </p:cNvPicPr>
            <p:nvPr/>
          </p:nvPicPr>
          <p:blipFill>
            <a:blip r:embed="rId29" cstate="screen"/>
            <a:srcRect/>
            <a:stretch>
              <a:fillRect/>
            </a:stretch>
          </p:blipFill>
          <p:spPr bwMode="auto">
            <a:xfrm>
              <a:off x="5867400" y="4797425"/>
              <a:ext cx="1112838" cy="930275"/>
            </a:xfrm>
            <a:prstGeom prst="rect">
              <a:avLst/>
            </a:prstGeom>
            <a:noFill/>
          </p:spPr>
        </p:pic>
        <p:pic>
          <p:nvPicPr>
            <p:cNvPr id="42014" name="Picture 30" descr="cafeiao"/>
            <p:cNvPicPr>
              <a:picLocks noChangeAspect="1" noChangeArrowheads="1"/>
            </p:cNvPicPr>
            <p:nvPr/>
          </p:nvPicPr>
          <p:blipFill>
            <a:blip r:embed="rId30" cstate="screen"/>
            <a:srcRect/>
            <a:stretch>
              <a:fillRect/>
            </a:stretch>
          </p:blipFill>
          <p:spPr bwMode="auto">
            <a:xfrm>
              <a:off x="7524750" y="1341438"/>
              <a:ext cx="1363663" cy="817562"/>
            </a:xfrm>
            <a:prstGeom prst="rect">
              <a:avLst/>
            </a:prstGeom>
            <a:noFill/>
          </p:spPr>
        </p:pic>
        <p:pic>
          <p:nvPicPr>
            <p:cNvPr id="42015" name="Picture 31" descr="porto_morretes"/>
            <p:cNvPicPr>
              <a:picLocks noChangeAspect="1" noChangeArrowheads="1"/>
            </p:cNvPicPr>
            <p:nvPr/>
          </p:nvPicPr>
          <p:blipFill>
            <a:blip r:embed="rId31" cstate="screen"/>
            <a:srcRect/>
            <a:stretch>
              <a:fillRect/>
            </a:stretch>
          </p:blipFill>
          <p:spPr bwMode="auto">
            <a:xfrm>
              <a:off x="6011863" y="1628775"/>
              <a:ext cx="1349375" cy="782638"/>
            </a:xfrm>
            <a:prstGeom prst="rect">
              <a:avLst/>
            </a:prstGeom>
            <a:noFill/>
          </p:spPr>
        </p:pic>
      </p:grpSp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0" y="131762"/>
            <a:ext cx="9144000" cy="79690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kern="0" noProof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ALGUMAS EMPRESAS ORGÂNICAS BRASIL</a:t>
            </a:r>
            <a:endParaRPr kumimoji="0" lang="pt-BR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7940" name="Picture 4" descr="http://www.agripoint.com.br/carne-organica/images/organic_beef.gif"/>
          <p:cNvPicPr>
            <a:picLocks noChangeAspect="1" noChangeArrowheads="1"/>
          </p:cNvPicPr>
          <p:nvPr/>
        </p:nvPicPr>
        <p:blipFill>
          <a:blip r:embed="rId32" cstate="screen"/>
          <a:srcRect/>
          <a:stretch>
            <a:fillRect/>
          </a:stretch>
        </p:blipFill>
        <p:spPr bwMode="auto">
          <a:xfrm>
            <a:off x="214282" y="2714620"/>
            <a:ext cx="962025" cy="981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952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Título 1"/>
          <p:cNvSpPr>
            <a:spLocks noGrp="1"/>
          </p:cNvSpPr>
          <p:nvPr>
            <p:ph type="title"/>
          </p:nvPr>
        </p:nvSpPr>
        <p:spPr>
          <a:xfrm>
            <a:off x="0" y="125413"/>
            <a:ext cx="9144000" cy="1000125"/>
          </a:xfrm>
        </p:spPr>
        <p:txBody>
          <a:bodyPr/>
          <a:lstStyle/>
          <a:p>
            <a:pPr>
              <a:defRPr/>
            </a:pPr>
            <a:r>
              <a:rPr lang="pt-B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PRODUTOS</a:t>
            </a:r>
          </a:p>
        </p:txBody>
      </p:sp>
      <p:sp>
        <p:nvSpPr>
          <p:cNvPr id="37890" name="Espaço Reservado para Conteúdo 2"/>
          <p:cNvSpPr>
            <a:spLocks noGrp="1"/>
          </p:cNvSpPr>
          <p:nvPr>
            <p:ph idx="1"/>
          </p:nvPr>
        </p:nvSpPr>
        <p:spPr>
          <a:xfrm>
            <a:off x="285750" y="1214438"/>
            <a:ext cx="8858250" cy="4967287"/>
          </a:xfrm>
        </p:spPr>
        <p:txBody>
          <a:bodyPr/>
          <a:lstStyle/>
          <a:p>
            <a:pPr algn="ctr">
              <a:buFontTx/>
              <a:buNone/>
            </a:pPr>
            <a:r>
              <a:rPr lang="pt-BR" b="1" u="sng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Diversidade</a:t>
            </a:r>
            <a:r>
              <a:rPr lang="pt-BR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</a:t>
            </a:r>
            <a:r>
              <a:rPr lang="pt-BR" b="1" u="sng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qualidade</a:t>
            </a:r>
            <a:r>
              <a:rPr lang="pt-BR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dos produtos, </a:t>
            </a:r>
            <a:r>
              <a:rPr lang="pt-BR" b="1" u="sng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evolução profissional </a:t>
            </a:r>
            <a:r>
              <a:rPr lang="pt-BR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do setor produtivo </a:t>
            </a:r>
          </a:p>
          <a:p>
            <a:pPr>
              <a:buFont typeface="Wingdings" pitchFamily="2" charset="2"/>
              <a:buChar char="ü"/>
            </a:pPr>
            <a:endParaRPr lang="pt-BR" sz="2800" dirty="0">
              <a:solidFill>
                <a:srgbClr val="0070C0"/>
              </a:solidFill>
              <a:latin typeface="Gabriola" pitchFamily="82" charset="0"/>
            </a:endParaRPr>
          </a:p>
          <a:p>
            <a:pPr>
              <a:buFont typeface="Wingdings" pitchFamily="2" charset="2"/>
              <a:buChar char="ü"/>
            </a:pPr>
            <a:endParaRPr lang="pt-BR" sz="2800" dirty="0">
              <a:solidFill>
                <a:srgbClr val="0070C0"/>
              </a:solidFill>
              <a:latin typeface="Gabriola" pitchFamily="82" charset="0"/>
            </a:endParaRPr>
          </a:p>
          <a:p>
            <a:pPr>
              <a:buFont typeface="Wingdings" pitchFamily="2" charset="2"/>
              <a:buChar char="ü"/>
            </a:pPr>
            <a:endParaRPr lang="pt-BR" sz="2800" dirty="0">
              <a:solidFill>
                <a:srgbClr val="0070C0"/>
              </a:solidFill>
              <a:latin typeface="Gabriola" pitchFamily="82" charset="0"/>
            </a:endParaRPr>
          </a:p>
          <a:p>
            <a:pPr>
              <a:buFont typeface="Wingdings" pitchFamily="2" charset="2"/>
              <a:buChar char="ü"/>
            </a:pPr>
            <a:endParaRPr lang="pt-BR" sz="2800" dirty="0">
              <a:solidFill>
                <a:srgbClr val="0070C0"/>
              </a:solidFill>
              <a:latin typeface="Gabriola" pitchFamily="82" charset="0"/>
            </a:endParaRPr>
          </a:p>
          <a:p>
            <a:pPr>
              <a:buFont typeface="Wingdings" pitchFamily="2" charset="2"/>
              <a:buChar char="ü"/>
            </a:pPr>
            <a:endParaRPr lang="pt-BR" sz="2800" dirty="0">
              <a:solidFill>
                <a:srgbClr val="0070C0"/>
              </a:solidFill>
              <a:latin typeface="Gabriola" pitchFamily="82" charset="0"/>
            </a:endParaRPr>
          </a:p>
          <a:p>
            <a:pPr>
              <a:buFontTx/>
              <a:buNone/>
            </a:pPr>
            <a:endParaRPr lang="pt-BR" sz="1200" dirty="0">
              <a:solidFill>
                <a:srgbClr val="0070C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pt-BR" sz="1200" dirty="0">
              <a:solidFill>
                <a:srgbClr val="0070C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r>
              <a:rPr lang="pt-BR" sz="1200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Fonte imagem IBD </a:t>
            </a:r>
          </a:p>
        </p:txBody>
      </p:sp>
      <p:pic>
        <p:nvPicPr>
          <p:cNvPr id="40963" name="Picture 4" descr="ibd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30399" y="2492896"/>
            <a:ext cx="8568952" cy="2750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363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3"/>
          <p:cNvSpPr txBox="1">
            <a:spLocks/>
          </p:cNvSpPr>
          <p:nvPr/>
        </p:nvSpPr>
        <p:spPr bwMode="auto">
          <a:xfrm>
            <a:off x="5584452" y="1628800"/>
            <a:ext cx="3312368" cy="302433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150000"/>
              </a:lnSpc>
              <a:spcBef>
                <a:spcPct val="20000"/>
              </a:spcBef>
              <a:buFont typeface="Wingdings 2" pitchFamily="18" charset="2"/>
              <a:buNone/>
              <a:defRPr/>
            </a:pPr>
            <a:r>
              <a:rPr lang="pt-BR" sz="2400" i="0" kern="0" dirty="0">
                <a:solidFill>
                  <a:schemeClr val="tx1"/>
                </a:solidFill>
                <a:cs typeface="Calibri" pitchFamily="34" charset="0"/>
              </a:rPr>
              <a:t>EXISTE LEGISLAÇÃO  E MECANISMOS DE CONTROLE DA QUALIDADE </a:t>
            </a:r>
            <a:r>
              <a:rPr lang="pt-BR" sz="2400" i="0" kern="0" dirty="0" smtClean="0">
                <a:solidFill>
                  <a:schemeClr val="tx1"/>
                </a:solidFill>
                <a:cs typeface="Calibri" pitchFamily="34" charset="0"/>
              </a:rPr>
              <a:t>ORGÂNICA.</a:t>
            </a:r>
            <a:endParaRPr lang="pt-BR" sz="2400" i="0" kern="0" dirty="0">
              <a:solidFill>
                <a:schemeClr val="tx1"/>
              </a:solidFill>
              <a:cs typeface="Calibri" pitchFamily="34" charset="0"/>
            </a:endParaRPr>
          </a:p>
        </p:txBody>
      </p:sp>
      <p:sp>
        <p:nvSpPr>
          <p:cNvPr id="28676" name="AutoShape 2" descr="https://mail.google.com/mail/?attid=0.1&amp;disp=emb&amp;view=att&amp;th=12e1b17e14bbc961"/>
          <p:cNvSpPr>
            <a:spLocks noChangeAspect="1" noChangeArrowheads="1"/>
          </p:cNvSpPr>
          <p:nvPr/>
        </p:nvSpPr>
        <p:spPr bwMode="auto">
          <a:xfrm>
            <a:off x="52388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24582" name="Picture 3" descr="C:\Users\Moacir\Pictures\orga_empres_00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60288" y="1668909"/>
            <a:ext cx="2055812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 explicativo em forma de nuvem 9"/>
          <p:cNvSpPr/>
          <p:nvPr/>
        </p:nvSpPr>
        <p:spPr>
          <a:xfrm>
            <a:off x="1979712" y="320733"/>
            <a:ext cx="2947988" cy="13763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500" dirty="0">
                <a:solidFill>
                  <a:schemeClr val="tx1"/>
                </a:solidFill>
              </a:rPr>
              <a:t>Mas, como faço para saber se um produtos é orgânico mesmo?</a:t>
            </a:r>
          </a:p>
        </p:txBody>
      </p:sp>
    </p:spTree>
    <p:extLst>
      <p:ext uri="{BB962C8B-B14F-4D97-AF65-F5344CB8AC3E}">
        <p14:creationId xmlns:p14="http://schemas.microsoft.com/office/powerpoint/2010/main" val="245112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"/>
          <p:cNvSpPr>
            <a:spLocks noGrp="1"/>
          </p:cNvSpPr>
          <p:nvPr>
            <p:ph type="title"/>
          </p:nvPr>
        </p:nvSpPr>
        <p:spPr bwMode="auto">
          <a:xfrm>
            <a:off x="357188" y="1052513"/>
            <a:ext cx="8786812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altLang="pt-BR" sz="2400" b="1" dirty="0">
                <a:solidFill>
                  <a:schemeClr val="tx1"/>
                </a:solidFill>
              </a:rPr>
              <a:t>Avaliação de conformidade da qualidade orgânica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95288" y="1773238"/>
            <a:ext cx="6624637" cy="4175125"/>
          </a:xfrm>
        </p:spPr>
        <p:txBody>
          <a:bodyPr/>
          <a:lstStyle/>
          <a:p>
            <a:pPr marL="457200" indent="-457200" eaLnBrk="1" hangingPunct="1">
              <a:buFont typeface="Wingdings 2" pitchFamily="18" charset="2"/>
              <a:buNone/>
              <a:defRPr/>
            </a:pPr>
            <a:r>
              <a:rPr lang="pt-BR" sz="2400" b="1" dirty="0"/>
              <a:t>1- </a:t>
            </a:r>
            <a:r>
              <a:rPr lang="pt-BR" sz="2000" b="1" dirty="0"/>
              <a:t>Organismo de Avaliação de Conformidade - OAC </a:t>
            </a:r>
            <a:r>
              <a:rPr lang="pt-BR" sz="1800" b="1" dirty="0"/>
              <a:t>Auditagem</a:t>
            </a:r>
            <a:endParaRPr lang="pt-BR" sz="2000" b="1" dirty="0"/>
          </a:p>
          <a:p>
            <a:pPr lvl="1" eaLnBrk="1" hangingPunct="1">
              <a:buFont typeface="Wingdings 2" pitchFamily="18" charset="2"/>
              <a:buNone/>
              <a:defRPr/>
            </a:pPr>
            <a:r>
              <a:rPr lang="pt-BR" b="1" i="1" u="sng" dirty="0"/>
              <a:t>CERTIFICAÇÃO</a:t>
            </a:r>
          </a:p>
          <a:p>
            <a:pPr algn="ctr" eaLnBrk="1" hangingPunct="1">
              <a:buFont typeface="Wingdings 2" pitchFamily="18" charset="2"/>
              <a:buNone/>
              <a:defRPr/>
            </a:pPr>
            <a:endParaRPr lang="pt-BR" sz="2400" i="1" dirty="0"/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pt-BR" sz="2400" b="1" dirty="0"/>
              <a:t>2- </a:t>
            </a:r>
            <a:r>
              <a:rPr lang="pt-BR" sz="2000" b="1" dirty="0"/>
              <a:t>Sistema Participativo de Garantia-  SPG </a:t>
            </a:r>
          </a:p>
          <a:p>
            <a:pPr lvl="1" eaLnBrk="1" hangingPunct="1">
              <a:buFont typeface="Wingdings 2" pitchFamily="18" charset="2"/>
              <a:buNone/>
              <a:defRPr/>
            </a:pPr>
            <a:r>
              <a:rPr lang="pt-BR" b="1" i="1" u="sng" dirty="0"/>
              <a:t>ATESTADO </a:t>
            </a:r>
            <a:r>
              <a:rPr lang="pt-BR" sz="2000" b="1" i="1" dirty="0"/>
              <a:t>certificado também</a:t>
            </a:r>
            <a:endParaRPr lang="pt-BR" b="1" i="1" dirty="0"/>
          </a:p>
          <a:p>
            <a:pPr eaLnBrk="1" hangingPunct="1">
              <a:buFont typeface="Wingdings 2" pitchFamily="18" charset="2"/>
              <a:buNone/>
              <a:defRPr/>
            </a:pPr>
            <a:endParaRPr lang="pt-BR" sz="2400" b="1" dirty="0"/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pt-BR" sz="2400" b="1" dirty="0"/>
              <a:t>3- </a:t>
            </a:r>
            <a:r>
              <a:rPr lang="pt-BR" sz="2000" b="1" dirty="0"/>
              <a:t>Organização de Controle social- OCS</a:t>
            </a:r>
          </a:p>
          <a:p>
            <a:pPr lvl="1" eaLnBrk="1" hangingPunct="1">
              <a:buFont typeface="Wingdings 2" pitchFamily="18" charset="2"/>
              <a:buNone/>
              <a:defRPr/>
            </a:pPr>
            <a:r>
              <a:rPr lang="pt-BR" b="1" i="1" u="sng" dirty="0"/>
              <a:t>DECLARAÇÃO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pt-BR" sz="2000" b="1" dirty="0"/>
              <a:t> </a:t>
            </a:r>
          </a:p>
        </p:txBody>
      </p:sp>
      <p:sp>
        <p:nvSpPr>
          <p:cNvPr id="23556" name="Retângulo 6"/>
          <p:cNvSpPr>
            <a:spLocks noChangeArrowheads="1"/>
          </p:cNvSpPr>
          <p:nvPr/>
        </p:nvSpPr>
        <p:spPr bwMode="auto">
          <a:xfrm>
            <a:off x="539750" y="404813"/>
            <a:ext cx="828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Wingdings 2" panose="05020102010507070707" pitchFamily="18" charset="2"/>
              <a:buNone/>
            </a:pPr>
            <a:r>
              <a:rPr lang="pt-BR" alt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TIPOS DE MECANISMOS  DE  CONTROLE</a:t>
            </a:r>
          </a:p>
        </p:txBody>
      </p:sp>
      <p:pic>
        <p:nvPicPr>
          <p:cNvPr id="17416" name="Picture 8" descr="Inmetr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492375"/>
            <a:ext cx="8572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463" y="2133600"/>
            <a:ext cx="2649537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lipse 10"/>
          <p:cNvSpPr/>
          <p:nvPr/>
        </p:nvSpPr>
        <p:spPr>
          <a:xfrm>
            <a:off x="7619206" y="4092216"/>
            <a:ext cx="925512" cy="6191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n w="38100"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62039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9724" y="210211"/>
            <a:ext cx="8229600" cy="7969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sz="3200" b="1" i="1" dirty="0"/>
              <a:t>CERTIFICAÇÃO POR AUDITORIA</a:t>
            </a:r>
            <a:endParaRPr lang="pt-BR" sz="3200" dirty="0"/>
          </a:p>
        </p:txBody>
      </p:sp>
      <p:pic>
        <p:nvPicPr>
          <p:cNvPr id="157699" name="Picture 2" descr="http://planetaorganico.com.br/site/wp-content/uploads/2009/08/ecocert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675" y="3213100"/>
            <a:ext cx="13049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0" name="Picture 6" descr="http://planetaorganico.com.br/site/wp-content/uploads/2009/08/imologo2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853" y="3489325"/>
            <a:ext cx="17970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1" name="Picture 8" descr="http://planetaorganico.com.br/site/wp-content/uploads/2009/08/intlogo135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613017"/>
            <a:ext cx="21748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2" name="Picture 10" descr="http://planetaorganico.com.br/site/wp-content/uploads/2009/08/logotecpar50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214938"/>
            <a:ext cx="20732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3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168" y="1097757"/>
            <a:ext cx="3668713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4" name="Picture 12" descr="Oia_Pequen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5013325"/>
            <a:ext cx="14478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5" name="Picture 29" descr="http://www.chaovivo.com.br/images/selo_p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75" y="4797425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6" name="Picture 27" descr="http://www.ibd.com.br/pt/media/img/selo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24" y="3807543"/>
            <a:ext cx="115252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74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186737" cy="8683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PARTICIPATIVO</a:t>
            </a:r>
            <a:endParaRPr lang="pt-B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1795" name="Picture 12" descr="http://planetaorganico.com.br/site/wp-content/uploads/2009/08/abiobig62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290" y="4137024"/>
            <a:ext cx="14097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6" name="Picture 14" descr="http://planetaorganico.com.br/site/wp-content/uploads/2009/08/anc62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145" y="4351337"/>
            <a:ext cx="9398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7" name="Picture 16" descr="http://planetaorganico.com.br/site/wp-content/uploads/2009/08/logoecovida62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14" y="4494212"/>
            <a:ext cx="238601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8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84784"/>
            <a:ext cx="3703637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802" name="AutoShape 2" descr="data:image/jpeg;base64,/9j/4AAQSkZJRgABAQAAAQABAAD/2wCEAAkGBhQREBQUEhIWFRUVGBwXGRQWGRYXHxgfHiIaGh8eGB4cJyYkIhwjHhgaJC8jLygsLCwvHB4xNTAqNSYrLCoBCQoKDgwOGg8PGjUhHyUsNSk0NS0sLCo0NS02NTQvKS8sKi8sLCovLjYsLS0xMSwsNCwtLi8qKSopNSwpNSk2LP/AABEIAGMAmAMBIgACEQEDEQH/xAAbAAEAAgMBAQAAAAAAAAAAAAAABQYBAwQHAv/EADoQAAIBAwIFAQUGBQIHAAAAAAECAwAEEQUhBhIxQVETByJhcYEUMkKRobEWIzNDUoLBJCVTYuHw8f/EABkBAQADAQEAAAAAAAAAAAAAAAABAgMEBf/EAC0RAAIBAgMGBgIDAQAAAAAAAAABAgMREiExBBNBUXHwImGBkaGxwdFC4fEF/9oADAMBAAIRAxEAPwD3GlKUApSlAKV8SSAAk9qpsPtAM98Le1j9RFOJJN8D4A9NvNZupFSUeJKi2rl1pQVjNaEGaVjNaYr1GJCsCVJUjwR1FRcG+lcT6vGO+d8bb71Baz7SLO2JVpOdx/bj99vrjYfU1gtppN2Uk+mf0XwS5FqpUfoerC5gWUKVDfhPUVIV0IoKUpQClKUApSlAKUqM4i1YWtvJMxACKSSfh/5xVKk1CLk+BKV3Yk6+JZQoJPQVAcB3kstjE8+edhnfrg+arfHWvzXFwunWbAO39ZxuUXxnsSPriqVKjiklq9O+RKjdnDxDrs+qXJs7I4jBKyzDPToVU+fLfQVeuF+ForGERxDfG7dzWeF+GY7GBY4wM/ibyalZJQvUgf7/AAFKVJU1zb1ZMpXPuoPVeIPTlMJIXK83qb/yx05myMfeIAGaXXEKiN2YFEGQXZggGNup6ec1QLrjuW4cxafG1w5O8zg+mvb3RsWx5OBXFV2xzahs6xP2S6vv3Lxp8ZZFuv8AU+RVkuJggi6vzGNWPT3geoPXHmqtNx/JOxWxt5Jz09VsovzwNz+ldmleyppnE2pTtM/Xkz7q/ADoPpV5SCCyhJASKNBuen/01hT/AOa5ePaZuXldpft+pd1UsoI8+g4G1G93vLr0Yz1hh9wfI43P1NWrQvZxZ2oHLEGb/Jt6mdF1dbqP1EBAyRhutSFepSpU6cbQVkYSk3qfKIAMAYA7CvqlK2KilKUApSlAKUpQCqD7U7sukFop965lVcD/ABU8zH5dKvpqgXUHq69BzPzCOORlQqBg7A4Ydfr0rl2jxOEeb+s/tIvDiyd4o1ldPsGcDdVCIoHVjsox86jfZtwv6EHryjNxP77seu+9cXF0X23VbS1z/LiBncfHouf1q63eoLEQCrY5SeYAcox2J8mkWryqyeWnov7/AAHooo23V1yAHBOSBgY/PfxXnnEPtAVJPQts3M4JHKpyF3252HTHgb+cVwanrV1q8pt7MmOHpJOD+axnx5bqe2BV14Z4NttNi90DmA96Rsfv2rncZ7R4pvDDlo31fDos+ZfKGmbKlYezq5vmEupzNy5yIF2UfTp+5r0PTNHhtUCRIqAeMfqaqete1GNH9K0jNzJnHMv3AfmNz9PzqKbh/VdR3uJ/QiP4E9zb9z+ddELRjhoxy9kVd3nJlp132hWloSrzIX/xU8xz8lyaqFu1xrdypIeOziOQCOXnPnH7ePnXZp3D+nWN5FaSRF5pRzLI2Cp69fBJBr0aGFVGFUAeAMVfcSupVHfiuC76tlca0ia7KySFAiLhV2ArorGac1blTNKxmo6HWg109v6cgKIH9QrhGz2Vu5FASVKxmtdzcBEZyDhQWIAydt9h5oDbSoTQeK47tmVI5kZFDMsqFCM9t+p77eams1LVgZpSlQDBqlW8f/PObGB9nbHTrz7/AL1dTVO1BTHqtu2diJEb/WOZd/mprkrtqpTfC9vh2NI6M5tAdTquoTH+2ETm+gzUNxPqE2o3S2MBIBXmnbpyqeiD5jc+dq67Ob7LFqEzf9aVyc5JCjYeMdK2cB2Qs9PkvbggTTgyu7ds7/kPHwFedSmqrWJ+GCTfnJq/x9mrWHTVk1JqFppFry5ACAAgbksRsMdSx7CqpFb3uttzSE29pnIQbFh/3eT+grXoelnUpmv74hLaMkxI2FGB+JviR1P0rtu/aJLct6GlQ5Ue76xXb/Qvj4n8q7U8TvPN64eXXhftFNNPctun6HaadEW92NQMtI5A6fE1p4Y4u+2yS8iYhX7jnILfE/PxVesfZhJP7+oXDysd+XOcfLsPoKmo9dsbQNaAOpUHnQI5IU7czEdiO9dkIzk7v4MpOKKhroluEuLyOCRikwlhmBTASH3cYznBwx6d6lOIr9maG9kEklk0SHMLlTAx3LkDqOm/0qzxaxZQW0Cq6+hKRDFgFg2cjl/cb1rHs/tOUIEfkAA9P1H5SAcgFc4IFde8tlJf4YYL6Mr+sztDfie5Ej2srRejPG5UQk4GHXwxO575riuLySSDVLtpXWW2lYREMQIwmMDHTB7565q26zw5aoHuJUkZUIkZFZ2XK9G9PONgPHao97XTbuSJjnmvV9UR5dVl5N8uo93I269amNRWTt2g452uRenzSajezxyyvEVtoWi5CVKM4DM6juc/pWZrlre7vklvJVRLNGM2clWJwWRTkAk9vJq26rwhbXDpI6FZEXkDxs0bcv8AiSuMj4VF3seni7NvKvNLcRLC/NzFSo+4rt0Dnt3OKhTTytw/V/olxKrBrEttI4h9UA6e0oWUhizg7S4ycMQckVKW9oI9OW8+3zQq1t/NIIfmZvxqDnEmTjarPpnBdrA4kRDzhDFzOzOSh/Cc9RVc4f4VT1ryKWB/su/KH5lX3iSyqmSMDAIYb1O8i13mRhaIeLWJbVp/S9VANPEoWVgxLA49TGTgkHJFSFtO9o+lOkjsbv3JgzFvUyobmwe4Pep7hbQ7CRRcWwMgZDCXcuxZQcFWD13afwbbQyJIiHmjBEfMzMIweoQHoKiVRcu7WJUGTgpQVmuc1FVnjG2BVHHusGBDdBlfe37dARVmrj1fTlnheJujjG4zWNem6kHFOz1XVZotF2dzzXi0I9pK0Y/rum+Sf6pQH4bhR/6akOPrZnWzsUwFldVbcZKqM4x4zWvUNJBhEaDlEI2XcboebcdOoO3xFSeoW6TX1jc9UAO/j1AOU/LmGK8TZHG2C+W8z6fxv6o6Z318iC16xa+vE02HK28AUzEdD3A/3Pk4r0LSdGhtIwkShAO+2T8zUJprR297eM5VS4V2ywB2GOh7EYIPwNcuuaiZ4JGcLJaMokSVTg47/Jl6g16MK0KcG+N8/Jt2u/L8GTi5OxdQ1ef3Mc7a3ci2Mav9mT3pFZh1PgjvUhb3psmtw0hljmcRh26kMMox+I6HzUnqPBcE1w05aVJGUIxjkZOYDoCBXbstfHGWJWenPMxqQzVupRNNvDFZ2iROylL/ANCZTysGYsSxG3TPTFSF1xBcNDqF2JmU2sxSOMfc5VIBDjvzeatn8E2ohiiWPlSGQTKFJHvjufPXvXzfcEW0ryMysBKweSNWISRl6Fl6E+fNde9je9u7mWB2tcq82qzXst8RM0UdvAvLEMYYuhZjJ5G+K18NXDg6TGHYJLbSZXbYqNip6g71bNR4Itp5TIwdS6CNwjsqyKNgHA647VutOEoIjbFVbNqjJGSxOFbqD56VG8ja3ehOF3KDDrd4LI3RunJiu/RC4XDrzhTz7dd66eJNckilmljnMpS4hTlWMCJASAY3JzzPv1HT4VcP4Jtvs7W/K3pmX1scxyHzzZB8Z7Vou/Z5aSO7FXHqOJWRXYLzjfmC9Adqnexve30RgdtSsalqV162qBbqRUtVWSMDGckc3Kcj7tdOm6rc/a7RZLhmF5bPIy4AEbAAgx+OtWqXhKBmuSVb/i1Cy+8dwBjbxtX0nCsAkgkw3PbxmKM8x+6Rggjv86jeq1rd2QwMomh8QTyQ6fC0pX7RNN6ki4VmCEgAEdCak9TluIZI4Jb55GCSvyQx4kYDPK8jZwAvT4/Gp7+A7X7MtuEYIjmRCGIZGJzlW6jrXzLwHbsUZmlLorJ6hkbmZW3Kue61LqRvfT2GCRv4H1V7nT4JZTl2X3jjGSCRn64pXfo2kR2kCQxAhEGFBOT561msJO7bRoskdtKUqCSt8SabIp9aBOc/3IhgFx5Qn8Y8dD0qHsblJ4OW2ZPUiJ5FbIxncpIvVQT+R6VfKruv8C2123OymOXtLESjfUjrXn1tiUpupB2b15Pr5+aNY1LKzKbxHqkMyhdR024DpsHjAcEfBh1HzFcREuoRx2sEL2mnxbu8nul8b437fDvVgfgO/j2g1SXl7CQBv1Irmf2Y3VwQLzUJJEzugJAP02puartf5d19Jv1fyTiiclxqAv8AUba2tTzQ2rK0kg3XKbBQfh3P0r1Wonh7hiCxj5IEx5Pc/OpauqjS3cbavV9TOUrilKVsVFKUoBSlKAUpSgFKUoBSlKAUpSgFKUoBSlKAUpSgFKUoBSlKAUpSgFKUoBSlKAUpSgP/2Q=="/>
          <p:cNvSpPr>
            <a:spLocks noChangeAspect="1" noChangeArrowheads="1"/>
          </p:cNvSpPr>
          <p:nvPr/>
        </p:nvSpPr>
        <p:spPr bwMode="auto">
          <a:xfrm>
            <a:off x="63500" y="-461963"/>
            <a:ext cx="1447800" cy="94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61803" name="AutoShape 4" descr="data:image/jpeg;base64,/9j/4AAQSkZJRgABAQAAAQABAAD/2wCEAAkGBhQREBQUEhIWFRUVGBwXGRQWGRYXHxgfHiIaGh8eGB4cJyYkIhwjHhgaJC8jLygsLCwvHB4xNTAqNSYrLCoBCQoKDgwOGg8PGjUhHyUsNSk0NS0sLCo0NS02NTQvKS8sKi8sLCovLjYsLS0xMSwsNCwtLi8qKSopNSwpNSk2LP/AABEIAGMAmAMBIgACEQEDEQH/xAAbAAEAAgMBAQAAAAAAAAAAAAAABQYBAwQHAv/EADoQAAIBAwIFAQUGBQIHAAAAAAECAwAEEQUhBhIxQVETByJhcYEUMkKRobEWIzNDUoLBJCVTYuHw8f/EABkBAQADAQEAAAAAAAAAAAAAAAABAgMEBf/EAC0RAAIBAgMGBgIDAQAAAAAAAAABAgMREiExBBNBUXHwImGBkaGxwdFC4fEF/9oADAMBAAIRAxEAPwD3GlKUApSlAKV8SSAAk9qpsPtAM98Le1j9RFOJJN8D4A9NvNZupFSUeJKi2rl1pQVjNaEGaVjNaYr1GJCsCVJUjwR1FRcG+lcT6vGO+d8bb71Baz7SLO2JVpOdx/bj99vrjYfU1gtppN2Uk+mf0XwS5FqpUfoerC5gWUKVDfhPUVIV0IoKUpQClKUApSlAKUqM4i1YWtvJMxACKSSfh/5xVKk1CLk+BKV3Yk6+JZQoJPQVAcB3kstjE8+edhnfrg+arfHWvzXFwunWbAO39ZxuUXxnsSPriqVKjiklq9O+RKjdnDxDrs+qXJs7I4jBKyzDPToVU+fLfQVeuF+ForGERxDfG7dzWeF+GY7GBY4wM/ibyalZJQvUgf7/AAFKVJU1zb1ZMpXPuoPVeIPTlMJIXK83qb/yx05myMfeIAGaXXEKiN2YFEGQXZggGNup6ec1QLrjuW4cxafG1w5O8zg+mvb3RsWx5OBXFV2xzahs6xP2S6vv3Lxp8ZZFuv8AU+RVkuJggi6vzGNWPT3geoPXHmqtNx/JOxWxt5Jz09VsovzwNz+ldmleyppnE2pTtM/Xkz7q/ADoPpV5SCCyhJASKNBuen/01hT/AOa5ePaZuXldpft+pd1UsoI8+g4G1G93vLr0Yz1hh9wfI43P1NWrQvZxZ2oHLEGb/Jt6mdF1dbqP1EBAyRhutSFepSpU6cbQVkYSk3qfKIAMAYA7CvqlK2KilKUApSlAKUpQCqD7U7sukFop965lVcD/ABU8zH5dKvpqgXUHq69BzPzCOORlQqBg7A4Ydfr0rl2jxOEeb+s/tIvDiyd4o1ldPsGcDdVCIoHVjsox86jfZtwv6EHryjNxP77seu+9cXF0X23VbS1z/LiBncfHouf1q63eoLEQCrY5SeYAcox2J8mkWryqyeWnov7/AAHooo23V1yAHBOSBgY/PfxXnnEPtAVJPQts3M4JHKpyF3252HTHgb+cVwanrV1q8pt7MmOHpJOD+axnx5bqe2BV14Z4NttNi90DmA96Rsfv2rncZ7R4pvDDlo31fDos+ZfKGmbKlYezq5vmEupzNy5yIF2UfTp+5r0PTNHhtUCRIqAeMfqaqete1GNH9K0jNzJnHMv3AfmNz9PzqKbh/VdR3uJ/QiP4E9zb9z+ddELRjhoxy9kVd3nJlp132hWloSrzIX/xU8xz8lyaqFu1xrdypIeOziOQCOXnPnH7ePnXZp3D+nWN5FaSRF5pRzLI2Cp69fBJBr0aGFVGFUAeAMVfcSupVHfiuC76tlca0ia7KySFAiLhV2ArorGac1blTNKxmo6HWg109v6cgKIH9QrhGz2Vu5FASVKxmtdzcBEZyDhQWIAydt9h5oDbSoTQeK47tmVI5kZFDMsqFCM9t+p77eams1LVgZpSlQDBqlW8f/PObGB9nbHTrz7/AL1dTVO1BTHqtu2diJEb/WOZd/mprkrtqpTfC9vh2NI6M5tAdTquoTH+2ETm+gzUNxPqE2o3S2MBIBXmnbpyqeiD5jc+dq67Ob7LFqEzf9aVyc5JCjYeMdK2cB2Qs9PkvbggTTgyu7ds7/kPHwFedSmqrWJ+GCTfnJq/x9mrWHTVk1JqFppFry5ACAAgbksRsMdSx7CqpFb3uttzSE29pnIQbFh/3eT+grXoelnUpmv74hLaMkxI2FGB+JviR1P0rtu/aJLct6GlQ5Ue76xXb/Qvj4n8q7U8TvPN64eXXhftFNNPctun6HaadEW92NQMtI5A6fE1p4Y4u+2yS8iYhX7jnILfE/PxVesfZhJP7+oXDysd+XOcfLsPoKmo9dsbQNaAOpUHnQI5IU7czEdiO9dkIzk7v4MpOKKhroluEuLyOCRikwlhmBTASH3cYznBwx6d6lOIr9maG9kEklk0SHMLlTAx3LkDqOm/0qzxaxZQW0Cq6+hKRDFgFg2cjl/cb1rHs/tOUIEfkAA9P1H5SAcgFc4IFde8tlJf4YYL6Mr+sztDfie5Ej2srRejPG5UQk4GHXwxO575riuLySSDVLtpXWW2lYREMQIwmMDHTB7565q26zw5aoHuJUkZUIkZFZ2XK9G9PONgPHao97XTbuSJjnmvV9UR5dVl5N8uo93I269amNRWTt2g452uRenzSajezxyyvEVtoWi5CVKM4DM6juc/pWZrlre7vklvJVRLNGM2clWJwWRTkAk9vJq26rwhbXDpI6FZEXkDxs0bcv8AiSuMj4VF3seni7NvKvNLcRLC/NzFSo+4rt0Dnt3OKhTTytw/V/olxKrBrEttI4h9UA6e0oWUhizg7S4ycMQckVKW9oI9OW8+3zQq1t/NIIfmZvxqDnEmTjarPpnBdrA4kRDzhDFzOzOSh/Cc9RVc4f4VT1ryKWB/su/KH5lX3iSyqmSMDAIYb1O8i13mRhaIeLWJbVp/S9VANPEoWVgxLA49TGTgkHJFSFtO9o+lOkjsbv3JgzFvUyobmwe4Pep7hbQ7CRRcWwMgZDCXcuxZQcFWD13afwbbQyJIiHmjBEfMzMIweoQHoKiVRcu7WJUGTgpQVmuc1FVnjG2BVHHusGBDdBlfe37dARVmrj1fTlnheJujjG4zWNem6kHFOz1XVZotF2dzzXi0I9pK0Y/rum+Sf6pQH4bhR/6akOPrZnWzsUwFldVbcZKqM4x4zWvUNJBhEaDlEI2XcboebcdOoO3xFSeoW6TX1jc9UAO/j1AOU/LmGK8TZHG2C+W8z6fxv6o6Z318iC16xa+vE02HK28AUzEdD3A/3Pk4r0LSdGhtIwkShAO+2T8zUJprR297eM5VS4V2ywB2GOh7EYIPwNcuuaiZ4JGcLJaMokSVTg47/Jl6g16MK0KcG+N8/Jt2u/L8GTi5OxdQ1ef3Mc7a3ci2Mav9mT3pFZh1PgjvUhb3psmtw0hljmcRh26kMMox+I6HzUnqPBcE1w05aVJGUIxjkZOYDoCBXbstfHGWJWenPMxqQzVupRNNvDFZ2iROylL/ANCZTysGYsSxG3TPTFSF1xBcNDqF2JmU2sxSOMfc5VIBDjvzeatn8E2ohiiWPlSGQTKFJHvjufPXvXzfcEW0ryMysBKweSNWISRl6Fl6E+fNde9je9u7mWB2tcq82qzXst8RM0UdvAvLEMYYuhZjJ5G+K18NXDg6TGHYJLbSZXbYqNip6g71bNR4Itp5TIwdS6CNwjsqyKNgHA647VutOEoIjbFVbNqjJGSxOFbqD56VG8ja3ehOF3KDDrd4LI3RunJiu/RC4XDrzhTz7dd66eJNckilmljnMpS4hTlWMCJASAY3JzzPv1HT4VcP4Jtvs7W/K3pmX1scxyHzzZB8Z7Vou/Z5aSO7FXHqOJWRXYLzjfmC9Adqnexve30RgdtSsalqV162qBbqRUtVWSMDGckc3Kcj7tdOm6rc/a7RZLhmF5bPIy4AEbAAgx+OtWqXhKBmuSVb/i1Cy+8dwBjbxtX0nCsAkgkw3PbxmKM8x+6Rggjv86jeq1rd2QwMomh8QTyQ6fC0pX7RNN6ki4VmCEgAEdCak9TluIZI4Jb55GCSvyQx4kYDPK8jZwAvT4/Gp7+A7X7MtuEYIjmRCGIZGJzlW6jrXzLwHbsUZmlLorJ6hkbmZW3Kue61LqRvfT2GCRv4H1V7nT4JZTl2X3jjGSCRn64pXfo2kR2kCQxAhEGFBOT561msJO7bRoskdtKUqCSt8SabIp9aBOc/3IhgFx5Qn8Y8dD0qHsblJ4OW2ZPUiJ5FbIxncpIvVQT+R6VfKruv8C2123OymOXtLESjfUjrXn1tiUpupB2b15Pr5+aNY1LKzKbxHqkMyhdR024DpsHjAcEfBh1HzFcREuoRx2sEL2mnxbu8nul8b437fDvVgfgO/j2g1SXl7CQBv1Irmf2Y3VwQLzUJJEzugJAP02puartf5d19Jv1fyTiiclxqAv8AUba2tTzQ2rK0kg3XKbBQfh3P0r1Wonh7hiCxj5IEx5Pc/OpauqjS3cbavV9TOUrilKVsVFKUoBSlKAUpSgFKUoBSlKAUpSgFKUoBSlKAUpSgFKUoBSlKAUpSgFKUoBSlKAUpSgP/2Q=="/>
          <p:cNvSpPr>
            <a:spLocks noChangeAspect="1" noChangeArrowheads="1"/>
          </p:cNvSpPr>
          <p:nvPr/>
        </p:nvSpPr>
        <p:spPr bwMode="auto">
          <a:xfrm>
            <a:off x="63500" y="-461963"/>
            <a:ext cx="1447800" cy="94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61804" name="AutoShape 6" descr="data:image/jpeg;base64,/9j/4AAQSkZJRgABAQAAAQABAAD/2wCEAAkGBhQREBQUEhIWFRUVGBwXGRQWGRYXHxgfHiIaGh8eGB4cJyYkIhwjHhgaJC8jLygsLCwvHB4xNTAqNSYrLCoBCQoKDgwOGg8PGjUhHyUsNSk0NS0sLCo0NS02NTQvKS8sKi8sLCovLjYsLS0xMSwsNCwtLi8qKSopNSwpNSk2LP/AABEIAGMAmAMBIgACEQEDEQH/xAAbAAEAAgMBAQAAAAAAAAAAAAAABQYBAwQHAv/EADoQAAIBAwIFAQUGBQIHAAAAAAECAwAEEQUhBhIxQVETByJhcYEUMkKRobEWIzNDUoLBJCVTYuHw8f/EABkBAQADAQEAAAAAAAAAAAAAAAABAgMEBf/EAC0RAAIBAgMGBgIDAQAAAAAAAAABAgMREiExBBNBUXHwImGBkaGxwdFC4fEF/9oADAMBAAIRAxEAPwD3GlKUApSlAKV8SSAAk9qpsPtAM98Le1j9RFOJJN8D4A9NvNZupFSUeJKi2rl1pQVjNaEGaVjNaYr1GJCsCVJUjwR1FRcG+lcT6vGO+d8bb71Baz7SLO2JVpOdx/bj99vrjYfU1gtppN2Uk+mf0XwS5FqpUfoerC5gWUKVDfhPUVIV0IoKUpQClKUApSlAKUqM4i1YWtvJMxACKSSfh/5xVKk1CLk+BKV3Yk6+JZQoJPQVAcB3kstjE8+edhnfrg+arfHWvzXFwunWbAO39ZxuUXxnsSPriqVKjiklq9O+RKjdnDxDrs+qXJs7I4jBKyzDPToVU+fLfQVeuF+ForGERxDfG7dzWeF+GY7GBY4wM/ibyalZJQvUgf7/AAFKVJU1zb1ZMpXPuoPVeIPTlMJIXK83qb/yx05myMfeIAGaXXEKiN2YFEGQXZggGNup6ec1QLrjuW4cxafG1w5O8zg+mvb3RsWx5OBXFV2xzahs6xP2S6vv3Lxp8ZZFuv8AU+RVkuJggi6vzGNWPT3geoPXHmqtNx/JOxWxt5Jz09VsovzwNz+ldmleyppnE2pTtM/Xkz7q/ADoPpV5SCCyhJASKNBuen/01hT/AOa5ePaZuXldpft+pd1UsoI8+g4G1G93vLr0Yz1hh9wfI43P1NWrQvZxZ2oHLEGb/Jt6mdF1dbqP1EBAyRhutSFepSpU6cbQVkYSk3qfKIAMAYA7CvqlK2KilKUApSlAKUpQCqD7U7sukFop965lVcD/ABU8zH5dKvpqgXUHq69BzPzCOORlQqBg7A4Ydfr0rl2jxOEeb+s/tIvDiyd4o1ldPsGcDdVCIoHVjsox86jfZtwv6EHryjNxP77seu+9cXF0X23VbS1z/LiBncfHouf1q63eoLEQCrY5SeYAcox2J8mkWryqyeWnov7/AAHooo23V1yAHBOSBgY/PfxXnnEPtAVJPQts3M4JHKpyF3252HTHgb+cVwanrV1q8pt7MmOHpJOD+axnx5bqe2BV14Z4NttNi90DmA96Rsfv2rncZ7R4pvDDlo31fDos+ZfKGmbKlYezq5vmEupzNy5yIF2UfTp+5r0PTNHhtUCRIqAeMfqaqete1GNH9K0jNzJnHMv3AfmNz9PzqKbh/VdR3uJ/QiP4E9zb9z+ddELRjhoxy9kVd3nJlp132hWloSrzIX/xU8xz8lyaqFu1xrdypIeOziOQCOXnPnH7ePnXZp3D+nWN5FaSRF5pRzLI2Cp69fBJBr0aGFVGFUAeAMVfcSupVHfiuC76tlca0ia7KySFAiLhV2ArorGac1blTNKxmo6HWg109v6cgKIH9QrhGz2Vu5FASVKxmtdzcBEZyDhQWIAydt9h5oDbSoTQeK47tmVI5kZFDMsqFCM9t+p77eams1LVgZpSlQDBqlW8f/PObGB9nbHTrz7/AL1dTVO1BTHqtu2diJEb/WOZd/mprkrtqpTfC9vh2NI6M5tAdTquoTH+2ETm+gzUNxPqE2o3S2MBIBXmnbpyqeiD5jc+dq67Ob7LFqEzf9aVyc5JCjYeMdK2cB2Qs9PkvbggTTgyu7ds7/kPHwFedSmqrWJ+GCTfnJq/x9mrWHTVk1JqFppFry5ACAAgbksRsMdSx7CqpFb3uttzSE29pnIQbFh/3eT+grXoelnUpmv74hLaMkxI2FGB+JviR1P0rtu/aJLct6GlQ5Ue76xXb/Qvj4n8q7U8TvPN64eXXhftFNNPctun6HaadEW92NQMtI5A6fE1p4Y4u+2yS8iYhX7jnILfE/PxVesfZhJP7+oXDysd+XOcfLsPoKmo9dsbQNaAOpUHnQI5IU7czEdiO9dkIzk7v4MpOKKhroluEuLyOCRikwlhmBTASH3cYznBwx6d6lOIr9maG9kEklk0SHMLlTAx3LkDqOm/0qzxaxZQW0Cq6+hKRDFgFg2cjl/cb1rHs/tOUIEfkAA9P1H5SAcgFc4IFde8tlJf4YYL6Mr+sztDfie5Ej2srRejPG5UQk4GHXwxO575riuLySSDVLtpXWW2lYREMQIwmMDHTB7565q26zw5aoHuJUkZUIkZFZ2XK9G9PONgPHao97XTbuSJjnmvV9UR5dVl5N8uo93I269amNRWTt2g452uRenzSajezxyyvEVtoWi5CVKM4DM6juc/pWZrlre7vklvJVRLNGM2clWJwWRTkAk9vJq26rwhbXDpI6FZEXkDxs0bcv8AiSuMj4VF3seni7NvKvNLcRLC/NzFSo+4rt0Dnt3OKhTTytw/V/olxKrBrEttI4h9UA6e0oWUhizg7S4ycMQckVKW9oI9OW8+3zQq1t/NIIfmZvxqDnEmTjarPpnBdrA4kRDzhDFzOzOSh/Cc9RVc4f4VT1ryKWB/su/KH5lX3iSyqmSMDAIYb1O8i13mRhaIeLWJbVp/S9VANPEoWVgxLA49TGTgkHJFSFtO9o+lOkjsbv3JgzFvUyobmwe4Pep7hbQ7CRRcWwMgZDCXcuxZQcFWD13afwbbQyJIiHmjBEfMzMIweoQHoKiVRcu7WJUGTgpQVmuc1FVnjG2BVHHusGBDdBlfe37dARVmrj1fTlnheJujjG4zWNem6kHFOz1XVZotF2dzzXi0I9pK0Y/rum+Sf6pQH4bhR/6akOPrZnWzsUwFldVbcZKqM4x4zWvUNJBhEaDlEI2XcboebcdOoO3xFSeoW6TX1jc9UAO/j1AOU/LmGK8TZHG2C+W8z6fxv6o6Z318iC16xa+vE02HK28AUzEdD3A/3Pk4r0LSdGhtIwkShAO+2T8zUJprR297eM5VS4V2ywB2GOh7EYIPwNcuuaiZ4JGcLJaMokSVTg47/Jl6g16MK0KcG+N8/Jt2u/L8GTi5OxdQ1ef3Mc7a3ci2Mav9mT3pFZh1PgjvUhb3psmtw0hljmcRh26kMMox+I6HzUnqPBcE1w05aVJGUIxjkZOYDoCBXbstfHGWJWenPMxqQzVupRNNvDFZ2iROylL/ANCZTysGYsSxG3TPTFSF1xBcNDqF2JmU2sxSOMfc5VIBDjvzeatn8E2ohiiWPlSGQTKFJHvjufPXvXzfcEW0ryMysBKweSNWISRl6Fl6E+fNde9je9u7mWB2tcq82qzXst8RM0UdvAvLEMYYuhZjJ5G+K18NXDg6TGHYJLbSZXbYqNip6g71bNR4Itp5TIwdS6CNwjsqyKNgHA647VutOEoIjbFVbNqjJGSxOFbqD56VG8ja3ehOF3KDDrd4LI3RunJiu/RC4XDrzhTz7dd66eJNckilmljnMpS4hTlWMCJASAY3JzzPv1HT4VcP4Jtvs7W/K3pmX1scxyHzzZB8Z7Vou/Z5aSO7FXHqOJWRXYLzjfmC9Adqnexve30RgdtSsalqV162qBbqRUtVWSMDGckc3Kcj7tdOm6rc/a7RZLhmF5bPIy4AEbAAgx+OtWqXhKBmuSVb/i1Cy+8dwBjbxtX0nCsAkgkw3PbxmKM8x+6Rggjv86jeq1rd2QwMomh8QTyQ6fC0pX7RNN6ki4VmCEgAEdCak9TluIZI4Jb55GCSvyQx4kYDPK8jZwAvT4/Gp7+A7X7MtuEYIjmRCGIZGJzlW6jrXzLwHbsUZmlLorJ6hkbmZW3Kue61LqRvfT2GCRv4H1V7nT4JZTl2X3jjGSCRn64pXfo2kR2kCQxAhEGFBOT561msJO7bRoskdtKUqCSt8SabIp9aBOc/3IhgFx5Qn8Y8dD0qHsblJ4OW2ZPUiJ5FbIxncpIvVQT+R6VfKruv8C2123OymOXtLESjfUjrXn1tiUpupB2b15Pr5+aNY1LKzKbxHqkMyhdR024DpsHjAcEfBh1HzFcREuoRx2sEL2mnxbu8nul8b437fDvVgfgO/j2g1SXl7CQBv1Irmf2Y3VwQLzUJJEzugJAP02puartf5d19Jv1fyTiiclxqAv8AUba2tTzQ2rK0kg3XKbBQfh3P0r1Wonh7hiCxj5IEx5Pc/OpauqjS3cbavV9TOUrilKVsVFKUoBSlKAUpSgFKUoBSlKAUpSgFKUoBSlKAUpSgFKUoBSlKAUpSgFKUoBSlKAUpSgP/2Q=="/>
          <p:cNvSpPr>
            <a:spLocks noChangeAspect="1" noChangeArrowheads="1"/>
          </p:cNvSpPr>
          <p:nvPr/>
        </p:nvSpPr>
        <p:spPr bwMode="auto">
          <a:xfrm>
            <a:off x="63500" y="-461963"/>
            <a:ext cx="1447800" cy="94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161805" name="Picture 8" descr="http://www.biodinamica.org.br/fotos/logo_abd19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335" y="4047066"/>
            <a:ext cx="18097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42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ítulo 1"/>
          <p:cNvSpPr>
            <a:spLocks noGrp="1"/>
          </p:cNvSpPr>
          <p:nvPr>
            <p:ph type="title"/>
          </p:nvPr>
        </p:nvSpPr>
        <p:spPr bwMode="auto">
          <a:xfrm>
            <a:off x="250825" y="333375"/>
            <a:ext cx="8642350" cy="7193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alt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ORGANIZAÇÃO DE CONTROLE SOCIAL</a:t>
            </a:r>
          </a:p>
        </p:txBody>
      </p:sp>
      <p:sp>
        <p:nvSpPr>
          <p:cNvPr id="5" name="Retângulo 2"/>
          <p:cNvSpPr>
            <a:spLocks noChangeArrowheads="1"/>
          </p:cNvSpPr>
          <p:nvPr/>
        </p:nvSpPr>
        <p:spPr bwMode="auto">
          <a:xfrm>
            <a:off x="1763712" y="1844824"/>
            <a:ext cx="5616575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2400" b="1" dirty="0">
                <a:latin typeface="+mj-lt"/>
              </a:rPr>
              <a:t>65 credenciadas no MAPA, com 720 produtores</a:t>
            </a:r>
          </a:p>
          <a:p>
            <a:pPr>
              <a:defRPr/>
            </a:pPr>
            <a:endParaRPr lang="pt-BR" sz="2400" dirty="0">
              <a:latin typeface="+mj-lt"/>
            </a:endParaRPr>
          </a:p>
          <a:p>
            <a:pPr>
              <a:defRPr/>
            </a:pPr>
            <a:r>
              <a:rPr lang="pt-BR" sz="2400" dirty="0">
                <a:latin typeface="+mj-lt"/>
              </a:rPr>
              <a:t>A </a:t>
            </a:r>
            <a:r>
              <a:rPr lang="pt-BR" sz="2400" b="1" u="sng" dirty="0">
                <a:latin typeface="+mj-lt"/>
              </a:rPr>
              <a:t>Organização de Controle Social </a:t>
            </a:r>
            <a:r>
              <a:rPr lang="pt-BR" sz="2400" dirty="0">
                <a:latin typeface="+mj-lt"/>
              </a:rPr>
              <a:t>pode ser formada por um grupo, associação, cooperativa  ou consórcio, com ou sem personalidade jurídica, de agricultores familiares. </a:t>
            </a:r>
          </a:p>
          <a:p>
            <a:pPr>
              <a:defRPr/>
            </a:pPr>
            <a:endParaRPr lang="pt-BR" sz="2000" dirty="0">
              <a:latin typeface="+mj-lt"/>
            </a:endParaRPr>
          </a:p>
          <a:p>
            <a:pPr>
              <a:defRPr/>
            </a:pPr>
            <a:endParaRPr lang="pt-B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062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3265921" y="1033730"/>
            <a:ext cx="5551200" cy="2755310"/>
          </a:xfrm>
          <a:ln/>
        </p:spPr>
        <p:txBody>
          <a:bodyPr/>
          <a:lstStyle/>
          <a:p>
            <a:pPr>
              <a:lnSpc>
                <a:spcPct val="101000"/>
              </a:lnSpc>
              <a:buFont typeface="Wingdings" pitchFamily="2" charset="2"/>
              <a:buChar char="ü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1800" dirty="0">
                <a:latin typeface="Verdana" pitchFamily="32" charset="0"/>
              </a:rPr>
              <a:t>Forte </a:t>
            </a:r>
            <a:r>
              <a:rPr lang="en-GB" sz="1800" dirty="0" err="1">
                <a:latin typeface="Verdana" pitchFamily="32" charset="0"/>
              </a:rPr>
              <a:t>atitude</a:t>
            </a:r>
            <a:r>
              <a:rPr lang="en-GB" sz="1800" dirty="0">
                <a:latin typeface="Verdana" pitchFamily="32" charset="0"/>
              </a:rPr>
              <a:t> </a:t>
            </a:r>
            <a:r>
              <a:rPr lang="en-GB" sz="1800" dirty="0" err="1">
                <a:latin typeface="Verdana" pitchFamily="32" charset="0"/>
              </a:rPr>
              <a:t>em</a:t>
            </a:r>
            <a:r>
              <a:rPr lang="en-GB" sz="1800" dirty="0">
                <a:latin typeface="Verdana" pitchFamily="32" charset="0"/>
              </a:rPr>
              <a:t> </a:t>
            </a:r>
            <a:r>
              <a:rPr lang="en-GB" sz="1800" dirty="0" err="1">
                <a:latin typeface="Verdana" pitchFamily="32" charset="0"/>
              </a:rPr>
              <a:t>relação</a:t>
            </a:r>
            <a:r>
              <a:rPr lang="en-GB" sz="1800" dirty="0">
                <a:latin typeface="Verdana" pitchFamily="32" charset="0"/>
              </a:rPr>
              <a:t> </a:t>
            </a:r>
            <a:r>
              <a:rPr lang="en-GB" sz="1800" dirty="0" err="1">
                <a:latin typeface="Verdana" pitchFamily="32" charset="0"/>
              </a:rPr>
              <a:t>ao</a:t>
            </a:r>
            <a:r>
              <a:rPr lang="en-GB" sz="1800" dirty="0">
                <a:latin typeface="Verdana" pitchFamily="32" charset="0"/>
              </a:rPr>
              <a:t> </a:t>
            </a:r>
            <a:r>
              <a:rPr lang="en-GB" sz="1800" dirty="0" err="1">
                <a:latin typeface="Verdana" pitchFamily="32" charset="0"/>
              </a:rPr>
              <a:t>meio</a:t>
            </a:r>
            <a:r>
              <a:rPr lang="en-GB" sz="1800" dirty="0">
                <a:latin typeface="Verdana" pitchFamily="32" charset="0"/>
              </a:rPr>
              <a:t> </a:t>
            </a:r>
            <a:r>
              <a:rPr lang="en-GB" sz="1800" dirty="0" err="1">
                <a:latin typeface="Verdana" pitchFamily="32" charset="0"/>
              </a:rPr>
              <a:t>ambiente</a:t>
            </a:r>
            <a:r>
              <a:rPr lang="en-GB" sz="1800" dirty="0">
                <a:latin typeface="Verdana" pitchFamily="32" charset="0"/>
              </a:rPr>
              <a:t> </a:t>
            </a:r>
          </a:p>
          <a:p>
            <a:pPr>
              <a:lnSpc>
                <a:spcPct val="101000"/>
              </a:lnSpc>
              <a:buFont typeface="Wingdings" pitchFamily="2" charset="2"/>
              <a:buChar char="ü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1800" dirty="0" err="1">
                <a:latin typeface="Verdana" pitchFamily="32" charset="0"/>
              </a:rPr>
              <a:t>Infância</a:t>
            </a:r>
            <a:r>
              <a:rPr lang="en-GB" sz="1800" dirty="0">
                <a:latin typeface="Verdana" pitchFamily="32" charset="0"/>
              </a:rPr>
              <a:t> “</a:t>
            </a:r>
            <a:r>
              <a:rPr lang="en-GB" sz="1800" dirty="0" err="1">
                <a:latin typeface="Verdana" pitchFamily="32" charset="0"/>
              </a:rPr>
              <a:t>na</a:t>
            </a:r>
            <a:r>
              <a:rPr lang="en-GB" sz="1800" dirty="0">
                <a:latin typeface="Verdana" pitchFamily="32" charset="0"/>
              </a:rPr>
              <a:t> </a:t>
            </a:r>
            <a:r>
              <a:rPr lang="en-GB" sz="1800" dirty="0" err="1">
                <a:latin typeface="Verdana" pitchFamily="32" charset="0"/>
              </a:rPr>
              <a:t>roça</a:t>
            </a:r>
            <a:r>
              <a:rPr lang="en-GB" sz="1800" dirty="0">
                <a:latin typeface="Verdana" pitchFamily="32" charset="0"/>
              </a:rPr>
              <a:t>” e </a:t>
            </a:r>
            <a:r>
              <a:rPr lang="en-GB" sz="1800" dirty="0" err="1">
                <a:latin typeface="Verdana" pitchFamily="32" charset="0"/>
              </a:rPr>
              <a:t>vida</a:t>
            </a:r>
            <a:r>
              <a:rPr lang="en-GB" sz="1800" dirty="0">
                <a:latin typeface="Verdana" pitchFamily="32" charset="0"/>
              </a:rPr>
              <a:t> </a:t>
            </a:r>
            <a:r>
              <a:rPr lang="en-GB" sz="1800" dirty="0" err="1">
                <a:latin typeface="Verdana" pitchFamily="32" charset="0"/>
              </a:rPr>
              <a:t>na</a:t>
            </a:r>
            <a:r>
              <a:rPr lang="en-GB" sz="1800" dirty="0">
                <a:latin typeface="Verdana" pitchFamily="32" charset="0"/>
              </a:rPr>
              <a:t> </a:t>
            </a:r>
            <a:r>
              <a:rPr lang="en-GB" sz="1800" dirty="0" err="1">
                <a:latin typeface="Verdana" pitchFamily="32" charset="0"/>
              </a:rPr>
              <a:t>cidade</a:t>
            </a:r>
            <a:r>
              <a:rPr lang="en-GB" sz="1800" dirty="0">
                <a:latin typeface="Verdana" pitchFamily="32" charset="0"/>
              </a:rPr>
              <a:t> </a:t>
            </a:r>
            <a:r>
              <a:rPr lang="en-GB" sz="1800" dirty="0" err="1">
                <a:latin typeface="Verdana" pitchFamily="32" charset="0"/>
              </a:rPr>
              <a:t>grande</a:t>
            </a:r>
            <a:endParaRPr lang="en-GB" sz="1800" dirty="0">
              <a:latin typeface="Verdana" pitchFamily="32" charset="0"/>
            </a:endParaRPr>
          </a:p>
          <a:p>
            <a:pPr>
              <a:lnSpc>
                <a:spcPct val="101000"/>
              </a:lnSpc>
              <a:buFont typeface="Wingdings" pitchFamily="2" charset="2"/>
              <a:buChar char="ü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1800" dirty="0" err="1">
                <a:latin typeface="Verdana" pitchFamily="32" charset="0"/>
              </a:rPr>
              <a:t>Recuperar</a:t>
            </a:r>
            <a:r>
              <a:rPr lang="en-GB" sz="1800" dirty="0">
                <a:latin typeface="Verdana" pitchFamily="32" charset="0"/>
              </a:rPr>
              <a:t> </a:t>
            </a:r>
            <a:r>
              <a:rPr lang="en-GB" sz="1800" dirty="0" err="1">
                <a:latin typeface="Verdana" pitchFamily="32" charset="0"/>
              </a:rPr>
              <a:t>atributos</a:t>
            </a:r>
            <a:r>
              <a:rPr lang="en-GB" sz="1800" dirty="0">
                <a:latin typeface="Verdana" pitchFamily="32" charset="0"/>
              </a:rPr>
              <a:t> </a:t>
            </a:r>
            <a:r>
              <a:rPr lang="en-GB" sz="1800" dirty="0" err="1">
                <a:latin typeface="Verdana" pitchFamily="32" charset="0"/>
              </a:rPr>
              <a:t>originais</a:t>
            </a:r>
            <a:r>
              <a:rPr lang="en-GB" sz="1800" dirty="0">
                <a:latin typeface="Verdana" pitchFamily="32" charset="0"/>
              </a:rPr>
              <a:t> dos </a:t>
            </a:r>
            <a:r>
              <a:rPr lang="en-GB" sz="1800" dirty="0" err="1">
                <a:latin typeface="Verdana" pitchFamily="32" charset="0"/>
              </a:rPr>
              <a:t>produtos</a:t>
            </a:r>
            <a:r>
              <a:rPr lang="en-GB" sz="1800" dirty="0">
                <a:latin typeface="Verdana" pitchFamily="32" charset="0"/>
              </a:rPr>
              <a:t> (</a:t>
            </a:r>
            <a:r>
              <a:rPr lang="en-GB" sz="1800" dirty="0" err="1">
                <a:latin typeface="Verdana" pitchFamily="32" charset="0"/>
              </a:rPr>
              <a:t>sabor</a:t>
            </a:r>
            <a:r>
              <a:rPr lang="en-GB" sz="1800" dirty="0">
                <a:latin typeface="Verdana" pitchFamily="32" charset="0"/>
              </a:rPr>
              <a:t>, aroma, </a:t>
            </a:r>
            <a:r>
              <a:rPr lang="en-GB" sz="1800" dirty="0" err="1">
                <a:latin typeface="Verdana" pitchFamily="32" charset="0"/>
              </a:rPr>
              <a:t>textura</a:t>
            </a:r>
            <a:r>
              <a:rPr lang="en-GB" sz="1800" dirty="0">
                <a:latin typeface="Verdana" pitchFamily="32" charset="0"/>
              </a:rPr>
              <a:t>, </a:t>
            </a:r>
            <a:r>
              <a:rPr lang="en-GB" sz="1800" dirty="0" err="1">
                <a:latin typeface="Verdana" pitchFamily="32" charset="0"/>
              </a:rPr>
              <a:t>aspecto</a:t>
            </a:r>
            <a:r>
              <a:rPr lang="en-GB" sz="1800" dirty="0">
                <a:latin typeface="Verdana" pitchFamily="32" charset="0"/>
              </a:rPr>
              <a:t> visual, </a:t>
            </a:r>
            <a:r>
              <a:rPr lang="en-GB" sz="1800" dirty="0" err="1">
                <a:latin typeface="Verdana" pitchFamily="32" charset="0"/>
              </a:rPr>
              <a:t>conservação</a:t>
            </a:r>
            <a:r>
              <a:rPr lang="en-GB" sz="1800" dirty="0">
                <a:latin typeface="Verdana" pitchFamily="32" charset="0"/>
              </a:rPr>
              <a:t>)</a:t>
            </a:r>
          </a:p>
          <a:p>
            <a:pPr>
              <a:lnSpc>
                <a:spcPct val="101000"/>
              </a:lnSpc>
              <a:buFont typeface="Wingdings" pitchFamily="2" charset="2"/>
              <a:buChar char="ü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1800" dirty="0" err="1">
                <a:latin typeface="Verdana" pitchFamily="32" charset="0"/>
              </a:rPr>
              <a:t>Reforçar</a:t>
            </a:r>
            <a:r>
              <a:rPr lang="en-GB" sz="1800" dirty="0">
                <a:latin typeface="Verdana" pitchFamily="32" charset="0"/>
              </a:rPr>
              <a:t> </a:t>
            </a:r>
            <a:r>
              <a:rPr lang="en-GB" sz="1800" dirty="0" err="1">
                <a:latin typeface="Verdana" pitchFamily="32" charset="0"/>
              </a:rPr>
              <a:t>valores</a:t>
            </a:r>
            <a:r>
              <a:rPr lang="en-GB" sz="1800" dirty="0">
                <a:latin typeface="Verdana" pitchFamily="32" charset="0"/>
              </a:rPr>
              <a:t> </a:t>
            </a:r>
            <a:r>
              <a:rPr lang="en-GB" sz="1800" dirty="0" err="1">
                <a:latin typeface="Verdana" pitchFamily="32" charset="0"/>
              </a:rPr>
              <a:t>emocionais</a:t>
            </a:r>
            <a:r>
              <a:rPr lang="en-GB" sz="1800" dirty="0">
                <a:latin typeface="Verdana" pitchFamily="32" charset="0"/>
              </a:rPr>
              <a:t> da </a:t>
            </a:r>
            <a:r>
              <a:rPr lang="en-GB" sz="1800" dirty="0" err="1">
                <a:latin typeface="Verdana" pitchFamily="32" charset="0"/>
              </a:rPr>
              <a:t>vida</a:t>
            </a:r>
            <a:r>
              <a:rPr lang="en-GB" sz="1800" dirty="0">
                <a:latin typeface="Verdana" pitchFamily="32" charset="0"/>
              </a:rPr>
              <a:t> no campo, </a:t>
            </a:r>
            <a:r>
              <a:rPr lang="en-GB" sz="1800" dirty="0" err="1">
                <a:latin typeface="Verdana" pitchFamily="32" charset="0"/>
              </a:rPr>
              <a:t>convívio</a:t>
            </a:r>
            <a:r>
              <a:rPr lang="en-GB" sz="1800" dirty="0">
                <a:latin typeface="Verdana" pitchFamily="32" charset="0"/>
              </a:rPr>
              <a:t> com a </a:t>
            </a:r>
            <a:r>
              <a:rPr lang="en-GB" sz="1800" dirty="0" err="1">
                <a:latin typeface="Verdana" pitchFamily="32" charset="0"/>
              </a:rPr>
              <a:t>família</a:t>
            </a:r>
            <a:r>
              <a:rPr lang="en-GB" sz="1800" dirty="0">
                <a:latin typeface="Verdana" pitchFamily="32" charset="0"/>
              </a:rPr>
              <a:t> </a:t>
            </a:r>
            <a:r>
              <a:rPr lang="en-GB" sz="1800" dirty="0" err="1">
                <a:latin typeface="Verdana" pitchFamily="32" charset="0"/>
              </a:rPr>
              <a:t>em</a:t>
            </a:r>
            <a:r>
              <a:rPr lang="en-GB" sz="1800" dirty="0">
                <a:latin typeface="Verdana" pitchFamily="32" charset="0"/>
              </a:rPr>
              <a:t> </a:t>
            </a:r>
            <a:r>
              <a:rPr lang="en-GB" sz="1800" dirty="0" err="1">
                <a:latin typeface="Verdana" pitchFamily="32" charset="0"/>
              </a:rPr>
              <a:t>volta</a:t>
            </a:r>
            <a:r>
              <a:rPr lang="en-GB" sz="1800" dirty="0">
                <a:latin typeface="Verdana" pitchFamily="32" charset="0"/>
              </a:rPr>
              <a:t> da mesa  </a:t>
            </a:r>
          </a:p>
          <a:p>
            <a:pPr>
              <a:lnSpc>
                <a:spcPct val="101000"/>
              </a:lnSpc>
              <a:buFont typeface="Wingdings" pitchFamily="2" charset="2"/>
              <a:buChar char="ü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endParaRPr lang="en-GB" sz="1800" dirty="0">
              <a:latin typeface="Verdana" pitchFamily="32" charset="0"/>
            </a:endParaRPr>
          </a:p>
          <a:p>
            <a:pPr>
              <a:lnSpc>
                <a:spcPct val="101000"/>
              </a:lnSpc>
              <a:buFont typeface="Wingdings" pitchFamily="2" charset="2"/>
              <a:buChar char="ü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endParaRPr lang="en-GB" sz="1800" dirty="0">
              <a:latin typeface="Verdana" pitchFamily="32" charset="0"/>
            </a:endParaRPr>
          </a:p>
        </p:txBody>
      </p:sp>
      <p:sp>
        <p:nvSpPr>
          <p:cNvPr id="53252" name="AutoShape 4"/>
          <p:cNvSpPr>
            <a:spLocks noChangeArrowheads="1"/>
          </p:cNvSpPr>
          <p:nvPr/>
        </p:nvSpPr>
        <p:spPr bwMode="auto">
          <a:xfrm>
            <a:off x="2500298" y="2003090"/>
            <a:ext cx="489600" cy="489651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pt-BR"/>
          </a:p>
        </p:txBody>
      </p:sp>
      <p:sp>
        <p:nvSpPr>
          <p:cNvPr id="53253" name="AutoShape 5"/>
          <p:cNvSpPr>
            <a:spLocks noChangeArrowheads="1"/>
          </p:cNvSpPr>
          <p:nvPr/>
        </p:nvSpPr>
        <p:spPr bwMode="auto">
          <a:xfrm>
            <a:off x="3000364" y="4714884"/>
            <a:ext cx="489600" cy="489651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endParaRPr lang="pt-BR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85720" y="214290"/>
            <a:ext cx="8229600" cy="65403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QUEM SUSTENTA A CADEIA?</a:t>
            </a:r>
            <a:endParaRPr kumimoji="0" lang="pt-BR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42910" y="1145834"/>
            <a:ext cx="1315615" cy="21535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3" name="Retângulo 12"/>
          <p:cNvSpPr/>
          <p:nvPr/>
        </p:nvSpPr>
        <p:spPr>
          <a:xfrm>
            <a:off x="141022" y="3381163"/>
            <a:ext cx="1817504" cy="418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1000"/>
              </a:lnSpc>
              <a:buNone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1050" dirty="0">
                <a:latin typeface="Verdana" pitchFamily="32" charset="0"/>
              </a:rPr>
              <a:t>CONSUMIDORES DE FEIRAS 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3857620" y="4071942"/>
            <a:ext cx="4572000" cy="20506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1000"/>
              </a:lnSpc>
              <a:buFont typeface="Wingdings" pitchFamily="2" charset="2"/>
              <a:buChar char="ü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dirty="0">
                <a:latin typeface="Verdana" pitchFamily="32" charset="0"/>
              </a:rPr>
              <a:t>Forte </a:t>
            </a:r>
            <a:r>
              <a:rPr lang="en-GB" dirty="0" err="1">
                <a:latin typeface="Verdana" pitchFamily="32" charset="0"/>
              </a:rPr>
              <a:t>relação</a:t>
            </a:r>
            <a:r>
              <a:rPr lang="en-GB" dirty="0">
                <a:latin typeface="Verdana" pitchFamily="32" charset="0"/>
              </a:rPr>
              <a:t> entre </a:t>
            </a:r>
            <a:r>
              <a:rPr lang="en-GB" dirty="0" err="1">
                <a:latin typeface="Verdana" pitchFamily="32" charset="0"/>
              </a:rPr>
              <a:t>modernidade</a:t>
            </a:r>
            <a:r>
              <a:rPr lang="en-GB" dirty="0">
                <a:latin typeface="Verdana" pitchFamily="32" charset="0"/>
              </a:rPr>
              <a:t> e stress</a:t>
            </a:r>
          </a:p>
          <a:p>
            <a:pPr>
              <a:lnSpc>
                <a:spcPct val="101000"/>
              </a:lnSpc>
              <a:buFont typeface="Wingdings" pitchFamily="2" charset="2"/>
              <a:buChar char="ü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dirty="0" err="1">
                <a:latin typeface="Verdana" pitchFamily="32" charset="0"/>
              </a:rPr>
              <a:t>Aumento</a:t>
            </a:r>
            <a:r>
              <a:rPr lang="en-GB" dirty="0">
                <a:latin typeface="Verdana" pitchFamily="32" charset="0"/>
              </a:rPr>
              <a:t> da </a:t>
            </a:r>
            <a:r>
              <a:rPr lang="en-GB" dirty="0" err="1">
                <a:latin typeface="Verdana" pitchFamily="32" charset="0"/>
              </a:rPr>
              <a:t>exigência</a:t>
            </a:r>
            <a:r>
              <a:rPr lang="en-GB" dirty="0">
                <a:latin typeface="Verdana" pitchFamily="32" charset="0"/>
              </a:rPr>
              <a:t> </a:t>
            </a:r>
            <a:r>
              <a:rPr lang="en-GB" dirty="0" err="1">
                <a:latin typeface="Verdana" pitchFamily="32" charset="0"/>
              </a:rPr>
              <a:t>na</a:t>
            </a:r>
            <a:r>
              <a:rPr lang="en-GB" dirty="0">
                <a:latin typeface="Verdana" pitchFamily="32" charset="0"/>
              </a:rPr>
              <a:t> </a:t>
            </a:r>
            <a:r>
              <a:rPr lang="en-GB" dirty="0" err="1">
                <a:latin typeface="Verdana" pitchFamily="32" charset="0"/>
              </a:rPr>
              <a:t>relação</a:t>
            </a:r>
            <a:r>
              <a:rPr lang="en-GB" dirty="0">
                <a:latin typeface="Verdana" pitchFamily="32" charset="0"/>
              </a:rPr>
              <a:t> </a:t>
            </a:r>
            <a:r>
              <a:rPr lang="en-GB" dirty="0" err="1">
                <a:latin typeface="Verdana" pitchFamily="32" charset="0"/>
              </a:rPr>
              <a:t>saúde</a:t>
            </a:r>
            <a:r>
              <a:rPr lang="en-GB" dirty="0">
                <a:latin typeface="Verdana" pitchFamily="32" charset="0"/>
              </a:rPr>
              <a:t> e </a:t>
            </a:r>
            <a:r>
              <a:rPr lang="en-GB" dirty="0" err="1">
                <a:latin typeface="Verdana" pitchFamily="32" charset="0"/>
              </a:rPr>
              <a:t>qualidade</a:t>
            </a:r>
            <a:r>
              <a:rPr lang="en-GB" dirty="0">
                <a:latin typeface="Verdana" pitchFamily="32" charset="0"/>
              </a:rPr>
              <a:t> da </a:t>
            </a:r>
            <a:r>
              <a:rPr lang="en-GB" dirty="0" err="1">
                <a:latin typeface="Verdana" pitchFamily="32" charset="0"/>
              </a:rPr>
              <a:t>alimentação</a:t>
            </a:r>
            <a:endParaRPr lang="en-GB" dirty="0">
              <a:latin typeface="Verdana" pitchFamily="32" charset="0"/>
            </a:endParaRPr>
          </a:p>
          <a:p>
            <a:pPr>
              <a:lnSpc>
                <a:spcPct val="101000"/>
              </a:lnSpc>
              <a:buFont typeface="Wingdings" pitchFamily="2" charset="2"/>
              <a:buChar char="ü"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dirty="0">
                <a:latin typeface="Verdana" pitchFamily="32" charset="0"/>
              </a:rPr>
              <a:t>Orgânicos – </a:t>
            </a:r>
            <a:r>
              <a:rPr lang="en-GB" dirty="0" err="1">
                <a:latin typeface="Verdana" pitchFamily="32" charset="0"/>
              </a:rPr>
              <a:t>idéia</a:t>
            </a:r>
            <a:r>
              <a:rPr lang="en-GB" dirty="0">
                <a:latin typeface="Verdana" pitchFamily="32" charset="0"/>
              </a:rPr>
              <a:t> de </a:t>
            </a:r>
            <a:r>
              <a:rPr lang="en-GB" dirty="0" err="1">
                <a:latin typeface="Verdana" pitchFamily="32" charset="0"/>
              </a:rPr>
              <a:t>segurança</a:t>
            </a:r>
            <a:r>
              <a:rPr lang="en-GB" dirty="0">
                <a:latin typeface="Verdana" pitchFamily="32" charset="0"/>
              </a:rPr>
              <a:t> , </a:t>
            </a:r>
            <a:r>
              <a:rPr lang="en-GB" dirty="0" err="1">
                <a:latin typeface="Verdana" pitchFamily="32" charset="0"/>
              </a:rPr>
              <a:t>alimentos</a:t>
            </a:r>
            <a:r>
              <a:rPr lang="en-GB" dirty="0">
                <a:latin typeface="Verdana" pitchFamily="32" charset="0"/>
              </a:rPr>
              <a:t> com  </a:t>
            </a:r>
            <a:r>
              <a:rPr lang="en-GB" dirty="0" err="1">
                <a:latin typeface="Verdana" pitchFamily="32" charset="0"/>
              </a:rPr>
              <a:t>menos</a:t>
            </a:r>
            <a:r>
              <a:rPr lang="en-GB" dirty="0">
                <a:latin typeface="Verdana" pitchFamily="32" charset="0"/>
              </a:rPr>
              <a:t> </a:t>
            </a:r>
            <a:r>
              <a:rPr lang="en-GB" dirty="0" err="1">
                <a:latin typeface="Verdana" pitchFamily="32" charset="0"/>
              </a:rPr>
              <a:t>contaminantes</a:t>
            </a:r>
            <a:r>
              <a:rPr lang="en-GB" dirty="0">
                <a:latin typeface="Verdana" pitchFamily="32" charset="0"/>
              </a:rPr>
              <a:t> e </a:t>
            </a:r>
            <a:r>
              <a:rPr lang="en-GB" dirty="0" err="1">
                <a:latin typeface="Verdana" pitchFamily="32" charset="0"/>
              </a:rPr>
              <a:t>mais</a:t>
            </a:r>
            <a:r>
              <a:rPr lang="en-GB" dirty="0">
                <a:latin typeface="Verdana" pitchFamily="32" charset="0"/>
              </a:rPr>
              <a:t> </a:t>
            </a:r>
            <a:r>
              <a:rPr lang="en-GB" dirty="0" err="1">
                <a:latin typeface="Verdana" pitchFamily="32" charset="0"/>
              </a:rPr>
              <a:t>nutritivos</a:t>
            </a:r>
            <a:endParaRPr lang="en-GB" dirty="0">
              <a:latin typeface="Verdana" pitchFamily="32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1709247" y="5500633"/>
            <a:ext cx="2071702" cy="42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1000"/>
              </a:lnSpc>
              <a:buNone/>
              <a:tabLst>
                <a:tab pos="404646" algn="l"/>
                <a:tab pos="812172" algn="l"/>
                <a:tab pos="1219698" algn="l"/>
                <a:tab pos="1627224" algn="l"/>
                <a:tab pos="2034750" algn="l"/>
                <a:tab pos="2442276" algn="l"/>
                <a:tab pos="2849803" algn="l"/>
                <a:tab pos="3257328" algn="l"/>
                <a:tab pos="3664855" algn="l"/>
                <a:tab pos="4072380" algn="l"/>
                <a:tab pos="4479907" algn="l"/>
                <a:tab pos="4887432" algn="l"/>
                <a:tab pos="5294959" algn="l"/>
                <a:tab pos="5702484" algn="l"/>
                <a:tab pos="6110011" algn="l"/>
                <a:tab pos="6517536" algn="l"/>
                <a:tab pos="6925063" algn="l"/>
                <a:tab pos="7332588" algn="l"/>
                <a:tab pos="7740115" algn="l"/>
                <a:tab pos="8147640" algn="l"/>
              </a:tabLst>
            </a:pPr>
            <a:r>
              <a:rPr lang="en-GB" sz="1100" dirty="0">
                <a:latin typeface="Verdana" pitchFamily="32" charset="0"/>
              </a:rPr>
              <a:t>CONSUMIDORES DE SUPERMERCADOS 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817306" y="3418597"/>
            <a:ext cx="1365984" cy="20002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269468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971550" y="836613"/>
            <a:ext cx="7129463" cy="488950"/>
          </a:xfrm>
          <a:prstGeom prst="rect">
            <a:avLst/>
          </a:prstGeom>
          <a:solidFill>
            <a:srgbClr val="00B0F0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pt-BR" sz="2000" dirty="0">
                <a:solidFill>
                  <a:schemeClr val="bg1"/>
                </a:solidFill>
                <a:latin typeface="Century Gothic" pitchFamily="34" charset="0"/>
              </a:rPr>
              <a:t>Por que as pessoas consomem orgânicos?</a:t>
            </a:r>
          </a:p>
        </p:txBody>
      </p:sp>
      <p:sp>
        <p:nvSpPr>
          <p:cNvPr id="56349" name="Rectangle 29"/>
          <p:cNvSpPr>
            <a:spLocks noChangeArrowheads="1"/>
          </p:cNvSpPr>
          <p:nvPr/>
        </p:nvSpPr>
        <p:spPr bwMode="auto">
          <a:xfrm>
            <a:off x="971550" y="3284538"/>
            <a:ext cx="7200900" cy="488950"/>
          </a:xfrm>
          <a:prstGeom prst="rect">
            <a:avLst/>
          </a:prstGeom>
          <a:solidFill>
            <a:srgbClr val="00B0F0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pt-BR" sz="2000" dirty="0">
                <a:solidFill>
                  <a:schemeClr val="bg1"/>
                </a:solidFill>
                <a:latin typeface="Century Gothic" pitchFamily="34" charset="0"/>
              </a:rPr>
              <a:t>Por que as pessoas não consomem orgânicos?</a:t>
            </a: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1114425" y="1341438"/>
            <a:ext cx="7994650" cy="1039812"/>
            <a:chOff x="702" y="845"/>
            <a:chExt cx="5036" cy="655"/>
          </a:xfrm>
        </p:grpSpPr>
        <p:sp>
          <p:nvSpPr>
            <p:cNvPr id="9232" name="Text Box 26"/>
            <p:cNvSpPr txBox="1">
              <a:spLocks noChangeArrowheads="1"/>
            </p:cNvSpPr>
            <p:nvPr/>
          </p:nvSpPr>
          <p:spPr bwMode="auto">
            <a:xfrm>
              <a:off x="702" y="1030"/>
              <a:ext cx="4128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140000"/>
                </a:lnSpc>
                <a:buClr>
                  <a:srgbClr val="FF0000"/>
                </a:buClr>
              </a:pPr>
              <a:r>
                <a:rPr lang="pt-BR" sz="1400" b="1" dirty="0"/>
                <a:t>64% dos consumidores brasileiros respondem:  “é saudável para mim”</a:t>
              </a:r>
            </a:p>
          </p:txBody>
        </p:sp>
        <p:pic>
          <p:nvPicPr>
            <p:cNvPr id="9233" name="Picture 30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4785" y="845"/>
              <a:ext cx="953" cy="6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107950" y="2133600"/>
            <a:ext cx="8766175" cy="863600"/>
            <a:chOff x="68" y="1344"/>
            <a:chExt cx="5522" cy="544"/>
          </a:xfrm>
        </p:grpSpPr>
        <p:sp>
          <p:nvSpPr>
            <p:cNvPr id="9230" name="Text Box 5"/>
            <p:cNvSpPr txBox="1">
              <a:spLocks noChangeArrowheads="1"/>
            </p:cNvSpPr>
            <p:nvPr/>
          </p:nvSpPr>
          <p:spPr bwMode="auto">
            <a:xfrm>
              <a:off x="930" y="1531"/>
              <a:ext cx="4660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lnSpc>
                  <a:spcPct val="140000"/>
                </a:lnSpc>
                <a:buClr>
                  <a:srgbClr val="FF0000"/>
                </a:buClr>
              </a:pPr>
              <a:r>
                <a:rPr lang="pt-BR" sz="1400" b="1" dirty="0"/>
                <a:t>30%  dos brasileiros entrevistados dizem que “é saudável para os meus filhos”</a:t>
              </a:r>
            </a:p>
          </p:txBody>
        </p:sp>
        <p:pic>
          <p:nvPicPr>
            <p:cNvPr id="9231" name="Picture 31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68" y="1344"/>
              <a:ext cx="908" cy="5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620713" y="3933825"/>
            <a:ext cx="8451850" cy="1150938"/>
            <a:chOff x="391" y="2478"/>
            <a:chExt cx="5324" cy="725"/>
          </a:xfrm>
        </p:grpSpPr>
        <p:sp>
          <p:nvSpPr>
            <p:cNvPr id="9228" name="Text Box 10"/>
            <p:cNvSpPr txBox="1">
              <a:spLocks noChangeArrowheads="1"/>
            </p:cNvSpPr>
            <p:nvPr/>
          </p:nvSpPr>
          <p:spPr bwMode="auto">
            <a:xfrm>
              <a:off x="391" y="2704"/>
              <a:ext cx="4439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140000"/>
                </a:lnSpc>
                <a:buClr>
                  <a:srgbClr val="FF0000"/>
                </a:buClr>
              </a:pPr>
              <a:r>
                <a:rPr lang="pt-BR" sz="1400" b="1" dirty="0"/>
                <a:t>29% dos brasileiros não encontram produtos orgânicos onde compram</a:t>
              </a:r>
            </a:p>
          </p:txBody>
        </p:sp>
        <p:pic>
          <p:nvPicPr>
            <p:cNvPr id="9229" name="Picture 32" descr="feira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4785" y="2478"/>
              <a:ext cx="930" cy="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179388" y="4786313"/>
            <a:ext cx="7848600" cy="1019175"/>
            <a:chOff x="113" y="3015"/>
            <a:chExt cx="4944" cy="642"/>
          </a:xfrm>
        </p:grpSpPr>
        <p:sp>
          <p:nvSpPr>
            <p:cNvPr id="9226" name="Text Box 18"/>
            <p:cNvSpPr txBox="1">
              <a:spLocks noChangeArrowheads="1"/>
            </p:cNvSpPr>
            <p:nvPr/>
          </p:nvSpPr>
          <p:spPr bwMode="auto">
            <a:xfrm>
              <a:off x="902" y="3229"/>
              <a:ext cx="4155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lnSpc>
                  <a:spcPct val="140000"/>
                </a:lnSpc>
                <a:buClr>
                  <a:srgbClr val="FF0000"/>
                </a:buClr>
              </a:pPr>
              <a:r>
                <a:rPr lang="pt-BR" sz="1400" b="1"/>
                <a:t>27% dos entrevistados da América Latina acham os produtos caros</a:t>
              </a:r>
            </a:p>
          </p:txBody>
        </p:sp>
        <p:pic>
          <p:nvPicPr>
            <p:cNvPr id="9227" name="Picture 33" descr="moedas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113" y="3015"/>
              <a:ext cx="816" cy="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225" name="Text Box 38"/>
          <p:cNvSpPr txBox="1">
            <a:spLocks noChangeArrowheads="1"/>
          </p:cNvSpPr>
          <p:nvPr/>
        </p:nvSpPr>
        <p:spPr bwMode="auto">
          <a:xfrm>
            <a:off x="7204869" y="5785643"/>
            <a:ext cx="1792287" cy="823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  <a:buClr>
                <a:srgbClr val="FF0000"/>
              </a:buClr>
            </a:pPr>
            <a:r>
              <a:rPr lang="pt-BR" sz="1200" b="1" dirty="0"/>
              <a:t>(Fonte: </a:t>
            </a:r>
            <a:r>
              <a:rPr lang="pt-BR" sz="1200" b="1" dirty="0" err="1"/>
              <a:t>Niielsen</a:t>
            </a:r>
            <a:r>
              <a:rPr lang="pt-BR" sz="1200" b="1" dirty="0"/>
              <a:t> 2005</a:t>
            </a:r>
            <a:r>
              <a:rPr lang="pt-BR" sz="2000" b="1" dirty="0"/>
              <a:t>)</a:t>
            </a:r>
          </a:p>
          <a:p>
            <a:endParaRPr lang="pt-BR" sz="2000" dirty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428596" y="142852"/>
            <a:ext cx="8229600" cy="65403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PUBLICO ALVO - CONCLUSÃO</a:t>
            </a:r>
            <a:endParaRPr kumimoji="0" lang="pt-BR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63029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 POUCO DE HISTÓRIA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1052736"/>
            <a:ext cx="4186238" cy="44116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pt-BR" sz="2600" dirty="0">
                <a:solidFill>
                  <a:schemeClr val="accent2"/>
                </a:solidFill>
              </a:rPr>
              <a:t>Agricultura Orgânica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800" i="1" dirty="0"/>
              <a:t>Sir Albert Howard</a:t>
            </a:r>
            <a:r>
              <a:rPr lang="pt-BR" sz="1800" dirty="0"/>
              <a:t>, Índia 1920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800" i="1" dirty="0"/>
              <a:t>Lady </a:t>
            </a:r>
            <a:r>
              <a:rPr lang="pt-BR" sz="1800" i="1" dirty="0" err="1"/>
              <a:t>Eve</a:t>
            </a:r>
            <a:r>
              <a:rPr lang="pt-BR" sz="1800" i="1" dirty="0"/>
              <a:t> Balfour</a:t>
            </a:r>
            <a:r>
              <a:rPr lang="pt-BR" sz="1800" dirty="0"/>
              <a:t>, Inglaterra, 1939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sz="2600" dirty="0">
                <a:solidFill>
                  <a:schemeClr val="accent2"/>
                </a:solidFill>
              </a:rPr>
              <a:t>Agricultura Biodinâmica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800" i="1" dirty="0"/>
              <a:t>Rudolf Steiner</a:t>
            </a:r>
            <a:r>
              <a:rPr lang="pt-BR" sz="1800" dirty="0"/>
              <a:t>, Alemanha 1924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sz="2600" dirty="0">
                <a:solidFill>
                  <a:schemeClr val="accent2"/>
                </a:solidFill>
              </a:rPr>
              <a:t>Agricultura Natural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800" i="1" dirty="0" err="1"/>
              <a:t>Mokiti</a:t>
            </a:r>
            <a:r>
              <a:rPr lang="pt-BR" sz="1800" i="1" dirty="0"/>
              <a:t> </a:t>
            </a:r>
            <a:r>
              <a:rPr lang="pt-BR" sz="1800" i="1" dirty="0" err="1"/>
              <a:t>Okada</a:t>
            </a:r>
            <a:r>
              <a:rPr lang="pt-BR" sz="1800" dirty="0"/>
              <a:t>, Japão, 1920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800" i="1" dirty="0" err="1"/>
              <a:t>Masanobu</a:t>
            </a:r>
            <a:r>
              <a:rPr lang="pt-BR" sz="1800" i="1" dirty="0"/>
              <a:t> Fukuoka</a:t>
            </a:r>
            <a:r>
              <a:rPr lang="pt-BR" sz="1800" dirty="0"/>
              <a:t>, Japão, 1950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sz="2600" dirty="0">
                <a:solidFill>
                  <a:schemeClr val="accent2"/>
                </a:solidFill>
              </a:rPr>
              <a:t>Agricultura Regenerativa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800" i="1" dirty="0" err="1"/>
              <a:t>J.I.Rodale</a:t>
            </a:r>
            <a:r>
              <a:rPr lang="pt-BR" sz="1800" dirty="0"/>
              <a:t>, EUA 1947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sz="2600" dirty="0">
                <a:solidFill>
                  <a:schemeClr val="accent2"/>
                </a:solidFill>
              </a:rPr>
              <a:t>Agricultura Biológica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800" i="1" dirty="0"/>
              <a:t>Hans Muller &amp; Hans Rush</a:t>
            </a:r>
            <a:r>
              <a:rPr lang="pt-BR" sz="1800" dirty="0"/>
              <a:t>, </a:t>
            </a:r>
            <a:r>
              <a:rPr lang="pt-BR" sz="1800" dirty="0" err="1"/>
              <a:t>Suiça</a:t>
            </a:r>
            <a:r>
              <a:rPr lang="pt-BR" sz="1800" dirty="0"/>
              <a:t> 1940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800" i="1" dirty="0"/>
              <a:t>Raul </a:t>
            </a:r>
            <a:r>
              <a:rPr lang="pt-BR" sz="1800" i="1" dirty="0" err="1"/>
              <a:t>Lemaire</a:t>
            </a:r>
            <a:r>
              <a:rPr lang="pt-BR" sz="1800" i="1" dirty="0"/>
              <a:t> &amp; Jean </a:t>
            </a:r>
            <a:r>
              <a:rPr lang="pt-BR" sz="1800" i="1" dirty="0" err="1"/>
              <a:t>Boucher</a:t>
            </a:r>
            <a:r>
              <a:rPr lang="pt-BR" sz="1800" i="1" dirty="0"/>
              <a:t>,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800" i="1" dirty="0"/>
              <a:t>Francis </a:t>
            </a:r>
            <a:r>
              <a:rPr lang="pt-BR" sz="1800" i="1" dirty="0" err="1"/>
              <a:t>Chaboussou</a:t>
            </a:r>
            <a:r>
              <a:rPr lang="pt-BR" sz="1800" dirty="0"/>
              <a:t>, França 1960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pt-BR" sz="1800" dirty="0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370387" y="1610475"/>
            <a:ext cx="4316413" cy="331968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pt-BR" sz="2600" dirty="0">
                <a:solidFill>
                  <a:schemeClr val="accent2"/>
                </a:solidFill>
              </a:rPr>
              <a:t>Agricultura Ecológica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800" i="1" dirty="0"/>
              <a:t>William Albrecht</a:t>
            </a:r>
            <a:r>
              <a:rPr lang="pt-BR" sz="1800" dirty="0"/>
              <a:t>, EUA, 1983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800" i="1" dirty="0"/>
              <a:t>Stuart Hill, Canadá</a:t>
            </a:r>
            <a:r>
              <a:rPr lang="pt-BR" sz="1800" dirty="0"/>
              <a:t>, 1977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800" i="1" dirty="0"/>
              <a:t>Fritz Schumacher</a:t>
            </a:r>
            <a:r>
              <a:rPr lang="pt-BR" sz="1800" dirty="0"/>
              <a:t>, Inglaterra, 1974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800" i="1" dirty="0"/>
              <a:t>Rachel Carson</a:t>
            </a:r>
            <a:r>
              <a:rPr lang="pt-BR" sz="1800" dirty="0"/>
              <a:t>, EUA, 1962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sz="2600" dirty="0">
                <a:solidFill>
                  <a:schemeClr val="accent2"/>
                </a:solidFill>
              </a:rPr>
              <a:t>Agricultura Convencional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800" i="1" dirty="0" err="1"/>
              <a:t>Normam</a:t>
            </a:r>
            <a:r>
              <a:rPr lang="pt-BR" sz="1800" i="1" dirty="0"/>
              <a:t> </a:t>
            </a:r>
            <a:r>
              <a:rPr lang="pt-BR" sz="1800" i="1" dirty="0" err="1"/>
              <a:t>Bourlaug</a:t>
            </a:r>
            <a:r>
              <a:rPr lang="pt-BR" sz="1800" i="1" dirty="0"/>
              <a:t>, 1970</a:t>
            </a:r>
            <a:endParaRPr lang="pt-BR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pt-BR" sz="2600" dirty="0">
                <a:solidFill>
                  <a:schemeClr val="accent2"/>
                </a:solidFill>
              </a:rPr>
              <a:t>Agroecologia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t-BR" sz="1800" i="1" dirty="0"/>
              <a:t>Miguel </a:t>
            </a:r>
            <a:r>
              <a:rPr lang="pt-BR" sz="1800" i="1" dirty="0" err="1"/>
              <a:t>Altieri</a:t>
            </a:r>
            <a:r>
              <a:rPr lang="pt-BR" sz="1800" i="1" dirty="0"/>
              <a:t> ,1980</a:t>
            </a:r>
            <a:r>
              <a:rPr lang="pt-BR" sz="1800" dirty="0"/>
              <a:t/>
            </a:r>
            <a:br>
              <a:rPr lang="pt-BR" sz="1800" dirty="0"/>
            </a:b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137842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New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04664" y="0"/>
            <a:ext cx="12192615" cy="6858000"/>
          </a:xfrm>
        </p:spPr>
      </p:pic>
    </p:spTree>
    <p:extLst>
      <p:ext uri="{BB962C8B-B14F-4D97-AF65-F5344CB8AC3E}">
        <p14:creationId xmlns:p14="http://schemas.microsoft.com/office/powerpoint/2010/main" val="109199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foto_australia_300dpi"/>
          <p:cNvPicPr>
            <a:picLocks noChangeAspect="1" noChangeArrowheads="1"/>
          </p:cNvPicPr>
          <p:nvPr/>
        </p:nvPicPr>
        <p:blipFill>
          <a:blip r:embed="rId2" cstate="screen"/>
          <a:srcRect t="12258"/>
          <a:stretch>
            <a:fillRect/>
          </a:stretch>
        </p:blipFill>
        <p:spPr bwMode="auto">
          <a:xfrm>
            <a:off x="6300788" y="1142984"/>
            <a:ext cx="1901825" cy="115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989013" y="1149350"/>
            <a:ext cx="7272337" cy="115252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sz="1400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989013" y="1268413"/>
            <a:ext cx="54006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800" b="1" dirty="0"/>
              <a:t>O Brasil tem capacidade de produção devida a vasta extensão de terra e a tendência de crescimento nos próximos anos.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3492500" y="2441575"/>
            <a:ext cx="462438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800" b="1"/>
              <a:t>O segmento de Orgânicos é crescente e o Brasil apresenta um dos maiores crescimentos mundiais.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971550" y="3690938"/>
            <a:ext cx="527367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/>
              <a:t>Mercado </a:t>
            </a:r>
            <a:r>
              <a:rPr lang="en-US" sz="1800" b="1" dirty="0" err="1"/>
              <a:t>demandante</a:t>
            </a:r>
            <a:r>
              <a:rPr lang="en-US" sz="1800" b="1" dirty="0"/>
              <a:t> de </a:t>
            </a:r>
            <a:r>
              <a:rPr lang="en-US" sz="1800" b="1" dirty="0" err="1"/>
              <a:t>Engenheiros</a:t>
            </a:r>
            <a:r>
              <a:rPr lang="en-US" sz="1800" b="1" dirty="0"/>
              <a:t> </a:t>
            </a:r>
            <a:r>
              <a:rPr lang="en-US" sz="1800" b="1" dirty="0" err="1"/>
              <a:t>Agrônomos</a:t>
            </a:r>
            <a:r>
              <a:rPr lang="en-US" sz="1800" b="1" dirty="0"/>
              <a:t> para </a:t>
            </a:r>
            <a:r>
              <a:rPr lang="en-US" sz="1800" b="1" dirty="0" err="1"/>
              <a:t>área</a:t>
            </a:r>
            <a:r>
              <a:rPr lang="en-US" sz="1800" b="1" dirty="0"/>
              <a:t> de </a:t>
            </a:r>
            <a:r>
              <a:rPr lang="en-US" sz="1800" b="1" dirty="0" err="1"/>
              <a:t>orgânicos</a:t>
            </a:r>
            <a:r>
              <a:rPr lang="en-US" sz="1800" b="1" dirty="0"/>
              <a:t> </a:t>
            </a:r>
            <a:r>
              <a:rPr lang="en-US" sz="1600" b="1" dirty="0"/>
              <a:t>(</a:t>
            </a:r>
            <a:r>
              <a:rPr lang="en-US" sz="1600" b="1" dirty="0" err="1"/>
              <a:t>Empreendedores</a:t>
            </a:r>
            <a:r>
              <a:rPr lang="en-US" sz="1600" b="1" dirty="0"/>
              <a:t>, ATER, </a:t>
            </a:r>
            <a:r>
              <a:rPr lang="en-US" sz="1600" b="1" dirty="0" err="1"/>
              <a:t>Pesquisa</a:t>
            </a:r>
            <a:r>
              <a:rPr lang="en-US" sz="1600" b="1" dirty="0"/>
              <a:t>, Insumos </a:t>
            </a:r>
            <a:r>
              <a:rPr lang="en-US" sz="1600" b="1" dirty="0" err="1"/>
              <a:t>etc</a:t>
            </a:r>
            <a:r>
              <a:rPr lang="en-US" sz="1600" b="1" dirty="0"/>
              <a:t>)</a:t>
            </a:r>
            <a:endParaRPr lang="pt-BR" sz="1800" b="1" dirty="0"/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956196" y="4953001"/>
            <a:ext cx="52562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b="1" dirty="0"/>
              <a:t>Para o consumidor, preço não é o fator determinante de compra; a dificuldade de oferta é principal razão para o não-consumo.</a:t>
            </a: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989013" y="2360613"/>
            <a:ext cx="7272337" cy="115252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sz="1400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989013" y="3568700"/>
            <a:ext cx="7272337" cy="115252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sz="1400"/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989013" y="4783138"/>
            <a:ext cx="7272337" cy="1152525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sz="1400"/>
          </a:p>
        </p:txBody>
      </p:sp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22350" y="2395538"/>
            <a:ext cx="18716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85720" y="214290"/>
            <a:ext cx="8229600" cy="65403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kern="0" noProof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Ou seja, para CONCLUIR</a:t>
            </a:r>
            <a:endParaRPr kumimoji="0" lang="pt-BR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t="18495" r="19197" b="8000"/>
          <a:stretch/>
        </p:blipFill>
        <p:spPr>
          <a:xfrm>
            <a:off x="6308694" y="3594100"/>
            <a:ext cx="1906089" cy="231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1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ocery Store Wars (com legendas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752" y="0"/>
            <a:ext cx="9162752" cy="6872761"/>
          </a:xfrm>
        </p:spPr>
      </p:pic>
    </p:spTree>
    <p:extLst>
      <p:ext uri="{BB962C8B-B14F-4D97-AF65-F5344CB8AC3E}">
        <p14:creationId xmlns:p14="http://schemas.microsoft.com/office/powerpoint/2010/main" val="145298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t-BR" b="1" dirty="0"/>
              <a:t>Muito obrigado!</a:t>
            </a:r>
          </a:p>
        </p:txBody>
      </p:sp>
      <p:sp>
        <p:nvSpPr>
          <p:cNvPr id="2052" name="Text Box 13"/>
          <p:cNvSpPr txBox="1">
            <a:spLocks noGrp="1" noChangeArrowheads="1"/>
          </p:cNvSpPr>
          <p:nvPr>
            <p:ph type="body" sz="half" idx="1"/>
          </p:nvPr>
        </p:nvSpPr>
        <p:spPr bwMode="auto">
          <a:xfrm>
            <a:off x="2267744" y="4547238"/>
            <a:ext cx="4608512" cy="118072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sz="2400" dirty="0"/>
              <a:t>Eng. Agro. Ricardo Cerveira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sz="2400" dirty="0"/>
              <a:t>Instituto BioSistêmico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dirty="0"/>
              <a:t>cerveira@biosistemico.com.br</a:t>
            </a:r>
            <a:endParaRPr lang="pt-BR" sz="2400" dirty="0"/>
          </a:p>
        </p:txBody>
      </p:sp>
      <p:graphicFrame>
        <p:nvGraphicFramePr>
          <p:cNvPr id="4110" name="Object 14">
            <a:hlinkClick r:id="" action="ppaction://ole?verb=0"/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11966532"/>
              </p:ext>
            </p:extLst>
          </p:nvPr>
        </p:nvGraphicFramePr>
        <p:xfrm>
          <a:off x="2123728" y="1052736"/>
          <a:ext cx="4362476" cy="3306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Clip" r:id="rId4" imgW="4098600" imgH="2700000" progId="">
                  <p:embed/>
                </p:oleObj>
              </mc:Choice>
              <mc:Fallback>
                <p:oleObj name="Clip" r:id="rId4" imgW="4098600" imgH="2700000" progId="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1052736"/>
                        <a:ext cx="4362476" cy="33067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349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47" name="Object 2">
            <a:hlinkClick r:id="" action="ppaction://ole?verb=0"/>
          </p:cNvPr>
          <p:cNvGraphicFramePr>
            <a:graphicFrameLocks noGrp="1"/>
          </p:cNvGraphicFramePr>
          <p:nvPr>
            <p:ph type="clipArt" sz="half" idx="2"/>
          </p:nvPr>
        </p:nvGraphicFramePr>
        <p:xfrm>
          <a:off x="7473950" y="1052513"/>
          <a:ext cx="1670050" cy="3983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lipArt" r:id="rId3" imgW="1670040" imgH="3982680" progId="MS_ClipArt_Gallery.2">
                  <p:embed/>
                </p:oleObj>
              </mc:Choice>
              <mc:Fallback>
                <p:oleObj name="ClipArt" r:id="rId3" imgW="1670040" imgH="3982680" progId="MS_ClipArt_Gallery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3950" y="1052513"/>
                        <a:ext cx="1670050" cy="3983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48" name="AutoShape 4"/>
          <p:cNvSpPr>
            <a:spLocks noChangeArrowheads="1"/>
          </p:cNvSpPr>
          <p:nvPr/>
        </p:nvSpPr>
        <p:spPr bwMode="auto">
          <a:xfrm>
            <a:off x="2771775" y="2349500"/>
            <a:ext cx="3025775" cy="2706688"/>
          </a:xfrm>
          <a:prstGeom prst="diamond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755650" y="3500438"/>
            <a:ext cx="20875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>
                <a:solidFill>
                  <a:srgbClr val="7030A0"/>
                </a:solidFill>
              </a:rPr>
              <a:t>Economicamente</a:t>
            </a:r>
          </a:p>
          <a:p>
            <a:pPr algn="ctr"/>
            <a:r>
              <a:rPr lang="pt-BR" altLang="pt-BR">
                <a:solidFill>
                  <a:srgbClr val="7030A0"/>
                </a:solidFill>
              </a:rPr>
              <a:t>viável</a:t>
            </a:r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5780088" y="3400425"/>
            <a:ext cx="1454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>
                <a:solidFill>
                  <a:srgbClr val="FFC000"/>
                </a:solidFill>
              </a:rPr>
              <a:t>Socialmente</a:t>
            </a:r>
          </a:p>
          <a:p>
            <a:pPr algn="ctr"/>
            <a:r>
              <a:rPr lang="pt-BR" altLang="pt-BR">
                <a:solidFill>
                  <a:srgbClr val="FFC000"/>
                </a:solidFill>
              </a:rPr>
              <a:t>justa</a:t>
            </a:r>
          </a:p>
        </p:txBody>
      </p:sp>
      <p:sp>
        <p:nvSpPr>
          <p:cNvPr id="82951" name="Rectangle 7"/>
          <p:cNvSpPr>
            <a:spLocks noChangeArrowheads="1"/>
          </p:cNvSpPr>
          <p:nvPr/>
        </p:nvSpPr>
        <p:spPr bwMode="auto">
          <a:xfrm>
            <a:off x="3368675" y="1535113"/>
            <a:ext cx="1851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>
                <a:solidFill>
                  <a:srgbClr val="00B050"/>
                </a:solidFill>
              </a:rPr>
              <a:t>Ambientalmente</a:t>
            </a:r>
          </a:p>
          <a:p>
            <a:pPr algn="ctr"/>
            <a:r>
              <a:rPr lang="pt-BR" altLang="pt-BR">
                <a:solidFill>
                  <a:srgbClr val="00B050"/>
                </a:solidFill>
              </a:rPr>
              <a:t>correta</a:t>
            </a:r>
          </a:p>
        </p:txBody>
      </p:sp>
      <p:sp>
        <p:nvSpPr>
          <p:cNvPr id="82952" name="Rectangle 8"/>
          <p:cNvSpPr>
            <a:spLocks noChangeArrowheads="1"/>
          </p:cNvSpPr>
          <p:nvPr/>
        </p:nvSpPr>
        <p:spPr bwMode="auto">
          <a:xfrm>
            <a:off x="3446463" y="5200650"/>
            <a:ext cx="16224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None/>
            </a:pPr>
            <a:r>
              <a:rPr lang="pt-BR" altLang="pt-BR">
                <a:solidFill>
                  <a:srgbClr val="FF0000"/>
                </a:solidFill>
              </a:rPr>
              <a:t>Culturalmente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None/>
            </a:pPr>
            <a:r>
              <a:rPr lang="pt-BR" altLang="pt-BR">
                <a:solidFill>
                  <a:srgbClr val="FF0000"/>
                </a:solidFill>
              </a:rPr>
              <a:t>aceita</a:t>
            </a:r>
          </a:p>
        </p:txBody>
      </p:sp>
      <p:sp>
        <p:nvSpPr>
          <p:cNvPr id="82953" name="Rectangle 9"/>
          <p:cNvSpPr>
            <a:spLocks noChangeArrowheads="1"/>
          </p:cNvSpPr>
          <p:nvPr/>
        </p:nvSpPr>
        <p:spPr bwMode="auto">
          <a:xfrm>
            <a:off x="3492080" y="3451781"/>
            <a:ext cx="1531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dirty="0"/>
              <a:t>Agroecologia</a:t>
            </a:r>
          </a:p>
        </p:txBody>
      </p:sp>
      <p:sp>
        <p:nvSpPr>
          <p:cNvPr id="1033" name="Rectangle 10"/>
          <p:cNvSpPr>
            <a:spLocks noChangeArrowheads="1"/>
          </p:cNvSpPr>
          <p:nvPr/>
        </p:nvSpPr>
        <p:spPr bwMode="auto">
          <a:xfrm>
            <a:off x="2259784" y="436424"/>
            <a:ext cx="46228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3200" b="1" dirty="0">
                <a:solidFill>
                  <a:schemeClr val="tx2"/>
                </a:solidFill>
                <a:latin typeface="+mj-lt"/>
              </a:rPr>
              <a:t>O QUE É AGROECOLOGIA?</a:t>
            </a:r>
          </a:p>
        </p:txBody>
      </p:sp>
    </p:spTree>
    <p:extLst>
      <p:ext uri="{BB962C8B-B14F-4D97-AF65-F5344CB8AC3E}">
        <p14:creationId xmlns:p14="http://schemas.microsoft.com/office/powerpoint/2010/main" val="5018111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115616" y="476672"/>
            <a:ext cx="6696744" cy="5040560"/>
            <a:chOff x="1752600" y="990600"/>
            <a:chExt cx="7391400" cy="5791200"/>
          </a:xfrm>
        </p:grpSpPr>
        <p:sp>
          <p:nvSpPr>
            <p:cNvPr id="12305" name="Rectangle 17"/>
            <p:cNvSpPr>
              <a:spLocks noChangeArrowheads="1"/>
            </p:cNvSpPr>
            <p:nvPr/>
          </p:nvSpPr>
          <p:spPr bwMode="auto">
            <a:xfrm>
              <a:off x="1828800" y="3352800"/>
              <a:ext cx="7239000" cy="3429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291" name="Text Box 3"/>
            <p:cNvSpPr txBox="1">
              <a:spLocks noChangeArrowheads="1"/>
            </p:cNvSpPr>
            <p:nvPr/>
          </p:nvSpPr>
          <p:spPr bwMode="auto">
            <a:xfrm>
              <a:off x="1765372" y="1545508"/>
              <a:ext cx="73152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sz="2000" b="1" dirty="0">
                  <a:latin typeface="Verdana" panose="020B0604030504040204" pitchFamily="34" charset="0"/>
                </a:rPr>
                <a:t>Monocultura; Agrotóxicos; Fertilizantes Solúveis</a:t>
              </a:r>
            </a:p>
          </p:txBody>
        </p:sp>
        <p:sp>
          <p:nvSpPr>
            <p:cNvPr id="12292" name="Text Box 4"/>
            <p:cNvSpPr txBox="1">
              <a:spLocks noChangeArrowheads="1"/>
            </p:cNvSpPr>
            <p:nvPr/>
          </p:nvSpPr>
          <p:spPr bwMode="auto">
            <a:xfrm>
              <a:off x="2590800" y="1074735"/>
              <a:ext cx="5562600" cy="424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b="1" dirty="0">
                  <a:solidFill>
                    <a:srgbClr val="0070C0"/>
                  </a:solidFill>
                  <a:latin typeface="Verdana" panose="020B0604030504040204" pitchFamily="34" charset="0"/>
                </a:rPr>
                <a:t>Técnicas convencionais</a:t>
              </a:r>
            </a:p>
          </p:txBody>
        </p:sp>
        <p:sp>
          <p:nvSpPr>
            <p:cNvPr id="12293" name="Text Box 5"/>
            <p:cNvSpPr txBox="1">
              <a:spLocks noChangeArrowheads="1"/>
            </p:cNvSpPr>
            <p:nvPr/>
          </p:nvSpPr>
          <p:spPr bwMode="auto">
            <a:xfrm>
              <a:off x="2057400" y="5105400"/>
              <a:ext cx="7086600" cy="854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pt-BR" altLang="pt-BR" sz="2000" b="1">
                <a:latin typeface="Verdana" panose="020B0604030504040204" pitchFamily="34" charset="0"/>
              </a:endParaRPr>
            </a:p>
            <a:p>
              <a:pPr>
                <a:spcBef>
                  <a:spcPct val="50000"/>
                </a:spcBef>
              </a:pPr>
              <a:endParaRPr lang="pt-BR" altLang="pt-BR" sz="2000" b="1">
                <a:latin typeface="Verdana" panose="020B0604030504040204" pitchFamily="34" charset="0"/>
              </a:endParaRPr>
            </a:p>
          </p:txBody>
        </p:sp>
        <p:sp>
          <p:nvSpPr>
            <p:cNvPr id="12294" name="Text Box 6"/>
            <p:cNvSpPr txBox="1">
              <a:spLocks noChangeArrowheads="1"/>
            </p:cNvSpPr>
            <p:nvPr/>
          </p:nvSpPr>
          <p:spPr bwMode="auto">
            <a:xfrm>
              <a:off x="2819400" y="3352800"/>
              <a:ext cx="4953000" cy="424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altLang="pt-BR" b="1" dirty="0">
                  <a:solidFill>
                    <a:srgbClr val="0070C0"/>
                  </a:solidFill>
                  <a:latin typeface="Verdana" panose="020B0604030504040204" pitchFamily="34" charset="0"/>
                </a:rPr>
                <a:t>Agroecologia</a:t>
              </a:r>
            </a:p>
          </p:txBody>
        </p:sp>
        <p:sp>
          <p:nvSpPr>
            <p:cNvPr id="12295" name="Rectangle 7"/>
            <p:cNvSpPr>
              <a:spLocks noChangeArrowheads="1"/>
            </p:cNvSpPr>
            <p:nvPr/>
          </p:nvSpPr>
          <p:spPr bwMode="auto">
            <a:xfrm>
              <a:off x="1828800" y="990600"/>
              <a:ext cx="7086600" cy="1371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296" name="Rectangle 8"/>
            <p:cNvSpPr>
              <a:spLocks noChangeArrowheads="1"/>
            </p:cNvSpPr>
            <p:nvPr/>
          </p:nvSpPr>
          <p:spPr bwMode="auto">
            <a:xfrm>
              <a:off x="2057400" y="4079875"/>
              <a:ext cx="183038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000" b="1">
                  <a:latin typeface="Verdana" panose="020B0604030504040204" pitchFamily="34" charset="0"/>
                </a:rPr>
                <a:t>Policultivos</a:t>
              </a:r>
            </a:p>
          </p:txBody>
        </p:sp>
        <p:sp>
          <p:nvSpPr>
            <p:cNvPr id="12297" name="Rectangle 9"/>
            <p:cNvSpPr>
              <a:spLocks noChangeArrowheads="1"/>
            </p:cNvSpPr>
            <p:nvPr/>
          </p:nvSpPr>
          <p:spPr bwMode="auto">
            <a:xfrm>
              <a:off x="1752600" y="5257800"/>
              <a:ext cx="30543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sz="2000" b="1">
                  <a:latin typeface="Verdana" panose="020B0604030504040204" pitchFamily="34" charset="0"/>
                </a:rPr>
                <a:t>Rotação de Culturas</a:t>
              </a:r>
            </a:p>
          </p:txBody>
        </p:sp>
        <p:sp>
          <p:nvSpPr>
            <p:cNvPr id="12298" name="Rectangle 10"/>
            <p:cNvSpPr>
              <a:spLocks noChangeArrowheads="1"/>
            </p:cNvSpPr>
            <p:nvPr/>
          </p:nvSpPr>
          <p:spPr bwMode="auto">
            <a:xfrm>
              <a:off x="6477000" y="4156075"/>
              <a:ext cx="201453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sz="2000" b="1">
                  <a:latin typeface="Verdana" panose="020B0604030504040204" pitchFamily="34" charset="0"/>
                </a:rPr>
                <a:t>Adubo Verde</a:t>
              </a:r>
            </a:p>
          </p:txBody>
        </p:sp>
        <p:sp>
          <p:nvSpPr>
            <p:cNvPr id="12299" name="Rectangle 11"/>
            <p:cNvSpPr>
              <a:spLocks noChangeArrowheads="1"/>
            </p:cNvSpPr>
            <p:nvPr/>
          </p:nvSpPr>
          <p:spPr bwMode="auto">
            <a:xfrm>
              <a:off x="4038600" y="4114800"/>
              <a:ext cx="22145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sz="2000" b="1">
                  <a:latin typeface="Verdana" panose="020B0604030504040204" pitchFamily="34" charset="0"/>
                </a:rPr>
                <a:t>Compostagem</a:t>
              </a:r>
            </a:p>
          </p:txBody>
        </p:sp>
        <p:sp>
          <p:nvSpPr>
            <p:cNvPr id="12300" name="Rectangle 12"/>
            <p:cNvSpPr>
              <a:spLocks noChangeArrowheads="1"/>
            </p:cNvSpPr>
            <p:nvPr/>
          </p:nvSpPr>
          <p:spPr bwMode="auto">
            <a:xfrm>
              <a:off x="2743200" y="4724400"/>
              <a:ext cx="522128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sz="2000" b="1">
                  <a:latin typeface="Verdana" panose="020B0604030504040204" pitchFamily="34" charset="0"/>
                </a:rPr>
                <a:t>Preservação dos Recursos Naturais</a:t>
              </a:r>
            </a:p>
          </p:txBody>
        </p:sp>
        <p:sp>
          <p:nvSpPr>
            <p:cNvPr id="12301" name="Rectangle 13"/>
            <p:cNvSpPr>
              <a:spLocks noChangeArrowheads="1"/>
            </p:cNvSpPr>
            <p:nvPr/>
          </p:nvSpPr>
          <p:spPr bwMode="auto">
            <a:xfrm>
              <a:off x="2971800" y="6248400"/>
              <a:ext cx="43815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000" b="1">
                  <a:latin typeface="Verdana" panose="020B0604030504040204" pitchFamily="34" charset="0"/>
                </a:rPr>
                <a:t>Promoção da biologia do solo</a:t>
              </a:r>
            </a:p>
          </p:txBody>
        </p:sp>
        <p:sp>
          <p:nvSpPr>
            <p:cNvPr id="12302" name="Rectangle 14"/>
            <p:cNvSpPr>
              <a:spLocks noChangeArrowheads="1"/>
            </p:cNvSpPr>
            <p:nvPr/>
          </p:nvSpPr>
          <p:spPr bwMode="auto">
            <a:xfrm>
              <a:off x="2209800" y="5791200"/>
              <a:ext cx="30035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sz="2000" b="1">
                  <a:latin typeface="Verdana" panose="020B0604030504040204" pitchFamily="34" charset="0"/>
                </a:rPr>
                <a:t>Vegetação de Apoio</a:t>
              </a:r>
            </a:p>
          </p:txBody>
        </p:sp>
        <p:sp>
          <p:nvSpPr>
            <p:cNvPr id="12303" name="Rectangle 15"/>
            <p:cNvSpPr>
              <a:spLocks noChangeArrowheads="1"/>
            </p:cNvSpPr>
            <p:nvPr/>
          </p:nvSpPr>
          <p:spPr bwMode="auto">
            <a:xfrm>
              <a:off x="6019800" y="5299075"/>
              <a:ext cx="27527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sz="2000" b="1">
                  <a:latin typeface="Verdana" panose="020B0604030504040204" pitchFamily="34" charset="0"/>
                </a:rPr>
                <a:t>Inimigos Naturais</a:t>
              </a:r>
            </a:p>
          </p:txBody>
        </p:sp>
        <p:sp>
          <p:nvSpPr>
            <p:cNvPr id="12304" name="Rectangle 16"/>
            <p:cNvSpPr>
              <a:spLocks noChangeArrowheads="1"/>
            </p:cNvSpPr>
            <p:nvPr/>
          </p:nvSpPr>
          <p:spPr bwMode="auto">
            <a:xfrm>
              <a:off x="5486400" y="5791200"/>
              <a:ext cx="29464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sz="2000" b="1">
                  <a:latin typeface="Verdana" panose="020B0604030504040204" pitchFamily="34" charset="0"/>
                </a:rPr>
                <a:t>Adubação Orgânica</a:t>
              </a:r>
            </a:p>
          </p:txBody>
        </p:sp>
        <p:sp>
          <p:nvSpPr>
            <p:cNvPr id="12306" name="AutoShape 18"/>
            <p:cNvSpPr>
              <a:spLocks noChangeArrowheads="1"/>
            </p:cNvSpPr>
            <p:nvPr/>
          </p:nvSpPr>
          <p:spPr bwMode="auto">
            <a:xfrm>
              <a:off x="4876800" y="2514600"/>
              <a:ext cx="685800" cy="68580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26328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É UM PRODUTO ORGÂNICO?</a:t>
            </a:r>
          </a:p>
        </p:txBody>
      </p:sp>
      <p:sp>
        <p:nvSpPr>
          <p:cNvPr id="307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009411"/>
            <a:ext cx="8540750" cy="5257800"/>
          </a:xfrm>
        </p:spPr>
        <p:txBody>
          <a:bodyPr/>
          <a:lstStyle/>
          <a:p>
            <a:pPr eaLnBrk="1" hangingPunct="1">
              <a:defRPr/>
            </a:pPr>
            <a:r>
              <a:rPr lang="pt-BR" dirty="0"/>
              <a:t>A Lei 10.831 / 2003 o define como:</a:t>
            </a:r>
          </a:p>
          <a:p>
            <a:pPr lvl="1">
              <a:defRPr/>
            </a:pPr>
            <a:r>
              <a:rPr lang="pt-BR" dirty="0"/>
              <a:t>Considera-se produto da agricultura orgânica ou produto orgânico, seja ele </a:t>
            </a:r>
            <a:r>
              <a:rPr lang="pt-BR" b="1" dirty="0"/>
              <a:t>in natura</a:t>
            </a:r>
            <a:r>
              <a:rPr lang="pt-BR" dirty="0"/>
              <a:t> ou processado, aquele obtido em </a:t>
            </a:r>
            <a:r>
              <a:rPr lang="pt-BR" b="1" dirty="0">
                <a:solidFill>
                  <a:schemeClr val="tx2"/>
                </a:solidFill>
              </a:rPr>
              <a:t>Sistema Orgânico de Produção Agropecuário</a:t>
            </a:r>
            <a:r>
              <a:rPr lang="pt-BR" dirty="0"/>
              <a:t> ou oriundo de processo extrativista sustentável e não prejudicial ao ecossistema local. </a:t>
            </a:r>
            <a:r>
              <a:rPr lang="pt-BR" sz="1800" dirty="0"/>
              <a:t>(Art.2º)</a:t>
            </a:r>
            <a:r>
              <a:rPr lang="pt-BR" sz="1600" dirty="0"/>
              <a:t> </a:t>
            </a:r>
          </a:p>
          <a:p>
            <a:pPr lvl="1">
              <a:defRPr/>
            </a:pPr>
            <a:r>
              <a:rPr lang="pt-BR" sz="2400" dirty="0"/>
              <a:t>O conceito de sistema orgânico de produção agropecuária e industrial abrange os denominados: </a:t>
            </a:r>
          </a:p>
          <a:p>
            <a:pPr lvl="2">
              <a:defRPr/>
            </a:pPr>
            <a:r>
              <a:rPr lang="pt-BR" sz="1800" dirty="0"/>
              <a:t>ecológico, biodinâmico, natural, regenerativo, biológico, agroecológico, </a:t>
            </a:r>
            <a:r>
              <a:rPr lang="pt-BR" sz="1800" dirty="0" err="1"/>
              <a:t>permacultura</a:t>
            </a:r>
            <a:r>
              <a:rPr lang="pt-BR" sz="1800" dirty="0"/>
              <a:t> e outros que atendam os princípios estabelecidos por esta Lei. (§ 2º do Art. 2º</a:t>
            </a:r>
            <a:r>
              <a:rPr lang="pt-BR" sz="1800" u="sng" dirty="0"/>
              <a:t>)</a:t>
            </a:r>
            <a:endParaRPr lang="pt-BR" sz="1800" dirty="0"/>
          </a:p>
          <a:p>
            <a:pPr marL="457200" lvl="1" indent="0" eaLnBrk="1" hangingPunct="1">
              <a:buNone/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4510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11" y="1422023"/>
            <a:ext cx="7307188" cy="4128328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52420" y="904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pt-BR" sz="3200" b="1" i="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Orgânicos   no   Mundo - 2015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2195736" y="5661248"/>
            <a:ext cx="5707063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i="1" dirty="0">
                <a:solidFill>
                  <a:schemeClr val="tx1"/>
                </a:solidFill>
              </a:rPr>
              <a:t>Fonte: </a:t>
            </a:r>
            <a:r>
              <a:rPr lang="en-US" sz="1200" i="1" dirty="0" err="1">
                <a:solidFill>
                  <a:schemeClr val="tx1"/>
                </a:solidFill>
              </a:rPr>
              <a:t>Adaptação</a:t>
            </a:r>
            <a:r>
              <a:rPr lang="en-US" sz="1200" i="1" dirty="0">
                <a:solidFill>
                  <a:schemeClr val="tx1"/>
                </a:solidFill>
              </a:rPr>
              <a:t> de “World of Organic Agriculture 2015” (IFOAM, </a:t>
            </a:r>
            <a:r>
              <a:rPr lang="en-US" sz="1200" i="1" dirty="0" err="1">
                <a:solidFill>
                  <a:schemeClr val="tx1"/>
                </a:solidFill>
              </a:rPr>
              <a:t>FiBL</a:t>
            </a:r>
            <a:r>
              <a:rPr lang="en-US" sz="1200" i="1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21" name="Picture 5" descr="the organic seal in JPG form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2843" y="3042704"/>
            <a:ext cx="723900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0979" y="2573545"/>
            <a:ext cx="536575" cy="458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4" name="Picture 2" descr="EU-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0254" y="2592384"/>
            <a:ext cx="671513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6733" y="3828287"/>
            <a:ext cx="422275" cy="419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63495" y="3338026"/>
            <a:ext cx="671513" cy="360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720" y="4576589"/>
            <a:ext cx="749300" cy="374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44998" y="3801485"/>
            <a:ext cx="3619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/>
          <p:nvPr/>
        </p:nvSpPr>
        <p:spPr>
          <a:xfrm>
            <a:off x="4458025" y="2388879"/>
            <a:ext cx="26140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baseline="30000" dirty="0">
                <a:solidFill>
                  <a:srgbClr val="000000"/>
                </a:solidFill>
                <a:latin typeface="ArialMT"/>
              </a:rPr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235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2621400563"/>
              </p:ext>
            </p:extLst>
          </p:nvPr>
        </p:nvGraphicFramePr>
        <p:xfrm>
          <a:off x="395536" y="476672"/>
          <a:ext cx="8496944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Espaço Reservado para Conteú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8540409"/>
              </p:ext>
            </p:extLst>
          </p:nvPr>
        </p:nvGraphicFramePr>
        <p:xfrm>
          <a:off x="323528" y="548680"/>
          <a:ext cx="8363272" cy="4823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8739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sonalizar design">
  <a:themeElements>
    <a:clrScheme name="Personalizar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ersonalizar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ar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ar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</TotalTime>
  <Words>1144</Words>
  <Application>Microsoft Office PowerPoint</Application>
  <PresentationFormat>Apresentação na tela (4:3)</PresentationFormat>
  <Paragraphs>205</Paragraphs>
  <Slides>33</Slides>
  <Notes>19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33</vt:i4>
      </vt:variant>
    </vt:vector>
  </HeadingPairs>
  <TitlesOfParts>
    <vt:vector size="36" baseType="lpstr">
      <vt:lpstr>Personalizar design</vt:lpstr>
      <vt:lpstr>ClipArt</vt:lpstr>
      <vt:lpstr>Clip</vt:lpstr>
      <vt:lpstr>Apresentação do PowerPoint</vt:lpstr>
      <vt:lpstr>AGROECOLOGIA &amp; AGRICULTURA ORGÂNICA</vt:lpstr>
      <vt:lpstr>UM POUCO DE HISTÓRIA</vt:lpstr>
      <vt:lpstr>Apresentação do PowerPoint</vt:lpstr>
      <vt:lpstr>Apresentação do PowerPoint</vt:lpstr>
      <vt:lpstr>O QUE É UM PRODUTO ORGÂNICO?</vt:lpstr>
      <vt:lpstr>Apresentação do PowerPoint</vt:lpstr>
      <vt:lpstr>Apresentação do PowerPoint</vt:lpstr>
      <vt:lpstr>Apresentação do PowerPoint</vt:lpstr>
      <vt:lpstr>Apresentação do PowerPoint</vt:lpstr>
      <vt:lpstr>E O BRASIL?</vt:lpstr>
      <vt:lpstr>PRODUÇÃO ORGÂNICA NO BRASIL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“Dubai  janta  nas  alturas”</vt:lpstr>
      <vt:lpstr>Apresentação do PowerPoint</vt:lpstr>
      <vt:lpstr>Apresentação do PowerPoint</vt:lpstr>
      <vt:lpstr>PRODUTOS</vt:lpstr>
      <vt:lpstr>Apresentação do PowerPoint</vt:lpstr>
      <vt:lpstr>Avaliação de conformidade da qualidade orgânica</vt:lpstr>
      <vt:lpstr>CERTIFICAÇÃO POR AUDITORIA</vt:lpstr>
      <vt:lpstr>SISTEMA PARTICIPATIVO</vt:lpstr>
      <vt:lpstr>ORGANIZAÇÃO DE CONTROLE SOCIAL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Muito obrigado!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JH</dc:creator>
  <cp:lastModifiedBy>Departamento de Genética, ESALQ/USP</cp:lastModifiedBy>
  <cp:revision>42</cp:revision>
  <dcterms:created xsi:type="dcterms:W3CDTF">2009-08-20T19:13:16Z</dcterms:created>
  <dcterms:modified xsi:type="dcterms:W3CDTF">2016-04-18T11:47:56Z</dcterms:modified>
</cp:coreProperties>
</file>