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6" r:id="rId5"/>
    <p:sldId id="265" r:id="rId6"/>
    <p:sldId id="263" r:id="rId7"/>
    <p:sldId id="267" r:id="rId8"/>
    <p:sldId id="260" r:id="rId9"/>
    <p:sldId id="268" r:id="rId10"/>
    <p:sldId id="273" r:id="rId11"/>
    <p:sldId id="269" r:id="rId12"/>
    <p:sldId id="270" r:id="rId13"/>
    <p:sldId id="275" r:id="rId14"/>
    <p:sldId id="271" r:id="rId15"/>
    <p:sldId id="272" r:id="rId16"/>
    <p:sldId id="261" r:id="rId17"/>
    <p:sldId id="276" r:id="rId18"/>
    <p:sldId id="262" r:id="rId19"/>
    <p:sldId id="274" r:id="rId20"/>
    <p:sldId id="277" r:id="rId21"/>
    <p:sldId id="278" r:id="rId22"/>
    <p:sldId id="258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9467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18/11/2020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>Faculdade de Direito do Largo de São Francisco (USP)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>DEF 0320 - Direito Econômico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r"/>
            <a:r>
              <a:rPr lang="pt-BR" dirty="0" smtClean="0">
                <a:solidFill>
                  <a:schemeClr val="accent2"/>
                </a:solidFill>
              </a:rPr>
              <a:t>Prof. Titular André Ramos Tavares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/>
              <a:t>2º semestre de 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570088" cy="61926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Referência ao direito </a:t>
            </a:r>
            <a:r>
              <a:rPr lang="pt-BR" dirty="0"/>
              <a:t>ao uso e ao gozo dos bens – remete à clássica conceituação de propriedade, mas SEM </a:t>
            </a:r>
            <a:r>
              <a:rPr lang="pt-BR" dirty="0" smtClean="0"/>
              <a:t>identidade dos conceitos.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No Pacto de San José, a  titularidade de um bem não </a:t>
            </a:r>
            <a:r>
              <a:rPr lang="pt-BR" dirty="0"/>
              <a:t>é exigida. A proteção </a:t>
            </a:r>
            <a:r>
              <a:rPr lang="pt-BR" dirty="0" smtClean="0"/>
              <a:t>ali inserida é mais ampla que o </a:t>
            </a:r>
            <a:r>
              <a:rPr lang="pt-BR" dirty="0"/>
              <a:t>direito de propriedade clássico, pois não exige </a:t>
            </a:r>
            <a:r>
              <a:rPr lang="pt-BR" dirty="0" smtClean="0"/>
              <a:t>o domínio (dispor </a:t>
            </a:r>
            <a:r>
              <a:rPr lang="pt-BR" dirty="0"/>
              <a:t>da coisa</a:t>
            </a:r>
            <a:r>
              <a:rPr lang="pt-BR" dirty="0" smtClean="0"/>
              <a:t>). Essa normatividade atende mais adequadamente as </a:t>
            </a:r>
            <a:r>
              <a:rPr lang="pt-BR" dirty="0"/>
              <a:t>necessidades contemporâneas da sociedade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As circunstâncias são </a:t>
            </a:r>
            <a:r>
              <a:rPr lang="pt-BR" dirty="0"/>
              <a:t>próximas e análogas, mas não necessariamente iguais.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61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260648"/>
            <a:ext cx="7498080" cy="6408712"/>
          </a:xfrm>
        </p:spPr>
        <p:txBody>
          <a:bodyPr anchor="ctr">
            <a:normAutofit fontScale="55000" lnSpcReduction="20000"/>
          </a:bodyPr>
          <a:lstStyle/>
          <a:p>
            <a:pPr algn="just"/>
            <a:r>
              <a:rPr lang="pt-BR" dirty="0" smtClean="0"/>
              <a:t>As distribuições </a:t>
            </a:r>
            <a:r>
              <a:rPr lang="pt-BR" dirty="0"/>
              <a:t>estatais (outorgas estatais) não se encaixam no clássico conceito de direito de propriedade. </a:t>
            </a:r>
            <a:r>
              <a:rPr lang="pt-BR" dirty="0" smtClean="0"/>
              <a:t>Por isso há dificuldade e reticência em </a:t>
            </a:r>
            <a:r>
              <a:rPr lang="pt-BR" dirty="0"/>
              <a:t>enfrentar o </a:t>
            </a:r>
            <a:r>
              <a:rPr lang="pt-BR" dirty="0" smtClean="0"/>
              <a:t>tema em termos de tutela jurídica.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Do ponto de vista tradicional, estas situações seriam relegadas ao abandono.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Existem </a:t>
            </a:r>
            <a:r>
              <a:rPr lang="pt-BR" dirty="0"/>
              <a:t>algumas </a:t>
            </a:r>
            <a:r>
              <a:rPr lang="pt-BR" dirty="0" smtClean="0"/>
              <a:t>confusões na abordagem destas categorias (NOWAK e ROTUNDA):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	1º) Classificação desses institutos como </a:t>
            </a:r>
            <a:r>
              <a:rPr lang="pt-BR" b="1" dirty="0" smtClean="0"/>
              <a:t>privilégios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Título </a:t>
            </a:r>
            <a:r>
              <a:rPr lang="pt-BR" dirty="0"/>
              <a:t>de concessão: outorga estatal (não é propriedade no sentido clássico do instituto, mas equivale à antiga propriedade das terras</a:t>
            </a:r>
            <a:r>
              <a:rPr lang="pt-BR" dirty="0" smtClean="0"/>
              <a:t>)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ANTAGONISMO APARENTE: Outorga </a:t>
            </a:r>
            <a:r>
              <a:rPr lang="pt-BR" dirty="0"/>
              <a:t>(precária)x propriedade (eterna</a:t>
            </a:r>
            <a:r>
              <a:rPr lang="pt-BR" dirty="0" smtClean="0"/>
              <a:t>)</a:t>
            </a:r>
          </a:p>
          <a:p>
            <a:pPr algn="just"/>
            <a:endParaRPr lang="pt-BR" dirty="0" smtClean="0"/>
          </a:p>
          <a:p>
            <a:pPr marL="82296" indent="0" algn="ctr">
              <a:buNone/>
            </a:pPr>
            <a:r>
              <a:rPr lang="pt-BR" i="1" dirty="0" smtClean="0"/>
              <a:t>                  Mero </a:t>
            </a:r>
            <a:r>
              <a:rPr lang="pt-BR" i="1" dirty="0"/>
              <a:t>privilégio x </a:t>
            </a:r>
            <a:r>
              <a:rPr lang="pt-BR" i="1" dirty="0" smtClean="0"/>
              <a:t>Direito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Como privilégios, propiciavam a intervenção ampla e irrestrita, capaz promover abusos.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8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404664"/>
            <a:ext cx="7498080" cy="619268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É preciso promover uma mudança conceitual para a compreensão dos fenômenos jurídicos atuais. Abordagens ultrapassadas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NOWAK e ROTUNDA: Imagine </a:t>
            </a:r>
            <a:r>
              <a:rPr lang="pt-BR" dirty="0"/>
              <a:t>a previsão de uma moradia subsidiada pelo governo, destinada exclusivamente àqueles que não critiquem o governo. </a:t>
            </a:r>
            <a:r>
              <a:rPr lang="pt-BR" dirty="0" smtClean="0"/>
              <a:t>Certamente tal exigência </a:t>
            </a:r>
            <a:r>
              <a:rPr lang="pt-BR" dirty="0"/>
              <a:t>seria inconstitucional. Todavia, a questão é lançada: a moradia subsidiada seria mero </a:t>
            </a:r>
            <a:r>
              <a:rPr lang="pt-BR" dirty="0" smtClean="0"/>
              <a:t>privilégio? Por </a:t>
            </a:r>
            <a:r>
              <a:rPr lang="pt-BR" dirty="0"/>
              <a:t>ser privilégio, o Estado poderia impor as condições, bem como retirá-lo a qualquer </a:t>
            </a:r>
            <a:r>
              <a:rPr lang="pt-BR" dirty="0" smtClean="0"/>
              <a:t>momento?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NA </a:t>
            </a:r>
            <a:r>
              <a:rPr lang="pt-BR" dirty="0"/>
              <a:t>VERDADE, NÃO SÃO </a:t>
            </a:r>
            <a:r>
              <a:rPr lang="pt-BR" dirty="0" smtClean="0"/>
              <a:t>PRIVILÉGIOS. </a:t>
            </a:r>
            <a:r>
              <a:rPr lang="pt-BR" dirty="0"/>
              <a:t>E</a:t>
            </a:r>
            <a:r>
              <a:rPr lang="pt-BR" dirty="0" smtClean="0"/>
              <a:t>mbora </a:t>
            </a:r>
            <a:r>
              <a:rPr lang="pt-BR" dirty="0"/>
              <a:t>não </a:t>
            </a:r>
            <a:r>
              <a:rPr lang="pt-BR" dirty="0" smtClean="0"/>
              <a:t>exista, nos EUA, </a:t>
            </a:r>
            <a:r>
              <a:rPr lang="pt-BR" dirty="0"/>
              <a:t>o direito constitucional à moradia, o governo não poderia comprar as liberdades </a:t>
            </a:r>
            <a:r>
              <a:rPr lang="pt-BR" dirty="0" smtClean="0"/>
              <a:t>públicas</a:t>
            </a:r>
            <a:r>
              <a:rPr lang="pt-BR" dirty="0"/>
              <a:t>.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Precisamos superar a ideia de que as outorgas estatais constituam uma condição de privilégios. Privilégios não são compatíveis com o momento constitucional </a:t>
            </a:r>
            <a:r>
              <a:rPr lang="pt-BR" dirty="0" smtClean="0"/>
              <a:t>atual. As </a:t>
            </a:r>
            <a:r>
              <a:rPr lang="pt-BR" dirty="0"/>
              <a:t>outorgas não podem mais ser enquadradas como privilégios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Estado não pode manipular livremente as situações/categorias delicadas à sobrevivência do ser humano atualmente (subsídios, outorgas, pensões </a:t>
            </a:r>
            <a:r>
              <a:rPr lang="pt-BR" dirty="0" err="1"/>
              <a:t>etc</a:t>
            </a:r>
            <a:r>
              <a:rPr lang="pt-BR" dirty="0"/>
              <a:t>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2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332656"/>
            <a:ext cx="7426072" cy="6192688"/>
          </a:xfrm>
        </p:spPr>
        <p:txBody>
          <a:bodyPr anchor="ctr">
            <a:normAutofit/>
          </a:bodyPr>
          <a:lstStyle/>
          <a:p>
            <a:pPr algn="just"/>
            <a:r>
              <a:rPr lang="pt-BR" dirty="0"/>
              <a:t>Charles </a:t>
            </a:r>
            <a:r>
              <a:rPr lang="pt-BR" dirty="0" smtClean="0"/>
              <a:t>REICH (</a:t>
            </a:r>
            <a:r>
              <a:rPr lang="pt-BR" i="1" dirty="0" smtClean="0"/>
              <a:t>The New </a:t>
            </a:r>
            <a:r>
              <a:rPr lang="pt-BR" i="1" dirty="0" err="1" smtClean="0"/>
              <a:t>Property</a:t>
            </a:r>
            <a:r>
              <a:rPr lang="pt-BR" i="1" dirty="0" smtClean="0"/>
              <a:t>, </a:t>
            </a:r>
            <a:r>
              <a:rPr lang="pt-BR" dirty="0" smtClean="0"/>
              <a:t>década de 1960): Diversas </a:t>
            </a:r>
            <a:r>
              <a:rPr lang="pt-BR" dirty="0"/>
              <a:t>outorgas </a:t>
            </a:r>
            <a:r>
              <a:rPr lang="pt-BR" dirty="0" smtClean="0"/>
              <a:t>estatais, que não podem ser consideradas direito de propriedade, </a:t>
            </a:r>
            <a:r>
              <a:rPr lang="pt-BR" dirty="0"/>
              <a:t>dependem do </a:t>
            </a:r>
            <a:r>
              <a:rPr lang="pt-BR" dirty="0" smtClean="0"/>
              <a:t>Estado</a:t>
            </a:r>
            <a:r>
              <a:rPr lang="pt-BR" dirty="0"/>
              <a:t>.</a:t>
            </a:r>
            <a:r>
              <a:rPr lang="pt-BR" dirty="0" smtClean="0"/>
              <a:t> É </a:t>
            </a:r>
            <a:r>
              <a:rPr lang="pt-BR" dirty="0"/>
              <a:t>preciso reconhecer a elas uma proteção jurídica adequada. </a:t>
            </a:r>
            <a:r>
              <a:rPr lang="pt-BR" dirty="0" smtClean="0"/>
              <a:t>Não </a:t>
            </a:r>
            <a:r>
              <a:rPr lang="pt-BR" dirty="0"/>
              <a:t>podemos ignorar a projeção destes institutos nas esferas </a:t>
            </a:r>
            <a:r>
              <a:rPr lang="pt-BR" dirty="0" smtClean="0"/>
              <a:t>pessoais. </a:t>
            </a:r>
          </a:p>
          <a:p>
            <a:pPr algn="just"/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</a:rPr>
              <a:t>Atenção</a:t>
            </a:r>
            <a:r>
              <a:rPr lang="pt-BR" sz="2400" dirty="0" smtClean="0"/>
              <a:t>: Não confunda os autores Charles Reich e Norbert Reich (aula da semana VIII).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373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61926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Não se trata de abandonar </a:t>
            </a:r>
            <a:r>
              <a:rPr lang="pt-BR" dirty="0" smtClean="0"/>
              <a:t>o direito de </a:t>
            </a:r>
            <a:r>
              <a:rPr lang="pt-BR" dirty="0"/>
              <a:t>propriedade. Mas ampliar sua proteção a outros institutos, atualmente essenciais à sobrevivência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Charles </a:t>
            </a:r>
            <a:r>
              <a:rPr lang="pt-BR" dirty="0" smtClean="0"/>
              <a:t>Reich: </a:t>
            </a:r>
            <a:r>
              <a:rPr lang="pt-BR" dirty="0"/>
              <a:t>“substitutos compulsórios da propriedade privada na sociedade contemporânea</a:t>
            </a:r>
            <a:r>
              <a:rPr lang="pt-BR" dirty="0" smtClean="0"/>
              <a:t>”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Tais outorgas </a:t>
            </a:r>
            <a:r>
              <a:rPr lang="pt-BR" dirty="0" smtClean="0"/>
              <a:t>estatais essenciais NÃO devem </a:t>
            </a:r>
            <a:r>
              <a:rPr lang="pt-BR" dirty="0"/>
              <a:t>ter o mesmo regime jurídico dos títulos </a:t>
            </a:r>
            <a:r>
              <a:rPr lang="pt-BR" dirty="0" smtClean="0"/>
              <a:t>feudais, privilégios </a:t>
            </a:r>
            <a:r>
              <a:rPr lang="pt-BR" dirty="0"/>
              <a:t>da nobreza feudal que representavam uma horrenda discriminação entre as </a:t>
            </a:r>
            <a:r>
              <a:rPr lang="pt-BR" dirty="0" smtClean="0"/>
              <a:t>pessoas.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Convenção </a:t>
            </a:r>
            <a:r>
              <a:rPr lang="pt-BR" dirty="0" smtClean="0"/>
              <a:t>de </a:t>
            </a:r>
            <a:r>
              <a:rPr lang="pt-BR" dirty="0"/>
              <a:t>Pacto de S. José: </a:t>
            </a:r>
            <a:r>
              <a:rPr lang="pt-BR" dirty="0" smtClean="0"/>
              <a:t> Perspectiva subjetiva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/>
              <a:t>“Toda pessoa tem” : o indivíduo está no centro x “Toda propriedade é”: concentrado na propriedade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9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260648"/>
            <a:ext cx="7602048" cy="5987752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pt-BR" i="1" dirty="0"/>
              <a:t>E no ordenamento jurídico brasileiro</a:t>
            </a:r>
            <a:r>
              <a:rPr lang="pt-BR" i="1" dirty="0" smtClean="0"/>
              <a:t>?</a:t>
            </a:r>
          </a:p>
          <a:p>
            <a:pPr marL="82296" indent="0" algn="just">
              <a:buNone/>
            </a:pPr>
            <a:endParaRPr lang="pt-BR" i="1" dirty="0"/>
          </a:p>
          <a:p>
            <a:pPr algn="just"/>
            <a:r>
              <a:rPr lang="pt-BR" dirty="0" smtClean="0"/>
              <a:t>Na </a:t>
            </a:r>
            <a:r>
              <a:rPr lang="pt-BR" dirty="0"/>
              <a:t>constituição </a:t>
            </a:r>
            <a:r>
              <a:rPr lang="pt-BR" dirty="0" smtClean="0"/>
              <a:t>econômica de1988</a:t>
            </a:r>
            <a:r>
              <a:rPr lang="pt-BR" dirty="0"/>
              <a:t>, a propriedade </a:t>
            </a:r>
            <a:r>
              <a:rPr lang="pt-BR"/>
              <a:t>não </a:t>
            </a:r>
            <a:r>
              <a:rPr lang="pt-BR" smtClean="0"/>
              <a:t>figura </a:t>
            </a:r>
            <a:r>
              <a:rPr lang="pt-BR" dirty="0" smtClean="0"/>
              <a:t>como direito absoluto.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Ademais, a própria Constituição </a:t>
            </a:r>
            <a:r>
              <a:rPr lang="pt-BR" dirty="0"/>
              <a:t>reconhece e estipula diversas outorgas </a:t>
            </a:r>
            <a:r>
              <a:rPr lang="pt-BR" dirty="0" smtClean="0"/>
              <a:t>estatais, que devem </a:t>
            </a:r>
            <a:r>
              <a:rPr lang="pt-BR" dirty="0"/>
              <a:t>ser alçadas à categoria de direitos fundamentais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Modelo de segurança socioeconômica da sociedade: a propriedade não é o único pilar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É importante agregar as outorgas estatais à tutela jurídica.</a:t>
            </a:r>
          </a:p>
        </p:txBody>
      </p:sp>
    </p:spTree>
    <p:extLst>
      <p:ext uri="{BB962C8B-B14F-4D97-AF65-F5344CB8AC3E}">
        <p14:creationId xmlns:p14="http://schemas.microsoft.com/office/powerpoint/2010/main" val="31948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332656"/>
            <a:ext cx="7674056" cy="626469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dirty="0" smtClean="0">
                <a:solidFill>
                  <a:schemeClr val="accent6"/>
                </a:solidFill>
              </a:rPr>
              <a:t>A Função Social da Propriedade</a:t>
            </a:r>
          </a:p>
          <a:p>
            <a:pPr marL="82296" indent="0" algn="ctr">
              <a:buNone/>
            </a:pPr>
            <a:endParaRPr lang="pt-BR" dirty="0" smtClean="0">
              <a:solidFill>
                <a:schemeClr val="accent6"/>
              </a:solidFill>
            </a:endParaRPr>
          </a:p>
          <a:p>
            <a:pPr algn="just"/>
            <a:r>
              <a:rPr lang="pt-BR" dirty="0"/>
              <a:t>Na </a:t>
            </a:r>
            <a:r>
              <a:rPr lang="pt-BR" dirty="0" smtClean="0"/>
              <a:t>Constituição de 1988, a propriedade aparece como </a:t>
            </a:r>
            <a:r>
              <a:rPr lang="pt-BR" dirty="0"/>
              <a:t>direito individual </a:t>
            </a:r>
            <a:r>
              <a:rPr lang="pt-BR" dirty="0" smtClean="0"/>
              <a:t>(art. 5º) e </a:t>
            </a:r>
            <a:r>
              <a:rPr lang="pt-BR" dirty="0"/>
              <a:t>também </a:t>
            </a:r>
            <a:r>
              <a:rPr lang="pt-BR" dirty="0" smtClean="0"/>
              <a:t>como princípio da </a:t>
            </a:r>
            <a:r>
              <a:rPr lang="pt-BR" dirty="0"/>
              <a:t>ordem </a:t>
            </a:r>
            <a:r>
              <a:rPr lang="pt-BR" dirty="0" smtClean="0"/>
              <a:t>econômica (art. 170, II).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Em </a:t>
            </a:r>
            <a:r>
              <a:rPr lang="pt-BR" dirty="0"/>
              <a:t>ambos os artigos, a propriedade está conjugada com a sua função social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função social não </a:t>
            </a:r>
            <a:r>
              <a:rPr lang="pt-BR" dirty="0"/>
              <a:t>é opcional, facultativa.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13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476672"/>
            <a:ext cx="7498080" cy="5688632"/>
          </a:xfrm>
        </p:spPr>
        <p:txBody>
          <a:bodyPr/>
          <a:lstStyle/>
          <a:p>
            <a:pPr algn="just"/>
            <a:r>
              <a:rPr lang="pt-BR" dirty="0"/>
              <a:t>Função </a:t>
            </a:r>
            <a:r>
              <a:rPr lang="pt-BR" dirty="0" smtClean="0"/>
              <a:t>Social</a:t>
            </a:r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/>
              <a:t>León </a:t>
            </a:r>
            <a:r>
              <a:rPr lang="pt-BR" dirty="0" smtClean="0"/>
              <a:t>DUGUIT: </a:t>
            </a:r>
            <a:r>
              <a:rPr lang="pt-BR" dirty="0"/>
              <a:t>a propriedade deixou ser direito </a:t>
            </a:r>
            <a:r>
              <a:rPr lang="pt-BR" dirty="0" err="1"/>
              <a:t>subjeto</a:t>
            </a:r>
            <a:r>
              <a:rPr lang="pt-BR" dirty="0"/>
              <a:t> </a:t>
            </a:r>
            <a:r>
              <a:rPr lang="pt-BR" dirty="0" smtClean="0"/>
              <a:t>do </a:t>
            </a:r>
            <a:r>
              <a:rPr lang="pt-BR" dirty="0"/>
              <a:t>proprietário e passou a ser função social atribuída ao titular da propriedade, </a:t>
            </a:r>
            <a:r>
              <a:rPr lang="pt-BR" dirty="0" smtClean="0"/>
              <a:t>detentor </a:t>
            </a:r>
            <a:r>
              <a:rPr lang="pt-BR" dirty="0"/>
              <a:t>de capital mobiliário ou </a:t>
            </a:r>
            <a:r>
              <a:rPr lang="pt-BR" dirty="0" smtClean="0"/>
              <a:t>imobiliário.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04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16632"/>
            <a:ext cx="7746064" cy="6336704"/>
          </a:xfrm>
        </p:spPr>
        <p:txBody>
          <a:bodyPr anchor="ctr">
            <a:noAutofit/>
          </a:bodyPr>
          <a:lstStyle/>
          <a:p>
            <a:pPr algn="just"/>
            <a:r>
              <a:rPr lang="pt-BR" sz="1800" dirty="0"/>
              <a:t>A propriedade implica para todo detentor </a:t>
            </a:r>
            <a:r>
              <a:rPr lang="pt-BR" sz="1800" dirty="0" smtClean="0"/>
              <a:t>de um bem a </a:t>
            </a:r>
            <a:r>
              <a:rPr lang="pt-BR" sz="1800" dirty="0"/>
              <a:t>obrigação de </a:t>
            </a:r>
            <a:r>
              <a:rPr lang="pt-BR" sz="1800" dirty="0" smtClean="0"/>
              <a:t>empregá-la a </a:t>
            </a:r>
            <a:r>
              <a:rPr lang="pt-BR" sz="1800" dirty="0"/>
              <a:t>fim de gerar riqueza social. </a:t>
            </a:r>
            <a:r>
              <a:rPr lang="pt-BR" sz="1800" dirty="0" smtClean="0"/>
              <a:t>Deve ser uma contribuição </a:t>
            </a:r>
            <a:r>
              <a:rPr lang="pt-BR" sz="1800" dirty="0"/>
              <a:t>para o bem-estar social</a:t>
            </a:r>
            <a:r>
              <a:rPr lang="pt-BR" sz="1800" dirty="0" smtClean="0"/>
              <a:t>. Ela </a:t>
            </a:r>
            <a:r>
              <a:rPr lang="pt-BR" sz="1800" dirty="0"/>
              <a:t>só </a:t>
            </a:r>
            <a:r>
              <a:rPr lang="pt-BR" sz="1800" dirty="0" smtClean="0"/>
              <a:t>será </a:t>
            </a:r>
            <a:r>
              <a:rPr lang="pt-BR" sz="1800" dirty="0"/>
              <a:t>reconhecida se cumprir sua função social. </a:t>
            </a:r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Inicialmente</a:t>
            </a:r>
            <a:r>
              <a:rPr lang="pt-BR" sz="1800" dirty="0"/>
              <a:t>, </a:t>
            </a:r>
            <a:r>
              <a:rPr lang="pt-BR" sz="1800" dirty="0" smtClean="0"/>
              <a:t>o direito </a:t>
            </a:r>
            <a:r>
              <a:rPr lang="pt-BR" sz="1800" dirty="0"/>
              <a:t>de </a:t>
            </a:r>
            <a:r>
              <a:rPr lang="pt-BR" sz="1800" dirty="0" smtClean="0"/>
              <a:t>propriedade indicava uma relação </a:t>
            </a:r>
            <a:r>
              <a:rPr lang="pt-BR" sz="1800" dirty="0"/>
              <a:t>entre pessoa e coisa, </a:t>
            </a:r>
            <a:r>
              <a:rPr lang="pt-BR" sz="1800" dirty="0" smtClean="0"/>
              <a:t>de caráter absoluto. Em uma etapa posterior, foi conceituado como relação </a:t>
            </a:r>
            <a:r>
              <a:rPr lang="pt-BR" sz="1800" dirty="0"/>
              <a:t>entre </a:t>
            </a:r>
            <a:r>
              <a:rPr lang="pt-BR" sz="1800" dirty="0" smtClean="0"/>
              <a:t>proprietário e </a:t>
            </a:r>
            <a:r>
              <a:rPr lang="pt-BR" sz="1800" dirty="0"/>
              <a:t>as demais </a:t>
            </a:r>
            <a:r>
              <a:rPr lang="pt-BR" sz="1800" dirty="0" smtClean="0"/>
              <a:t>pessoas (não-proprietários).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Função </a:t>
            </a:r>
            <a:r>
              <a:rPr lang="pt-BR" sz="1800" dirty="0"/>
              <a:t>social: regime de direito público que se imputa à propriedade e está lastreada na Constituição Federal. É </a:t>
            </a:r>
            <a:r>
              <a:rPr lang="pt-BR" sz="1800" dirty="0" smtClean="0"/>
              <a:t>dever do proprietário e </a:t>
            </a:r>
            <a:r>
              <a:rPr lang="pt-BR" sz="1800" dirty="0"/>
              <a:t>conformadora do conceito de propriedade</a:t>
            </a:r>
            <a:r>
              <a:rPr lang="pt-BR" sz="1800" dirty="0" smtClean="0"/>
              <a:t>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A </a:t>
            </a:r>
            <a:r>
              <a:rPr lang="pt-BR" sz="1800" dirty="0"/>
              <a:t>propriedade não é um direito exclusivamente privado ou individual. Não é uma liberdade pública, sem nenhuma obrigação correlata. É claro que ela preserva seu caráter de direito fundamental, porém é inegável estar revestida também de função social</a:t>
            </a:r>
            <a:r>
              <a:rPr lang="pt-BR" sz="1800" dirty="0" smtClean="0"/>
              <a:t>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A </a:t>
            </a:r>
            <a:r>
              <a:rPr lang="pt-BR" sz="1800" dirty="0"/>
              <a:t>propriedade possui uma </a:t>
            </a:r>
            <a:r>
              <a:rPr lang="pt-BR" sz="1800" b="1" i="1" dirty="0">
                <a:solidFill>
                  <a:srgbClr val="C00000"/>
                </a:solidFill>
              </a:rPr>
              <a:t>dupla dimensão</a:t>
            </a:r>
            <a:r>
              <a:rPr lang="pt-BR" sz="1800" dirty="0"/>
              <a:t> (individual e social); </a:t>
            </a:r>
            <a:r>
              <a:rPr lang="pt-BR" sz="1800" dirty="0" smtClean="0"/>
              <a:t>serve </a:t>
            </a:r>
            <a:r>
              <a:rPr lang="pt-BR" sz="1800" dirty="0"/>
              <a:t>também aos desígnios da coletividade.</a:t>
            </a:r>
          </a:p>
        </p:txBody>
      </p:sp>
    </p:spTree>
    <p:extLst>
      <p:ext uri="{BB962C8B-B14F-4D97-AF65-F5344CB8AC3E}">
        <p14:creationId xmlns:p14="http://schemas.microsoft.com/office/powerpoint/2010/main" val="18082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570088" cy="63367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propriedade (gênero) engloba diversas propriedades (espécies): há a titularidade do lucro, </a:t>
            </a:r>
            <a:r>
              <a:rPr lang="pt-BR" dirty="0"/>
              <a:t>da tecnologia, dos bens de produção, das patentes. Em todas elas, é </a:t>
            </a:r>
            <a:r>
              <a:rPr lang="pt-BR" dirty="0" smtClean="0"/>
              <a:t>essencial observar </a:t>
            </a:r>
            <a:r>
              <a:rPr lang="pt-BR" dirty="0"/>
              <a:t>a função social da </a:t>
            </a:r>
            <a:r>
              <a:rPr lang="pt-BR" dirty="0" smtClean="0"/>
              <a:t>propriedade.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De fato, há diversos regimes </a:t>
            </a:r>
            <a:r>
              <a:rPr lang="pt-BR" dirty="0" smtClean="0"/>
              <a:t>proprietários: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- rural (art</a:t>
            </a:r>
            <a:r>
              <a:rPr lang="pt-BR" dirty="0"/>
              <a:t>. </a:t>
            </a:r>
            <a:r>
              <a:rPr lang="pt-BR" dirty="0" smtClean="0"/>
              <a:t>186 da CF);</a:t>
            </a: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- urbana </a:t>
            </a:r>
            <a:r>
              <a:rPr lang="pt-BR" dirty="0"/>
              <a:t>(art. </a:t>
            </a:r>
            <a:r>
              <a:rPr lang="pt-BR" dirty="0" smtClean="0"/>
              <a:t>182 da CF);</a:t>
            </a: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- industrial;</a:t>
            </a:r>
          </a:p>
          <a:p>
            <a:pPr marL="82296" indent="0" algn="just">
              <a:buNone/>
            </a:pPr>
            <a:r>
              <a:rPr lang="pt-BR" dirty="0" smtClean="0"/>
              <a:t>- pública;</a:t>
            </a:r>
          </a:p>
          <a:p>
            <a:pPr marL="82296" indent="0" algn="just">
              <a:buNone/>
            </a:pPr>
            <a:r>
              <a:rPr lang="pt-BR" dirty="0" smtClean="0"/>
              <a:t>- privada </a:t>
            </a:r>
            <a:r>
              <a:rPr lang="pt-BR" dirty="0"/>
              <a:t>(desapropriação</a:t>
            </a:r>
            <a:r>
              <a:rPr lang="pt-BR" dirty="0" smtClean="0"/>
              <a:t>);</a:t>
            </a:r>
          </a:p>
          <a:p>
            <a:pPr marL="82296" indent="0" algn="just">
              <a:buNone/>
            </a:pPr>
            <a:r>
              <a:rPr lang="pt-BR" dirty="0" smtClean="0"/>
              <a:t>- tecnológica (art. 218 da CF), entre outros.</a:t>
            </a:r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59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46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Semana XIV – </a:t>
            </a:r>
            <a:r>
              <a:rPr lang="pt-BR" dirty="0"/>
              <a:t>Propriedade e Bens Públicos. Direito de propriedade e d</a:t>
            </a:r>
            <a:r>
              <a:rPr lang="pt-BR" dirty="0" smtClean="0"/>
              <a:t>ireito </a:t>
            </a:r>
            <a:r>
              <a:rPr lang="pt-BR" dirty="0"/>
              <a:t>à propriedade. Função </a:t>
            </a:r>
            <a:r>
              <a:rPr lang="pt-BR" dirty="0" smtClean="0"/>
              <a:t>social </a:t>
            </a:r>
            <a:r>
              <a:rPr lang="pt-BR" dirty="0"/>
              <a:t>da </a:t>
            </a:r>
            <a:r>
              <a:rPr lang="pt-BR" dirty="0" smtClean="0"/>
              <a:t>propriedade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87624" y="3212976"/>
            <a:ext cx="7786112" cy="3504456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t-BR" dirty="0" smtClean="0"/>
              <a:t>Principais pontos abordados:</a:t>
            </a:r>
          </a:p>
          <a:p>
            <a:endParaRPr lang="pt-BR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pt-BR" dirty="0" smtClean="0"/>
              <a:t>As origens da proteção jurídica da propriedade</a:t>
            </a:r>
          </a:p>
          <a:p>
            <a:pPr marL="596646" indent="-514350" algn="just">
              <a:buFont typeface="+mj-lt"/>
              <a:buAutoNum type="arabicPeriod"/>
            </a:pPr>
            <a:endParaRPr lang="pt-BR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pt-BR" dirty="0" smtClean="0"/>
              <a:t>O debate sobre a tutela jurídica das “outorgas” estatais</a:t>
            </a:r>
          </a:p>
          <a:p>
            <a:pPr marL="596646" indent="-514350" algn="just">
              <a:buFont typeface="+mj-lt"/>
              <a:buAutoNum type="arabicPeriod"/>
            </a:pPr>
            <a:endParaRPr lang="pt-BR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pt-BR" dirty="0" smtClean="0"/>
              <a:t>A noção de função social da propriedade e sua presença no ordenamento nacional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9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619268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dirty="0" smtClean="0"/>
              <a:t>BERCOVICI: não se trata de uma </a:t>
            </a:r>
            <a:r>
              <a:rPr lang="pt-BR" dirty="0"/>
              <a:t>limitação, mas sim </a:t>
            </a:r>
            <a:r>
              <a:rPr lang="pt-BR" dirty="0" smtClean="0"/>
              <a:t>de </a:t>
            </a:r>
            <a:r>
              <a:rPr lang="pt-BR" dirty="0"/>
              <a:t>nova visão </a:t>
            </a:r>
            <a:r>
              <a:rPr lang="pt-BR" dirty="0" smtClean="0"/>
              <a:t>do instituto, </a:t>
            </a:r>
            <a:r>
              <a:rPr lang="pt-BR" dirty="0"/>
              <a:t>diferente da visão clássica civilista. Impõe direitos, mas também deveres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Não é socialista, está inserida no modelo capitalista.</a:t>
            </a:r>
          </a:p>
          <a:p>
            <a:pPr algn="just"/>
            <a:endParaRPr lang="pt-BR" dirty="0" smtClean="0"/>
          </a:p>
          <a:p>
            <a:r>
              <a:rPr lang="pt-BR" dirty="0"/>
              <a:t>A</a:t>
            </a:r>
            <a:r>
              <a:rPr lang="pt-BR" dirty="0" smtClean="0"/>
              <a:t>rtigo 186 da CF</a:t>
            </a:r>
          </a:p>
          <a:p>
            <a:pPr algn="just"/>
            <a:endParaRPr lang="pt-BR" i="1" dirty="0" smtClean="0"/>
          </a:p>
          <a:p>
            <a:pPr marL="82296" indent="0" algn="just">
              <a:buNone/>
            </a:pPr>
            <a:r>
              <a:rPr lang="pt-BR" i="1" dirty="0" smtClean="0"/>
              <a:t>“Art</a:t>
            </a:r>
            <a:r>
              <a:rPr lang="pt-BR" i="1" dirty="0"/>
              <a:t>. 186. A função social é cumprida quando a propriedade rural atende, simultaneamente, segundo critérios e graus de exigência estabelecidos em lei, aos seguintes requisitos:</a:t>
            </a:r>
          </a:p>
          <a:p>
            <a:pPr algn="just"/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I - aproveitamento racional e adequado;</a:t>
            </a:r>
          </a:p>
          <a:p>
            <a:pPr algn="just"/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II - utilização adequada dos recursos naturais disponíveis e preservação do meio ambiente;</a:t>
            </a:r>
          </a:p>
          <a:p>
            <a:pPr algn="just"/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III - observância das disposições que regulam as relações de trabalho;</a:t>
            </a:r>
          </a:p>
          <a:p>
            <a:pPr algn="just"/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IV - exploração que </a:t>
            </a:r>
            <a:r>
              <a:rPr lang="pt-BR" b="1" i="1" dirty="0"/>
              <a:t>favoreça o bem-estar dos proprietários e dos </a:t>
            </a:r>
            <a:r>
              <a:rPr lang="pt-BR" b="1" i="1" dirty="0" smtClean="0"/>
              <a:t>trabalhadores</a:t>
            </a:r>
            <a:r>
              <a:rPr lang="pt-BR" i="1" dirty="0" smtClean="0"/>
              <a:t>.”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9506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264696"/>
          </a:xfrm>
        </p:spPr>
        <p:txBody>
          <a:bodyPr>
            <a:normAutofit fontScale="92500"/>
          </a:bodyPr>
          <a:lstStyle/>
          <a:p>
            <a:pPr algn="just"/>
            <a:r>
              <a:rPr lang="pt-BR" smtClean="0"/>
              <a:t>Celso Antônio </a:t>
            </a:r>
            <a:r>
              <a:rPr lang="pt-BR" dirty="0" smtClean="0"/>
              <a:t>Bandeira de Mello: </a:t>
            </a:r>
            <a:r>
              <a:rPr lang="pt-BR" dirty="0"/>
              <a:t>a função social </a:t>
            </a:r>
            <a:r>
              <a:rPr lang="pt-BR" dirty="0" smtClean="0"/>
              <a:t>não </a:t>
            </a:r>
            <a:r>
              <a:rPr lang="pt-BR" dirty="0"/>
              <a:t>é apenas o cumprimento de um conteúdo econômico, realizar maiores lucros. A produtividade e a função social é mais ampla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Diz respeito à justiça social, aproveitamento da propriedade com objetivos coletivos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função social </a:t>
            </a:r>
            <a:r>
              <a:rPr lang="pt-BR" dirty="0" smtClean="0"/>
              <a:t>se une à </a:t>
            </a:r>
            <a:r>
              <a:rPr lang="pt-BR" dirty="0"/>
              <a:t>busca da redução de desigualdades e ampliação de </a:t>
            </a:r>
            <a:r>
              <a:rPr lang="pt-BR" dirty="0" smtClean="0"/>
              <a:t>oportunidades, ambos benéficos </a:t>
            </a:r>
            <a:r>
              <a:rPr lang="pt-BR" dirty="0"/>
              <a:t>ao capitalismo brasileiro.</a:t>
            </a:r>
          </a:p>
        </p:txBody>
      </p:sp>
    </p:spTree>
    <p:extLst>
      <p:ext uri="{BB962C8B-B14F-4D97-AF65-F5344CB8AC3E}">
        <p14:creationId xmlns:p14="http://schemas.microsoft.com/office/powerpoint/2010/main" val="28924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Indicada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COMPARATO, Fábio Konder. Função social da propriedade dos bens de produção. In: Revista de Direito Mercantil, n. 63, jul./set. 1986, pp. 71-79.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POLIDO, Fabrício </a:t>
            </a:r>
            <a:r>
              <a:rPr lang="pt-BR" dirty="0" err="1"/>
              <a:t>Pasquot</a:t>
            </a:r>
            <a:r>
              <a:rPr lang="pt-BR" dirty="0"/>
              <a:t>. A Constituição de Weimar de 1919 e o conteúdo normativo da “função social” dos direitos proprietários. In: Revista Trimestral de Direito Civil, vol. 27, jul./set. 2006, pp. 3-47 (disponível na internet).</a:t>
            </a:r>
          </a:p>
        </p:txBody>
      </p:sp>
    </p:spTree>
    <p:extLst>
      <p:ext uri="{BB962C8B-B14F-4D97-AF65-F5344CB8AC3E}">
        <p14:creationId xmlns:p14="http://schemas.microsoft.com/office/powerpoint/2010/main" val="23095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408712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pt-BR" sz="3800" dirty="0" smtClean="0">
                <a:solidFill>
                  <a:schemeClr val="accent6"/>
                </a:solidFill>
              </a:rPr>
              <a:t>Propriedade e bens públicos</a:t>
            </a:r>
          </a:p>
          <a:p>
            <a:pPr marL="82296" indent="0" algn="ctr"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pPr algn="just"/>
            <a:r>
              <a:rPr lang="pt-BR" dirty="0" smtClean="0"/>
              <a:t>Na própria Constituição Federal de 1988, é possível identificar aspectos essenciais da disciplina jurídica da propriedade, seja ela pública ou privada.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Quais os bens atribuídos ao Poder Público? 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“</a:t>
            </a:r>
            <a:r>
              <a:rPr lang="pt-BR" i="1" dirty="0" smtClean="0"/>
              <a:t>Art</a:t>
            </a:r>
            <a:r>
              <a:rPr lang="pt-BR" i="1" dirty="0"/>
              <a:t>. 20. São bens da </a:t>
            </a:r>
            <a:r>
              <a:rPr lang="pt-BR" b="1" i="1" dirty="0"/>
              <a:t>União</a:t>
            </a:r>
            <a:r>
              <a:rPr lang="pt-BR" i="1" dirty="0" smtClean="0"/>
              <a:t>: [...]</a:t>
            </a:r>
          </a:p>
          <a:p>
            <a:pPr marL="82296" indent="0" algn="just">
              <a:buNone/>
            </a:pPr>
            <a:endParaRPr lang="pt-BR" i="1" dirty="0"/>
          </a:p>
          <a:p>
            <a:pPr marL="82296" indent="0" algn="just">
              <a:buNone/>
            </a:pPr>
            <a:r>
              <a:rPr lang="pt-BR" i="1" dirty="0" smtClean="0"/>
              <a:t>V </a:t>
            </a:r>
            <a:r>
              <a:rPr lang="pt-BR" i="1" dirty="0"/>
              <a:t>- os </a:t>
            </a:r>
            <a:r>
              <a:rPr lang="pt-BR" b="1" i="1" dirty="0"/>
              <a:t>recursos naturais</a:t>
            </a:r>
            <a:r>
              <a:rPr lang="pt-BR" i="1" dirty="0"/>
              <a:t> da plataforma continental e da zona econômica exclusiva</a:t>
            </a:r>
            <a:r>
              <a:rPr lang="pt-BR" i="1" dirty="0" smtClean="0"/>
              <a:t>;</a:t>
            </a:r>
          </a:p>
          <a:p>
            <a:pPr marL="82296" indent="0" algn="just">
              <a:buNone/>
            </a:pPr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VI - o mar territorial;</a:t>
            </a:r>
          </a:p>
          <a:p>
            <a:pPr marL="82296" indent="0" algn="just">
              <a:buNone/>
            </a:pPr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VII - os terrenos de marinha e seus acrescidos;</a:t>
            </a:r>
          </a:p>
          <a:p>
            <a:pPr marL="82296" indent="0" algn="just">
              <a:buNone/>
            </a:pPr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VIII - </a:t>
            </a:r>
            <a:r>
              <a:rPr lang="pt-BR" b="1" i="1" dirty="0"/>
              <a:t>os potenciais de energia hidráulica</a:t>
            </a:r>
            <a:r>
              <a:rPr lang="pt-BR" i="1" dirty="0"/>
              <a:t>;</a:t>
            </a:r>
          </a:p>
          <a:p>
            <a:pPr marL="82296" indent="0" algn="just">
              <a:buNone/>
            </a:pPr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IX - </a:t>
            </a:r>
            <a:r>
              <a:rPr lang="pt-BR" b="1" i="1" dirty="0"/>
              <a:t>os recursos minerais, inclusive os do subsolo</a:t>
            </a:r>
            <a:r>
              <a:rPr lang="pt-BR" i="1" dirty="0" smtClean="0"/>
              <a:t>; [...]” </a:t>
            </a:r>
            <a:r>
              <a:rPr lang="pt-BR" dirty="0" smtClean="0"/>
              <a:t> </a:t>
            </a:r>
            <a:r>
              <a:rPr lang="pt-BR" sz="2900" dirty="0" smtClean="0"/>
              <a:t>(grifo nosso)</a:t>
            </a:r>
            <a:endParaRPr lang="pt-BR" sz="2900" i="1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pPr marL="82296" indent="0" algn="just">
              <a:buNone/>
            </a:pP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404664"/>
            <a:ext cx="7570088" cy="580871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Nota-se, portanto, que a vocação </a:t>
            </a:r>
            <a:r>
              <a:rPr lang="pt-BR" dirty="0"/>
              <a:t>transformadora da CF é manifestada </a:t>
            </a:r>
            <a:r>
              <a:rPr lang="pt-BR" dirty="0" smtClean="0"/>
              <a:t> também na </a:t>
            </a:r>
            <a:r>
              <a:rPr lang="pt-BR" dirty="0"/>
              <a:t>divisão dos </a:t>
            </a:r>
            <a:r>
              <a:rPr lang="pt-BR" dirty="0" smtClean="0"/>
              <a:t>bens públicos, sobretudo daqueles com valor econômico (ex. potenciais </a:t>
            </a:r>
            <a:r>
              <a:rPr lang="pt-BR" dirty="0"/>
              <a:t>de energia hidráulica, recursos </a:t>
            </a:r>
            <a:r>
              <a:rPr lang="pt-BR" dirty="0" smtClean="0"/>
              <a:t>minerais, </a:t>
            </a:r>
            <a:r>
              <a:rPr lang="pt-BR" dirty="0"/>
              <a:t>plataforma continental, zona econômica </a:t>
            </a:r>
            <a:r>
              <a:rPr lang="pt-BR" dirty="0" smtClean="0"/>
              <a:t>exclusiva, entre outros).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Além dos bens públicos de titularidade da União, há os pertencentes aos demais entes federados, isto é, Estados-Membros e Municípios.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56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404664"/>
            <a:ext cx="7714104" cy="612068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t-BR" dirty="0"/>
          </a:p>
          <a:p>
            <a:pPr algn="just"/>
            <a:r>
              <a:rPr lang="pt-BR" dirty="0" smtClean="0"/>
              <a:t>A divisão entre bens públicos e privados não foi realizada de maneira aleatória. Ao contrário, ela está atrelada à promoção do desenvolvimento </a:t>
            </a:r>
            <a:r>
              <a:rPr lang="pt-BR" dirty="0"/>
              <a:t>do </a:t>
            </a:r>
            <a:r>
              <a:rPr lang="pt-BR" dirty="0" smtClean="0"/>
              <a:t>país.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Como reforçado nas aulas anteriores, nossa Constituição Econômica é formada por um conjunto </a:t>
            </a:r>
            <a:r>
              <a:rPr lang="pt-BR" dirty="0"/>
              <a:t>de </a:t>
            </a:r>
            <a:r>
              <a:rPr lang="pt-BR" i="1" dirty="0">
                <a:solidFill>
                  <a:schemeClr val="accent3"/>
                </a:solidFill>
              </a:rPr>
              <a:t>normas </a:t>
            </a:r>
            <a:r>
              <a:rPr lang="pt-BR" i="1" dirty="0" smtClean="0">
                <a:solidFill>
                  <a:schemeClr val="accent3"/>
                </a:solidFill>
              </a:rPr>
              <a:t>coesas</a:t>
            </a:r>
            <a:r>
              <a:rPr lang="pt-BR" dirty="0" smtClean="0"/>
              <a:t>, </a:t>
            </a:r>
            <a:r>
              <a:rPr lang="pt-BR" dirty="0"/>
              <a:t>que </a:t>
            </a:r>
            <a:r>
              <a:rPr lang="pt-BR" dirty="0" smtClean="0"/>
              <a:t>visam </a:t>
            </a:r>
            <a:r>
              <a:rPr lang="pt-BR" dirty="0"/>
              <a:t>a </a:t>
            </a:r>
            <a:r>
              <a:rPr lang="pt-BR" dirty="0" smtClean="0"/>
              <a:t>transformação estrutural brasileira, baseada nos preceitos dos artigos 3º e 170.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Vale lembrar ainda que cada </a:t>
            </a:r>
            <a:r>
              <a:rPr lang="pt-BR" dirty="0"/>
              <a:t>um dos </a:t>
            </a:r>
            <a:r>
              <a:rPr lang="pt-BR" dirty="0" smtClean="0"/>
              <a:t>bens públicos terá </a:t>
            </a:r>
            <a:r>
              <a:rPr lang="pt-BR" dirty="0"/>
              <a:t>um </a:t>
            </a:r>
            <a:r>
              <a:rPr lang="pt-BR" dirty="0" smtClean="0"/>
              <a:t>regime de exploração próprio        Ex. Código de Águas, Lei 9.478/97 e Lei 12.351/10 (Petróleo), Código de Mineração etc.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propriedade </a:t>
            </a:r>
            <a:r>
              <a:rPr lang="pt-BR" dirty="0"/>
              <a:t>pública, por óbvio, deve se destinar ao interesse público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6300192" y="4221088"/>
            <a:ext cx="360040" cy="14401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370" y="404664"/>
            <a:ext cx="7786112" cy="6336704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pt-BR" sz="2400" dirty="0">
                <a:solidFill>
                  <a:schemeClr val="accent6"/>
                </a:solidFill>
              </a:rPr>
              <a:t>O Direito de Propriedade e a Sobrevivência </a:t>
            </a:r>
            <a:r>
              <a:rPr lang="pt-BR" sz="2400" dirty="0" smtClean="0">
                <a:solidFill>
                  <a:schemeClr val="accent6"/>
                </a:solidFill>
              </a:rPr>
              <a:t>Humana</a:t>
            </a:r>
          </a:p>
          <a:p>
            <a:pPr marL="82296" indent="0" algn="ctr">
              <a:buNone/>
            </a:pPr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 smtClean="0"/>
              <a:t>O direito </a:t>
            </a:r>
            <a:r>
              <a:rPr lang="pt-BR" sz="2400" dirty="0"/>
              <a:t>de propriedade abarca também a propriedade </a:t>
            </a:r>
            <a:r>
              <a:rPr lang="pt-BR" sz="2400" dirty="0" smtClean="0"/>
              <a:t>privada. Em verdade, no direito brasileiro, ele deve </a:t>
            </a:r>
            <a:r>
              <a:rPr lang="pt-BR" sz="2400" dirty="0"/>
              <a:t>ser visto não apenas como um </a:t>
            </a:r>
            <a:r>
              <a:rPr lang="pt-BR" sz="2400" i="1" dirty="0"/>
              <a:t>direito</a:t>
            </a:r>
            <a:r>
              <a:rPr lang="pt-BR" sz="2400" dirty="0"/>
              <a:t>, mas também como um </a:t>
            </a:r>
            <a:r>
              <a:rPr lang="pt-BR" sz="2400" i="1" dirty="0"/>
              <a:t>dever</a:t>
            </a:r>
            <a:r>
              <a:rPr lang="pt-BR" sz="2400" dirty="0"/>
              <a:t>. 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Remissão </a:t>
            </a:r>
            <a:r>
              <a:rPr lang="pt-BR" sz="2400" dirty="0"/>
              <a:t>à função social da </a:t>
            </a:r>
            <a:r>
              <a:rPr lang="pt-BR" sz="2400" dirty="0" smtClean="0"/>
              <a:t>propriedade, já na  Constituição Mexicana de 1917 e na Constituição de Weimar de 1919. O artigo 153 da Constituição de Weimar, inclusive, tornou-se célebre ao enunciar expressamente que a propriedade obrigava seu titular a certos deveres.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F</a:t>
            </a:r>
            <a:r>
              <a:rPr lang="pt-BR" sz="2400" b="1" dirty="0" smtClean="0"/>
              <a:t>unção </a:t>
            </a:r>
            <a:r>
              <a:rPr lang="pt-BR" sz="2400" b="1" dirty="0"/>
              <a:t>social</a:t>
            </a:r>
            <a:r>
              <a:rPr lang="pt-BR" sz="2400" dirty="0"/>
              <a:t>: atrelar finalidades ao exercício do direito de </a:t>
            </a:r>
            <a:r>
              <a:rPr lang="pt-BR" sz="2400" dirty="0" smtClean="0"/>
              <a:t>propriedade (intersecção entre direito público e privado)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No </a:t>
            </a:r>
            <a:r>
              <a:rPr lang="pt-BR" sz="2400" dirty="0"/>
              <a:t>passado, o direito de propriedade recebeu muita atenção jurídica, pois a propriedade esteve ligada à </a:t>
            </a:r>
            <a:r>
              <a:rPr lang="pt-BR" sz="2400" b="1" dirty="0"/>
              <a:t>subsistência dos indivíduos</a:t>
            </a:r>
            <a:r>
              <a:rPr lang="pt-BR" sz="2400" dirty="0"/>
              <a:t>. </a:t>
            </a:r>
            <a:r>
              <a:rPr lang="pt-BR" sz="2400" dirty="0" smtClean="0"/>
              <a:t>     A terra, por exemplo, </a:t>
            </a:r>
            <a:r>
              <a:rPr lang="pt-BR" sz="2400" dirty="0"/>
              <a:t>gerava </a:t>
            </a:r>
            <a:r>
              <a:rPr lang="pt-BR" sz="2400" dirty="0" smtClean="0"/>
              <a:t>alimentos e fonte de energia (madeira).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Primeiras Constituições Liberais (EUA e França): influenciadas pelos grandes proprietários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82296" indent="0" algn="ctr">
              <a:buNone/>
            </a:pPr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8778669" y="500233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6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6408712"/>
          </a:xfrm>
        </p:spPr>
        <p:txBody>
          <a:bodyPr anchor="ctr">
            <a:normAutofit fontScale="70000" lnSpcReduction="20000"/>
          </a:bodyPr>
          <a:lstStyle/>
          <a:p>
            <a:pPr algn="just"/>
            <a:r>
              <a:rPr lang="pt-BR" dirty="0" smtClean="0"/>
              <a:t>Todavia, na sociedade urbanizada </a:t>
            </a:r>
            <a:r>
              <a:rPr lang="pt-BR" dirty="0"/>
              <a:t>e </a:t>
            </a:r>
            <a:r>
              <a:rPr lang="pt-BR" dirty="0" smtClean="0"/>
              <a:t>proletarizada</a:t>
            </a:r>
            <a:r>
              <a:rPr lang="pt-BR" dirty="0"/>
              <a:t> </a:t>
            </a:r>
            <a:r>
              <a:rPr lang="pt-BR" dirty="0" smtClean="0"/>
              <a:t>atual, é necessário reconhecer uma mudança no papel </a:t>
            </a:r>
            <a:r>
              <a:rPr lang="pt-BR" dirty="0"/>
              <a:t>da propriedade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</a:t>
            </a:r>
            <a:r>
              <a:rPr lang="pt-BR" dirty="0" smtClean="0"/>
              <a:t>propriedade já </a:t>
            </a:r>
            <a:r>
              <a:rPr lang="pt-BR" dirty="0"/>
              <a:t>não </a:t>
            </a:r>
            <a:r>
              <a:rPr lang="pt-BR" dirty="0" smtClean="0"/>
              <a:t>desempenha a mesma função na subsistência dos cidadãos.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sobrevivência não depende </a:t>
            </a:r>
            <a:r>
              <a:rPr lang="pt-BR" dirty="0"/>
              <a:t>unicamente d</a:t>
            </a:r>
            <a:r>
              <a:rPr lang="pt-BR" dirty="0" smtClean="0"/>
              <a:t>a </a:t>
            </a:r>
            <a:r>
              <a:rPr lang="pt-BR" dirty="0"/>
              <a:t>terra como outrora; </a:t>
            </a:r>
            <a:r>
              <a:rPr lang="pt-BR" dirty="0" smtClean="0"/>
              <a:t>encontra-se atrelada a outros institutos, como benefícios sociais e previdenciários, concessões públicas</a:t>
            </a:r>
            <a:r>
              <a:rPr lang="pt-BR" dirty="0"/>
              <a:t> </a:t>
            </a:r>
            <a:r>
              <a:rPr lang="pt-BR" dirty="0" smtClean="0"/>
              <a:t>e  licenças profissionais (“outorgas” estatais).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Estas categorias deveriam </a:t>
            </a:r>
            <a:r>
              <a:rPr lang="pt-BR" dirty="0"/>
              <a:t>receber tanta proteção como, no passado, recebeu o direito de propriedade.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Fábio Konder COMPARATO: O </a:t>
            </a:r>
            <a:r>
              <a:rPr lang="pt-BR" dirty="0"/>
              <a:t>regime jurídico de proteção da propriedade foi construído em virtude da </a:t>
            </a:r>
            <a:r>
              <a:rPr lang="pt-BR" dirty="0">
                <a:solidFill>
                  <a:schemeClr val="accent6"/>
                </a:solidFill>
              </a:rPr>
              <a:t>essencialidade</a:t>
            </a:r>
            <a:r>
              <a:rPr lang="pt-BR" dirty="0"/>
              <a:t> que se suponha ter para o ser </a:t>
            </a:r>
            <a:r>
              <a:rPr lang="pt-BR" dirty="0" smtClean="0"/>
              <a:t>humano. Hoje em dia, este quadro sofreu alterações. A ênfase reside no emprego</a:t>
            </a:r>
            <a:r>
              <a:rPr lang="pt-BR" dirty="0"/>
              <a:t>, </a:t>
            </a:r>
            <a:r>
              <a:rPr lang="pt-BR" dirty="0" smtClean="0"/>
              <a:t>nos salários justos, nas prestações sociais e previdenciárias.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8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08712"/>
          </a:xfrm>
        </p:spPr>
        <p:txBody>
          <a:bodyPr anchor="ctr">
            <a:normAutofit fontScale="85000" lnSpcReduction="10000"/>
          </a:bodyPr>
          <a:lstStyle/>
          <a:p>
            <a:pPr marL="82296" indent="0" algn="ctr">
              <a:buNone/>
            </a:pPr>
            <a:endParaRPr lang="pt-BR" sz="2400" dirty="0" smtClean="0">
              <a:solidFill>
                <a:schemeClr val="accent6"/>
              </a:solidFill>
            </a:endParaRPr>
          </a:p>
          <a:p>
            <a:pPr marL="82296" indent="0" algn="ctr">
              <a:buNone/>
            </a:pPr>
            <a:r>
              <a:rPr lang="pt-BR" sz="2800" dirty="0" smtClean="0">
                <a:solidFill>
                  <a:schemeClr val="accent6"/>
                </a:solidFill>
              </a:rPr>
              <a:t>As “outorgas” estatais na sociedade contemporânea</a:t>
            </a:r>
          </a:p>
          <a:p>
            <a:pPr marL="82296" indent="0" algn="ctr">
              <a:buNone/>
            </a:pPr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i="1" dirty="0"/>
              <a:t>O que é o direito de propriedade</a:t>
            </a:r>
            <a:r>
              <a:rPr lang="pt-BR" sz="2400" i="1" dirty="0" smtClean="0"/>
              <a:t>?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Trata-se de um conceito </a:t>
            </a:r>
            <a:r>
              <a:rPr lang="pt-BR" sz="2400" dirty="0"/>
              <a:t>elaborado pela doutrina. </a:t>
            </a:r>
            <a:r>
              <a:rPr lang="pt-BR" sz="2400" dirty="0" smtClean="0"/>
              <a:t>Na perspectiva civilista tradicional, a propriedade é definida como a titularidade/domínio de um bem. Envolve, portanto, os poderes de uso, gozo e disposição da coisa, bem como a direito de reavê-la.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No </a:t>
            </a:r>
            <a:r>
              <a:rPr lang="pt-BR" sz="2400" dirty="0"/>
              <a:t>Direito Econômico, o instituto foi problematizado </a:t>
            </a:r>
            <a:r>
              <a:rPr lang="pt-BR" sz="2400" dirty="0" smtClean="0"/>
              <a:t>a partir da Constituição Mexicana </a:t>
            </a:r>
            <a:r>
              <a:rPr lang="pt-BR" sz="2400" dirty="0"/>
              <a:t>de 1917 e Constituição de </a:t>
            </a:r>
            <a:r>
              <a:rPr lang="pt-BR" sz="2400" dirty="0" smtClean="0"/>
              <a:t>Weimar de 1919. Marcos iniciais da </a:t>
            </a:r>
            <a:r>
              <a:rPr lang="pt-BR" sz="2400" dirty="0"/>
              <a:t>preocupação com o sentido da </a:t>
            </a:r>
            <a:r>
              <a:rPr lang="pt-BR" sz="2400" dirty="0" smtClean="0"/>
              <a:t>propriedade: </a:t>
            </a:r>
            <a:r>
              <a:rPr lang="pt-BR" sz="2400" i="1" dirty="0" smtClean="0"/>
              <a:t>Qual finalidade se pretende </a:t>
            </a:r>
            <a:r>
              <a:rPr lang="pt-BR" sz="2400" i="1" dirty="0"/>
              <a:t>alcançar </a:t>
            </a:r>
            <a:r>
              <a:rPr lang="pt-BR" sz="2400" i="1" dirty="0" smtClean="0"/>
              <a:t>com ela?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No </a:t>
            </a:r>
            <a:r>
              <a:rPr lang="pt-BR" sz="2400" dirty="0" smtClean="0"/>
              <a:t>Brasil</a:t>
            </a:r>
            <a:r>
              <a:rPr lang="pt-BR" sz="2400" dirty="0"/>
              <a:t>, </a:t>
            </a:r>
            <a:r>
              <a:rPr lang="pt-BR" sz="2400" dirty="0" smtClean="0"/>
              <a:t>há garantia constitucional da propriedade privada </a:t>
            </a:r>
            <a:r>
              <a:rPr lang="pt-BR" sz="2400" dirty="0"/>
              <a:t>dos </a:t>
            </a:r>
            <a:r>
              <a:rPr lang="pt-BR" sz="2400" dirty="0" smtClean="0"/>
              <a:t>bens, sejam eles mobiliários, imobiliários, de produção, obtidos sob a forma de lucro etc.   Deve-se, assim, investigar as finalidades constitucionalmente estabelecidas para a propriedade.</a:t>
            </a:r>
            <a:endParaRPr lang="pt-BR" sz="2400" dirty="0" smtClean="0">
              <a:solidFill>
                <a:schemeClr val="accent6"/>
              </a:solidFill>
            </a:endParaRPr>
          </a:p>
          <a:p>
            <a:pPr marL="82296" indent="0" algn="ctr">
              <a:buNone/>
            </a:pPr>
            <a:endParaRPr lang="pt-BR" sz="2400" dirty="0">
              <a:solidFill>
                <a:schemeClr val="accent6"/>
              </a:solidFill>
            </a:endParaRPr>
          </a:p>
          <a:p>
            <a:pPr marL="82296" indent="0" algn="ctr">
              <a:buNone/>
            </a:pPr>
            <a:endParaRPr lang="pt-BR" sz="2400" dirty="0">
              <a:solidFill>
                <a:schemeClr val="accent6"/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3527884" y="5501427"/>
            <a:ext cx="360040" cy="216024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4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404664"/>
            <a:ext cx="7632848" cy="6192688"/>
          </a:xfrm>
        </p:spPr>
        <p:txBody>
          <a:bodyPr anchor="ctr">
            <a:normAutofit fontScale="70000" lnSpcReduction="20000"/>
          </a:bodyPr>
          <a:lstStyle/>
          <a:p>
            <a:pPr algn="just"/>
            <a:r>
              <a:rPr lang="pt-BR" dirty="0" smtClean="0"/>
              <a:t>Convenção Americana sobre Direitos Humanos (Pacto </a:t>
            </a:r>
            <a:r>
              <a:rPr lang="pt-BR" dirty="0"/>
              <a:t>de San José da Costa </a:t>
            </a:r>
            <a:r>
              <a:rPr lang="pt-BR" dirty="0" smtClean="0"/>
              <a:t>Rica)</a:t>
            </a:r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/>
              <a:t> </a:t>
            </a:r>
            <a:r>
              <a:rPr lang="pt-BR" dirty="0" smtClean="0"/>
              <a:t>“</a:t>
            </a:r>
            <a:r>
              <a:rPr lang="pt-BR" i="1" dirty="0" smtClean="0"/>
              <a:t>ARTIGO </a:t>
            </a:r>
            <a:r>
              <a:rPr lang="pt-BR" i="1" dirty="0"/>
              <a:t>21</a:t>
            </a:r>
          </a:p>
          <a:p>
            <a:pPr marL="82296" indent="0" algn="just">
              <a:buNone/>
            </a:pPr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    Direito à Propriedade Privada</a:t>
            </a:r>
          </a:p>
          <a:p>
            <a:pPr marL="82296" indent="0" algn="just">
              <a:buNone/>
            </a:pPr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    </a:t>
            </a:r>
            <a:r>
              <a:rPr lang="pt-BR" b="1" i="1" dirty="0"/>
              <a:t>1. Toda pessoa tem direito ao uso e gozo dos seus bens. A lei pode subordinar esse uso e gozo ao interesse social.</a:t>
            </a:r>
          </a:p>
          <a:p>
            <a:pPr marL="82296" indent="0" algn="just">
              <a:buNone/>
            </a:pPr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    2. Nenhuma pessoa pode ser privada de seus bens, salvo mediante o pagamento de indenização justa, por motivo de utilidade pública ou de interesse social e nos casos e na forma estabelecidos pela lei.</a:t>
            </a:r>
          </a:p>
          <a:p>
            <a:pPr marL="82296" indent="0" algn="just">
              <a:buNone/>
            </a:pPr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    3. Tanto a usura como qualquer outra forma de exploração do homem pelo homem devem ser reprimidas pela lei</a:t>
            </a:r>
            <a:r>
              <a:rPr lang="pt-BR" dirty="0" smtClean="0"/>
              <a:t>.”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46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374</TotalTime>
  <Words>2057</Words>
  <Application>Microsoft Office PowerPoint</Application>
  <PresentationFormat>Apresentação na tela (4:3)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Solstício</vt:lpstr>
      <vt:lpstr>Faculdade de Direito do Largo de São Francisco (USP)  DEF 0320 - Direito Econômico</vt:lpstr>
      <vt:lpstr>Semana XIV – Propriedade e Bens Públicos. Direito de propriedade e direito à propriedade. Função social da propriedade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 Indicada</vt:lpstr>
    </vt:vector>
  </TitlesOfParts>
  <Manager/>
  <Company>Microsoft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subject/>
  <dc:creator>ART</dc:creator>
  <cp:keywords/>
  <dc:description/>
  <cp:lastModifiedBy>Lucas</cp:lastModifiedBy>
  <cp:revision>105</cp:revision>
  <dcterms:created xsi:type="dcterms:W3CDTF">2020-08-20T17:18:35Z</dcterms:created>
  <dcterms:modified xsi:type="dcterms:W3CDTF">2020-11-19T00:44:39Z</dcterms:modified>
  <cp:category/>
</cp:coreProperties>
</file>