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5" r:id="rId2"/>
    <p:sldId id="270" r:id="rId3"/>
    <p:sldId id="266" r:id="rId4"/>
    <p:sldId id="267" r:id="rId5"/>
    <p:sldId id="275" r:id="rId6"/>
    <p:sldId id="268" r:id="rId7"/>
    <p:sldId id="276" r:id="rId8"/>
    <p:sldId id="269" r:id="rId9"/>
    <p:sldId id="272" r:id="rId10"/>
    <p:sldId id="271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11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0D098-2D36-2E4E-9D2A-170226241B59}" type="datetimeFigureOut">
              <a:rPr lang="pt-BR" smtClean="0"/>
              <a:t>08/08/17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19ECD-D354-DC45-BB0D-0FF4AB9CAF3A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270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8/8/17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4" y="1392254"/>
            <a:ext cx="8042276" cy="5339525"/>
          </a:xfrm>
        </p:spPr>
        <p:txBody>
          <a:bodyPr/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Para se entender o que uma TRI representa é preciso observá-la de três maneiras sobrepostas (Buzan, 2005, p. 12):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Um conjunto de id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ias que pode ser encontrada nas mentes dos tomadores de decisão (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policymakers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)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Um conjunto de ideias que pode ser encontrada nas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mentes dos cientistas políticos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Um conjunto de conceitos que definem a estrutura material e social do sistema internacional.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8"/>
            <a:ext cx="8042276" cy="764975"/>
          </a:xfrm>
        </p:spPr>
        <p:txBody>
          <a:bodyPr/>
          <a:lstStyle/>
          <a:p>
            <a:r>
              <a:rPr lang="pt-BR" sz="4000" dirty="0" smtClean="0">
                <a:latin typeface="Cambria"/>
                <a:cs typeface="Cambria"/>
              </a:rPr>
              <a:t>As três dimensões da TRI</a:t>
            </a:r>
            <a:endParaRPr lang="pt-BR" sz="4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54489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4" y="1046757"/>
            <a:ext cx="8042276" cy="5685023"/>
          </a:xfrm>
        </p:spPr>
        <p:txBody>
          <a:bodyPr>
            <a:noAutofit/>
          </a:bodyPr>
          <a:lstStyle/>
          <a:p>
            <a:pPr algn="just"/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300" b="1" dirty="0" err="1">
                <a:solidFill>
                  <a:srgbClr val="000000"/>
                </a:solidFill>
                <a:latin typeface="Cambria"/>
                <a:cs typeface="Cambria"/>
              </a:rPr>
              <a:t>interpretativismo</a:t>
            </a:r>
            <a:r>
              <a:rPr lang="pt-BR" sz="2300" b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300" dirty="0">
                <a:solidFill>
                  <a:srgbClr val="000000"/>
                </a:solidFill>
                <a:latin typeface="Cambria"/>
                <a:cs typeface="Cambria"/>
              </a:rPr>
              <a:t>ou </a:t>
            </a:r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teorias críticas</a:t>
            </a:r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300" dirty="0">
                <a:solidFill>
                  <a:srgbClr val="000000"/>
                </a:solidFill>
                <a:latin typeface="Cambria"/>
                <a:cs typeface="Cambria"/>
              </a:rPr>
              <a:t>tem uma ontologia e epistemologias </a:t>
            </a:r>
            <a:r>
              <a:rPr lang="pt-BR" sz="2300" dirty="0" err="1" smtClean="0">
                <a:solidFill>
                  <a:srgbClr val="000000"/>
                </a:solidFill>
                <a:latin typeface="Cambria"/>
                <a:cs typeface="Cambria"/>
              </a:rPr>
              <a:t>anti-fundacional</a:t>
            </a:r>
            <a:r>
              <a:rPr lang="pt-BR" sz="2300" dirty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Não </a:t>
            </a:r>
            <a:r>
              <a:rPr lang="pt-BR" sz="2300" dirty="0">
                <a:solidFill>
                  <a:srgbClr val="000000"/>
                </a:solidFill>
                <a:latin typeface="Cambria"/>
                <a:cs typeface="Cambria"/>
              </a:rPr>
              <a:t>há um mundo real para ser observado. </a:t>
            </a:r>
            <a:endParaRPr lang="pt-BR" sz="23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300" dirty="0">
                <a:solidFill>
                  <a:srgbClr val="000000"/>
                </a:solidFill>
                <a:latin typeface="Cambria"/>
                <a:cs typeface="Cambria"/>
              </a:rPr>
              <a:t>A epistemologia interpretativista diz que é impossível adquirir ou construir um conhecimento objetivo do mundo. </a:t>
            </a:r>
            <a:endParaRPr lang="pt-BR" sz="23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300" dirty="0">
                <a:solidFill>
                  <a:srgbClr val="000000"/>
                </a:solidFill>
                <a:latin typeface="Cambria"/>
                <a:cs typeface="Cambria"/>
              </a:rPr>
              <a:t>mundo não é independente da interpretação do pesquisador. Toda a observação afeta o que é observado. </a:t>
            </a:r>
            <a:endParaRPr lang="pt-BR" sz="23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300" dirty="0">
                <a:solidFill>
                  <a:srgbClr val="000000"/>
                </a:solidFill>
                <a:latin typeface="Cambria"/>
                <a:cs typeface="Cambria"/>
              </a:rPr>
              <a:t>A ontologia nega o mundo real objetivamente observado</a:t>
            </a:r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300" dirty="0">
                <a:solidFill>
                  <a:srgbClr val="000000"/>
                </a:solidFill>
                <a:latin typeface="Cambria"/>
                <a:cs typeface="Cambria"/>
              </a:rPr>
              <a:t>mundo é socialmente e discursivamente </a:t>
            </a:r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construído.  </a:t>
            </a:r>
          </a:p>
          <a:p>
            <a:pPr algn="just"/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Os </a:t>
            </a:r>
            <a:r>
              <a:rPr lang="pt-BR" sz="2300" dirty="0" err="1" smtClean="0">
                <a:solidFill>
                  <a:srgbClr val="000000"/>
                </a:solidFill>
                <a:latin typeface="Cambria"/>
                <a:cs typeface="Cambria"/>
              </a:rPr>
              <a:t>interpretativistas</a:t>
            </a:r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 sofrem críticas por conta da dificuldade em gerar conhecimento válido para além da subjetividade. </a:t>
            </a:r>
            <a:endParaRPr lang="pt-BR" sz="23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63159"/>
            <a:ext cx="8042276" cy="516117"/>
          </a:xfrm>
        </p:spPr>
        <p:txBody>
          <a:bodyPr/>
          <a:lstStyle/>
          <a:p>
            <a:r>
              <a:rPr lang="pt-BR" sz="3800" dirty="0" smtClean="0">
                <a:latin typeface="Cambria"/>
                <a:cs typeface="Cambria"/>
              </a:rPr>
              <a:t>Objetivismo vs. Interpretativismo</a:t>
            </a:r>
            <a:endParaRPr lang="pt-BR" sz="3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37976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4" y="1046757"/>
            <a:ext cx="8042276" cy="5685023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Afinal, as teorias de RI são factuais, ou seja,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são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baseadas em algo observável e real, em estruturas que geram padrões observáveis de comportamento, ou são teorias </a:t>
            </a:r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fenomalistas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, ou seja, interessadas naquilo construído a partir da experiência do observador?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busca por uma abordagem pluralista em RI – a defesa de Relações Internacionais pós-fundacionais (Patrick Jackson) em que cada abordagem tem validade científica equivalente, demostrada pela validade interna (Weber) das teorias, suas ontologias, </a:t>
            </a:r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espistemologias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e métodos.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importância da pluralidade semântica da área – os </a:t>
            </a:r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lexicons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de cada área (Kuhn). </a:t>
            </a:r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63159"/>
            <a:ext cx="8042276" cy="516117"/>
          </a:xfrm>
        </p:spPr>
        <p:txBody>
          <a:bodyPr/>
          <a:lstStyle/>
          <a:p>
            <a:r>
              <a:rPr lang="pt-BR" sz="3800" dirty="0" smtClean="0">
                <a:latin typeface="Cambria"/>
                <a:cs typeface="Cambria"/>
              </a:rPr>
              <a:t>Objetivismo vs. Interpretativismo</a:t>
            </a:r>
            <a:endParaRPr lang="pt-BR" sz="3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54501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4" y="1392254"/>
            <a:ext cx="8042276" cy="533952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As edições de 2013 da </a:t>
            </a:r>
            <a:r>
              <a:rPr lang="pt-BR" i="1" dirty="0" err="1" smtClean="0">
                <a:solidFill>
                  <a:schemeClr val="tx1"/>
                </a:solidFill>
                <a:latin typeface="Cambria"/>
                <a:cs typeface="Cambria"/>
              </a:rPr>
              <a:t>European</a:t>
            </a:r>
            <a:r>
              <a:rPr lang="pt-BR" i="1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chemeClr val="tx1"/>
                </a:solidFill>
                <a:latin typeface="Cambria"/>
                <a:cs typeface="Cambria"/>
              </a:rPr>
              <a:t>Journal</a:t>
            </a:r>
            <a:r>
              <a:rPr lang="pt-BR" i="1" dirty="0" smtClean="0">
                <a:solidFill>
                  <a:schemeClr val="tx1"/>
                </a:solidFill>
                <a:latin typeface="Cambria"/>
                <a:cs typeface="Cambria"/>
              </a:rPr>
              <a:t> of International Relations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e da </a:t>
            </a:r>
            <a:r>
              <a:rPr lang="pt-BR" i="1" dirty="0" smtClean="0">
                <a:solidFill>
                  <a:schemeClr val="tx1"/>
                </a:solidFill>
                <a:latin typeface="Cambria"/>
                <a:cs typeface="Cambria"/>
              </a:rPr>
              <a:t>Millenium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de 2015 questionam o uso das grandes teorias em RI.</a:t>
            </a:r>
          </a:p>
          <a:p>
            <a:pPr algn="just"/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primeiro lugar, se observa cada vez menos debate entre paradigmas (ou ismos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).</a:t>
            </a:r>
            <a:endParaRPr lang="pt-BR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segundo lugar, estudos envolvendo apenas desenvolvimento teórico (</a:t>
            </a:r>
            <a:r>
              <a:rPr lang="pt-PT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theory-building</a:t>
            </a: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) são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raros.</a:t>
            </a:r>
          </a:p>
          <a:p>
            <a:pPr algn="just"/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defesa da </a:t>
            </a:r>
            <a:r>
              <a:rPr lang="pt-PT" i="1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mid-level</a:t>
            </a:r>
            <a:r>
              <a:rPr lang="pt-PT" i="1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PT" i="1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theory</a:t>
            </a:r>
            <a:r>
              <a:rPr lang="pt-PT" i="1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 - uma teoria aplicada ao mundo de </a:t>
            </a:r>
            <a:r>
              <a:rPr lang="pt-PT" i="1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policy</a:t>
            </a:r>
            <a:r>
              <a:rPr lang="pt-PT" i="1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 - com número de variáveis que afetam determinado processo ou fenômeno </a:t>
            </a:r>
            <a:r>
              <a:rPr lang="pt-PT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(David </a:t>
            </a:r>
            <a:r>
              <a:rPr lang="pt-PT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Lake</a:t>
            </a:r>
            <a:r>
              <a:rPr lang="pt-PT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).</a:t>
            </a:r>
            <a:endParaRPr lang="pt-BR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8"/>
            <a:ext cx="8042276" cy="764975"/>
          </a:xfrm>
        </p:spPr>
        <p:txBody>
          <a:bodyPr/>
          <a:lstStyle/>
          <a:p>
            <a:r>
              <a:rPr lang="pt-BR" sz="4000" dirty="0" smtClean="0">
                <a:latin typeface="Cambria"/>
                <a:cs typeface="Cambria"/>
              </a:rPr>
              <a:t>O fim das grandes teorias?</a:t>
            </a:r>
            <a:endParaRPr lang="pt-BR" sz="4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2901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4" y="1392254"/>
            <a:ext cx="8042276" cy="5339525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Ontologia – se refere ao conjunto de fenômenos que se diz existir, ou conhecer, por um tipo de teoria.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Epistemologia - na filosofia da ciência epistemologia significa a teoria do conhecimento. Como nós sabemos o que sabemos? O que constitui o conhecimento válido e como obtê-lo?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Metodologia – também se preocupa em como se chegar ao conhecimento, mas é mais prática. A metodologia tem como foco os modos específicos que se usa para construir o conhecimento.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Epistemologia e metodologia são fortemente ligadas. A primeira envolve a filosofia por detrás de como sabemos o que sabemos e a segundo envolve a prática de construir e demonstrar esse conhecimento.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8"/>
            <a:ext cx="8042276" cy="764975"/>
          </a:xfrm>
        </p:spPr>
        <p:txBody>
          <a:bodyPr/>
          <a:lstStyle/>
          <a:p>
            <a:r>
              <a:rPr lang="pt-BR" sz="3200" dirty="0" smtClean="0">
                <a:latin typeface="Cambria"/>
                <a:cs typeface="Cambria"/>
              </a:rPr>
              <a:t>Ontologia, Epistemologia e Metodologia</a:t>
            </a:r>
            <a:endParaRPr lang="pt-BR"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2781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4" y="1392254"/>
            <a:ext cx="8042276" cy="53395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As teorias são simplificações abstratas da realidade.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Karl Popper </a:t>
            </a:r>
            <a:r>
              <a:rPr lang="en-US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sugeriu</a:t>
            </a:r>
            <a:r>
              <a:rPr lang="en-US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que as </a:t>
            </a:r>
            <a:r>
              <a:rPr lang="en-US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teorias</a:t>
            </a:r>
            <a:r>
              <a:rPr lang="en-US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deveriar</a:t>
            </a:r>
            <a:r>
              <a:rPr lang="en-US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ser</a:t>
            </a:r>
            <a:r>
              <a:rPr lang="en-US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entendidas</a:t>
            </a:r>
            <a:r>
              <a:rPr lang="en-US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como</a:t>
            </a:r>
            <a:r>
              <a:rPr lang="en-US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‘</a:t>
            </a:r>
            <a:r>
              <a:rPr lang="en-US" i="1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nets cast to catch what we</a:t>
            </a:r>
            <a:r>
              <a:rPr lang="pt-BR" i="1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call “the world”: to rationalize, to explain, and to master it</a:t>
            </a:r>
            <a:r>
              <a:rPr lang="en-US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’ (Popper, 1959: 59).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teorias explicam o mundo em determinado domínio conceitual ou empírico.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Com o objetivo de explicar o mundo as teorias enfatizam alguns aspectos em detrimentos de outros de maneira hierárquica.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Uma teoria é composta por princípios, conceitos e variáveis que constroem hipóteses sobre a realidade.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hipóteses mostram os mecanismos causais daquilo que considerado como “a verdade”. 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8"/>
            <a:ext cx="8042276" cy="764975"/>
          </a:xfrm>
        </p:spPr>
        <p:txBody>
          <a:bodyPr/>
          <a:lstStyle/>
          <a:p>
            <a:r>
              <a:rPr lang="pt-BR" sz="4000" dirty="0" smtClean="0">
                <a:latin typeface="Cambria"/>
                <a:cs typeface="Cambria"/>
              </a:rPr>
              <a:t>A visão positivista das teorias I</a:t>
            </a:r>
            <a:endParaRPr lang="pt-BR" sz="4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4783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4" y="1392254"/>
            <a:ext cx="8042276" cy="533952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Os pressupostos são a base das teorias. A partir dos pressupostos se pode construir uma teoria.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teorias pretendem ser atemporais: viajam por períodos e situações.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Grandes teorias explicam os padrões de comportamento entre os Estados, ao passo que subteorias explicam aspectos mais restritos, tais como sanções econômicas ou cooperação comercial. 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Uma teoria pode ser avaliada pela sua consistência lógica e pela validade empírica. 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8"/>
            <a:ext cx="8042276" cy="764975"/>
          </a:xfrm>
        </p:spPr>
        <p:txBody>
          <a:bodyPr/>
          <a:lstStyle/>
          <a:p>
            <a:r>
              <a:rPr lang="pt-BR" sz="4000" dirty="0" smtClean="0">
                <a:latin typeface="Cambria"/>
                <a:cs typeface="Cambria"/>
              </a:rPr>
              <a:t>A visão positivista das teorias II</a:t>
            </a:r>
            <a:endParaRPr lang="pt-BR" sz="4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7926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4" y="1392254"/>
            <a:ext cx="8042276" cy="533952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visão de Kenneth </a:t>
            </a:r>
            <a:r>
              <a:rPr lang="pt-BR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Waltz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das Teorias de RI.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Primeiro, a relação entre teoria e realidade é de pouca importância na determinação da validade de uma teoria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 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Segundo, o verdadeiro teste da teoria não é a medida em que ele capta realisticamente um domínio, mas sim a medida em que pode ser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considerada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útil; utilidade neste contexto definido em termos da capacidade explicativa e preditiva da teoria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  <a:endParaRPr lang="pt-BR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Terceiro, a teoria precede a realidade, pois a realidade emerge dos materiais que coletamos e como os organizamos.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Quarto, uma vez que o domínio empírico é potencialmente infinito, o papel da teoria é fornecer um dispositivo organizacional que nos permita identificar o que é importante e o que não é; e especificar quais são as relações entre os fatores que consideramos importantes.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Quinto, toda a teoria é abstração, na medida em que é um processo conduzido no pensamento que tenta isolar o domínio da atividade de suas conexões com outros campos do conhecimento e da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realidade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8"/>
            <a:ext cx="8042276" cy="764975"/>
          </a:xfrm>
        </p:spPr>
        <p:txBody>
          <a:bodyPr/>
          <a:lstStyle/>
          <a:p>
            <a:r>
              <a:rPr lang="pt-BR" sz="4000" dirty="0" smtClean="0">
                <a:latin typeface="Cambria"/>
                <a:cs typeface="Cambria"/>
              </a:rPr>
              <a:t>A visão positivista das teorias III</a:t>
            </a:r>
            <a:endParaRPr lang="pt-BR" sz="4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217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4" y="1392254"/>
            <a:ext cx="8042276" cy="533952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Toda teoria serve alguém e algum propósito.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Não há neutralidade teórica.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Toda teoria mascara algum tipo de relação de poder.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Toda teoria constrói a realidade e, portanto, pode perpetuar relações de dominação.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Toda teoria hierarquiza os fenômenos estudados e, tradicionalmente, deixa de lado fenômenos como igualdade de gênero, raça e credo.  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8"/>
            <a:ext cx="8042276" cy="764975"/>
          </a:xfrm>
        </p:spPr>
        <p:txBody>
          <a:bodyPr/>
          <a:lstStyle/>
          <a:p>
            <a:r>
              <a:rPr lang="pt-BR" sz="3800" dirty="0" smtClean="0">
                <a:latin typeface="Cambria"/>
                <a:cs typeface="Cambria"/>
              </a:rPr>
              <a:t>A visão </a:t>
            </a:r>
            <a:r>
              <a:rPr lang="pt-BR" sz="3800" dirty="0" smtClean="0">
                <a:latin typeface="Cambria"/>
                <a:cs typeface="Cambria"/>
              </a:rPr>
              <a:t>crítica</a:t>
            </a:r>
            <a:r>
              <a:rPr lang="pt-BR" sz="3800" dirty="0" smtClean="0">
                <a:latin typeface="Cambria"/>
                <a:cs typeface="Cambria"/>
              </a:rPr>
              <a:t> </a:t>
            </a:r>
            <a:r>
              <a:rPr lang="pt-BR" sz="3800" dirty="0" smtClean="0">
                <a:latin typeface="Cambria"/>
                <a:cs typeface="Cambria"/>
              </a:rPr>
              <a:t>das teorias </a:t>
            </a:r>
            <a:r>
              <a:rPr lang="pt-BR" sz="3800" dirty="0" err="1" smtClean="0">
                <a:latin typeface="Cambria"/>
                <a:cs typeface="Cambria"/>
              </a:rPr>
              <a:t>I</a:t>
            </a:r>
            <a:endParaRPr lang="pt-BR" sz="3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510403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4" y="1392254"/>
            <a:ext cx="8042276" cy="533952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 Math" charset="0"/>
                <a:ea typeface="Cambria Math" charset="0"/>
                <a:cs typeface="Cambria Math" charset="0"/>
              </a:rPr>
              <a:t>Por "teoria crítica" </a:t>
            </a:r>
            <a:r>
              <a:rPr lang="pt-BR" dirty="0" smtClean="0">
                <a:solidFill>
                  <a:schemeClr val="tx1"/>
                </a:solidFill>
                <a:latin typeface="Cambria Math" charset="0"/>
                <a:ea typeface="Cambria Math" charset="0"/>
                <a:cs typeface="Cambria Math" charset="0"/>
              </a:rPr>
              <a:t>entende-se um </a:t>
            </a:r>
            <a:r>
              <a:rPr lang="pt-BR" dirty="0">
                <a:solidFill>
                  <a:schemeClr val="tx1"/>
                </a:solidFill>
                <a:latin typeface="Cambria Math" charset="0"/>
                <a:ea typeface="Cambria Math" charset="0"/>
                <a:cs typeface="Cambria Math" charset="0"/>
              </a:rPr>
              <a:t>tipo de teoria que começa com a intenção declarada de criticar arranjos e /ou resultados sociais particulares.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 Math" charset="0"/>
                <a:ea typeface="Cambria Math" charset="0"/>
                <a:cs typeface="Cambria Math" charset="0"/>
              </a:rPr>
              <a:t>Assim, uma teoria pode ser considerada crítica neste sentido se ela explicitamente se propõe a identificar e criticar um determinado conjunto de circunstâncias sociais e demonstrar como eles vieram a existir.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 Math" charset="0"/>
                <a:ea typeface="Cambria Math" charset="0"/>
                <a:cs typeface="Cambria Math" charset="0"/>
              </a:rPr>
              <a:t>A teoria crítica neste sentido não pode ser contrastada com a teoria explicativa, uma vez que esse tipo de teoria crítica constrói sua análise com base em um exame dos fatores causais que levaram a um estado de coisas particular.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 Math" charset="0"/>
                <a:ea typeface="Cambria Math" charset="0"/>
                <a:cs typeface="Cambria Math" charset="0"/>
              </a:rPr>
              <a:t>Portanto, não há conflito necessário entre a identificação de um estado de coisas injusto e uma consideração das causas desse estado de coisas.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 Math" charset="0"/>
                <a:ea typeface="Cambria Math" charset="0"/>
                <a:cs typeface="Cambria Math" charset="0"/>
              </a:rPr>
              <a:t>Assim, é possível que uma teoria seja tanto explicativa quanto crítica e muitas teorias se encaixam neste modelo.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 Math" charset="0"/>
                <a:ea typeface="Cambria Math" charset="0"/>
                <a:cs typeface="Cambria Math" charset="0"/>
              </a:rPr>
              <a:t>Essa concepção da teoria ecoa a exortação marxista de que o ponto da teoria não é apenas interpretar o mundo, mas </a:t>
            </a:r>
            <a:r>
              <a:rPr lang="pt-BR" dirty="0" smtClean="0">
                <a:solidFill>
                  <a:schemeClr val="tx1"/>
                </a:solidFill>
                <a:latin typeface="Cambria Math" charset="0"/>
                <a:ea typeface="Cambria Math" charset="0"/>
                <a:cs typeface="Cambria Math" charset="0"/>
              </a:rPr>
              <a:t>mudá-lo</a:t>
            </a:r>
            <a:r>
              <a:rPr lang="pt-BR" dirty="0">
                <a:solidFill>
                  <a:schemeClr val="tx1"/>
                </a:solidFill>
                <a:latin typeface="Cambria Math" charset="0"/>
                <a:ea typeface="Cambria Math" charset="0"/>
                <a:cs typeface="Cambria Math" charset="0"/>
              </a:rPr>
              <a:t>.</a:t>
            </a:r>
            <a:r>
              <a:rPr lang="pt-BR" dirty="0" smtClean="0">
                <a:solidFill>
                  <a:schemeClr val="tx1"/>
                </a:solidFill>
                <a:latin typeface="Cambria Math" charset="0"/>
                <a:ea typeface="Cambria Math" charset="0"/>
                <a:cs typeface="Cambria Math" charset="0"/>
              </a:rPr>
              <a:t>  </a:t>
            </a:r>
            <a:endParaRPr lang="pt-BR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8"/>
            <a:ext cx="8042276" cy="764975"/>
          </a:xfrm>
        </p:spPr>
        <p:txBody>
          <a:bodyPr/>
          <a:lstStyle/>
          <a:p>
            <a:r>
              <a:rPr lang="pt-BR" sz="3800" dirty="0" smtClean="0">
                <a:latin typeface="Cambria"/>
                <a:cs typeface="Cambria"/>
              </a:rPr>
              <a:t>A visão </a:t>
            </a:r>
            <a:r>
              <a:rPr lang="pt-BR" sz="3800" dirty="0" smtClean="0">
                <a:latin typeface="Cambria"/>
                <a:cs typeface="Cambria"/>
              </a:rPr>
              <a:t>crítica</a:t>
            </a:r>
            <a:r>
              <a:rPr lang="pt-BR" sz="3800" dirty="0" smtClean="0">
                <a:latin typeface="Cambria"/>
                <a:cs typeface="Cambria"/>
              </a:rPr>
              <a:t> </a:t>
            </a:r>
            <a:r>
              <a:rPr lang="pt-BR" sz="3800" dirty="0" smtClean="0">
                <a:latin typeface="Cambria"/>
                <a:cs typeface="Cambria"/>
              </a:rPr>
              <a:t>das teorias II</a:t>
            </a:r>
            <a:endParaRPr lang="pt-BR" sz="3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23654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4" y="1392254"/>
            <a:ext cx="8042276" cy="5339525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Se por um lado, as teorias explicativas provém os instrumentos necessários à compreensão e fornecem possíveis soluções aos problemas, as teorias normativas sugere qual dessas soluções é a mais desejável.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Toda teoria tem uma visão normativa embutida da realidade na formação dos pressupostos, conceitos e variáveis.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visão normativa embutida por gerar injustiças a partir do olhar de outro arcabouço normativo.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8"/>
            <a:ext cx="8042276" cy="764975"/>
          </a:xfrm>
        </p:spPr>
        <p:txBody>
          <a:bodyPr/>
          <a:lstStyle/>
          <a:p>
            <a:r>
              <a:rPr lang="pt-BR" sz="4000" dirty="0" smtClean="0">
                <a:latin typeface="Cambria"/>
                <a:cs typeface="Cambria"/>
              </a:rPr>
              <a:t>A visão normativa das teorias</a:t>
            </a:r>
            <a:endParaRPr lang="pt-BR" sz="4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634625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4" y="1116540"/>
            <a:ext cx="8042276" cy="5615240"/>
          </a:xfrm>
        </p:spPr>
        <p:txBody>
          <a:bodyPr>
            <a:noAutofit/>
          </a:bodyPr>
          <a:lstStyle/>
          <a:p>
            <a:pPr algn="just"/>
            <a:r>
              <a:rPr lang="pt-BR" sz="21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100" b="1" dirty="0">
                <a:solidFill>
                  <a:srgbClr val="000000"/>
                </a:solidFill>
                <a:latin typeface="Cambria"/>
                <a:cs typeface="Cambria"/>
              </a:rPr>
              <a:t>positivismo</a:t>
            </a:r>
            <a:r>
              <a:rPr lang="pt-BR" sz="2100" dirty="0">
                <a:solidFill>
                  <a:srgbClr val="000000"/>
                </a:solidFill>
                <a:latin typeface="Cambria"/>
                <a:cs typeface="Cambria"/>
              </a:rPr>
              <a:t> adota uma ontologia e epistemologia fundacional. </a:t>
            </a:r>
            <a:endParaRPr lang="pt-BR" sz="21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1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100" dirty="0">
                <a:solidFill>
                  <a:srgbClr val="000000"/>
                </a:solidFill>
                <a:latin typeface="Cambria"/>
                <a:cs typeface="Cambria"/>
              </a:rPr>
              <a:t>positivismo tem como base a tradição </a:t>
            </a:r>
            <a:r>
              <a:rPr lang="pt-BR" sz="2100" dirty="0" err="1">
                <a:solidFill>
                  <a:srgbClr val="000000"/>
                </a:solidFill>
                <a:latin typeface="Cambria"/>
                <a:cs typeface="Cambria"/>
              </a:rPr>
              <a:t>empiricista</a:t>
            </a:r>
            <a:r>
              <a:rPr lang="pt-BR" sz="2100" dirty="0">
                <a:solidFill>
                  <a:srgbClr val="000000"/>
                </a:solidFill>
                <a:latin typeface="Cambria"/>
                <a:cs typeface="Cambria"/>
              </a:rPr>
              <a:t> das ciências naturais e veem as ciências sociais como capazes de mimetizar </a:t>
            </a:r>
            <a:r>
              <a:rPr lang="pt-BR" sz="2100" dirty="0" smtClean="0">
                <a:solidFill>
                  <a:srgbClr val="000000"/>
                </a:solidFill>
                <a:latin typeface="Cambria"/>
                <a:cs typeface="Cambria"/>
              </a:rPr>
              <a:t>esta </a:t>
            </a:r>
            <a:r>
              <a:rPr lang="pt-BR" sz="2100" dirty="0">
                <a:solidFill>
                  <a:srgbClr val="000000"/>
                </a:solidFill>
                <a:latin typeface="Cambria"/>
                <a:cs typeface="Cambria"/>
              </a:rPr>
              <a:t>lógica científica. </a:t>
            </a:r>
            <a:endParaRPr lang="pt-BR" sz="21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100" dirty="0" smtClean="0">
                <a:solidFill>
                  <a:srgbClr val="000000"/>
                </a:solidFill>
                <a:latin typeface="Cambria"/>
                <a:cs typeface="Cambria"/>
              </a:rPr>
              <a:t>Ou </a:t>
            </a:r>
            <a:r>
              <a:rPr lang="pt-BR" sz="2100" dirty="0">
                <a:solidFill>
                  <a:srgbClr val="000000"/>
                </a:solidFill>
                <a:latin typeface="Cambria"/>
                <a:cs typeface="Cambria"/>
              </a:rPr>
              <a:t>seja, é possível observar tudo que acontece no mundo real como um todo sem qualquer mediação. Por isso nega a dicotomia aparência-realidade. </a:t>
            </a:r>
            <a:endParaRPr lang="pt-BR" sz="21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100" dirty="0" smtClean="0">
                <a:solidFill>
                  <a:srgbClr val="000000"/>
                </a:solidFill>
                <a:latin typeface="Cambria"/>
                <a:cs typeface="Cambria"/>
              </a:rPr>
              <a:t>As </a:t>
            </a:r>
            <a:r>
              <a:rPr lang="pt-BR" sz="2100" dirty="0">
                <a:solidFill>
                  <a:srgbClr val="000000"/>
                </a:solidFill>
                <a:latin typeface="Cambria"/>
                <a:cs typeface="Cambria"/>
              </a:rPr>
              <a:t>hipótese podem ser geradas e testadas a partir da observação direta. O objetivo final é gerar leis e causalidade gerais sobre o fenômeno social. </a:t>
            </a:r>
            <a:endParaRPr lang="pt-BR" sz="21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100" dirty="0" smtClean="0">
                <a:solidFill>
                  <a:srgbClr val="000000"/>
                </a:solidFill>
                <a:latin typeface="Cambria"/>
                <a:cs typeface="Cambria"/>
              </a:rPr>
              <a:t>Há </a:t>
            </a:r>
            <a:r>
              <a:rPr lang="pt-BR" sz="2100" dirty="0">
                <a:solidFill>
                  <a:srgbClr val="000000"/>
                </a:solidFill>
                <a:latin typeface="Cambria"/>
                <a:cs typeface="Cambria"/>
              </a:rPr>
              <a:t>uma objetividade implícita na análise. Todo o conhecimento é generalizável e replicável. O positivismo busca explicar os comportamentos e não seu significado. </a:t>
            </a:r>
            <a:endParaRPr lang="en-US" sz="21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467692"/>
            <a:ext cx="8042276" cy="516117"/>
          </a:xfrm>
        </p:spPr>
        <p:txBody>
          <a:bodyPr/>
          <a:lstStyle/>
          <a:p>
            <a:r>
              <a:rPr lang="pt-BR" sz="3800" dirty="0" smtClean="0">
                <a:latin typeface="Cambria"/>
                <a:cs typeface="Cambria"/>
              </a:rPr>
              <a:t>Objetivismo vs. Interpretativismo</a:t>
            </a:r>
            <a:endParaRPr lang="pt-BR" sz="3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042177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462</TotalTime>
  <Words>1155</Words>
  <Application>Microsoft Macintosh PowerPoint</Application>
  <PresentationFormat>Apresentação na tela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Calibri</vt:lpstr>
      <vt:lpstr>Cambria</vt:lpstr>
      <vt:lpstr>Cambria Math</vt:lpstr>
      <vt:lpstr>News Gothic MT</vt:lpstr>
      <vt:lpstr>Wingdings 2</vt:lpstr>
      <vt:lpstr>Breeze</vt:lpstr>
      <vt:lpstr>As três dimensões da TRI</vt:lpstr>
      <vt:lpstr>Ontologia, Epistemologia e Metodologia</vt:lpstr>
      <vt:lpstr>A visão positivista das teorias I</vt:lpstr>
      <vt:lpstr>A visão positivista das teorias II</vt:lpstr>
      <vt:lpstr>A visão positivista das teorias III</vt:lpstr>
      <vt:lpstr>A visão crítica das teorias I</vt:lpstr>
      <vt:lpstr>A visão crítica das teorias II</vt:lpstr>
      <vt:lpstr>A visão normativa das teorias</vt:lpstr>
      <vt:lpstr>Objetivismo vs. Interpretativismo</vt:lpstr>
      <vt:lpstr>Objetivismo vs. Interpretativismo</vt:lpstr>
      <vt:lpstr>Objetivismo vs. Interpretativismo</vt:lpstr>
      <vt:lpstr>O fim das grandes teorias?</vt:lpstr>
    </vt:vector>
  </TitlesOfParts>
  <Company>ESPM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realismo ofensivo de John Mearsheimer</dc:title>
  <dc:creator>Feliciano Guimaraes</dc:creator>
  <cp:lastModifiedBy>Feliciano Guimarães</cp:lastModifiedBy>
  <cp:revision>86</cp:revision>
  <dcterms:created xsi:type="dcterms:W3CDTF">2014-02-20T14:42:30Z</dcterms:created>
  <dcterms:modified xsi:type="dcterms:W3CDTF">2017-08-08T15:55:53Z</dcterms:modified>
</cp:coreProperties>
</file>